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9" r:id="rId5"/>
    <p:sldMasterId id="2147483680" r:id="rId6"/>
    <p:sldMasterId id="2147483689" r:id="rId7"/>
    <p:sldMasterId id="2147483699" r:id="rId8"/>
    <p:sldMasterId id="2147483708" r:id="rId9"/>
    <p:sldMasterId id="2147483717" r:id="rId10"/>
  </p:sldMasterIdLst>
  <p:notesMasterIdLst>
    <p:notesMasterId r:id="rId213"/>
  </p:notesMasterIdLst>
  <p:handoutMasterIdLst>
    <p:handoutMasterId r:id="rId214"/>
  </p:handoutMasterIdLst>
  <p:sldIdLst>
    <p:sldId id="269" r:id="rId11"/>
    <p:sldId id="271" r:id="rId12"/>
    <p:sldId id="272" r:id="rId13"/>
    <p:sldId id="273" r:id="rId14"/>
    <p:sldId id="274" r:id="rId15"/>
    <p:sldId id="2134958636" r:id="rId16"/>
    <p:sldId id="2134958644" r:id="rId17"/>
    <p:sldId id="2134958638" r:id="rId18"/>
    <p:sldId id="2134958639" r:id="rId19"/>
    <p:sldId id="2134958650" r:id="rId20"/>
    <p:sldId id="265" r:id="rId21"/>
    <p:sldId id="333" r:id="rId22"/>
    <p:sldId id="334" r:id="rId23"/>
    <p:sldId id="335" r:id="rId24"/>
    <p:sldId id="336" r:id="rId25"/>
    <p:sldId id="295" r:id="rId26"/>
    <p:sldId id="337" r:id="rId27"/>
    <p:sldId id="338" r:id="rId28"/>
    <p:sldId id="330" r:id="rId29"/>
    <p:sldId id="289" r:id="rId30"/>
    <p:sldId id="278" r:id="rId31"/>
    <p:sldId id="296" r:id="rId32"/>
    <p:sldId id="290" r:id="rId33"/>
    <p:sldId id="340" r:id="rId34"/>
    <p:sldId id="339" r:id="rId35"/>
    <p:sldId id="341" r:id="rId36"/>
    <p:sldId id="344" r:id="rId37"/>
    <p:sldId id="302" r:id="rId38"/>
    <p:sldId id="303" r:id="rId39"/>
    <p:sldId id="304" r:id="rId40"/>
    <p:sldId id="347" r:id="rId41"/>
    <p:sldId id="348" r:id="rId42"/>
    <p:sldId id="349" r:id="rId43"/>
    <p:sldId id="286" r:id="rId44"/>
    <p:sldId id="287" r:id="rId45"/>
    <p:sldId id="343" r:id="rId46"/>
    <p:sldId id="331" r:id="rId47"/>
    <p:sldId id="342" r:id="rId48"/>
    <p:sldId id="345" r:id="rId49"/>
    <p:sldId id="346" r:id="rId50"/>
    <p:sldId id="318" r:id="rId51"/>
    <p:sldId id="328" r:id="rId52"/>
    <p:sldId id="301" r:id="rId53"/>
    <p:sldId id="352" r:id="rId54"/>
    <p:sldId id="355" r:id="rId55"/>
    <p:sldId id="356" r:id="rId56"/>
    <p:sldId id="357" r:id="rId57"/>
    <p:sldId id="358" r:id="rId58"/>
    <p:sldId id="359" r:id="rId59"/>
    <p:sldId id="360" r:id="rId60"/>
    <p:sldId id="353" r:id="rId61"/>
    <p:sldId id="319"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25" r:id="rId75"/>
    <p:sldId id="305" r:id="rId76"/>
    <p:sldId id="285" r:id="rId77"/>
    <p:sldId id="282" r:id="rId78"/>
    <p:sldId id="280" r:id="rId79"/>
    <p:sldId id="284" r:id="rId80"/>
    <p:sldId id="321" r:id="rId81"/>
    <p:sldId id="350" r:id="rId82"/>
    <p:sldId id="354" r:id="rId83"/>
    <p:sldId id="323" r:id="rId84"/>
    <p:sldId id="291" r:id="rId85"/>
    <p:sldId id="266" r:id="rId86"/>
    <p:sldId id="270" r:id="rId87"/>
    <p:sldId id="2134958651" r:id="rId88"/>
    <p:sldId id="2134958652" r:id="rId89"/>
    <p:sldId id="298" r:id="rId90"/>
    <p:sldId id="281" r:id="rId91"/>
    <p:sldId id="283" r:id="rId92"/>
    <p:sldId id="299" r:id="rId93"/>
    <p:sldId id="300" r:id="rId94"/>
    <p:sldId id="276" r:id="rId95"/>
    <p:sldId id="292" r:id="rId96"/>
    <p:sldId id="293" r:id="rId97"/>
    <p:sldId id="294" r:id="rId98"/>
    <p:sldId id="2134958653" r:id="rId99"/>
    <p:sldId id="263" r:id="rId100"/>
    <p:sldId id="2134958654" r:id="rId101"/>
    <p:sldId id="279" r:id="rId102"/>
    <p:sldId id="2134958655" r:id="rId103"/>
    <p:sldId id="2134958656" r:id="rId104"/>
    <p:sldId id="2134958657" r:id="rId105"/>
    <p:sldId id="2134958658" r:id="rId106"/>
    <p:sldId id="2134958659" r:id="rId107"/>
    <p:sldId id="2134958660" r:id="rId108"/>
    <p:sldId id="2134958661" r:id="rId109"/>
    <p:sldId id="2134958662" r:id="rId110"/>
    <p:sldId id="288" r:id="rId111"/>
    <p:sldId id="2134958663" r:id="rId112"/>
    <p:sldId id="2134958664" r:id="rId113"/>
    <p:sldId id="2134958665" r:id="rId114"/>
    <p:sldId id="2134958666" r:id="rId115"/>
    <p:sldId id="2134958667" r:id="rId116"/>
    <p:sldId id="2134958668" r:id="rId117"/>
    <p:sldId id="2134958669" r:id="rId118"/>
    <p:sldId id="264" r:id="rId119"/>
    <p:sldId id="2134958670" r:id="rId120"/>
    <p:sldId id="2134958671" r:id="rId121"/>
    <p:sldId id="2134958672" r:id="rId122"/>
    <p:sldId id="277" r:id="rId123"/>
    <p:sldId id="2134958645" r:id="rId124"/>
    <p:sldId id="2134958646" r:id="rId125"/>
    <p:sldId id="2134958673" r:id="rId126"/>
    <p:sldId id="2134958674" r:id="rId127"/>
    <p:sldId id="2134958675" r:id="rId128"/>
    <p:sldId id="2134958676" r:id="rId129"/>
    <p:sldId id="2134958677" r:id="rId130"/>
    <p:sldId id="2134958678" r:id="rId131"/>
    <p:sldId id="275" r:id="rId132"/>
    <p:sldId id="2134958679" r:id="rId133"/>
    <p:sldId id="2134958680" r:id="rId134"/>
    <p:sldId id="2134958681" r:id="rId135"/>
    <p:sldId id="2134958682" r:id="rId136"/>
    <p:sldId id="2134958683" r:id="rId137"/>
    <p:sldId id="2134958684" r:id="rId138"/>
    <p:sldId id="2134958685" r:id="rId139"/>
    <p:sldId id="2134958686" r:id="rId140"/>
    <p:sldId id="2134958687" r:id="rId141"/>
    <p:sldId id="2134958688" r:id="rId142"/>
    <p:sldId id="2134958689" r:id="rId143"/>
    <p:sldId id="2134958690" r:id="rId144"/>
    <p:sldId id="2134958691" r:id="rId145"/>
    <p:sldId id="2134958692" r:id="rId146"/>
    <p:sldId id="2134958693" r:id="rId147"/>
    <p:sldId id="2134958694" r:id="rId148"/>
    <p:sldId id="2141411971" r:id="rId149"/>
    <p:sldId id="2141411972" r:id="rId150"/>
    <p:sldId id="2141411973" r:id="rId151"/>
    <p:sldId id="2141411974" r:id="rId152"/>
    <p:sldId id="2141411978" r:id="rId153"/>
    <p:sldId id="2141411980" r:id="rId154"/>
    <p:sldId id="2141411981" r:id="rId155"/>
    <p:sldId id="2141411982" r:id="rId156"/>
    <p:sldId id="2141411983" r:id="rId157"/>
    <p:sldId id="2141411984" r:id="rId158"/>
    <p:sldId id="2141411985" r:id="rId159"/>
    <p:sldId id="2141411986" r:id="rId160"/>
    <p:sldId id="2141411987" r:id="rId161"/>
    <p:sldId id="2141412062" r:id="rId162"/>
    <p:sldId id="2141412046" r:id="rId163"/>
    <p:sldId id="2141412063" r:id="rId164"/>
    <p:sldId id="2141412066" r:id="rId165"/>
    <p:sldId id="2141412067" r:id="rId166"/>
    <p:sldId id="2141412068" r:id="rId167"/>
    <p:sldId id="2141412069" r:id="rId168"/>
    <p:sldId id="2141412070" r:id="rId169"/>
    <p:sldId id="2141412071" r:id="rId170"/>
    <p:sldId id="2141412047" r:id="rId171"/>
    <p:sldId id="2141412065" r:id="rId172"/>
    <p:sldId id="2141411995" r:id="rId173"/>
    <p:sldId id="2141411996" r:id="rId174"/>
    <p:sldId id="2141411997" r:id="rId175"/>
    <p:sldId id="2141412072" r:id="rId176"/>
    <p:sldId id="2141412073" r:id="rId177"/>
    <p:sldId id="2141412074" r:id="rId178"/>
    <p:sldId id="2141412075" r:id="rId179"/>
    <p:sldId id="2141412076" r:id="rId180"/>
    <p:sldId id="2141412077" r:id="rId181"/>
    <p:sldId id="2141412078" r:id="rId182"/>
    <p:sldId id="2141412079" r:id="rId183"/>
    <p:sldId id="2141412080" r:id="rId184"/>
    <p:sldId id="2141412081" r:id="rId185"/>
    <p:sldId id="2141412082" r:id="rId186"/>
    <p:sldId id="297" r:id="rId187"/>
    <p:sldId id="2141412083" r:id="rId188"/>
    <p:sldId id="2141412084" r:id="rId189"/>
    <p:sldId id="2141412085" r:id="rId190"/>
    <p:sldId id="2141412086" r:id="rId191"/>
    <p:sldId id="2141412087" r:id="rId192"/>
    <p:sldId id="2141412088" r:id="rId193"/>
    <p:sldId id="2141412089" r:id="rId194"/>
    <p:sldId id="2141412090" r:id="rId195"/>
    <p:sldId id="2141412091" r:id="rId196"/>
    <p:sldId id="2141412092" r:id="rId197"/>
    <p:sldId id="2141412093" r:id="rId198"/>
    <p:sldId id="2141412094" r:id="rId199"/>
    <p:sldId id="2141412095" r:id="rId200"/>
    <p:sldId id="2141412096" r:id="rId201"/>
    <p:sldId id="2141412097" r:id="rId202"/>
    <p:sldId id="2141412098" r:id="rId203"/>
    <p:sldId id="2141412099" r:id="rId204"/>
    <p:sldId id="2141412100" r:id="rId205"/>
    <p:sldId id="2141412101" r:id="rId206"/>
    <p:sldId id="2141412102" r:id="rId207"/>
    <p:sldId id="2141412103" r:id="rId208"/>
    <p:sldId id="2141412104" r:id="rId209"/>
    <p:sldId id="2134958640" r:id="rId210"/>
    <p:sldId id="2134958642" r:id="rId211"/>
    <p:sldId id="2134958648" r:id="rId212"/>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25"/>
    <p:restoredTop sz="94694"/>
  </p:normalViewPr>
  <p:slideViewPr>
    <p:cSldViewPr snapToGrid="0" snapToObjects="1">
      <p:cViewPr varScale="1">
        <p:scale>
          <a:sx n="156" d="100"/>
          <a:sy n="156" d="100"/>
        </p:scale>
        <p:origin x="149" y="-8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viewProps" Target="viewProps.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theme" Target="theme/theme1.xml"/><Relationship Id="rId6" Type="http://schemas.openxmlformats.org/officeDocument/2006/relationships/slideMaster" Target="slideMasters/slideMaster3.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4.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tableStyles" Target="tableStyles.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208" Type="http://schemas.openxmlformats.org/officeDocument/2006/relationships/slide" Target="slides/slide198.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3" Type="http://schemas.openxmlformats.org/officeDocument/2006/relationships/customXml" Target="../customXml/item3.xml"/><Relationship Id="rId214" Type="http://schemas.openxmlformats.org/officeDocument/2006/relationships/handoutMaster" Target="handoutMasters/handoutMaster1.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presProps" Target="presProps.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customXml" Target="../customXml/item1.xml"/><Relationship Id="rId212" Type="http://schemas.openxmlformats.org/officeDocument/2006/relationships/slide" Target="slides/slide202.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102477999073644E-2"/>
          <c:y val="4.4205701880201953E-2"/>
          <c:w val="0.90989752200092633"/>
          <c:h val="0.70576964837700429"/>
        </c:manualLayout>
      </c:layout>
      <c:barChart>
        <c:barDir val="col"/>
        <c:grouping val="stacked"/>
        <c:varyColors val="0"/>
        <c:ser>
          <c:idx val="0"/>
          <c:order val="0"/>
          <c:tx>
            <c:strRef>
              <c:f>Sheet1!$B$1</c:f>
              <c:strCache>
                <c:ptCount val="1"/>
                <c:pt idx="0">
                  <c:v>PR</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 Dose Reduction </c:v>
                </c:pt>
                <c:pt idx="1">
                  <c:v>Without Dose Red</c:v>
                </c:pt>
              </c:strCache>
            </c:strRef>
          </c:cat>
          <c:val>
            <c:numRef>
              <c:f>Sheet1!$B$2:$B$3</c:f>
              <c:numCache>
                <c:formatCode>General</c:formatCode>
                <c:ptCount val="2"/>
                <c:pt idx="0">
                  <c:v>30.2</c:v>
                </c:pt>
                <c:pt idx="1">
                  <c:v>34.799999999999997</c:v>
                </c:pt>
              </c:numCache>
            </c:numRef>
          </c:val>
          <c:extLst>
            <c:ext xmlns:c16="http://schemas.microsoft.com/office/drawing/2014/chart" uri="{C3380CC4-5D6E-409C-BE32-E72D297353CC}">
              <c16:uniqueId val="{00000000-193D-43C9-982E-A8074BBFE505}"/>
            </c:ext>
          </c:extLst>
        </c:ser>
        <c:ser>
          <c:idx val="1"/>
          <c:order val="1"/>
          <c:tx>
            <c:strRef>
              <c:f>Sheet1!$C$1</c:f>
              <c:strCache>
                <c:ptCount val="1"/>
                <c:pt idx="0">
                  <c:v>VGPR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 Dose Reduction </c:v>
                </c:pt>
                <c:pt idx="1">
                  <c:v>Without Dose Red</c:v>
                </c:pt>
              </c:strCache>
            </c:strRef>
          </c:cat>
          <c:val>
            <c:numRef>
              <c:f>Sheet1!$C$2:$C$3</c:f>
              <c:numCache>
                <c:formatCode>General</c:formatCode>
                <c:ptCount val="2"/>
                <c:pt idx="0">
                  <c:v>30.2</c:v>
                </c:pt>
                <c:pt idx="1">
                  <c:v>23.2</c:v>
                </c:pt>
              </c:numCache>
            </c:numRef>
          </c:val>
          <c:extLst>
            <c:ext xmlns:c16="http://schemas.microsoft.com/office/drawing/2014/chart" uri="{C3380CC4-5D6E-409C-BE32-E72D297353CC}">
              <c16:uniqueId val="{00000001-193D-43C9-982E-A8074BBFE505}"/>
            </c:ext>
          </c:extLst>
        </c:ser>
        <c:ser>
          <c:idx val="2"/>
          <c:order val="2"/>
          <c:tx>
            <c:strRef>
              <c:f>Sheet1!$D$1</c:f>
              <c:strCache>
                <c:ptCount val="1"/>
                <c:pt idx="0">
                  <c:v>CR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 Dose Reduction </c:v>
                </c:pt>
                <c:pt idx="1">
                  <c:v>Without Dose Red</c:v>
                </c:pt>
              </c:strCache>
            </c:strRef>
          </c:cat>
          <c:val>
            <c:numRef>
              <c:f>Sheet1!$D$2:$D$3</c:f>
              <c:numCache>
                <c:formatCode>General</c:formatCode>
                <c:ptCount val="2"/>
                <c:pt idx="0">
                  <c:v>8.6999999999999993</c:v>
                </c:pt>
                <c:pt idx="1">
                  <c:v>4.3</c:v>
                </c:pt>
              </c:numCache>
            </c:numRef>
          </c:val>
          <c:extLst>
            <c:ext xmlns:c16="http://schemas.microsoft.com/office/drawing/2014/chart" uri="{C3380CC4-5D6E-409C-BE32-E72D297353CC}">
              <c16:uniqueId val="{00000002-193D-43C9-982E-A8074BBFE505}"/>
            </c:ext>
          </c:extLst>
        </c:ser>
        <c:ser>
          <c:idx val="3"/>
          <c:order val="3"/>
          <c:tx>
            <c:strRef>
              <c:f>Sheet1!$E$1</c:f>
              <c:strCache>
                <c:ptCount val="1"/>
                <c:pt idx="0">
                  <c:v>sCR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 Dose Reduction </c:v>
                </c:pt>
                <c:pt idx="1">
                  <c:v>Without Dose Red</c:v>
                </c:pt>
              </c:strCache>
            </c:strRef>
          </c:cat>
          <c:val>
            <c:numRef>
              <c:f>Sheet1!$E$2:$E$3</c:f>
              <c:numCache>
                <c:formatCode>General</c:formatCode>
                <c:ptCount val="2"/>
                <c:pt idx="0">
                  <c:v>12.7</c:v>
                </c:pt>
                <c:pt idx="1">
                  <c:v>4.3</c:v>
                </c:pt>
              </c:numCache>
            </c:numRef>
          </c:val>
          <c:extLst>
            <c:ext xmlns:c16="http://schemas.microsoft.com/office/drawing/2014/chart" uri="{C3380CC4-5D6E-409C-BE32-E72D297353CC}">
              <c16:uniqueId val="{00000003-193D-43C9-982E-A8074BBFE505}"/>
            </c:ext>
          </c:extLst>
        </c:ser>
        <c:dLbls>
          <c:showLegendKey val="0"/>
          <c:showVal val="0"/>
          <c:showCatName val="0"/>
          <c:showSerName val="0"/>
          <c:showPercent val="0"/>
          <c:showBubbleSize val="0"/>
        </c:dLbls>
        <c:gapWidth val="150"/>
        <c:overlap val="100"/>
        <c:axId val="714298064"/>
        <c:axId val="793834592"/>
      </c:barChart>
      <c:catAx>
        <c:axId val="714298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93834592"/>
        <c:crosses val="autoZero"/>
        <c:auto val="0"/>
        <c:lblAlgn val="ctr"/>
        <c:lblOffset val="100"/>
        <c:noMultiLvlLbl val="0"/>
      </c:catAx>
      <c:valAx>
        <c:axId val="793834592"/>
        <c:scaling>
          <c:orientation val="minMax"/>
        </c:scaling>
        <c:delete val="0"/>
        <c:axPos val="l"/>
        <c:numFmt formatCode="General" sourceLinked="1"/>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4298064"/>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ayout>
        <c:manualLayout>
          <c:xMode val="edge"/>
          <c:yMode val="edge"/>
          <c:x val="0.87474718233750193"/>
          <c:y val="7.5662050387946735E-3"/>
          <c:w val="0.12525281766249807"/>
          <c:h val="0.2165310856342490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4.82221218208072E-2"/>
          <c:y val="1.8423422848428111E-2"/>
          <c:w val="0.88004418512434146"/>
          <c:h val="0.92070576460536679"/>
        </c:manualLayout>
      </c:layout>
      <c:barChart>
        <c:barDir val="col"/>
        <c:grouping val="stacked"/>
        <c:varyColors val="0"/>
        <c:ser>
          <c:idx val="0"/>
          <c:order val="0"/>
          <c:tx>
            <c:strRef>
              <c:f>Sheet1!$B$1</c:f>
              <c:strCache>
                <c:ptCount val="1"/>
                <c:pt idx="0">
                  <c:v>Grade 3</c:v>
                </c:pt>
              </c:strCache>
            </c:strRef>
          </c:tx>
          <c:spPr>
            <a:solidFill>
              <a:schemeClr val="accent4">
                <a:shade val="65000"/>
              </a:schemeClr>
            </a:solidFill>
            <a:ln>
              <a:noFill/>
            </a:ln>
            <a:effectLst/>
          </c:spPr>
          <c:invertIfNegative val="0"/>
          <c:dLbls>
            <c:dLbl>
              <c:idx val="0"/>
              <c:layout>
                <c:manualLayout>
                  <c:x val="5.1111522036733782E-2"/>
                  <c:y val="-1.2401771500289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C7-4931-904C-49A902EB68E1}"/>
                </c:ext>
              </c:extLst>
            </c:dLbl>
            <c:dLbl>
              <c:idx val="1"/>
              <c:layout>
                <c:manualLayout>
                  <c:x val="5.5146642197528559E-2"/>
                  <c:y val="-1.31071682246689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C7-4931-904C-49A902EB68E1}"/>
                </c:ext>
              </c:extLst>
            </c:dLbl>
            <c:dLbl>
              <c:idx val="2"/>
              <c:layout>
                <c:manualLayout>
                  <c:x val="5.15297553573369E-2"/>
                  <c:y val="-1.25025665013216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0445034567529377E-2"/>
                      <c:h val="4.3303719495955358E-2"/>
                    </c:manualLayout>
                  </c15:layout>
                </c:ext>
                <c:ext xmlns:c16="http://schemas.microsoft.com/office/drawing/2014/chart" uri="{C3380CC4-5D6E-409C-BE32-E72D297353CC}">
                  <c16:uniqueId val="{00000003-794A-4B64-A898-50754AD9197D}"/>
                </c:ext>
              </c:extLst>
            </c:dLbl>
            <c:dLbl>
              <c:idx val="3"/>
              <c:layout>
                <c:manualLayout>
                  <c:x val="5.8052246439297607E-2"/>
                  <c:y val="-1.6693022210269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4A-4B64-A898-50754AD9197D}"/>
                </c:ext>
              </c:extLst>
            </c:dLbl>
            <c:dLbl>
              <c:idx val="4"/>
              <c:layout>
                <c:manualLayout>
                  <c:x val="5.7907437841474348E-2"/>
                  <c:y val="-1.66930718056207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4A-4B64-A898-50754AD9197D}"/>
                </c:ext>
              </c:extLst>
            </c:dLbl>
            <c:dLbl>
              <c:idx val="5"/>
              <c:delete val="1"/>
              <c:extLst>
                <c:ext xmlns:c15="http://schemas.microsoft.com/office/drawing/2012/chart" uri="{CE6537A1-D6FC-4f65-9D91-7224C49458BB}"/>
                <c:ext xmlns:c16="http://schemas.microsoft.com/office/drawing/2014/chart" uri="{C3380CC4-5D6E-409C-BE32-E72D297353CC}">
                  <c16:uniqueId val="{00000002-794A-4B64-A898-50754AD9197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Month 1 (N=195)</c:v>
                </c:pt>
                <c:pt idx="1">
                  <c:v>Month 2 (N=191)</c:v>
                </c:pt>
                <c:pt idx="2">
                  <c:v>Month 3 (N=185)</c:v>
                </c:pt>
                <c:pt idx="3">
                  <c:v>Month 4 (N=172)</c:v>
                </c:pt>
                <c:pt idx="4">
                  <c:v>Month 5 (N=160)</c:v>
                </c:pt>
                <c:pt idx="5">
                  <c:v>Month 6 (N=141)</c:v>
                </c:pt>
              </c:strCache>
            </c:strRef>
          </c:cat>
          <c:val>
            <c:numRef>
              <c:f>Sheet1!$B$2:$B$7</c:f>
              <c:numCache>
                <c:formatCode>General</c:formatCode>
                <c:ptCount val="6"/>
                <c:pt idx="0">
                  <c:v>2.1</c:v>
                </c:pt>
                <c:pt idx="1">
                  <c:v>2.6</c:v>
                </c:pt>
                <c:pt idx="2">
                  <c:v>1.1000000000000001</c:v>
                </c:pt>
                <c:pt idx="3">
                  <c:v>0.6</c:v>
                </c:pt>
                <c:pt idx="4">
                  <c:v>0.6</c:v>
                </c:pt>
                <c:pt idx="5">
                  <c:v>0</c:v>
                </c:pt>
              </c:numCache>
            </c:numRef>
          </c:val>
          <c:extLst>
            <c:ext xmlns:c16="http://schemas.microsoft.com/office/drawing/2014/chart" uri="{C3380CC4-5D6E-409C-BE32-E72D297353CC}">
              <c16:uniqueId val="{00000000-5A9F-4C8A-B87C-C3798AFEB13B}"/>
            </c:ext>
          </c:extLst>
        </c:ser>
        <c:ser>
          <c:idx val="1"/>
          <c:order val="1"/>
          <c:tx>
            <c:strRef>
              <c:f>Sheet1!$C$1</c:f>
              <c:strCache>
                <c:ptCount val="1"/>
                <c:pt idx="0">
                  <c:v>Grade 2</c:v>
                </c:pt>
              </c:strCache>
            </c:strRef>
          </c:tx>
          <c:spPr>
            <a:solidFill>
              <a:schemeClr val="accent4"/>
            </a:solidFill>
            <a:ln>
              <a:noFill/>
            </a:ln>
            <a:effectLst/>
          </c:spPr>
          <c:invertIfNegative val="0"/>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6C7-4931-904C-49A902EB68E1}"/>
                </c:ext>
              </c:extLst>
            </c:dLbl>
            <c:dLbl>
              <c:idx val="5"/>
              <c:layout>
                <c:manualLayout>
                  <c:x val="4.3041281715144243E-2"/>
                  <c:y val="-1.099079175024237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C7-4931-904C-49A902EB68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Month 1 (N=195)</c:v>
                </c:pt>
                <c:pt idx="1">
                  <c:v>Month 2 (N=191)</c:v>
                </c:pt>
                <c:pt idx="2">
                  <c:v>Month 3 (N=185)</c:v>
                </c:pt>
                <c:pt idx="3">
                  <c:v>Month 4 (N=172)</c:v>
                </c:pt>
                <c:pt idx="4">
                  <c:v>Month 5 (N=160)</c:v>
                </c:pt>
                <c:pt idx="5">
                  <c:v>Month 6 (N=141)</c:v>
                </c:pt>
              </c:strCache>
            </c:strRef>
          </c:cat>
          <c:val>
            <c:numRef>
              <c:f>Sheet1!$C$2:$C$7</c:f>
              <c:numCache>
                <c:formatCode>General</c:formatCode>
                <c:ptCount val="6"/>
                <c:pt idx="0">
                  <c:v>13.3</c:v>
                </c:pt>
                <c:pt idx="1">
                  <c:v>3.1</c:v>
                </c:pt>
                <c:pt idx="2">
                  <c:v>4.3</c:v>
                </c:pt>
                <c:pt idx="3">
                  <c:v>2.9</c:v>
                </c:pt>
                <c:pt idx="4">
                  <c:v>3.1</c:v>
                </c:pt>
                <c:pt idx="5">
                  <c:v>2.2000000000000002</c:v>
                </c:pt>
              </c:numCache>
            </c:numRef>
          </c:val>
          <c:extLst>
            <c:ext xmlns:c16="http://schemas.microsoft.com/office/drawing/2014/chart" uri="{C3380CC4-5D6E-409C-BE32-E72D297353CC}">
              <c16:uniqueId val="{00000001-5A9F-4C8A-B87C-C3798AFEB13B}"/>
            </c:ext>
          </c:extLst>
        </c:ser>
        <c:ser>
          <c:idx val="2"/>
          <c:order val="2"/>
          <c:tx>
            <c:strRef>
              <c:f>Sheet1!$D$1</c:f>
              <c:strCache>
                <c:ptCount val="1"/>
                <c:pt idx="0">
                  <c:v>Grade 1</c:v>
                </c:pt>
              </c:strCache>
            </c:strRef>
          </c:tx>
          <c:spPr>
            <a:solidFill>
              <a:schemeClr val="accent4">
                <a:tint val="65000"/>
              </a:schemeClr>
            </a:solidFill>
            <a:ln>
              <a:noFill/>
            </a:ln>
            <a:effectLst/>
          </c:spPr>
          <c:invertIfNegative val="0"/>
          <c:dLbls>
            <c:dLbl>
              <c:idx val="3"/>
              <c:layout>
                <c:manualLayout>
                  <c:x val="5.7836722304725072E-2"/>
                  <c:y val="-6.27513629771728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C7-4931-904C-49A902EB68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Month 1 (N=195)</c:v>
                </c:pt>
                <c:pt idx="1">
                  <c:v>Month 2 (N=191)</c:v>
                </c:pt>
                <c:pt idx="2">
                  <c:v>Month 3 (N=185)</c:v>
                </c:pt>
                <c:pt idx="3">
                  <c:v>Month 4 (N=172)</c:v>
                </c:pt>
                <c:pt idx="4">
                  <c:v>Month 5 (N=160)</c:v>
                </c:pt>
                <c:pt idx="5">
                  <c:v>Month 6 (N=141)</c:v>
                </c:pt>
              </c:strCache>
            </c:strRef>
          </c:cat>
          <c:val>
            <c:numRef>
              <c:f>Sheet1!$D$2:$D$7</c:f>
              <c:numCache>
                <c:formatCode>General</c:formatCode>
                <c:ptCount val="6"/>
                <c:pt idx="0">
                  <c:v>18.399999999999999</c:v>
                </c:pt>
                <c:pt idx="1">
                  <c:v>7.3</c:v>
                </c:pt>
                <c:pt idx="2">
                  <c:v>3.2</c:v>
                </c:pt>
                <c:pt idx="3">
                  <c:v>1.7</c:v>
                </c:pt>
                <c:pt idx="4">
                  <c:v>3.8</c:v>
                </c:pt>
                <c:pt idx="5">
                  <c:v>2.8</c:v>
                </c:pt>
              </c:numCache>
            </c:numRef>
          </c:val>
          <c:extLst>
            <c:ext xmlns:c16="http://schemas.microsoft.com/office/drawing/2014/chart" uri="{C3380CC4-5D6E-409C-BE32-E72D297353CC}">
              <c16:uniqueId val="{00000002-5A9F-4C8A-B87C-C3798AFEB13B}"/>
            </c:ext>
          </c:extLst>
        </c:ser>
        <c:dLbls>
          <c:showLegendKey val="0"/>
          <c:showVal val="0"/>
          <c:showCatName val="0"/>
          <c:showSerName val="0"/>
          <c:showPercent val="0"/>
          <c:showBubbleSize val="0"/>
        </c:dLbls>
        <c:gapWidth val="150"/>
        <c:overlap val="100"/>
        <c:axId val="746949088"/>
        <c:axId val="782735584"/>
      </c:barChart>
      <c:catAx>
        <c:axId val="7469490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2735584"/>
        <c:crosses val="autoZero"/>
        <c:auto val="1"/>
        <c:lblAlgn val="ctr"/>
        <c:lblOffset val="100"/>
        <c:noMultiLvlLbl val="0"/>
      </c:catAx>
      <c:valAx>
        <c:axId val="782735584"/>
        <c:scaling>
          <c:orientation val="minMax"/>
          <c:max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46949088"/>
        <c:crosses val="autoZero"/>
        <c:crossBetween val="between"/>
      </c:valAx>
      <c:spPr>
        <a:noFill/>
        <a:ln w="25400">
          <a:noFill/>
        </a:ln>
        <a:effectLst/>
      </c:spPr>
    </c:plotArea>
    <c:legend>
      <c:legendPos val="tr"/>
      <c:layout>
        <c:manualLayout>
          <c:xMode val="edge"/>
          <c:yMode val="edge"/>
          <c:x val="0.83638138473038526"/>
          <c:y val="3.6973391608639147E-2"/>
          <c:w val="0.14861461769409429"/>
          <c:h val="0.1579891726181468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29165671344773"/>
          <c:y val="5.1616307443825324E-2"/>
          <c:w val="0.75509100094836157"/>
          <c:h val="0.77733972370025128"/>
        </c:manualLayout>
      </c:layout>
      <c:barChart>
        <c:barDir val="col"/>
        <c:grouping val="stacked"/>
        <c:varyColors val="0"/>
        <c:ser>
          <c:idx val="3"/>
          <c:order val="0"/>
          <c:tx>
            <c:strRef>
              <c:f>Sheet1!$E$1</c:f>
              <c:strCache>
                <c:ptCount val="1"/>
                <c:pt idx="0">
                  <c:v>PR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XVd (n=195)</c:v>
                </c:pt>
                <c:pt idx="1">
                  <c:v>Vd (n=207)</c:v>
                </c:pt>
              </c:strCache>
            </c:strRef>
          </c:cat>
          <c:val>
            <c:numRef>
              <c:f>Sheet1!$E$2:$E$3</c:f>
              <c:numCache>
                <c:formatCode>General</c:formatCode>
                <c:ptCount val="2"/>
                <c:pt idx="0">
                  <c:v>31.8</c:v>
                </c:pt>
                <c:pt idx="1">
                  <c:v>30</c:v>
                </c:pt>
              </c:numCache>
            </c:numRef>
          </c:val>
          <c:extLst>
            <c:ext xmlns:c16="http://schemas.microsoft.com/office/drawing/2014/chart" uri="{C3380CC4-5D6E-409C-BE32-E72D297353CC}">
              <c16:uniqueId val="{00000006-1F65-4920-AF4F-0E9B22B1A39A}"/>
            </c:ext>
          </c:extLst>
        </c:ser>
        <c:ser>
          <c:idx val="4"/>
          <c:order val="1"/>
          <c:tx>
            <c:strRef>
              <c:f>Sheet1!$F$1</c:f>
              <c:strCache>
                <c:ptCount val="1"/>
                <c:pt idx="0">
                  <c:v>VGPR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XVd (n=195)</c:v>
                </c:pt>
                <c:pt idx="1">
                  <c:v>Vd (n=207)</c:v>
                </c:pt>
              </c:strCache>
            </c:strRef>
          </c:cat>
          <c:val>
            <c:numRef>
              <c:f>Sheet1!$F$2:$F$3</c:f>
              <c:numCache>
                <c:formatCode>General</c:formatCode>
                <c:ptCount val="2"/>
                <c:pt idx="0">
                  <c:v>27.7</c:v>
                </c:pt>
                <c:pt idx="1">
                  <c:v>21.7</c:v>
                </c:pt>
              </c:numCache>
            </c:numRef>
          </c:val>
          <c:extLst>
            <c:ext xmlns:c16="http://schemas.microsoft.com/office/drawing/2014/chart" uri="{C3380CC4-5D6E-409C-BE32-E72D297353CC}">
              <c16:uniqueId val="{00000007-1F65-4920-AF4F-0E9B22B1A39A}"/>
            </c:ext>
          </c:extLst>
        </c:ser>
        <c:ser>
          <c:idx val="5"/>
          <c:order val="2"/>
          <c:tx>
            <c:strRef>
              <c:f>Sheet1!$G$1</c:f>
              <c:strCache>
                <c:ptCount val="1"/>
                <c:pt idx="0">
                  <c:v>CR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XVd (n=195)</c:v>
                </c:pt>
                <c:pt idx="1">
                  <c:v>Vd (n=207)</c:v>
                </c:pt>
              </c:strCache>
            </c:strRef>
          </c:cat>
          <c:val>
            <c:numRef>
              <c:f>Sheet1!$G$2:$G$3</c:f>
              <c:numCache>
                <c:formatCode>General</c:formatCode>
                <c:ptCount val="2"/>
                <c:pt idx="0">
                  <c:v>7.2</c:v>
                </c:pt>
                <c:pt idx="1">
                  <c:v>4.3</c:v>
                </c:pt>
              </c:numCache>
            </c:numRef>
          </c:val>
          <c:extLst>
            <c:ext xmlns:c16="http://schemas.microsoft.com/office/drawing/2014/chart" uri="{C3380CC4-5D6E-409C-BE32-E72D297353CC}">
              <c16:uniqueId val="{00000008-1F65-4920-AF4F-0E9B22B1A39A}"/>
            </c:ext>
          </c:extLst>
        </c:ser>
        <c:ser>
          <c:idx val="6"/>
          <c:order val="3"/>
          <c:tx>
            <c:strRef>
              <c:f>Sheet1!$H$1</c:f>
              <c:strCache>
                <c:ptCount val="1"/>
                <c:pt idx="0">
                  <c:v>sCR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XVd (n=195)</c:v>
                </c:pt>
                <c:pt idx="1">
                  <c:v>Vd (n=207)</c:v>
                </c:pt>
              </c:strCache>
            </c:strRef>
          </c:cat>
          <c:val>
            <c:numRef>
              <c:f>Sheet1!$H$2:$H$3</c:f>
              <c:numCache>
                <c:formatCode>General</c:formatCode>
                <c:ptCount val="2"/>
                <c:pt idx="0">
                  <c:v>9.6999999999999993</c:v>
                </c:pt>
                <c:pt idx="1">
                  <c:v>6.3</c:v>
                </c:pt>
              </c:numCache>
            </c:numRef>
          </c:val>
          <c:extLst>
            <c:ext xmlns:c16="http://schemas.microsoft.com/office/drawing/2014/chart" uri="{C3380CC4-5D6E-409C-BE32-E72D297353CC}">
              <c16:uniqueId val="{00000009-1F65-4920-AF4F-0E9B22B1A39A}"/>
            </c:ext>
          </c:extLst>
        </c:ser>
        <c:dLbls>
          <c:showLegendKey val="0"/>
          <c:showVal val="0"/>
          <c:showCatName val="0"/>
          <c:showSerName val="0"/>
          <c:showPercent val="0"/>
          <c:showBubbleSize val="0"/>
        </c:dLbls>
        <c:gapWidth val="150"/>
        <c:overlap val="100"/>
        <c:axId val="259103280"/>
        <c:axId val="870763696"/>
      </c:barChart>
      <c:catAx>
        <c:axId val="25910328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70763696"/>
        <c:crosses val="autoZero"/>
        <c:auto val="1"/>
        <c:lblAlgn val="ctr"/>
        <c:lblOffset val="100"/>
        <c:noMultiLvlLbl val="0"/>
      </c:catAx>
      <c:valAx>
        <c:axId val="870763696"/>
        <c:scaling>
          <c:orientation val="minMax"/>
          <c:max val="10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Proportion of patients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9103280"/>
        <c:crosses val="autoZero"/>
        <c:crossBetween val="between"/>
      </c:valAx>
      <c:spPr>
        <a:noFill/>
        <a:ln w="25400">
          <a:noFill/>
        </a:ln>
        <a:effectLst/>
      </c:spPr>
    </c:plotArea>
    <c:legend>
      <c:legendPos val="t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012992561976265E-2"/>
          <c:y val="0.16860602142314846"/>
          <c:w val="0.92780539060524414"/>
          <c:h val="0.65935653029889374"/>
        </c:manualLayout>
      </c:layout>
      <c:barChart>
        <c:barDir val="col"/>
        <c:grouping val="clustered"/>
        <c:varyColors val="0"/>
        <c:ser>
          <c:idx val="0"/>
          <c:order val="0"/>
          <c:tx>
            <c:strRef>
              <c:f>Sheet1!$B$1</c:f>
              <c:strCache>
                <c:ptCount val="1"/>
                <c:pt idx="0">
                  <c:v>Vd  (n=204)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c:v>
                </c:pt>
                <c:pt idx="1">
                  <c:v>Grade ≥2</c:v>
                </c:pt>
                <c:pt idx="2">
                  <c:v>Grade 3/4</c:v>
                </c:pt>
              </c:strCache>
            </c:strRef>
          </c:cat>
          <c:val>
            <c:numRef>
              <c:f>Sheet1!$B$2:$B$4</c:f>
              <c:numCache>
                <c:formatCode>General</c:formatCode>
                <c:ptCount val="3"/>
                <c:pt idx="0">
                  <c:v>47</c:v>
                </c:pt>
                <c:pt idx="1">
                  <c:v>34</c:v>
                </c:pt>
                <c:pt idx="2">
                  <c:v>8.8000000000000007</c:v>
                </c:pt>
              </c:numCache>
            </c:numRef>
          </c:val>
          <c:extLst>
            <c:ext xmlns:c16="http://schemas.microsoft.com/office/drawing/2014/chart" uri="{C3380CC4-5D6E-409C-BE32-E72D297353CC}">
              <c16:uniqueId val="{00000000-87EE-49F5-A21C-E1AA9A96FB9A}"/>
            </c:ext>
          </c:extLst>
        </c:ser>
        <c:ser>
          <c:idx val="1"/>
          <c:order val="1"/>
          <c:tx>
            <c:strRef>
              <c:f>Sheet1!$C$1</c:f>
              <c:strCache>
                <c:ptCount val="1"/>
                <c:pt idx="0">
                  <c:v>XVd (n=195)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c:v>
                </c:pt>
                <c:pt idx="1">
                  <c:v>Grade ≥2</c:v>
                </c:pt>
                <c:pt idx="2">
                  <c:v>Grade 3/4</c:v>
                </c:pt>
              </c:strCache>
            </c:strRef>
          </c:cat>
          <c:val>
            <c:numRef>
              <c:f>Sheet1!$C$2:$C$4</c:f>
              <c:numCache>
                <c:formatCode>General</c:formatCode>
                <c:ptCount val="3"/>
                <c:pt idx="0">
                  <c:v>32</c:v>
                </c:pt>
                <c:pt idx="1">
                  <c:v>21</c:v>
                </c:pt>
                <c:pt idx="2">
                  <c:v>4.5999999999999996</c:v>
                </c:pt>
              </c:numCache>
            </c:numRef>
          </c:val>
          <c:extLst>
            <c:ext xmlns:c16="http://schemas.microsoft.com/office/drawing/2014/chart" uri="{C3380CC4-5D6E-409C-BE32-E72D297353CC}">
              <c16:uniqueId val="{00000001-87EE-49F5-A21C-E1AA9A96FB9A}"/>
            </c:ext>
          </c:extLst>
        </c:ser>
        <c:dLbls>
          <c:dLblPos val="outEnd"/>
          <c:showLegendKey val="0"/>
          <c:showVal val="1"/>
          <c:showCatName val="0"/>
          <c:showSerName val="0"/>
          <c:showPercent val="0"/>
          <c:showBubbleSize val="0"/>
        </c:dLbls>
        <c:gapWidth val="219"/>
        <c:overlap val="-27"/>
        <c:axId val="540055048"/>
        <c:axId val="540055704"/>
      </c:barChart>
      <c:catAx>
        <c:axId val="54005504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0055704"/>
        <c:crosses val="autoZero"/>
        <c:auto val="1"/>
        <c:lblAlgn val="ctr"/>
        <c:lblOffset val="100"/>
        <c:noMultiLvlLbl val="0"/>
      </c:catAx>
      <c:valAx>
        <c:axId val="540055704"/>
        <c:scaling>
          <c:orientation val="minMax"/>
          <c:max val="100"/>
        </c:scaling>
        <c:delete val="0"/>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GB"/>
                  <a:t>Proportion of Patients (%)</a:t>
                </a:r>
              </a:p>
            </c:rich>
          </c:tx>
          <c:layout>
            <c:manualLayout>
              <c:xMode val="edge"/>
              <c:yMode val="edge"/>
              <c:x val="1.1074197120708748E-3"/>
              <c:y val="0.227258990776230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40055048"/>
        <c:crosses val="autoZero"/>
        <c:crossBetween val="between"/>
        <c:majorUnit val="10"/>
      </c:valAx>
      <c:spPr>
        <a:noFill/>
        <a:ln>
          <a:noFill/>
        </a:ln>
        <a:effectLst/>
      </c:spPr>
    </c:plotArea>
    <c:legend>
      <c:legendPos val="tr"/>
      <c:layout>
        <c:manualLayout>
          <c:xMode val="edge"/>
          <c:yMode val="edge"/>
          <c:x val="0.85344118533568913"/>
          <c:y val="4.8212139487716278E-2"/>
          <c:w val="0.12686294300658804"/>
          <c:h val="0.1236569249462263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0.17116</cdr:x>
      <cdr:y>0.31846</cdr:y>
    </cdr:from>
    <cdr:to>
      <cdr:x>0.26094</cdr:x>
      <cdr:y>0.37977</cdr:y>
    </cdr:to>
    <cdr:sp macro="" textlink="">
      <cdr:nvSpPr>
        <cdr:cNvPr id="2" name="TextBox 1">
          <a:extLst xmlns:a="http://schemas.openxmlformats.org/drawingml/2006/main">
            <a:ext uri="{FF2B5EF4-FFF2-40B4-BE49-F238E27FC236}">
              <a16:creationId xmlns:a16="http://schemas.microsoft.com/office/drawing/2014/main" id="{9049BD62-5FF7-4C90-814E-F1F24121A1D9}"/>
            </a:ext>
          </a:extLst>
        </cdr:cNvPr>
        <cdr:cNvSpPr txBox="1"/>
      </cdr:nvSpPr>
      <cdr:spPr>
        <a:xfrm xmlns:a="http://schemas.openxmlformats.org/drawingml/2006/main">
          <a:off x="1876236" y="1258340"/>
          <a:ext cx="984141" cy="2422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i="1" dirty="0">
              <a:solidFill>
                <a:schemeClr val="tx1"/>
              </a:solidFill>
              <a:cs typeface="Calibri" panose="020F0502020204030204" pitchFamily="34" charset="0"/>
            </a:rPr>
            <a:t>P </a:t>
          </a:r>
          <a:r>
            <a:rPr lang="en-GB" sz="1200" dirty="0">
              <a:solidFill>
                <a:schemeClr val="tx1"/>
              </a:solidFill>
              <a:latin typeface="+mn-lt"/>
              <a:cs typeface="Calibri" panose="020F0502020204030204" pitchFamily="34" charset="0"/>
            </a:rPr>
            <a:t>= .0010</a:t>
          </a:r>
        </a:p>
      </cdr:txBody>
    </cdr:sp>
  </cdr:relSizeAnchor>
  <cdr:relSizeAnchor xmlns:cdr="http://schemas.openxmlformats.org/drawingml/2006/chartDrawing">
    <cdr:from>
      <cdr:x>0.4744</cdr:x>
      <cdr:y>0.40014</cdr:y>
    </cdr:from>
    <cdr:to>
      <cdr:x>0.56418</cdr:x>
      <cdr:y>0.46145</cdr:y>
    </cdr:to>
    <cdr:sp macro="" textlink="">
      <cdr:nvSpPr>
        <cdr:cNvPr id="3" name="TextBox 2">
          <a:extLst xmlns:a="http://schemas.openxmlformats.org/drawingml/2006/main">
            <a:ext uri="{FF2B5EF4-FFF2-40B4-BE49-F238E27FC236}">
              <a16:creationId xmlns:a16="http://schemas.microsoft.com/office/drawing/2014/main" id="{2366002D-2237-4C58-A998-D0D95D072C6A}"/>
            </a:ext>
          </a:extLst>
        </cdr:cNvPr>
        <cdr:cNvSpPr txBox="1"/>
      </cdr:nvSpPr>
      <cdr:spPr>
        <a:xfrm xmlns:a="http://schemas.openxmlformats.org/drawingml/2006/main">
          <a:off x="5200201" y="1581087"/>
          <a:ext cx="984141" cy="24225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200" i="1" dirty="0">
              <a:solidFill>
                <a:schemeClr val="tx1"/>
              </a:solidFill>
              <a:cs typeface="Calibri" panose="020F0502020204030204" pitchFamily="34" charset="0"/>
            </a:rPr>
            <a:t>P </a:t>
          </a:r>
          <a:r>
            <a:rPr lang="en-GB" sz="1200" dirty="0">
              <a:solidFill>
                <a:schemeClr val="tx1"/>
              </a:solidFill>
              <a:latin typeface="+mn-lt"/>
              <a:cs typeface="Calibri" panose="020F0502020204030204" pitchFamily="34" charset="0"/>
            </a:rPr>
            <a:t>= .0013</a:t>
          </a:r>
        </a:p>
      </cdr:txBody>
    </cdr:sp>
  </cdr:relSizeAnchor>
  <cdr:relSizeAnchor xmlns:cdr="http://schemas.openxmlformats.org/drawingml/2006/chartDrawing">
    <cdr:from>
      <cdr:x>0.78794</cdr:x>
      <cdr:y>0.58637</cdr:y>
    </cdr:from>
    <cdr:to>
      <cdr:x>0.87772</cdr:x>
      <cdr:y>0.64768</cdr:y>
    </cdr:to>
    <cdr:sp macro="" textlink="">
      <cdr:nvSpPr>
        <cdr:cNvPr id="4" name="TextBox 3">
          <a:extLst xmlns:a="http://schemas.openxmlformats.org/drawingml/2006/main">
            <a:ext uri="{FF2B5EF4-FFF2-40B4-BE49-F238E27FC236}">
              <a16:creationId xmlns:a16="http://schemas.microsoft.com/office/drawing/2014/main" id="{70C5BF3F-32BA-430B-AAFD-9703A6AECAC9}"/>
            </a:ext>
          </a:extLst>
        </cdr:cNvPr>
        <cdr:cNvSpPr txBox="1"/>
      </cdr:nvSpPr>
      <cdr:spPr>
        <a:xfrm xmlns:a="http://schemas.openxmlformats.org/drawingml/2006/main">
          <a:off x="8637106" y="2316929"/>
          <a:ext cx="984140" cy="2422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indent="0" algn="ctr"/>
          <a:r>
            <a:rPr lang="en-GB" sz="1200" i="1" dirty="0">
              <a:solidFill>
                <a:schemeClr val="tx1"/>
              </a:solidFill>
              <a:cs typeface="Calibri" panose="020F0502020204030204" pitchFamily="34" charset="0"/>
            </a:rPr>
            <a:t>P </a:t>
          </a:r>
          <a:r>
            <a:rPr lang="en-GB" sz="1200" i="1" dirty="0">
              <a:solidFill>
                <a:schemeClr val="tx1"/>
              </a:solidFill>
              <a:latin typeface="+mn-lt"/>
              <a:ea typeface="+mn-ea"/>
              <a:cs typeface="Calibri" panose="020F0502020204030204" pitchFamily="34" charset="0"/>
            </a:rPr>
            <a:t>= </a:t>
          </a:r>
          <a:r>
            <a:rPr lang="en-GB" sz="1200" dirty="0">
              <a:solidFill>
                <a:schemeClr val="tx1"/>
              </a:solidFill>
              <a:latin typeface="+mn-lt"/>
              <a:ea typeface="+mn-ea"/>
              <a:cs typeface="Calibri" panose="020F0502020204030204" pitchFamily="34" charset="0"/>
            </a:rPr>
            <a:t>.0828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1/30/2023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1/30/2023</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64983" rtl="0" eaLnBrk="1" fontAlgn="auto" latinLnBrk="0" hangingPunct="1">
              <a:lnSpc>
                <a:spcPct val="100000"/>
              </a:lnSpc>
              <a:spcBef>
                <a:spcPts val="0"/>
              </a:spcBef>
              <a:spcAft>
                <a:spcPts val="0"/>
              </a:spcAft>
              <a:buClrTx/>
              <a:buSzTx/>
              <a:buFontTx/>
              <a:buNone/>
              <a:tabLst/>
              <a:defRPr/>
            </a:pPr>
            <a:fld id="{0EEB2071-6142-4B61-B891-ACEFBCF02C4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983" rtl="0" eaLnBrk="1" fontAlgn="auto" latinLnBrk="0" hangingPunct="1">
                <a:lnSpc>
                  <a:spcPct val="100000"/>
                </a:lnSpc>
                <a:spcBef>
                  <a:spcPts val="0"/>
                </a:spcBef>
                <a:spcAft>
                  <a:spcPts val="0"/>
                </a:spcAft>
                <a:buClrTx/>
                <a:buSzTx/>
                <a:buFontTx/>
                <a:buNone/>
                <a:tabLst/>
                <a:defRPr/>
              </a:pPr>
              <a:t>94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49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Background &amp; Notes: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due to differences in patient characteristics and trial design, cross trial comparison is difficult and cannot be made.  The purpose these “MM Treatment Landscape” slides throughout todays meetings is for the purpose of contextualizing the data for SVd from the BOSTON trial with respect to currently utilized 2L-plus regimens in the treatment of patients with rrMM. </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BOSTON SVd mPFS: 13.93 months:</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the context of other trials of combination regimen in patients with 2L+ rrMM: </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OPTIMSMM </a:t>
            </a:r>
            <a:r>
              <a:rPr lang="en-US" sz="1200" kern="1200" dirty="0" err="1">
                <a:solidFill>
                  <a:schemeClr val="tx1"/>
                </a:solidFill>
                <a:effectLst/>
                <a:latin typeface="+mn-lt"/>
                <a:ea typeface="+mn-ea"/>
                <a:cs typeface="+mn-cs"/>
              </a:rPr>
              <a:t>PVd</a:t>
            </a:r>
            <a:r>
              <a:rPr lang="en-US" sz="1200" kern="1200" dirty="0">
                <a:solidFill>
                  <a:schemeClr val="tx1"/>
                </a:solidFill>
                <a:effectLst/>
                <a:latin typeface="+mn-lt"/>
                <a:ea typeface="+mn-ea"/>
                <a:cs typeface="+mn-cs"/>
              </a:rPr>
              <a:t> – mPFS [</a:t>
            </a:r>
            <a:r>
              <a:rPr lang="en-US" sz="1200" kern="1200" dirty="0" err="1">
                <a:solidFill>
                  <a:schemeClr val="tx1"/>
                </a:solidFill>
                <a:effectLst/>
                <a:latin typeface="+mn-lt"/>
                <a:ea typeface="+mn-ea"/>
                <a:cs typeface="+mn-cs"/>
              </a:rPr>
              <a:t>PVd</a:t>
            </a:r>
            <a:r>
              <a:rPr lang="en-US" sz="1200" kern="1200" dirty="0">
                <a:solidFill>
                  <a:schemeClr val="tx1"/>
                </a:solidFill>
                <a:effectLst/>
                <a:latin typeface="+mn-lt"/>
                <a:ea typeface="+mn-ea"/>
                <a:cs typeface="+mn-cs"/>
              </a:rPr>
              <a:t>, 11.2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 [Vd, 7.10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 </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CASTOR DVd - mPFS [DVd, 16.7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 [Vd, 7.10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ENDEAVOR </a:t>
            </a:r>
            <a:r>
              <a:rPr lang="en-US" sz="1200" kern="1200" dirty="0" err="1">
                <a:solidFill>
                  <a:schemeClr val="tx1"/>
                </a:solidFill>
                <a:effectLst/>
                <a:latin typeface="+mn-lt"/>
                <a:ea typeface="+mn-ea"/>
                <a:cs typeface="+mn-cs"/>
              </a:rPr>
              <a:t>Kd</a:t>
            </a:r>
            <a:r>
              <a:rPr lang="en-US" sz="1200" kern="1200" dirty="0">
                <a:solidFill>
                  <a:schemeClr val="tx1"/>
                </a:solidFill>
                <a:effectLst/>
                <a:latin typeface="+mn-lt"/>
                <a:ea typeface="+mn-ea"/>
                <a:cs typeface="+mn-cs"/>
              </a:rPr>
              <a:t> – mPFS [</a:t>
            </a:r>
            <a:r>
              <a:rPr lang="en-US" sz="1200" kern="1200" dirty="0" err="1">
                <a:solidFill>
                  <a:schemeClr val="tx1"/>
                </a:solidFill>
                <a:effectLst/>
                <a:latin typeface="+mn-lt"/>
                <a:ea typeface="+mn-ea"/>
                <a:cs typeface="+mn-cs"/>
              </a:rPr>
              <a:t>Kd</a:t>
            </a:r>
            <a:r>
              <a:rPr lang="en-US" sz="1200" kern="1200" dirty="0">
                <a:solidFill>
                  <a:schemeClr val="tx1"/>
                </a:solidFill>
                <a:effectLst/>
                <a:latin typeface="+mn-lt"/>
                <a:ea typeface="+mn-ea"/>
                <a:cs typeface="+mn-cs"/>
              </a:rPr>
              <a:t>, 18.7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 [Vd, 9.4 </a:t>
            </a:r>
            <a:r>
              <a:rPr lang="en-US" sz="1200" kern="1200" dirty="0" err="1">
                <a:solidFill>
                  <a:schemeClr val="tx1"/>
                </a:solidFill>
                <a:effectLst/>
                <a:latin typeface="+mn-lt"/>
                <a:ea typeface="+mn-ea"/>
                <a:cs typeface="+mn-cs"/>
              </a:rPr>
              <a:t>mos</a:t>
            </a:r>
            <a:r>
              <a:rPr lang="en-US" sz="1200" kern="1200" dirty="0">
                <a:solidFill>
                  <a:schemeClr val="tx1"/>
                </a:solidFill>
                <a:effectLst/>
                <a:latin typeface="+mn-lt"/>
                <a:ea typeface="+mn-ea"/>
                <a:cs typeface="+mn-cs"/>
              </a:rPr>
              <a:t>]</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CANDOR DKd – mPFS [DKd NR as current follow-up], [</a:t>
            </a:r>
            <a:r>
              <a:rPr lang="en-US" sz="1200" kern="1200" dirty="0" err="1">
                <a:solidFill>
                  <a:schemeClr val="tx1"/>
                </a:solidFill>
                <a:effectLst/>
                <a:latin typeface="+mn-lt"/>
                <a:ea typeface="+mn-ea"/>
                <a:cs typeface="+mn-cs"/>
              </a:rPr>
              <a:t>Kd</a:t>
            </a:r>
            <a:r>
              <a:rPr lang="en-US" sz="1200" kern="1200" dirty="0">
                <a:solidFill>
                  <a:schemeClr val="tx1"/>
                </a:solidFill>
                <a:effectLst/>
                <a:latin typeface="+mn-lt"/>
                <a:ea typeface="+mn-ea"/>
                <a:cs typeface="+mn-cs"/>
              </a:rPr>
              <a:t>, 15.8]</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Above mPFS is particularly interesting in the context of </a:t>
            </a:r>
            <a:r>
              <a:rPr lang="en-US" sz="1200" kern="1200" dirty="0" err="1">
                <a:solidFill>
                  <a:schemeClr val="tx1"/>
                </a:solidFill>
                <a:effectLst/>
                <a:latin typeface="+mn-lt"/>
                <a:ea typeface="+mn-ea"/>
                <a:cs typeface="+mn-cs"/>
              </a:rPr>
              <a:t>severl</a:t>
            </a:r>
            <a:r>
              <a:rPr lang="en-US" sz="1200" kern="1200" dirty="0">
                <a:solidFill>
                  <a:schemeClr val="tx1"/>
                </a:solidFill>
                <a:effectLst/>
                <a:latin typeface="+mn-lt"/>
                <a:ea typeface="+mn-ea"/>
                <a:cs typeface="+mn-cs"/>
              </a:rPr>
              <a:t> key differences amongst study design and patient demographics as noted in previous slides:</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mPFS for BOSTON SVd of 13.93 months for a study that is comparing the replacement of one of the BIW velcade doses seen in the control arm with one weekly dose of selinexor.  This is the only study in rrMM that investigates a QW dosing of velcade to classical BIW velcade control arm.</a:t>
            </a:r>
            <a:endParaRPr lang="en-US" dirty="0">
              <a:effectLst/>
            </a:endParaRP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All trials above are comparing BIW velcade dosing between the experimental arm AND the control arm. </a:t>
            </a:r>
            <a:endParaRPr lang="en-US" dirty="0">
              <a:effectLst/>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In the BOSTON trial, 50% of patients on the study had rrMM with HR-cytogenetics and 27% of patients with </a:t>
            </a:r>
            <a:r>
              <a:rPr lang="en-US" sz="1200" kern="1200" dirty="0" err="1">
                <a:solidFill>
                  <a:schemeClr val="tx1"/>
                </a:solidFill>
                <a:effectLst/>
                <a:latin typeface="+mn-lt"/>
                <a:ea typeface="+mn-ea"/>
                <a:cs typeface="+mn-cs"/>
              </a:rPr>
              <a:t>CrCL</a:t>
            </a:r>
            <a:r>
              <a:rPr lang="en-US" sz="1200" kern="1200" dirty="0">
                <a:solidFill>
                  <a:schemeClr val="tx1"/>
                </a:solidFill>
                <a:effectLst/>
                <a:latin typeface="+mn-lt"/>
                <a:ea typeface="+mn-ea"/>
                <a:cs typeface="+mn-cs"/>
              </a:rPr>
              <a:t> between 30 – 60 mL/min.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111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249DB-0243-49D5-B0B3-173665240491}" type="slidenum">
              <a:rPr lang="en-US" smtClean="0"/>
              <a:t>96</a:t>
            </a:fld>
            <a:endParaRPr lang="en-US"/>
          </a:p>
        </p:txBody>
      </p:sp>
    </p:spTree>
    <p:extLst>
      <p:ext uri="{BB962C8B-B14F-4D97-AF65-F5344CB8AC3E}">
        <p14:creationId xmlns:p14="http://schemas.microsoft.com/office/powerpoint/2010/main" val="393470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graph depicts the percentage of patients with at least one event of nausea and onset during the period depicted. Only patients who were still under safety follow-up before the start of the period were considered in all analysis for the corresponding month	</a:t>
            </a:r>
          </a:p>
          <a:p>
            <a:pPr marL="171450" indent="-171450">
              <a:buFont typeface="Arial" panose="020B0604020202020204" pitchFamily="34" charset="0"/>
              <a:buChar char="•"/>
            </a:pPr>
            <a:r>
              <a:rPr lang="en-US"/>
              <a:t>Incidence of nausea was highest in the first month of </a:t>
            </a:r>
            <a:r>
              <a:rPr lang="en-US" err="1"/>
              <a:t>XVd</a:t>
            </a:r>
            <a:r>
              <a:rPr lang="en-US"/>
              <a:t> treatment in the BOSTON trial (33.8%) and reduced in subsequent months</a:t>
            </a:r>
            <a:r>
              <a:rPr lang="en-US" baseline="30000"/>
              <a:t>1</a:t>
            </a:r>
          </a:p>
          <a:p>
            <a:pPr marL="171450" indent="-171450">
              <a:buFont typeface="Arial" panose="020B0604020202020204" pitchFamily="34" charset="0"/>
              <a:buChar char="•"/>
            </a:pPr>
            <a:r>
              <a:rPr lang="en-US"/>
              <a:t>All patients in the BOSTON trial received a 5-HT3 antagonist and additional anti-emetics prior to and during treatment with </a:t>
            </a:r>
            <a:r>
              <a:rPr lang="en-US" err="1"/>
              <a:t>XVd</a:t>
            </a:r>
            <a:r>
              <a:rPr lang="en-US"/>
              <a:t> as needed to minimize and treat nausea</a:t>
            </a:r>
            <a:r>
              <a:rPr lang="en-US" baseline="30000"/>
              <a:t>2</a:t>
            </a:r>
          </a:p>
          <a:p>
            <a:pPr marL="171450" indent="-171450">
              <a:buFont typeface="Arial" panose="020B0604020202020204" pitchFamily="34" charset="0"/>
              <a:buChar char="•"/>
            </a:pPr>
            <a:r>
              <a:rPr lang="en-US"/>
              <a:t>It is important to note that anti-emetic prophylaxis and treatment was effective in the management of </a:t>
            </a:r>
            <a:r>
              <a:rPr lang="en-US" err="1"/>
              <a:t>XVd</a:t>
            </a:r>
            <a:r>
              <a:rPr lang="en-US"/>
              <a:t> treatment-related nausea evident by the high percentage of patients whose nausea was resolved/was resolving in each period with anti-emetic treatment</a:t>
            </a:r>
            <a:r>
              <a:rPr lang="en-US" baseline="30000"/>
              <a:t>1</a:t>
            </a:r>
            <a:r>
              <a:rPr lang="en-US"/>
              <a:t>:</a:t>
            </a:r>
          </a:p>
          <a:p>
            <a:pPr marL="628650" lvl="1" indent="-171450">
              <a:buFont typeface="Arial" panose="020B0604020202020204" pitchFamily="34" charset="0"/>
              <a:buChar char="•"/>
            </a:pPr>
            <a:r>
              <a:rPr lang="en-US"/>
              <a:t>94.2% in Month 1</a:t>
            </a:r>
          </a:p>
          <a:p>
            <a:pPr marL="628650" lvl="1" indent="-171450">
              <a:buFont typeface="Arial" panose="020B0604020202020204" pitchFamily="34" charset="0"/>
              <a:buChar char="•"/>
            </a:pPr>
            <a:r>
              <a:rPr lang="en-US"/>
              <a:t>80% in Month 2</a:t>
            </a:r>
          </a:p>
          <a:p>
            <a:pPr marL="628650" lvl="1" indent="-171450">
              <a:buFont typeface="Arial" panose="020B0604020202020204" pitchFamily="34" charset="0"/>
              <a:buChar char="•"/>
            </a:pPr>
            <a:r>
              <a:rPr lang="en-US"/>
              <a:t>100% in Months 3 to 6</a:t>
            </a:r>
          </a:p>
          <a:p>
            <a:pPr marL="0" lvl="0" indent="0">
              <a:buFont typeface="Arial" panose="020B0604020202020204" pitchFamily="34" charset="0"/>
              <a:buNone/>
            </a:pPr>
            <a:endParaRPr lang="en-US" b="1"/>
          </a:p>
          <a:p>
            <a:pPr marL="0" lvl="0" indent="0">
              <a:buFont typeface="Arial" panose="020B0604020202020204" pitchFamily="34" charset="0"/>
              <a:buNone/>
            </a:pPr>
            <a:r>
              <a:rPr lang="en-US" b="1"/>
              <a:t>References: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1. Data on file (KPTSC1019); Karyopharm Therapeutics Inc.,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a:cs typeface="Arial"/>
              </a:rPr>
              <a:t>2. </a:t>
            </a:r>
            <a:r>
              <a:rPr lang="fr-FR" sz="1200" err="1">
                <a:cs typeface="Arial"/>
              </a:rPr>
              <a:t>Grosicki</a:t>
            </a:r>
            <a:r>
              <a:rPr lang="fr-FR" sz="1200">
                <a:cs typeface="Arial"/>
              </a:rPr>
              <a:t> S, et al. </a:t>
            </a:r>
            <a:r>
              <a:rPr lang="fr-FR" sz="1200" i="1">
                <a:cs typeface="Arial"/>
              </a:rPr>
              <a:t>Lancet</a:t>
            </a:r>
            <a:r>
              <a:rPr lang="fr-FR" sz="1200">
                <a:cs typeface="Arial"/>
              </a:rPr>
              <a:t>. 2020;396(10262):1563-1573.</a:t>
            </a:r>
            <a:endParaRPr lang="en-US" sz="1200">
              <a:cs typeface="Arial"/>
            </a:endParaRPr>
          </a:p>
          <a:p>
            <a:pPr marL="0" lvl="0" indent="0">
              <a:buFont typeface="Arial" panose="020B0604020202020204" pitchFamily="34" charset="0"/>
              <a:buNone/>
            </a:pPr>
            <a:endParaRPr lang="en-US" b="1"/>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4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9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Background &amp; Notes: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Note, due to differences in patient characteristics and trial design, cross trial comparison is difficult and cannot be made.  The purpose these “MM Treatment Landscape” slides throughout todays meetings is for the purpose of contextualizing the data for SVd from the BOSTON trial with respect to currently utilized 2L-plus regimens in the treatment of patients with rrMM. </a:t>
            </a:r>
            <a:endParaRPr lang="en-US" dirty="0">
              <a:effectLst/>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context of other Vd containing regimens and 2L+ rrMM combinations, BOSTON SVd ORR 76.4%, CR 16.9% and VGPR or greater 44.6% is comparable: </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Key note is that SVd ORR, CR and VGPR rates of particular interest given the regimen is replacing one dose of bortezomib with a once weekly dose of selinexor when other studies above are investigating the experimental agent with a BIW dosing schedule for bortezomib. </a:t>
            </a:r>
            <a:endParaRPr lang="en-US" dirty="0">
              <a:effectLst/>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Key note is that SVd ORR, CR and VGPR rates of particular interest given the patient population of the BOSTON SVd study (50% HR-cytogenetics, 27% </a:t>
            </a:r>
            <a:r>
              <a:rPr lang="en-US" sz="1200" kern="1200" dirty="0" err="1">
                <a:solidFill>
                  <a:schemeClr val="tx1"/>
                </a:solidFill>
                <a:effectLst/>
                <a:latin typeface="+mn-lt"/>
                <a:ea typeface="+mn-ea"/>
                <a:cs typeface="+mn-cs"/>
              </a:rPr>
              <a:t>CrCL</a:t>
            </a:r>
            <a:r>
              <a:rPr lang="en-US" sz="1200" kern="1200" dirty="0">
                <a:solidFill>
                  <a:schemeClr val="tx1"/>
                </a:solidFill>
                <a:effectLst/>
                <a:latin typeface="+mn-lt"/>
                <a:ea typeface="+mn-ea"/>
                <a:cs typeface="+mn-cs"/>
              </a:rPr>
              <a:t> of 30-60mL/min, 17% patients ≥75 years old.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902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4983" rtl="0" eaLnBrk="1" fontAlgn="auto" latinLnBrk="0" hangingPunct="1">
              <a:lnSpc>
                <a:spcPct val="100000"/>
              </a:lnSpc>
              <a:spcBef>
                <a:spcPts val="0"/>
              </a:spcBef>
              <a:spcAft>
                <a:spcPts val="0"/>
              </a:spcAft>
              <a:buClrTx/>
              <a:buSzTx/>
              <a:buFontTx/>
              <a:buNone/>
              <a:tabLst/>
              <a:defRPr/>
            </a:pPr>
            <a:fld id="{0EEB2071-6142-4B61-B891-ACEFBCF02C4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983" rtl="0" eaLnBrk="1" fontAlgn="auto" latinLnBrk="0" hangingPunct="1">
                <a:lnSpc>
                  <a:spcPct val="100000"/>
                </a:lnSpc>
                <a:spcBef>
                  <a:spcPts val="0"/>
                </a:spcBef>
                <a:spcAft>
                  <a:spcPts val="0"/>
                </a:spcAft>
                <a:buClrTx/>
                <a:buSzTx/>
                <a:buFontTx/>
                <a:buNone/>
                <a:tabLst/>
                <a:defRPr/>
              </a:pPr>
              <a:t>100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754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64983" rtl="0" eaLnBrk="1" fontAlgn="auto" latinLnBrk="0" hangingPunct="1">
              <a:lnSpc>
                <a:spcPct val="100000"/>
              </a:lnSpc>
              <a:spcBef>
                <a:spcPts val="0"/>
              </a:spcBef>
              <a:spcAft>
                <a:spcPts val="0"/>
              </a:spcAft>
              <a:buClrTx/>
              <a:buSzTx/>
              <a:buFontTx/>
              <a:buNone/>
              <a:tabLst/>
              <a:defRPr/>
            </a:pPr>
            <a:fld id="{0EEB2071-6142-4B61-B891-ACEFBCF02C4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983" rtl="0" eaLnBrk="1" fontAlgn="auto" latinLnBrk="0" hangingPunct="1">
                <a:lnSpc>
                  <a:spcPct val="100000"/>
                </a:lnSpc>
                <a:spcBef>
                  <a:spcPts val="0"/>
                </a:spcBef>
                <a:spcAft>
                  <a:spcPts val="0"/>
                </a:spcAft>
                <a:buClrTx/>
                <a:buSzTx/>
                <a:buFontTx/>
                <a:buNone/>
                <a:tabLst/>
                <a:defRPr/>
              </a:pPr>
              <a:t>101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057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01" rtl="0" eaLnBrk="1" fontAlgn="auto" latinLnBrk="0" hangingPunct="1">
              <a:lnSpc>
                <a:spcPct val="100000"/>
              </a:lnSpc>
              <a:spcBef>
                <a:spcPts val="0"/>
              </a:spcBef>
              <a:spcAft>
                <a:spcPts val="0"/>
              </a:spcAft>
              <a:buClrTx/>
              <a:buSzTx/>
              <a:buFontTx/>
              <a:buNone/>
              <a:tabLst/>
              <a:defRPr/>
            </a:pPr>
            <a:fld id="{6DD95EAE-9220-B840-B62F-92F0C4F5B2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01"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87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BB635-87CD-4412-A616-236AFDE13DCD}" type="slidenum">
              <a:rPr lang="en-US" smtClean="0"/>
              <a:t>107</a:t>
            </a:fld>
            <a:endParaRPr lang="en-US"/>
          </a:p>
        </p:txBody>
      </p:sp>
    </p:spTree>
    <p:extLst>
      <p:ext uri="{BB962C8B-B14F-4D97-AF65-F5344CB8AC3E}">
        <p14:creationId xmlns:p14="http://schemas.microsoft.com/office/powerpoint/2010/main" val="3741438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7BB635-87CD-4412-A616-236AFDE13DCD}" type="slidenum">
              <a:rPr lang="en-US" smtClean="0"/>
              <a:t>108</a:t>
            </a:fld>
            <a:endParaRPr lang="en-US"/>
          </a:p>
        </p:txBody>
      </p:sp>
    </p:spTree>
    <p:extLst>
      <p:ext uri="{BB962C8B-B14F-4D97-AF65-F5344CB8AC3E}">
        <p14:creationId xmlns:p14="http://schemas.microsoft.com/office/powerpoint/2010/main" val="3693862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Ferrari 11/18 – Change the color of white to the middle and flanked by blue.  Steve F. to fix the colors.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2340D1-3D5D-41B7-AE1C-B99F2D8224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035488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107F73-C7BA-47BB-871F-F257DEE3755D}" type="slidenum">
              <a:rPr lang="en-US" smtClean="0"/>
              <a:t>113</a:t>
            </a:fld>
            <a:endParaRPr lang="en-US"/>
          </a:p>
        </p:txBody>
      </p:sp>
    </p:spTree>
    <p:extLst>
      <p:ext uri="{BB962C8B-B14F-4D97-AF65-F5344CB8AC3E}">
        <p14:creationId xmlns:p14="http://schemas.microsoft.com/office/powerpoint/2010/main" val="2207951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ADCs</a:t>
            </a:r>
          </a:p>
          <a:p>
            <a:r>
              <a:rPr lang="en-US" dirty="0"/>
              <a:t>Although</a:t>
            </a:r>
            <a:r>
              <a:rPr lang="en-US" baseline="0" dirty="0"/>
              <a:t> it was recently withdrawn from the market, we can still learn from </a:t>
            </a:r>
            <a:r>
              <a:rPr lang="en-US" baseline="0" dirty="0" err="1"/>
              <a:t>balantamab</a:t>
            </a:r>
            <a:r>
              <a:rPr lang="en-US" baseline="0" dirty="0"/>
              <a:t> </a:t>
            </a:r>
            <a:r>
              <a:rPr lang="en-US" baseline="0" dirty="0" err="1"/>
              <a:t>mafadotin</a:t>
            </a:r>
            <a:r>
              <a:rPr lang="en-US" baseline="0" dirty="0"/>
              <a:t>, or </a:t>
            </a:r>
            <a:r>
              <a:rPr lang="en-US" baseline="0" dirty="0" err="1"/>
              <a:t>Blenrep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273503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approval of </a:t>
            </a:r>
            <a:r>
              <a:rPr lang="en-US" dirty="0" err="1"/>
              <a:t>belantamab</a:t>
            </a:r>
            <a:r>
              <a:rPr lang="en-US" dirty="0"/>
              <a:t> </a:t>
            </a:r>
            <a:r>
              <a:rPr lang="en-US" dirty="0" err="1"/>
              <a:t>mafadotin</a:t>
            </a:r>
            <a:r>
              <a:rPr lang="en-US" dirty="0"/>
              <a:t> was based on results of</a:t>
            </a:r>
            <a:r>
              <a:rPr lang="en-US" baseline="0" dirty="0"/>
              <a:t> the DREAMM studies</a:t>
            </a:r>
            <a:endParaRPr lang="en-US" dirty="0"/>
          </a:p>
          <a:p>
            <a:r>
              <a:rPr lang="en-US" dirty="0"/>
              <a:t>Lower ORR could be due to more refractory nature</a:t>
            </a:r>
            <a:r>
              <a:rPr lang="en-US" baseline="0" dirty="0"/>
              <a:t> of the population</a:t>
            </a:r>
            <a:endParaRPr lang="en-US" dirty="0"/>
          </a:p>
          <a:p>
            <a:r>
              <a:rPr lang="en-US" dirty="0"/>
              <a:t>Ocular toxicity:  no BCMA on corneal cells but attributed to MMAF; could be secondary to extracellular degradation of linker and</a:t>
            </a:r>
            <a:r>
              <a:rPr lang="en-US" baseline="0" dirty="0"/>
              <a:t> circulation of free MMAF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52431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potential role of </a:t>
            </a:r>
            <a:r>
              <a:rPr lang="en-US" dirty="0" err="1"/>
              <a:t>belantamab</a:t>
            </a:r>
            <a:r>
              <a:rPr lang="en-US" dirty="0"/>
              <a:t> </a:t>
            </a:r>
            <a:r>
              <a:rPr lang="en-US" dirty="0" err="1"/>
              <a:t>mafadotin</a:t>
            </a:r>
            <a:r>
              <a:rPr lang="en-US" dirty="0"/>
              <a:t> in combination with other myeloma</a:t>
            </a:r>
            <a:r>
              <a:rPr lang="en-US" baseline="0" dirty="0"/>
              <a:t> therapies continues </a:t>
            </a:r>
            <a:endParaRPr lang="en-US" dirty="0"/>
          </a:p>
          <a:p>
            <a:endParaRPr lang="en-US" dirty="0"/>
          </a:p>
          <a:p>
            <a:r>
              <a:rPr lang="en-US" dirty="0"/>
              <a:t>DREAMM-4</a:t>
            </a:r>
            <a:r>
              <a:rPr lang="en-US" baseline="0" dirty="0"/>
              <a:t> – </a:t>
            </a:r>
            <a:r>
              <a:rPr lang="en-US" baseline="0" dirty="0" err="1"/>
              <a:t>blenrep</a:t>
            </a:r>
            <a:r>
              <a:rPr lang="en-US" baseline="0" dirty="0"/>
              <a:t> + </a:t>
            </a:r>
            <a:r>
              <a:rPr lang="en-US" baseline="0" dirty="0" err="1"/>
              <a:t>pembro</a:t>
            </a:r>
            <a:endParaRPr lang="en-US" baseline="0" dirty="0"/>
          </a:p>
          <a:p>
            <a:r>
              <a:rPr lang="en-US" baseline="0" dirty="0"/>
              <a:t>DREAMM-6 – </a:t>
            </a:r>
            <a:r>
              <a:rPr lang="en-US" baseline="0" dirty="0" err="1"/>
              <a:t>blenrep</a:t>
            </a:r>
            <a:r>
              <a:rPr lang="en-US" baseline="0" dirty="0"/>
              <a:t> + </a:t>
            </a:r>
            <a:r>
              <a:rPr lang="en-US" baseline="0" dirty="0" err="1"/>
              <a:t>len</a:t>
            </a:r>
            <a:r>
              <a:rPr lang="en-US" baseline="0" dirty="0"/>
              <a:t>/</a:t>
            </a:r>
            <a:r>
              <a:rPr lang="en-US" baseline="0" dirty="0" err="1"/>
              <a:t>dex</a:t>
            </a:r>
            <a:r>
              <a:rPr lang="en-US" baseline="0" dirty="0"/>
              <a:t> or </a:t>
            </a:r>
            <a:r>
              <a:rPr lang="en-US" baseline="0" dirty="0" err="1"/>
              <a:t>velcade</a:t>
            </a:r>
            <a:r>
              <a:rPr lang="en-US" baseline="0" dirty="0"/>
              <a:t>/</a:t>
            </a:r>
            <a:r>
              <a:rPr lang="en-US" baseline="0" dirty="0" err="1"/>
              <a:t>dex</a:t>
            </a:r>
            <a:endParaRPr lang="en-US" baseline="0" dirty="0"/>
          </a:p>
          <a:p>
            <a:r>
              <a:rPr lang="en-US" baseline="0" dirty="0"/>
              <a:t>DREAMM-7 – </a:t>
            </a:r>
            <a:r>
              <a:rPr lang="en-US" baseline="0" dirty="0" err="1"/>
              <a:t>blenrep</a:t>
            </a:r>
            <a:r>
              <a:rPr lang="en-US" baseline="0" dirty="0"/>
              <a:t>/</a:t>
            </a:r>
            <a:r>
              <a:rPr lang="en-US" baseline="0" dirty="0" err="1"/>
              <a:t>velcade</a:t>
            </a:r>
            <a:r>
              <a:rPr lang="en-US" baseline="0" dirty="0"/>
              <a:t>/</a:t>
            </a:r>
            <a:r>
              <a:rPr lang="en-US" baseline="0" dirty="0" err="1"/>
              <a:t>dex</a:t>
            </a:r>
            <a:r>
              <a:rPr lang="en-US" baseline="0" dirty="0"/>
              <a:t> vs. </a:t>
            </a:r>
            <a:r>
              <a:rPr lang="en-US" baseline="0" dirty="0" err="1"/>
              <a:t>dara</a:t>
            </a:r>
            <a:r>
              <a:rPr lang="en-US" baseline="0" dirty="0"/>
              <a:t>/</a:t>
            </a:r>
            <a:r>
              <a:rPr lang="en-US" baseline="0" dirty="0" err="1"/>
              <a:t>velcade</a:t>
            </a:r>
            <a:r>
              <a:rPr lang="en-US" baseline="0" dirty="0"/>
              <a:t>/</a:t>
            </a:r>
            <a:r>
              <a:rPr lang="en-US" baseline="0" dirty="0" err="1"/>
              <a:t>dex</a:t>
            </a:r>
            <a:endParaRPr lang="en-US" baseline="0" dirty="0"/>
          </a:p>
          <a:p>
            <a:r>
              <a:rPr lang="en-US" baseline="0" dirty="0"/>
              <a:t>DREAMM-9 – frontline with SOC</a:t>
            </a:r>
          </a:p>
          <a:p>
            <a:r>
              <a:rPr lang="en-US" baseline="0" dirty="0"/>
              <a:t>MonumenTAL-5 – </a:t>
            </a:r>
            <a:r>
              <a:rPr lang="en-US" baseline="0" dirty="0" err="1"/>
              <a:t>blenrep</a:t>
            </a:r>
            <a:r>
              <a:rPr lang="en-US" baseline="0" dirty="0"/>
              <a:t> vs. </a:t>
            </a:r>
            <a:r>
              <a:rPr lang="en-US" baseline="0" dirty="0" err="1"/>
              <a:t>talquetamab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71981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ongoing combination DREAMM trials, 2</a:t>
            </a:r>
            <a:r>
              <a:rPr lang="en-US" baseline="0" dirty="0"/>
              <a:t> from ASH studying BM in the frontline setting</a:t>
            </a:r>
            <a:endParaRPr lang="en-US" dirty="0"/>
          </a:p>
          <a:p>
            <a:r>
              <a:rPr lang="en-US" dirty="0"/>
              <a:t>EAE120 – will still need a confirmatory</a:t>
            </a:r>
            <a:r>
              <a:rPr lang="en-US" baseline="0" dirty="0"/>
              <a:t> trial with a comparator arm to confirm the added benefit of BM</a:t>
            </a:r>
          </a:p>
          <a:p>
            <a:r>
              <a:rPr lang="en-US" baseline="0" dirty="0"/>
              <a:t>GEM-BELA-</a:t>
            </a:r>
            <a:r>
              <a:rPr lang="en-US" baseline="0" dirty="0" err="1"/>
              <a:t>Vrd</a:t>
            </a:r>
            <a:r>
              <a:rPr lang="en-US" baseline="0" dirty="0"/>
              <a:t> – encouraging but ocular toxicity may be prohibitive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322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that</a:t>
            </a:r>
            <a:r>
              <a:rPr lang="en-US" baseline="0" dirty="0"/>
              <a:t> BM’s ocular toxicity is hypothesized to involve the MMAF toxin, ADCs conjugated to other toxins are in clinical development</a:t>
            </a:r>
          </a:p>
          <a:p>
            <a:r>
              <a:rPr lang="en-US" baseline="0" dirty="0"/>
              <a:t>HDP-101</a:t>
            </a:r>
          </a:p>
          <a:p>
            <a:r>
              <a:rPr lang="en-US" baseline="0" dirty="0"/>
              <a:t>MEDI 2228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131979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12/22/22 - </a:t>
            </a:r>
            <a:r>
              <a:rPr lang="en-US" dirty="0" err="1"/>
              <a:t>mosunetuzumab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531161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vs. C:  prior BMCA-targeted</a:t>
            </a:r>
            <a:r>
              <a:rPr lang="en-US" baseline="0" dirty="0"/>
              <a:t> treatment.  Published data to date primarily related to cohort A</a:t>
            </a:r>
          </a:p>
          <a:p>
            <a:r>
              <a:rPr lang="en-US" baseline="0" dirty="0"/>
              <a:t>Treatment:  hospitalization and premeds with </a:t>
            </a:r>
            <a:r>
              <a:rPr lang="en-US" baseline="0" dirty="0" err="1"/>
              <a:t>dex</a:t>
            </a:r>
            <a:r>
              <a:rPr lang="en-US" baseline="0" dirty="0"/>
              <a:t> 16 mg, acetaminophen, diphenhydramine for first full dose</a:t>
            </a:r>
          </a:p>
          <a:p>
            <a:r>
              <a:rPr lang="en-US" baseline="0" dirty="0"/>
              <a:t>Cycle duration 21 days (phase 1), 28 days (phase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21745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vs. C:  prior BMCA-targeted</a:t>
            </a:r>
            <a:r>
              <a:rPr lang="en-US" baseline="0" dirty="0"/>
              <a:t> treatment.  Results of Cohort A reported in Lancet and NEJM; results of Cohort C reported orally at EHA and not yet available in print.</a:t>
            </a:r>
          </a:p>
          <a:p>
            <a:r>
              <a:rPr lang="en-US" baseline="0" dirty="0"/>
              <a:t>Treatment:  hospitalization and premeds with </a:t>
            </a:r>
            <a:r>
              <a:rPr lang="en-US" baseline="0" dirty="0" err="1"/>
              <a:t>dex</a:t>
            </a:r>
            <a:r>
              <a:rPr lang="en-US" baseline="0" dirty="0"/>
              <a:t> 16 mg, acetaminophen, diphenhydramine for first full dose</a:t>
            </a:r>
          </a:p>
          <a:p>
            <a:r>
              <a:rPr lang="en-US" baseline="0" dirty="0"/>
              <a:t>Cycle duration 21 days (phase 1), 28 days (phase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82762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expand on CRS and</a:t>
            </a:r>
            <a:r>
              <a:rPr lang="en-US" baseline="0" dirty="0"/>
              <a:t> neurotoxicity, which are complications of immune activation similar to what we see with CART therapy</a:t>
            </a:r>
            <a:endParaRPr lang="en-US" dirty="0"/>
          </a:p>
          <a:p>
            <a:r>
              <a:rPr lang="en-US" dirty="0"/>
              <a:t>UH</a:t>
            </a:r>
            <a:r>
              <a:rPr lang="en-US" baseline="0" dirty="0"/>
              <a:t> experience:  # treated, toxicities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48121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share 2 updates since the publication</a:t>
            </a:r>
            <a:r>
              <a:rPr lang="en-US" baseline="0" dirty="0"/>
              <a:t> of the initial </a:t>
            </a:r>
            <a:r>
              <a:rPr lang="en-US" baseline="0" dirty="0" err="1"/>
              <a:t>MajesTEC</a:t>
            </a:r>
            <a:r>
              <a:rPr lang="en-US" baseline="0" dirty="0"/>
              <a:t> trial, one from ASH and one from ASCO.</a:t>
            </a:r>
          </a:p>
          <a:p>
            <a:r>
              <a:rPr lang="en-US" baseline="0" dirty="0"/>
              <a:t>First is a correlative analysis…</a:t>
            </a:r>
            <a:endParaRPr lang="en-US" dirty="0"/>
          </a:p>
          <a:p>
            <a:r>
              <a:rPr lang="en-US" dirty="0" err="1"/>
              <a:t>sBCMA</a:t>
            </a:r>
            <a:r>
              <a:rPr lang="en-US" dirty="0"/>
              <a:t>:</a:t>
            </a:r>
            <a:r>
              <a:rPr lang="en-US" baseline="0" dirty="0"/>
              <a:t>  supports the hypothesis that circulating BCMA may sequester targeted antibody or provide fewer therapeutic targets for activity on MM cells</a:t>
            </a:r>
            <a:endParaRPr lang="en-US" dirty="0"/>
          </a:p>
          <a:p>
            <a:r>
              <a:rPr lang="en-US" dirty="0"/>
              <a:t>[c/w exhausted T cell phenotype, may explain poorer response]</a:t>
            </a:r>
          </a:p>
          <a:p>
            <a:r>
              <a:rPr lang="en-US" dirty="0"/>
              <a:t>Prompts</a:t>
            </a:r>
            <a:r>
              <a:rPr lang="en-US" baseline="0" dirty="0"/>
              <a:t> the question of whether addition of </a:t>
            </a:r>
            <a:r>
              <a:rPr lang="en-US" baseline="0" dirty="0" err="1"/>
              <a:t>dara</a:t>
            </a:r>
            <a:r>
              <a:rPr lang="en-US" baseline="0" dirty="0"/>
              <a:t> would deepen response</a:t>
            </a:r>
            <a:endParaRPr lang="en-US" dirty="0"/>
          </a:p>
          <a:p>
            <a:r>
              <a:rPr lang="en-US" dirty="0"/>
              <a:t>TRIMM-2</a:t>
            </a:r>
          </a:p>
          <a:p>
            <a:r>
              <a:rPr lang="en-US" dirty="0"/>
              <a:t>Shows that the combination is feasible; will need a comparator</a:t>
            </a:r>
            <a:r>
              <a:rPr lang="en-US" baseline="0" dirty="0"/>
              <a:t> arm to confirm the contribution of </a:t>
            </a:r>
            <a:r>
              <a:rPr lang="en-US" baseline="0" dirty="0" err="1"/>
              <a:t>teclistamab</a:t>
            </a:r>
            <a:r>
              <a:rPr lang="en-US" baseline="0" dirty="0"/>
              <a:t> to response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80838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acknowledge the new kid on the block, </a:t>
            </a:r>
            <a:r>
              <a:rPr lang="en-US" dirty="0" err="1"/>
              <a:t>elranatamab</a:t>
            </a:r>
            <a:endParaRPr lang="en-US" dirty="0"/>
          </a:p>
          <a:p>
            <a:r>
              <a:rPr lang="en-US" dirty="0"/>
              <a:t>Being</a:t>
            </a:r>
            <a:r>
              <a:rPr lang="en-US" baseline="0" dirty="0"/>
              <a:t> studied in the phase 1 </a:t>
            </a:r>
            <a:r>
              <a:rPr lang="en-US" baseline="0" dirty="0" err="1"/>
              <a:t>MagnetisMM</a:t>
            </a:r>
            <a:r>
              <a:rPr lang="en-US" baseline="0" dirty="0"/>
              <a:t> trial</a:t>
            </a:r>
          </a:p>
          <a:p>
            <a:r>
              <a:rPr lang="en-US" baseline="0" dirty="0"/>
              <a:t>Preliminary results from last ASH granted it fast track designation; updated results presented in 2022</a:t>
            </a:r>
          </a:p>
          <a:p>
            <a:r>
              <a:rPr lang="en-US" baseline="0" dirty="0"/>
              <a:t>Patients</a:t>
            </a:r>
          </a:p>
          <a:p>
            <a:r>
              <a:rPr lang="en-US" baseline="0" dirty="0"/>
              <a:t>Treatment studied in 3 cohorts…dose escalation, priming, expansion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931210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MagnetisMM-3</a:t>
            </a:r>
            <a:r>
              <a:rPr lang="en-US" baseline="0" dirty="0"/>
              <a:t> Trial is now in progress</a:t>
            </a:r>
          </a:p>
          <a:p>
            <a:r>
              <a:rPr lang="en-US" baseline="0" dirty="0"/>
              <a:t>Phase 2 study of </a:t>
            </a:r>
            <a:r>
              <a:rPr lang="en-US" baseline="0" dirty="0" err="1"/>
              <a:t>elranatamab</a:t>
            </a:r>
            <a:r>
              <a:rPr lang="en-US" baseline="0" dirty="0"/>
              <a:t>.  Like </a:t>
            </a:r>
            <a:r>
              <a:rPr lang="en-US" baseline="0" dirty="0" err="1"/>
              <a:t>MajesTEC</a:t>
            </a:r>
            <a:r>
              <a:rPr lang="en-US" baseline="0" dirty="0"/>
              <a:t>, has cohorts with and without prior BCMA-directed therapy</a:t>
            </a:r>
          </a:p>
          <a:p>
            <a:r>
              <a:rPr lang="en-US" baseline="0" dirty="0"/>
              <a:t>Preliminary results presented at ASH reported…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007922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is unclear how to choose</a:t>
            </a:r>
            <a:r>
              <a:rPr lang="en-US" baseline="0" dirty="0"/>
              <a:t> one over the other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6888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over to Ehsan for</a:t>
            </a:r>
            <a:r>
              <a:rPr lang="en-US" baseline="0" dirty="0"/>
              <a:t> discussion of BCMA targeting with CART cells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4590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6556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otes Placeholder 2">
            <a:extLst>
              <a:ext uri="{FF2B5EF4-FFF2-40B4-BE49-F238E27FC236}">
                <a16:creationId xmlns:a16="http://schemas.microsoft.com/office/drawing/2014/main" id="{22306696-B6CD-4A99-ABBE-EB083CF2430A}"/>
              </a:ext>
            </a:extLst>
          </p:cNvPr>
          <p:cNvSpPr>
            <a:spLocks noGrp="1"/>
          </p:cNvSpPr>
          <p:nvPr>
            <p:ph type="body" idx="1"/>
          </p:nvPr>
        </p:nvSpPr>
        <p:spPr>
          <a:xfrm>
            <a:off x="714023" y="4477121"/>
            <a:ext cx="5877701" cy="49483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100" i="1" dirty="0">
              <a:latin typeface="Arial" panose="020B0604020202020204" pitchFamily="34" charset="0"/>
            </a:endParaRPr>
          </a:p>
        </p:txBody>
      </p:sp>
      <p:sp>
        <p:nvSpPr>
          <p:cNvPr id="52227" name="Slide Image Placeholder 4">
            <a:extLst>
              <a:ext uri="{FF2B5EF4-FFF2-40B4-BE49-F238E27FC236}">
                <a16:creationId xmlns:a16="http://schemas.microsoft.com/office/drawing/2014/main" id="{5F2F33AC-7B3A-4944-B32E-AC95C4FB2A1E}"/>
              </a:ext>
            </a:extLst>
          </p:cNvPr>
          <p:cNvSpPr>
            <a:spLocks noGrp="1" noRot="1" noChangeAspect="1" noTextEdit="1"/>
          </p:cNvSpPr>
          <p:nvPr>
            <p:ph type="sldImg"/>
          </p:nvPr>
        </p:nvSpPr>
        <p:spPr>
          <a:ln/>
        </p:spPr>
      </p:sp>
      <p:sp>
        <p:nvSpPr>
          <p:cNvPr id="52228" name="Slide Number Placeholder 5">
            <a:extLst>
              <a:ext uri="{FF2B5EF4-FFF2-40B4-BE49-F238E27FC236}">
                <a16:creationId xmlns:a16="http://schemas.microsoft.com/office/drawing/2014/main" id="{8124CEC1-1A75-4B22-B826-100CBFE23B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57066" indent="-291179">
              <a:defRPr b="1">
                <a:solidFill>
                  <a:schemeClr val="tx1"/>
                </a:solidFill>
                <a:latin typeface="Arial" panose="020B0604020202020204" pitchFamily="34" charset="0"/>
                <a:cs typeface="Arial" panose="020B0604020202020204" pitchFamily="34" charset="0"/>
              </a:defRPr>
            </a:lvl2pPr>
            <a:lvl3pPr marL="1164717" indent="-232943">
              <a:defRPr b="1">
                <a:solidFill>
                  <a:schemeClr val="tx1"/>
                </a:solidFill>
                <a:latin typeface="Arial" panose="020B0604020202020204" pitchFamily="34" charset="0"/>
                <a:cs typeface="Arial" panose="020B0604020202020204" pitchFamily="34" charset="0"/>
              </a:defRPr>
            </a:lvl3pPr>
            <a:lvl4pPr marL="1630604" indent="-232943">
              <a:defRPr b="1">
                <a:solidFill>
                  <a:schemeClr val="tx1"/>
                </a:solidFill>
                <a:latin typeface="Arial" panose="020B0604020202020204" pitchFamily="34" charset="0"/>
                <a:cs typeface="Arial" panose="020B0604020202020204" pitchFamily="34" charset="0"/>
              </a:defRPr>
            </a:lvl4pPr>
            <a:lvl5pPr marL="2096491" indent="-232943">
              <a:defRPr b="1">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38F13E67-2840-4E3C-AA83-ECEA705D145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1906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lang="en-US" sz="1200" b="0" dirty="0">
                <a:solidFill>
                  <a:prstClr val="black"/>
                </a:solidFill>
              </a:rPr>
              <a:t>KRD, carfilzomib/lenalidomide/dexamethasone; RD, lenalidomide/dexamethasone; RVD, lenalidomide/bortezomib/dexamethasone; VAD, vincristine/Adriamycin/dexamethasone.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587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t>IMiD, immunomodulatory imide drug; mAb, monoclonal antibody; MM, multiple myeloma; mOS, median OS; mPFS, median PFS; PI, proteasome inhibitor.</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F84D67-D2F0-2E4D-9E11-9F717633FA55}" type="slidenum">
              <a:rPr kumimoji="0" lang="it-IT" altLang="it-IT"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it-IT" altLang="it-IT"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461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PH"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BCMA, B-cell maturation antigen; CAR, chimeric antigen receptor.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83EB69-35F5-4D41-968E-3C2CB1109D3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3366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BM, bone marrow; DoR, duration of response; GEP, gene expression profile; HEOR, health economics and outcomes research; IMiD, immunomodulatory drug; IMWG, International Myeloma Working Group; MM, multiple myeloma; mAb, monoclonal antibody; MRD, measurable residual disease; PI, proteasome inhibitor; PK, pharmacokinetics; QoL, quality of life; R/R, relapsed or refractory.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6523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BMPCs, bone marrow plasma cells; ECOG, Eastern Cooperative Oncology Group; Ide-cel, i</a:t>
            </a:r>
            <a:r>
              <a:rPr lang="en-US" altLang="en-US" i="1" dirty="0"/>
              <a:t>decabtagene vicleucel; </a:t>
            </a:r>
            <a:r>
              <a:rPr lang="en-US" i="1" dirty="0"/>
              <a:t>mAb, monoclonal antibody; MM, multiple myeloma; PS, performance status; R-ISS, revised International Staging System; SCT, stem cell transplant.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5067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f/u, follow-up; Ide-cel, </a:t>
            </a:r>
            <a:r>
              <a:rPr lang="en-US" sz="1200" b="0" i="1" kern="1200" dirty="0">
                <a:solidFill>
                  <a:schemeClr val="tx1"/>
                </a:solidFill>
                <a:effectLst/>
                <a:latin typeface="Arial" charset="0"/>
                <a:ea typeface="+mn-ea"/>
                <a:cs typeface="+mn-cs"/>
              </a:rPr>
              <a:t>idecabtagene vicleucel; </a:t>
            </a:r>
            <a:r>
              <a:rPr lang="en-US" i="1" dirty="0"/>
              <a:t>MRD, measurable residual disease; sCR, stringent CR; TTFR, time to first response.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84302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1052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DoR, duration of response; NE, not estimable; sCR, stringent CR.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967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Proteasomes are large, </a:t>
            </a:r>
            <a:r>
              <a:rPr lang="en-US" b="0" i="0" dirty="0" err="1">
                <a:solidFill>
                  <a:srgbClr val="212121"/>
                </a:solidFill>
                <a:effectLst/>
                <a:latin typeface="BlinkMacSystemFont"/>
              </a:rPr>
              <a:t>multicatalytic</a:t>
            </a:r>
            <a:r>
              <a:rPr lang="en-US" b="0" i="0" dirty="0">
                <a:solidFill>
                  <a:srgbClr val="212121"/>
                </a:solidFill>
                <a:effectLst/>
                <a:latin typeface="BlinkMacSystemFont"/>
              </a:rPr>
              <a:t> protein complexes that cleave cellular proteins into peptides. There are many distinct forms of proteasomes that differ in catalytically active subunits, regulatory subunits, and associated proteins. Proteasome inhibitors are an important class of drugs for the treatment of multiple myeloma and mantle cell lymphoma, and they are being investigated for other diseases. Bortezomib (</a:t>
            </a:r>
            <a:r>
              <a:rPr lang="en-US" b="0" i="0" dirty="0" err="1">
                <a:solidFill>
                  <a:srgbClr val="212121"/>
                </a:solidFill>
                <a:effectLst/>
                <a:latin typeface="BlinkMacSystemFont"/>
              </a:rPr>
              <a:t>Velcade</a:t>
            </a:r>
            <a:r>
              <a:rPr lang="en-US" b="0" i="0" dirty="0">
                <a:solidFill>
                  <a:srgbClr val="212121"/>
                </a:solidFill>
                <a:effectLst/>
                <a:latin typeface="BlinkMacSystemFont"/>
              </a:rPr>
              <a:t>) was the first proteasome inhibitor to be approved by the US Food and Drug Administration. Carfilzomib (</a:t>
            </a:r>
            <a:r>
              <a:rPr lang="en-US" b="0" i="0" dirty="0" err="1">
                <a:solidFill>
                  <a:srgbClr val="212121"/>
                </a:solidFill>
                <a:effectLst/>
                <a:latin typeface="BlinkMacSystemFont"/>
              </a:rPr>
              <a:t>Kyprolis</a:t>
            </a:r>
            <a:r>
              <a:rPr lang="en-US" b="0" i="0" dirty="0">
                <a:solidFill>
                  <a:srgbClr val="212121"/>
                </a:solidFill>
                <a:effectLst/>
                <a:latin typeface="BlinkMacSystemFont"/>
              </a:rPr>
              <a:t>) and </a:t>
            </a:r>
            <a:r>
              <a:rPr lang="en-US" b="0" i="0" dirty="0" err="1">
                <a:solidFill>
                  <a:srgbClr val="212121"/>
                </a:solidFill>
                <a:effectLst/>
                <a:latin typeface="BlinkMacSystemFont"/>
              </a:rPr>
              <a:t>ixazomib</a:t>
            </a:r>
            <a:r>
              <a:rPr lang="en-US" b="0" i="0" dirty="0">
                <a:solidFill>
                  <a:srgbClr val="212121"/>
                </a:solidFill>
                <a:effectLst/>
                <a:latin typeface="BlinkMacSystemFont"/>
              </a:rPr>
              <a:t> (</a:t>
            </a:r>
            <a:r>
              <a:rPr lang="en-US" b="0" i="0" dirty="0" err="1">
                <a:solidFill>
                  <a:srgbClr val="212121"/>
                </a:solidFill>
                <a:effectLst/>
                <a:latin typeface="BlinkMacSystemFont"/>
              </a:rPr>
              <a:t>Ninlaro</a:t>
            </a:r>
            <a:r>
              <a:rPr lang="en-US" b="0" i="0" dirty="0">
                <a:solidFill>
                  <a:srgbClr val="212121"/>
                </a:solidFill>
                <a:effectLst/>
                <a:latin typeface="BlinkMacSystemFont"/>
              </a:rPr>
              <a:t>) have recently been approved, and more drugs are in development. While the primary mechanism of action is inhibition of the proteasome, the downstream events that lead to selective cell death are not entirely clear.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11132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a:t>AE, adverse event; BCC, basal cell carcinoma; HLH, hemophagocytic lymphohistiocytosis; </a:t>
            </a:r>
            <a:r>
              <a:rPr lang="en-US" altLang="en-US" i="1" dirty="0"/>
              <a:t>MAS, macrophage activation syndrome; SPM, second primary malignancy.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8368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BM, bone marrow; DoR, duration of response; GEP, gene expression profile; HEOR, health economics and outcomes research; IMiD, immunomodulatory drug; IMWG, International Myeloma Working Group; MM, multiple myeloma; mAb, monoclonal antibody; MRD, measurable residual disease; PI, proteasome inhibitor; PK, pharmacokinetics; QoL, quality of life; R/R, relapsed or refractory.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8591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1200" cap="none" spc="0" normalizeH="0" baseline="0" noProof="0" dirty="0">
                <a:ln>
                  <a:noFill/>
                </a:ln>
                <a:solidFill>
                  <a:srgbClr val="000000"/>
                </a:solidFill>
                <a:effectLst/>
                <a:uLnTx/>
                <a:uFillTx/>
                <a:latin typeface="Arial" charset="0"/>
                <a:ea typeface="+mn-ea"/>
                <a:cs typeface="+mn-cs"/>
              </a:rPr>
              <a:t>BCMA, B-cell maturation antigen; IMiD, immunomodulatory drug; PI, proteasome inhibitor; SCT, stem cell transplant.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F6D27-299F-4B19-B5B7-86F911777B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31284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DoR, duration of response; f/u, follow-up; sCR, stringent CR; SD, stable disease.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41084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ALT, alanine aminotransferase ; AST, aspartate aminotransferase; ASTCT, American society for transplantation and cellular therapy; CAR, chimeric antigen receptor; CRS, cytokine release syndrome; ICANS, immune effector cell-associated neurotoxicity syndrome.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598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7130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A245D3-FB82-4485-8496-2FC9E8883DB5}"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09931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Pro-inflammatory cytokines correlates with enhanced activation, antigen recognition.</a:t>
            </a:r>
          </a:p>
          <a:p>
            <a:r>
              <a:rPr lang="en-US" dirty="0"/>
              <a:t>Lytic enzymes correlate with cytotoxicity</a:t>
            </a:r>
          </a:p>
          <a:p>
            <a:endParaRPr lang="en-US" dirty="0"/>
          </a:p>
          <a:p>
            <a:r>
              <a:rPr lang="en-US" dirty="0"/>
              <a:t>Jeko-1, Luminary CAR-T, 1:1 ratio, ~22% transduction efficiency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A245D3-FB82-4485-8496-2FC9E8883DB5}"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2221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88DBF0-A7B1-4A36-B0CE-F773FA423F2F}"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078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CAR, chimeric antigen receptor; CR, complete response; CRS, cytokine release syndrome; hu, human; ICANS, immune effector cell-associated neurotoxicity syndrome; NR, not reported; NT, neurotoxicity; ORR, overall response rate; tx, treatment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06E77A-D234-EB43-88F7-F531D124F96F}"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18378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325527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i="1" dirty="0"/>
              <a:t>Abs, antibodies; CA, cyclophosphamide/ALLO-647; DoR, duration of response; ECOG PS, Eastern Cooperative Oncology Group performance status; FCA, fludarabine/cyclophosphamide/ALLO-647; IMiD, immunomodulatory drug; MM, multiple myeloma; MRD, measurable residual disease; PI, proteosome inhibitor; PD, progressive disease; PK, pharmacokinetics; R/R, relapsed/refractory.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6796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i="1" dirty="0"/>
              <a:t>Abs, antibodies; CA, cyclophosphamide/ALLO-647; DoR, duration of response; ECOG PS, Eastern Cooperative Oncology Group performance status; FCA, fludarabine/cyclophosphamide/ALLO-647; IMiD, immunomodulatory drug; MM, multiple myeloma; MRD, measurable residual disease; PI, proteosome inhibitor; PD, progressive disease; PK, pharmacokinetics; R/R, relapsed/refractory.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1626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51490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F8523C-8729-40F0-9536-D6C4CA3AD238}" type="slidenum">
              <a:rPr kumimoji="0" lang="en-US" sz="900" b="0" i="0" u="none" strike="noStrike" kern="1200" cap="none" spc="0" normalizeH="0" baseline="0" noProof="0" smtClean="0">
                <a:ln>
                  <a:noFill/>
                </a:ln>
                <a:solidFill>
                  <a:srgbClr val="414548"/>
                </a:solidFill>
                <a:effectLst/>
                <a:uLnTx/>
                <a:uFillTx/>
                <a:latin typeface="Arial"/>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srgbClr val="414548"/>
              </a:solidFill>
              <a:effectLst/>
              <a:uLnTx/>
              <a:uFillTx/>
              <a:latin typeface="Arial"/>
              <a:ea typeface="+mn-ea"/>
              <a:cs typeface="Arial" pitchFamily="34" charset="0"/>
            </a:endParaRPr>
          </a:p>
        </p:txBody>
      </p:sp>
    </p:spTree>
    <p:extLst>
      <p:ext uri="{BB962C8B-B14F-4D97-AF65-F5344CB8AC3E}">
        <p14:creationId xmlns:p14="http://schemas.microsoft.com/office/powerpoint/2010/main" val="4290790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a:p>
        </p:txBody>
      </p:sp>
      <p:sp>
        <p:nvSpPr>
          <p:cNvPr id="4" name="Slide Number Placeholder 3"/>
          <p:cNvSpPr>
            <a:spLocks noGrp="1"/>
          </p:cNvSpPr>
          <p:nvPr>
            <p:ph type="sldNum" sz="quarter" idx="10"/>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75F04411-0FFC-47B4-A746-C697566DFE08}" type="slidenum">
              <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65763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defTabSz="948507">
              <a:buFont typeface="Arial" panose="020B0604020202020204" pitchFamily="34" charset="0"/>
              <a:buAutoNum type="arabicPeriod"/>
              <a:defRPr/>
            </a:pPr>
            <a:endParaRPr lang="en-US"/>
          </a:p>
          <a:p>
            <a:pPr marL="237127" indent="-237127" defTabSz="948507">
              <a:buFont typeface="Arial" panose="020B0604020202020204" pitchFamily="34" charset="0"/>
              <a:buAutoNum type="arabicPeriod"/>
              <a:defRPr/>
            </a:pPr>
            <a:endParaRPr lang="da-DK" baseline="0"/>
          </a:p>
          <a:p>
            <a:pPr marL="237127" indent="-237127" defTabSz="948507">
              <a:buFont typeface="Arial" panose="020B0604020202020204" pitchFamily="34" charset="0"/>
              <a:buAutoNum type="arabicPeriod"/>
              <a:defRPr/>
            </a:pPr>
            <a:endParaRPr lang="fr-FR" baseline="0"/>
          </a:p>
          <a:p>
            <a:pPr marL="237127" indent="-237127" defTabSz="948507">
              <a:buFont typeface="Arial" panose="020B0604020202020204" pitchFamily="34" charset="0"/>
              <a:buAutoNum type="arabicPeriod"/>
              <a:defRPr/>
            </a:pPr>
            <a:endParaRPr lang="sv-SE" baseline="0"/>
          </a:p>
          <a:p>
            <a:pPr marL="237127" indent="-237127" defTabSz="948507">
              <a:buFont typeface="Arial" panose="020B0604020202020204" pitchFamily="34" charset="0"/>
              <a:buAutoNum type="arabicPeriod"/>
              <a:defRPr/>
            </a:pPr>
            <a:endParaRPr lang="fr-FR" baseline="0"/>
          </a:p>
          <a:p>
            <a:pPr defTabSz="948507">
              <a:defRPr/>
            </a:pPr>
            <a:endParaRPr lang="en-US" baseline="0"/>
          </a:p>
          <a:p>
            <a:pPr marL="177845" indent="-177845" defTabSz="948507">
              <a:buFont typeface="Arial" panose="020B0604020202020204" pitchFamily="34" charset="0"/>
              <a:buChar char="•"/>
              <a:defRPr/>
            </a:pPr>
            <a:endParaRPr lang="en-US" baseline="0"/>
          </a:p>
          <a:p>
            <a:pPr marL="177845" indent="-177845" defTabSz="948507">
              <a:buFont typeface="Arial" panose="020B0604020202020204" pitchFamily="34" charset="0"/>
              <a:buChar char="•"/>
              <a:defRPr/>
            </a:pPr>
            <a:endParaRPr lang="en-US" baseline="0"/>
          </a:p>
          <a:p>
            <a:pPr marL="177845" indent="-177845" defTabSz="948507">
              <a:buFont typeface="Arial" panose="020B0604020202020204" pitchFamily="34" charset="0"/>
              <a:buChar char="•"/>
              <a:defRPr/>
            </a:pPr>
            <a:endParaRPr lang="en-GB">
              <a:solidFill>
                <a:schemeClr val="dk1"/>
              </a:solidFill>
            </a:endParaRPr>
          </a:p>
          <a:p>
            <a:pPr marL="177845" indent="-177845">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64983" rtl="0" eaLnBrk="1" fontAlgn="auto" latinLnBrk="0" hangingPunct="1">
              <a:lnSpc>
                <a:spcPct val="100000"/>
              </a:lnSpc>
              <a:spcBef>
                <a:spcPts val="0"/>
              </a:spcBef>
              <a:spcAft>
                <a:spcPts val="0"/>
              </a:spcAft>
              <a:buClrTx/>
              <a:buSzTx/>
              <a:buFontTx/>
              <a:buNone/>
              <a:tabLst/>
              <a:defRPr/>
            </a:pPr>
            <a:fld id="{0EEB2071-6142-4B61-B891-ACEFBCF02C47}"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4983" rtl="0" eaLnBrk="1" fontAlgn="auto" latinLnBrk="0" hangingPunct="1">
                <a:lnSpc>
                  <a:spcPct val="100000"/>
                </a:lnSpc>
                <a:spcBef>
                  <a:spcPts val="0"/>
                </a:spcBef>
                <a:spcAft>
                  <a:spcPts val="0"/>
                </a:spcAft>
                <a:buClrTx/>
                <a:buSzTx/>
                <a:buFontTx/>
                <a:buNone/>
                <a:tabLst/>
                <a:defRPr/>
              </a:pPr>
              <a:t>93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29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10.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0A63E3-7F34-E546-9BEE-C47FB99DD72A}"/>
              </a:ext>
            </a:extLst>
          </p:cNvPr>
          <p:cNvSpPr/>
          <p:nvPr userDrawn="1"/>
        </p:nvSpPr>
        <p:spPr>
          <a:xfrm>
            <a:off x="0" y="0"/>
            <a:ext cx="91440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69E73DEB-7246-446A-BAAF-D49F91C840B6}"/>
              </a:ext>
            </a:extLst>
          </p:cNvPr>
          <p:cNvSpPr>
            <a:spLocks/>
          </p:cNvSpPr>
          <p:nvPr userDrawn="1"/>
        </p:nvSpPr>
        <p:spPr bwMode="auto">
          <a:xfrm>
            <a:off x="-1" y="0"/>
            <a:ext cx="9144001" cy="3707859"/>
          </a:xfrm>
          <a:prstGeom prst="rect">
            <a:avLst/>
          </a:prstGeom>
          <a:solidFill>
            <a:srgbClr val="49ABC5"/>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solidFill>
                <a:schemeClr val="bg1"/>
              </a:solidFill>
              <a:latin typeface="+mn-lt"/>
            </a:endParaRPr>
          </a:p>
        </p:txBody>
      </p:sp>
      <p:sp>
        <p:nvSpPr>
          <p:cNvPr id="2" name="Title 1">
            <a:extLst>
              <a:ext uri="{FF2B5EF4-FFF2-40B4-BE49-F238E27FC236}">
                <a16:creationId xmlns:a16="http://schemas.microsoft.com/office/drawing/2014/main" id="{08BD5F16-D543-445F-869D-031DB20444FF}"/>
              </a:ext>
            </a:extLst>
          </p:cNvPr>
          <p:cNvSpPr>
            <a:spLocks noGrp="1"/>
          </p:cNvSpPr>
          <p:nvPr>
            <p:ph type="title"/>
          </p:nvPr>
        </p:nvSpPr>
        <p:spPr>
          <a:xfrm>
            <a:off x="623888" y="2070446"/>
            <a:ext cx="5614518" cy="415883"/>
          </a:xfrm>
          <a:noFill/>
          <a:ln>
            <a:noFill/>
          </a:ln>
        </p:spPr>
        <p:txBody>
          <a:bodyPr wrap="none" lIns="0" tIns="0" rIns="0" bIns="0" rtlCol="0" anchor="b">
            <a:spAutoFit/>
          </a:bodyPr>
          <a:lstStyle>
            <a:lvl1pPr>
              <a:defRPr lang="en-US" sz="3000" spc="75">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eaLnBrk="0" hangingPunct="0"/>
            <a:r>
              <a:rPr lang="en-US" dirty="0"/>
              <a:t>Click to edit Master title style</a:t>
            </a:r>
          </a:p>
        </p:txBody>
      </p:sp>
      <p:sp>
        <p:nvSpPr>
          <p:cNvPr id="3" name="Text Placeholder 2">
            <a:extLst>
              <a:ext uri="{FF2B5EF4-FFF2-40B4-BE49-F238E27FC236}">
                <a16:creationId xmlns:a16="http://schemas.microsoft.com/office/drawing/2014/main" id="{05EF03F6-A3D3-48BF-A41E-5B98644FA122}"/>
              </a:ext>
            </a:extLst>
          </p:cNvPr>
          <p:cNvSpPr>
            <a:spLocks noGrp="1"/>
          </p:cNvSpPr>
          <p:nvPr>
            <p:ph type="body" idx="1"/>
          </p:nvPr>
        </p:nvSpPr>
        <p:spPr>
          <a:xfrm>
            <a:off x="623888" y="2626844"/>
            <a:ext cx="3061736" cy="323165"/>
          </a:xfrm>
          <a:noFill/>
          <a:ln w="9525">
            <a:noFill/>
            <a:miter lim="800000"/>
            <a:headEnd/>
            <a:tailEnd/>
          </a:ln>
          <a:effectLst/>
        </p:spPr>
        <p:txBody>
          <a:bodyPr vert="horz" wrap="none" lIns="0" tIns="0" rIns="0" bIns="0" numCol="1" rtlCol="0" anchor="t" anchorCtr="0" compatLnSpc="1">
            <a:prstTxWarp prst="textNoShape">
              <a:avLst/>
            </a:prstTxWarp>
            <a:spAutoFit/>
          </a:bodyPr>
          <a:lstStyle>
            <a:lvl1pPr marL="0" indent="0">
              <a:buNone/>
              <a:defRPr lang="en-US" sz="2100" b="1" i="0" spc="75" dirty="0" smtClean="0">
                <a:solidFill>
                  <a:schemeClr val="bg1"/>
                </a:solidFill>
                <a:latin typeface="+mj-lt"/>
                <a:ea typeface="Arial Narrow" panose="020B0604020202020204" pitchFamily="34" charset="0"/>
                <a:cs typeface="Arial Narrow" panose="020B0604020202020204" pitchFamily="34" charset="0"/>
              </a:defRPr>
            </a:lvl1pPr>
          </a:lstStyle>
          <a:p>
            <a:pPr lvl="0" defTabSz="667367" eaLnBrk="0" hangingPunct="0">
              <a:spcBef>
                <a:spcPct val="0"/>
              </a:spcBef>
            </a:pPr>
            <a:r>
              <a:rPr lang="en-US" dirty="0"/>
              <a:t>Edit Master text styles</a:t>
            </a:r>
          </a:p>
        </p:txBody>
      </p:sp>
      <p:pic>
        <p:nvPicPr>
          <p:cNvPr id="12" name="Picture 11">
            <a:extLst>
              <a:ext uri="{FF2B5EF4-FFF2-40B4-BE49-F238E27FC236}">
                <a16:creationId xmlns:a16="http://schemas.microsoft.com/office/drawing/2014/main" id="{DD17EE15-0257-454B-A15B-225FD2C9F8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1011" y="4197049"/>
            <a:ext cx="2674530" cy="594094"/>
          </a:xfrm>
          <a:prstGeom prst="rect">
            <a:avLst/>
          </a:prstGeom>
        </p:spPr>
      </p:pic>
      <p:sp>
        <p:nvSpPr>
          <p:cNvPr id="4" name="Text Placeholder 2">
            <a:extLst>
              <a:ext uri="{FF2B5EF4-FFF2-40B4-BE49-F238E27FC236}">
                <a16:creationId xmlns:a16="http://schemas.microsoft.com/office/drawing/2014/main" id="{6E165A84-870A-7634-A941-AC8EE94CFE61}"/>
              </a:ext>
            </a:extLst>
          </p:cNvPr>
          <p:cNvSpPr>
            <a:spLocks noGrp="1"/>
          </p:cNvSpPr>
          <p:nvPr>
            <p:ph type="body" idx="10"/>
          </p:nvPr>
        </p:nvSpPr>
        <p:spPr>
          <a:xfrm>
            <a:off x="623888" y="3005619"/>
            <a:ext cx="2101537" cy="230832"/>
          </a:xfrm>
          <a:noFill/>
          <a:ln w="9525">
            <a:noFill/>
            <a:miter lim="800000"/>
            <a:headEnd/>
            <a:tailEnd/>
          </a:ln>
          <a:effectLst/>
        </p:spPr>
        <p:txBody>
          <a:bodyPr vert="horz" wrap="none" lIns="0" tIns="0" rIns="0" bIns="0" numCol="1" rtlCol="0" anchor="t" anchorCtr="0" compatLnSpc="1">
            <a:prstTxWarp prst="textNoShape">
              <a:avLst/>
            </a:prstTxWarp>
            <a:spAutoFit/>
          </a:bodyPr>
          <a:lstStyle>
            <a:lvl1pPr marL="0" indent="0">
              <a:buNone/>
              <a:defRPr lang="en-US" sz="1500" b="0" i="0" spc="75" dirty="0" smtClean="0">
                <a:solidFill>
                  <a:schemeClr val="bg1"/>
                </a:solidFill>
                <a:latin typeface="+mj-lt"/>
                <a:ea typeface="Arial Narrow" panose="020B0604020202020204" pitchFamily="34" charset="0"/>
                <a:cs typeface="Arial Narrow" panose="020B0604020202020204" pitchFamily="34" charset="0"/>
              </a:defRPr>
            </a:lvl1pPr>
          </a:lstStyle>
          <a:p>
            <a:pPr lvl="0" defTabSz="667367" eaLnBrk="0" hangingPunct="0">
              <a:spcBef>
                <a:spcPct val="0"/>
              </a:spcBef>
            </a:pPr>
            <a:r>
              <a:rPr lang="en-US" dirty="0"/>
              <a:t>Edit Master text styles</a:t>
            </a:r>
          </a:p>
        </p:txBody>
      </p:sp>
    </p:spTree>
    <p:custDataLst>
      <p:tags r:id="rId1"/>
    </p:custDataLst>
    <p:extLst>
      <p:ext uri="{BB962C8B-B14F-4D97-AF65-F5344CB8AC3E}">
        <p14:creationId xmlns:p14="http://schemas.microsoft.com/office/powerpoint/2010/main" val="221597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0A63E3-7F34-E546-9BEE-C47FB99DD72A}"/>
              </a:ext>
            </a:extLst>
          </p:cNvPr>
          <p:cNvSpPr/>
          <p:nvPr userDrawn="1"/>
        </p:nvSpPr>
        <p:spPr>
          <a:xfrm>
            <a:off x="0" y="0"/>
            <a:ext cx="9144000" cy="514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69E73DEB-7246-446A-BAAF-D49F91C840B6}"/>
              </a:ext>
            </a:extLst>
          </p:cNvPr>
          <p:cNvSpPr>
            <a:spLocks/>
          </p:cNvSpPr>
          <p:nvPr userDrawn="1"/>
        </p:nvSpPr>
        <p:spPr bwMode="auto">
          <a:xfrm>
            <a:off x="-1" y="1310342"/>
            <a:ext cx="9144001" cy="2397517"/>
          </a:xfrm>
          <a:prstGeom prst="rect">
            <a:avLst/>
          </a:prstGeom>
          <a:solidFill>
            <a:srgbClr val="49ABC5"/>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solidFill>
                <a:schemeClr val="lt1"/>
              </a:solidFill>
              <a:latin typeface="+mn-lt"/>
            </a:endParaRPr>
          </a:p>
        </p:txBody>
      </p:sp>
      <p:sp>
        <p:nvSpPr>
          <p:cNvPr id="2" name="Title 1">
            <a:extLst>
              <a:ext uri="{FF2B5EF4-FFF2-40B4-BE49-F238E27FC236}">
                <a16:creationId xmlns:a16="http://schemas.microsoft.com/office/drawing/2014/main" id="{08BD5F16-D543-445F-869D-031DB20444FF}"/>
              </a:ext>
            </a:extLst>
          </p:cNvPr>
          <p:cNvSpPr>
            <a:spLocks noGrp="1"/>
          </p:cNvSpPr>
          <p:nvPr>
            <p:ph type="title"/>
          </p:nvPr>
        </p:nvSpPr>
        <p:spPr>
          <a:xfrm>
            <a:off x="623888" y="2112034"/>
            <a:ext cx="5078313" cy="374295"/>
          </a:xfrm>
          <a:noFill/>
          <a:ln>
            <a:noFill/>
          </a:ln>
        </p:spPr>
        <p:txBody>
          <a:bodyPr wrap="none" lIns="0" tIns="0" rIns="0" bIns="0" rtlCol="0" anchor="b">
            <a:spAutoFit/>
          </a:bodyPr>
          <a:lstStyle>
            <a:lvl1pPr>
              <a:defRPr lang="en-US" sz="2700" spc="75">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eaLnBrk="0" hangingPunct="0"/>
            <a:r>
              <a:rPr lang="en-US" dirty="0"/>
              <a:t>Click to edit Master title style</a:t>
            </a:r>
          </a:p>
        </p:txBody>
      </p:sp>
      <p:sp>
        <p:nvSpPr>
          <p:cNvPr id="3" name="Text Placeholder 2">
            <a:extLst>
              <a:ext uri="{FF2B5EF4-FFF2-40B4-BE49-F238E27FC236}">
                <a16:creationId xmlns:a16="http://schemas.microsoft.com/office/drawing/2014/main" id="{05EF03F6-A3D3-48BF-A41E-5B98644FA122}"/>
              </a:ext>
            </a:extLst>
          </p:cNvPr>
          <p:cNvSpPr>
            <a:spLocks noGrp="1"/>
          </p:cNvSpPr>
          <p:nvPr>
            <p:ph type="body" idx="1"/>
          </p:nvPr>
        </p:nvSpPr>
        <p:spPr>
          <a:xfrm>
            <a:off x="623888" y="2626844"/>
            <a:ext cx="3230051" cy="369332"/>
          </a:xfrm>
          <a:noFill/>
          <a:ln w="9525">
            <a:noFill/>
            <a:miter lim="800000"/>
            <a:headEnd/>
            <a:tailEnd/>
          </a:ln>
          <a:effectLst/>
        </p:spPr>
        <p:txBody>
          <a:bodyPr vert="horz" wrap="none" lIns="0" tIns="0" rIns="0" bIns="0" numCol="1" rtlCol="0" anchor="t" anchorCtr="0" compatLnSpc="1">
            <a:prstTxWarp prst="textNoShape">
              <a:avLst/>
            </a:prstTxWarp>
            <a:spAutoFit/>
          </a:bodyPr>
          <a:lstStyle>
            <a:lvl1pPr marL="0" indent="0">
              <a:buNone/>
              <a:defRPr lang="en-US" sz="2400" b="0" i="0" spc="75" dirty="0" smtClean="0">
                <a:solidFill>
                  <a:schemeClr val="bg1"/>
                </a:solidFill>
                <a:latin typeface="+mj-lt"/>
                <a:ea typeface="Arial Narrow" panose="020B0604020202020204" pitchFamily="34" charset="0"/>
                <a:cs typeface="Arial Narrow" panose="020B0604020202020204" pitchFamily="34" charset="0"/>
              </a:defRPr>
            </a:lvl1pPr>
          </a:lstStyle>
          <a:p>
            <a:pPr lvl="0" defTabSz="667367" eaLnBrk="0" hangingPunct="0">
              <a:spcBef>
                <a:spcPct val="0"/>
              </a:spcBef>
            </a:pPr>
            <a:r>
              <a:rPr lang="en-US"/>
              <a:t>Edit Master text styles</a:t>
            </a:r>
          </a:p>
        </p:txBody>
      </p:sp>
      <p:pic>
        <p:nvPicPr>
          <p:cNvPr id="12" name="Picture 11">
            <a:extLst>
              <a:ext uri="{FF2B5EF4-FFF2-40B4-BE49-F238E27FC236}">
                <a16:creationId xmlns:a16="http://schemas.microsoft.com/office/drawing/2014/main" id="{DD17EE15-0257-454B-A15B-225FD2C9F8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11011" y="4197049"/>
            <a:ext cx="2674530" cy="594094"/>
          </a:xfrm>
          <a:prstGeom prst="rect">
            <a:avLst/>
          </a:prstGeom>
        </p:spPr>
      </p:pic>
    </p:spTree>
    <p:custDataLst>
      <p:tags r:id="rId1"/>
    </p:custDataLst>
    <p:extLst>
      <p:ext uri="{BB962C8B-B14F-4D97-AF65-F5344CB8AC3E}">
        <p14:creationId xmlns:p14="http://schemas.microsoft.com/office/powerpoint/2010/main" val="27878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D2967-E771-484E-B946-AAD8DE45038B}"/>
              </a:ext>
            </a:extLst>
          </p:cNvPr>
          <p:cNvSpPr>
            <a:spLocks noGrp="1"/>
          </p:cNvSpPr>
          <p:nvPr>
            <p:ph idx="1"/>
          </p:nvPr>
        </p:nvSpPr>
        <p:spPr>
          <a:xfrm>
            <a:off x="284110" y="787017"/>
            <a:ext cx="8572500" cy="3657119"/>
          </a:xfrm>
        </p:spPr>
        <p:txBody>
          <a:bodyPr>
            <a:noAutofit/>
          </a:bodyPr>
          <a:lstStyle>
            <a:lvl1pPr marL="274320" indent="-274320">
              <a:buClrTx/>
              <a:defRPr/>
            </a:lvl1pPr>
            <a:lvl2pPr marL="274320" indent="-274320">
              <a:buClrTx/>
              <a:defRPr/>
            </a:lvl2pPr>
            <a:lvl3pPr marL="548640" indent="-274320">
              <a:buClrTx/>
              <a:defRPr/>
            </a:lvl3pPr>
            <a:lvl4pPr marL="822960" indent="-274320">
              <a:buClrTx/>
              <a:defRPr/>
            </a:lvl4pPr>
            <a:lvl5pPr marL="1097280" indent="-274320">
              <a:buClrTx/>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lvl1pPr>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7" name="Text Placeholder 3">
            <a:extLst>
              <a:ext uri="{FF2B5EF4-FFF2-40B4-BE49-F238E27FC236}">
                <a16:creationId xmlns:a16="http://schemas.microsoft.com/office/drawing/2014/main" id="{F9AE01F2-B6F8-4DE6-965A-1EAFE7A3397A}"/>
              </a:ext>
            </a:extLst>
          </p:cNvPr>
          <p:cNvSpPr>
            <a:spLocks noGrp="1"/>
          </p:cNvSpPr>
          <p:nvPr>
            <p:ph type="body" sz="quarter" idx="10" hasCustomPrompt="1"/>
          </p:nvPr>
        </p:nvSpPr>
        <p:spPr>
          <a:xfrm>
            <a:off x="284111" y="4528565"/>
            <a:ext cx="8327681" cy="345601"/>
          </a:xfrm>
        </p:spPr>
        <p:txBody>
          <a:bodyPr anchor="b"/>
          <a:lstStyle>
            <a:lvl1pPr marL="0" indent="0" algn="r">
              <a:buNone/>
              <a:tabLst/>
              <a:defRPr sz="750"/>
            </a:lvl1pPr>
          </a:lstStyle>
          <a:p>
            <a:pPr marL="0" marR="0" lvl="0" indent="0" algn="l" defTabSz="685800" rtl="0" eaLnBrk="1" fontAlgn="base" latinLnBrk="0" hangingPunct="1">
              <a:lnSpc>
                <a:spcPct val="100000"/>
              </a:lnSpc>
              <a:spcBef>
                <a:spcPts val="450"/>
              </a:spcBef>
              <a:spcAft>
                <a:spcPct val="0"/>
              </a:spcAft>
              <a:buClr>
                <a:schemeClr val="accent1"/>
              </a:buClr>
              <a:buSzTx/>
              <a:buFont typeface="Arial" panose="020B0604020202020204" pitchFamily="34" charset="0"/>
              <a:buNone/>
              <a:tabLst/>
              <a:defRPr/>
            </a:pPr>
            <a:r>
              <a:rPr lang="en-US" dirty="0">
                <a:latin typeface="+mj-lt"/>
                <a:cs typeface="Calibri"/>
              </a:rPr>
              <a:t>									</a:t>
            </a:r>
          </a:p>
        </p:txBody>
      </p:sp>
      <p:sp>
        <p:nvSpPr>
          <p:cNvPr id="6" name="Slide Number Placeholder 2">
            <a:extLst>
              <a:ext uri="{FF2B5EF4-FFF2-40B4-BE49-F238E27FC236}">
                <a16:creationId xmlns:a16="http://schemas.microsoft.com/office/drawing/2014/main" id="{E60B93A4-7FFF-40C0-B8C2-425DB23E9460}"/>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425171578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_2 Column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D2967-E771-484E-B946-AAD8DE45038B}"/>
              </a:ext>
            </a:extLst>
          </p:cNvPr>
          <p:cNvSpPr>
            <a:spLocks noGrp="1"/>
          </p:cNvSpPr>
          <p:nvPr>
            <p:ph idx="1"/>
          </p:nvPr>
        </p:nvSpPr>
        <p:spPr>
          <a:xfrm>
            <a:off x="284110" y="787017"/>
            <a:ext cx="4184195" cy="3657119"/>
          </a:xfrm>
        </p:spPr>
        <p:txBody>
          <a:bodyPr>
            <a:noAutofit/>
          </a:bodyPr>
          <a:lstStyle>
            <a:lvl1pPr marL="274320" indent="-274320">
              <a:buClr>
                <a:schemeClr val="tx2"/>
              </a:buClr>
              <a:defRPr/>
            </a:lvl1pPr>
            <a:lvl2pPr marL="274320" indent="-274320">
              <a:buClr>
                <a:schemeClr val="tx2"/>
              </a:buClr>
              <a:defRPr/>
            </a:lvl2pPr>
            <a:lvl3pPr marL="548640" indent="-274320">
              <a:buClr>
                <a:schemeClr val="tx2"/>
              </a:buClr>
              <a:defRPr/>
            </a:lvl3pPr>
            <a:lvl4pPr marL="822960" indent="-274320">
              <a:buClr>
                <a:schemeClr val="tx2"/>
              </a:buClr>
              <a:defRPr/>
            </a:lvl4pPr>
            <a:lvl5pPr marL="1097280" indent="-274320">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lvl1pPr>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7" name="Text Placeholder 3">
            <a:extLst>
              <a:ext uri="{FF2B5EF4-FFF2-40B4-BE49-F238E27FC236}">
                <a16:creationId xmlns:a16="http://schemas.microsoft.com/office/drawing/2014/main" id="{F9AE01F2-B6F8-4DE6-965A-1EAFE7A3397A}"/>
              </a:ext>
            </a:extLst>
          </p:cNvPr>
          <p:cNvSpPr>
            <a:spLocks noGrp="1"/>
          </p:cNvSpPr>
          <p:nvPr>
            <p:ph type="body" sz="quarter" idx="10"/>
          </p:nvPr>
        </p:nvSpPr>
        <p:spPr>
          <a:xfrm>
            <a:off x="284111" y="4528565"/>
            <a:ext cx="8327681" cy="345601"/>
          </a:xfrm>
        </p:spPr>
        <p:txBody>
          <a:bodyPr anchor="b"/>
          <a:lstStyle>
            <a:lvl1pPr marL="0" indent="0">
              <a:buNone/>
              <a:defRPr sz="750"/>
            </a:lvl1pPr>
          </a:lstStyle>
          <a:p>
            <a:pPr lvl="0"/>
            <a:endParaRPr lang="en-US"/>
          </a:p>
        </p:txBody>
      </p:sp>
      <p:sp>
        <p:nvSpPr>
          <p:cNvPr id="6" name="Content Placeholder 2">
            <a:extLst>
              <a:ext uri="{FF2B5EF4-FFF2-40B4-BE49-F238E27FC236}">
                <a16:creationId xmlns:a16="http://schemas.microsoft.com/office/drawing/2014/main" id="{3932DA9D-5626-4804-B845-B8EF280094FE}"/>
              </a:ext>
            </a:extLst>
          </p:cNvPr>
          <p:cNvSpPr>
            <a:spLocks noGrp="1"/>
          </p:cNvSpPr>
          <p:nvPr>
            <p:ph idx="11"/>
          </p:nvPr>
        </p:nvSpPr>
        <p:spPr>
          <a:xfrm>
            <a:off x="4672416" y="787017"/>
            <a:ext cx="4184195" cy="3657119"/>
          </a:xfrm>
        </p:spPr>
        <p:txBody>
          <a:bodyPr>
            <a:noAutofit/>
          </a:bodyPr>
          <a:lstStyle>
            <a:lvl1pPr marL="274320" indent="-274320">
              <a:buClr>
                <a:schemeClr val="tx2"/>
              </a:buClr>
              <a:defRPr/>
            </a:lvl1pPr>
            <a:lvl2pPr marL="274320" indent="-274320">
              <a:buClr>
                <a:schemeClr val="tx2"/>
              </a:buClr>
              <a:defRPr/>
            </a:lvl2pPr>
            <a:lvl3pPr marL="548640" indent="-274320">
              <a:buClr>
                <a:schemeClr val="tx2"/>
              </a:buClr>
              <a:defRPr/>
            </a:lvl3pPr>
            <a:lvl4pPr marL="822960" indent="-274320">
              <a:buClr>
                <a:schemeClr val="tx2"/>
              </a:buClr>
              <a:defRPr/>
            </a:lvl4pPr>
            <a:lvl5pPr marL="1097280" indent="-274320">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a:extLst>
              <a:ext uri="{FF2B5EF4-FFF2-40B4-BE49-F238E27FC236}">
                <a16:creationId xmlns:a16="http://schemas.microsoft.com/office/drawing/2014/main" id="{03CAC245-BC61-487D-A098-DB5D297D5DD2}"/>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395988775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C_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308838" y="1854738"/>
            <a:ext cx="184731" cy="369332"/>
          </a:xfrm>
          <a:prstGeom prst="rect">
            <a:avLst/>
          </a:prstGeom>
          <a:noFill/>
        </p:spPr>
        <p:txBody>
          <a:bodyPr wrap="none" rtlCol="0">
            <a:spAutoFit/>
          </a:bodyPr>
          <a:lstStyle/>
          <a:p>
            <a:endParaRPr lang="en-US" sz="1800">
              <a:latin typeface="Arial Nova" panose="020B0504020202020204" pitchFamily="34" charset="0"/>
            </a:endParaRPr>
          </a:p>
        </p:txBody>
      </p:sp>
      <p:sp>
        <p:nvSpPr>
          <p:cNvPr id="10" name="Title Placeholder 1">
            <a:extLst>
              <a:ext uri="{FF2B5EF4-FFF2-40B4-BE49-F238E27FC236}">
                <a16:creationId xmlns:a16="http://schemas.microsoft.com/office/drawing/2014/main" id="{0EEDE2B1-6194-874B-9FE1-05B38BCF5FD5}"/>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lvl1pPr>
              <a:defRPr sz="2400" b="1"/>
            </a:lvl1pPr>
          </a:lstStyle>
          <a:p>
            <a:pPr marL="0" marR="0" lvl="0" indent="0" defTabSz="685800" eaLnBrk="0" latinLnBrk="0" hangingPunct="0">
              <a:lnSpc>
                <a:spcPct val="100000"/>
              </a:lnSpc>
              <a:buClrTx/>
              <a:buSzTx/>
              <a:buFontTx/>
              <a:buNone/>
              <a:tabLst/>
            </a:pPr>
            <a:r>
              <a:rPr lang="en-US"/>
              <a:t>Click to edit Master title style</a:t>
            </a:r>
          </a:p>
        </p:txBody>
      </p:sp>
      <p:sp>
        <p:nvSpPr>
          <p:cNvPr id="4" name="Text Placeholder 3">
            <a:extLst>
              <a:ext uri="{FF2B5EF4-FFF2-40B4-BE49-F238E27FC236}">
                <a16:creationId xmlns:a16="http://schemas.microsoft.com/office/drawing/2014/main" id="{65C3A6F7-3F96-4882-9E53-49C61DDAA632}"/>
              </a:ext>
            </a:extLst>
          </p:cNvPr>
          <p:cNvSpPr>
            <a:spLocks noGrp="1"/>
          </p:cNvSpPr>
          <p:nvPr>
            <p:ph type="body" sz="quarter" idx="10"/>
          </p:nvPr>
        </p:nvSpPr>
        <p:spPr>
          <a:xfrm>
            <a:off x="284111" y="4528565"/>
            <a:ext cx="8327681" cy="345601"/>
          </a:xfrm>
        </p:spPr>
        <p:txBody>
          <a:bodyPr anchor="b"/>
          <a:lstStyle>
            <a:lvl1pPr marL="0" indent="0">
              <a:buNone/>
              <a:defRPr sz="750"/>
            </a:lvl1pPr>
          </a:lstStyle>
          <a:p>
            <a:pPr lvl="0"/>
            <a:endParaRPr lang="en-US"/>
          </a:p>
        </p:txBody>
      </p:sp>
      <p:sp>
        <p:nvSpPr>
          <p:cNvPr id="6" name="Slide Number Placeholder 2">
            <a:extLst>
              <a:ext uri="{FF2B5EF4-FFF2-40B4-BE49-F238E27FC236}">
                <a16:creationId xmlns:a16="http://schemas.microsoft.com/office/drawing/2014/main" id="{06A970BD-B7E3-481A-8CCE-96CD995FA4C5}"/>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27316501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xternal Title Only">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308838" y="1854738"/>
            <a:ext cx="184731" cy="369332"/>
          </a:xfrm>
          <a:prstGeom prst="rect">
            <a:avLst/>
          </a:prstGeom>
          <a:noFill/>
        </p:spPr>
        <p:txBody>
          <a:bodyPr wrap="none" rtlCol="0">
            <a:spAutoFit/>
          </a:bodyPr>
          <a:lstStyle/>
          <a:p>
            <a:endParaRPr lang="en-US" sz="1800">
              <a:latin typeface="Arial Nova" panose="020B0504020202020204" pitchFamily="34" charset="0"/>
            </a:endParaRPr>
          </a:p>
        </p:txBody>
      </p:sp>
      <p:sp>
        <p:nvSpPr>
          <p:cNvPr id="10" name="Title Placeholder 1">
            <a:extLst>
              <a:ext uri="{FF2B5EF4-FFF2-40B4-BE49-F238E27FC236}">
                <a16:creationId xmlns:a16="http://schemas.microsoft.com/office/drawing/2014/main" id="{0EEDE2B1-6194-874B-9FE1-05B38BCF5FD5}"/>
              </a:ext>
            </a:extLst>
          </p:cNvPr>
          <p:cNvSpPr>
            <a:spLocks noGrp="1"/>
          </p:cNvSpPr>
          <p:nvPr>
            <p:ph type="title"/>
          </p:nvPr>
        </p:nvSpPr>
        <p:spPr>
          <a:xfrm>
            <a:off x="284111" y="135469"/>
            <a:ext cx="8572500" cy="415498"/>
          </a:xfrm>
          <a:prstGeom prst="rect">
            <a:avLst/>
          </a:prstGeom>
          <a:noFill/>
          <a:ln>
            <a:noFill/>
          </a:ln>
        </p:spPr>
        <p:txBody>
          <a:bodyPr wrap="square" rtlCol="0" anchor="ctr">
            <a:spAutoFit/>
          </a:bodyPr>
          <a:lstStyle>
            <a:lvl1pPr>
              <a:defRPr sz="2100" b="1"/>
            </a:lvl1pPr>
          </a:lstStyle>
          <a:p>
            <a:pPr marL="0" marR="0" lvl="0" indent="0" defTabSz="685800" eaLnBrk="0" latinLnBrk="0" hangingPunct="0">
              <a:lnSpc>
                <a:spcPct val="100000"/>
              </a:lnSpc>
              <a:buClrTx/>
              <a:buSzTx/>
              <a:buFontTx/>
              <a:buNone/>
              <a:tabLst/>
            </a:pPr>
            <a:r>
              <a:rPr lang="en-US"/>
              <a:t>Click to edit Master title style</a:t>
            </a:r>
          </a:p>
        </p:txBody>
      </p:sp>
      <p:sp>
        <p:nvSpPr>
          <p:cNvPr id="4" name="Text Placeholder 3">
            <a:extLst>
              <a:ext uri="{FF2B5EF4-FFF2-40B4-BE49-F238E27FC236}">
                <a16:creationId xmlns:a16="http://schemas.microsoft.com/office/drawing/2014/main" id="{65C3A6F7-3F96-4882-9E53-49C61DDAA632}"/>
              </a:ext>
            </a:extLst>
          </p:cNvPr>
          <p:cNvSpPr>
            <a:spLocks noGrp="1"/>
          </p:cNvSpPr>
          <p:nvPr>
            <p:ph type="body" sz="quarter" idx="10"/>
          </p:nvPr>
        </p:nvSpPr>
        <p:spPr>
          <a:xfrm>
            <a:off x="284111" y="4528565"/>
            <a:ext cx="8327681" cy="345601"/>
          </a:xfrm>
        </p:spPr>
        <p:txBody>
          <a:bodyPr anchor="b"/>
          <a:lstStyle>
            <a:lvl1pPr marL="0" indent="0">
              <a:spcBef>
                <a:spcPts val="0"/>
              </a:spcBef>
              <a:buNone/>
              <a:defRPr sz="750"/>
            </a:lvl1pPr>
          </a:lstStyle>
          <a:p>
            <a:pPr lvl="0"/>
            <a:endParaRPr lang="en-US"/>
          </a:p>
        </p:txBody>
      </p:sp>
      <p:sp>
        <p:nvSpPr>
          <p:cNvPr id="6" name="Slide Number Placeholder 2">
            <a:extLst>
              <a:ext uri="{FF2B5EF4-FFF2-40B4-BE49-F238E27FC236}">
                <a16:creationId xmlns:a16="http://schemas.microsoft.com/office/drawing/2014/main" id="{06A970BD-B7E3-481A-8CCE-96CD995FA4C5}"/>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44258999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lvl1pPr>
              <a:defRPr>
                <a:latin typeface="Arial" panose="020B0604020202020204" pitchFamily="34" charset="0"/>
                <a:cs typeface="Arial" panose="020B0604020202020204" pitchFamily="34" charset="0"/>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4" name="Content Placeholder 3">
            <a:extLst>
              <a:ext uri="{FF2B5EF4-FFF2-40B4-BE49-F238E27FC236}">
                <a16:creationId xmlns:a16="http://schemas.microsoft.com/office/drawing/2014/main" id="{95E6AD6E-0CC8-BD47-B6D4-71F29F83351E}"/>
              </a:ext>
            </a:extLst>
          </p:cNvPr>
          <p:cNvSpPr>
            <a:spLocks noGrp="1"/>
          </p:cNvSpPr>
          <p:nvPr>
            <p:ph sz="quarter" idx="13" hasCustomPrompt="1"/>
          </p:nvPr>
        </p:nvSpPr>
        <p:spPr>
          <a:xfrm>
            <a:off x="280987" y="802033"/>
            <a:ext cx="8605838" cy="3844513"/>
          </a:xfrm>
        </p:spPr>
        <p:txBody>
          <a:bodyPr/>
          <a:lstStyle>
            <a:lvl1pPr marL="0" indent="0">
              <a:buNone/>
              <a:defRPr/>
            </a:lvl1pPr>
            <a:lvl2pPr marL="257175" indent="-257175">
              <a:spcBef>
                <a:spcPts val="0"/>
              </a:spcBef>
              <a:spcAft>
                <a:spcPts val="900"/>
              </a:spcAft>
              <a:buFont typeface="Arial" panose="020B0604020202020204" pitchFamily="34" charset="0"/>
              <a:buChar char="•"/>
              <a:defRPr/>
            </a:lvl2pPr>
            <a:lvl3pPr marL="514350" indent="-257175">
              <a:spcBef>
                <a:spcPts val="0"/>
              </a:spcBef>
              <a:spcAft>
                <a:spcPts val="900"/>
              </a:spcAft>
              <a:buFont typeface="Arial" panose="020B0604020202020204" pitchFamily="34" charset="0"/>
              <a:buChar char="•"/>
              <a:tabLst/>
              <a:defRPr/>
            </a:lvl3pPr>
            <a:lvl4pPr marL="729854" indent="-214313">
              <a:spcBef>
                <a:spcPts val="0"/>
              </a:spcBef>
              <a:spcAft>
                <a:spcPts val="900"/>
              </a:spcAft>
              <a:buFont typeface="Arial" panose="020B0604020202020204" pitchFamily="34" charset="0"/>
              <a:buChar char="•"/>
              <a:tabLst/>
              <a:defRPr/>
            </a:lvl4pPr>
            <a:lvl5pPr marL="987028" indent="-214313">
              <a:spcBef>
                <a:spcPts val="0"/>
              </a:spcBef>
              <a:spcAft>
                <a:spcPts val="900"/>
              </a:spcAft>
              <a:buFont typeface="Arial" panose="020B0604020202020204" pitchFamily="34" charset="0"/>
              <a:buChar char="•"/>
              <a:tabLst/>
              <a:defRPr/>
            </a:lvl5pPr>
          </a:lstStyle>
          <a:p>
            <a:pPr lvl="1"/>
            <a:r>
              <a:rPr lang="en-US"/>
              <a:t>First level</a:t>
            </a:r>
          </a:p>
          <a:p>
            <a:pPr lvl="2"/>
            <a:r>
              <a:rPr lang="en-US"/>
              <a:t>Second level</a:t>
            </a:r>
          </a:p>
          <a:p>
            <a:pPr lvl="3"/>
            <a:r>
              <a:rPr lang="en-US"/>
              <a:t>Third level</a:t>
            </a:r>
          </a:p>
          <a:p>
            <a:pPr lvl="4"/>
            <a:r>
              <a:rPr lang="en-US"/>
              <a:t>Fourth level</a:t>
            </a:r>
          </a:p>
        </p:txBody>
      </p:sp>
      <p:sp>
        <p:nvSpPr>
          <p:cNvPr id="7" name="TextBox 6">
            <a:extLst>
              <a:ext uri="{FF2B5EF4-FFF2-40B4-BE49-F238E27FC236}">
                <a16:creationId xmlns:a16="http://schemas.microsoft.com/office/drawing/2014/main" id="{7684A355-5BE9-3D4C-8C5B-F745557C7420}"/>
              </a:ext>
            </a:extLst>
          </p:cNvPr>
          <p:cNvSpPr txBox="1"/>
          <p:nvPr userDrawn="1"/>
        </p:nvSpPr>
        <p:spPr>
          <a:xfrm>
            <a:off x="8649149" y="4862851"/>
            <a:ext cx="432287" cy="219291"/>
          </a:xfrm>
          <a:prstGeom prst="rect">
            <a:avLst/>
          </a:prstGeom>
          <a:noFill/>
        </p:spPr>
        <p:txBody>
          <a:bodyPr wrap="square" rtlCol="0">
            <a:spAutoFit/>
          </a:bodyPr>
          <a:lstStyle/>
          <a:p>
            <a:pPr algn="ctr"/>
            <a:fld id="{4E7B5BBF-4470-3E48-A8D8-392CB4C91DFA}" type="slidenum">
              <a:rPr lang="en-US" sz="825" smtClean="0"/>
              <a:pPr algn="ctr"/>
              <a:t>‹#›</a:t>
            </a:fld>
            <a:endParaRPr lang="en-US" sz="900"/>
          </a:p>
        </p:txBody>
      </p:sp>
    </p:spTree>
    <p:custDataLst>
      <p:tags r:id="rId1"/>
    </p:custDataLst>
    <p:extLst>
      <p:ext uri="{BB962C8B-B14F-4D97-AF65-F5344CB8AC3E}">
        <p14:creationId xmlns:p14="http://schemas.microsoft.com/office/powerpoint/2010/main" val="200808603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ERNAL 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D2967-E771-484E-B946-AAD8DE45038B}"/>
              </a:ext>
            </a:extLst>
          </p:cNvPr>
          <p:cNvSpPr>
            <a:spLocks noGrp="1"/>
          </p:cNvSpPr>
          <p:nvPr>
            <p:ph idx="1" hasCustomPrompt="1"/>
          </p:nvPr>
        </p:nvSpPr>
        <p:spPr>
          <a:xfrm>
            <a:off x="284110" y="787017"/>
            <a:ext cx="8572500" cy="3657119"/>
          </a:xfrm>
        </p:spPr>
        <p:txBody>
          <a:bodyPr>
            <a:noAutofit/>
          </a:bodyPr>
          <a:lstStyle>
            <a:lvl1pPr marL="274320" indent="-274320">
              <a:buClr>
                <a:schemeClr val="tx2"/>
              </a:buClr>
              <a:defRPr sz="1350"/>
            </a:lvl1pPr>
            <a:lvl2pPr marL="548640" indent="-274320">
              <a:buClr>
                <a:schemeClr val="tx2"/>
              </a:buClr>
              <a:defRPr/>
            </a:lvl2pPr>
            <a:lvl3pPr marL="822960" indent="-274320">
              <a:buClr>
                <a:schemeClr val="tx2"/>
              </a:buClr>
              <a:defRPr lang="en-US" sz="1200" b="0" kern="1200" dirty="0">
                <a:solidFill>
                  <a:schemeClr val="tx1"/>
                </a:solidFill>
                <a:latin typeface="Arial" panose="020B0604020202020204" pitchFamily="34" charset="0"/>
                <a:ea typeface="+mn-ea"/>
                <a:cs typeface="Arial" panose="020B0604020202020204" pitchFamily="34" charset="0"/>
              </a:defRPr>
            </a:lvl3pPr>
            <a:lvl4pPr marL="1097280" indent="-274320">
              <a:buClr>
                <a:schemeClr val="tx2"/>
              </a:buClr>
              <a:defRPr lang="en-US" b="0" kern="1200" dirty="0">
                <a:solidFill>
                  <a:schemeClr val="tx1"/>
                </a:solidFill>
                <a:latin typeface="Arial" panose="020B0604020202020204" pitchFamily="34" charset="0"/>
                <a:ea typeface="+mn-ea"/>
                <a:cs typeface="Arial" panose="020B0604020202020204" pitchFamily="34" charset="0"/>
              </a:defRPr>
            </a:lvl4pPr>
            <a:lvl5pPr marL="1097280" indent="-274320">
              <a:buClr>
                <a:schemeClr val="tx2"/>
              </a:buClr>
              <a:defRPr lang="en-US" b="0" kern="1200" dirty="0">
                <a:solidFill>
                  <a:schemeClr val="tx1"/>
                </a:solidFill>
                <a:latin typeface="Arial" panose="020B0604020202020204" pitchFamily="34" charset="0"/>
                <a:ea typeface="+mn-ea"/>
                <a:cs typeface="Arial" panose="020B0604020202020204" pitchFamily="34" charset="0"/>
              </a:defRPr>
            </a:lvl5pPr>
          </a:lstStyle>
          <a:p>
            <a:pPr lvl="0"/>
            <a:r>
              <a:rPr lang="en-US"/>
              <a:t>Edit Master text styles</a:t>
            </a:r>
          </a:p>
          <a:p>
            <a:pPr marL="548640" lvl="2" indent="-274320" algn="l" rtl="0" eaLnBrk="1" fontAlgn="base" hangingPunct="1">
              <a:lnSpc>
                <a:spcPct val="100000"/>
              </a:lnSpc>
              <a:spcBef>
                <a:spcPts val="450"/>
              </a:spcBef>
              <a:spcAft>
                <a:spcPct val="0"/>
              </a:spcAft>
              <a:buClr>
                <a:schemeClr val="tx2"/>
              </a:buClr>
              <a:buFont typeface="Arial" panose="020B0604020202020204" pitchFamily="34" charset="0"/>
              <a:buChar char="–"/>
            </a:pPr>
            <a:r>
              <a:rPr lang="en-US"/>
              <a:t>Second level</a:t>
            </a:r>
          </a:p>
          <a:p>
            <a:pPr marL="822960" lvl="3" indent="-274320" algn="l" rtl="0" eaLnBrk="1" fontAlgn="base" hangingPunct="1">
              <a:lnSpc>
                <a:spcPct val="100000"/>
              </a:lnSpc>
              <a:spcBef>
                <a:spcPts val="450"/>
              </a:spcBef>
              <a:spcAft>
                <a:spcPct val="0"/>
              </a:spcAft>
              <a:buClr>
                <a:schemeClr val="tx2"/>
              </a:buClr>
              <a:buFont typeface="Arial" charset="0"/>
              <a:buChar char="•"/>
            </a:pPr>
            <a:r>
              <a:rPr lang="en-US"/>
              <a:t>Third level</a:t>
            </a:r>
          </a:p>
          <a:p>
            <a:pPr marL="1097280" lvl="4" indent="-274320" algn="l" rtl="0" eaLnBrk="1" fontAlgn="base" hangingPunct="1">
              <a:lnSpc>
                <a:spcPct val="100000"/>
              </a:lnSpc>
              <a:spcBef>
                <a:spcPts val="450"/>
              </a:spcBef>
              <a:spcAft>
                <a:spcPct val="0"/>
              </a:spcAft>
              <a:buClr>
                <a:schemeClr val="tx2"/>
              </a:buClr>
              <a:buFont typeface="Arial Nova Light" panose="020B0304020202020204" pitchFamily="34" charset="0"/>
              <a:buChar char="–"/>
            </a:pPr>
            <a:r>
              <a:rPr lang="en-US"/>
              <a:t>Fourth level</a:t>
            </a:r>
          </a:p>
        </p:txBody>
      </p:sp>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lvl1pPr>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7" name="Text Placeholder 3">
            <a:extLst>
              <a:ext uri="{FF2B5EF4-FFF2-40B4-BE49-F238E27FC236}">
                <a16:creationId xmlns:a16="http://schemas.microsoft.com/office/drawing/2014/main" id="{F9AE01F2-B6F8-4DE6-965A-1EAFE7A3397A}"/>
              </a:ext>
            </a:extLst>
          </p:cNvPr>
          <p:cNvSpPr>
            <a:spLocks noGrp="1"/>
          </p:cNvSpPr>
          <p:nvPr>
            <p:ph type="body" sz="quarter" idx="10"/>
          </p:nvPr>
        </p:nvSpPr>
        <p:spPr>
          <a:xfrm>
            <a:off x="284111" y="4528565"/>
            <a:ext cx="8327681" cy="345601"/>
          </a:xfrm>
        </p:spPr>
        <p:txBody>
          <a:bodyPr anchor="b"/>
          <a:lstStyle>
            <a:lvl1pPr marL="0" indent="0">
              <a:spcBef>
                <a:spcPts val="0"/>
              </a:spcBef>
              <a:buNone/>
              <a:defRPr sz="750"/>
            </a:lvl1pPr>
          </a:lstStyle>
          <a:p>
            <a:pPr lvl="0"/>
            <a:endParaRPr lang="en-US"/>
          </a:p>
        </p:txBody>
      </p:sp>
      <p:sp>
        <p:nvSpPr>
          <p:cNvPr id="6" name="Slide Number Placeholder 2">
            <a:extLst>
              <a:ext uri="{FF2B5EF4-FFF2-40B4-BE49-F238E27FC236}">
                <a16:creationId xmlns:a16="http://schemas.microsoft.com/office/drawing/2014/main" id="{E60B93A4-7FFF-40C0-B8C2-425DB23E9460}"/>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252380998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4.0">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308839" y="1854742"/>
            <a:ext cx="184731" cy="263790"/>
          </a:xfrm>
          <a:prstGeom prst="rect">
            <a:avLst/>
          </a:prstGeom>
          <a:noFill/>
        </p:spPr>
        <p:txBody>
          <a:bodyPr wrap="none" rtlCol="0">
            <a:spAutoFit/>
          </a:bodyPr>
          <a:lstStyle/>
          <a:p>
            <a:endParaRPr lang="en-US" sz="1114">
              <a:latin typeface="Arial Nova" panose="020B0504020202020204" pitchFamily="34" charset="0"/>
            </a:endParaRPr>
          </a:p>
        </p:txBody>
      </p:sp>
      <p:cxnSp>
        <p:nvCxnSpPr>
          <p:cNvPr id="4" name="Straight Connector 3">
            <a:extLst>
              <a:ext uri="{FF2B5EF4-FFF2-40B4-BE49-F238E27FC236}">
                <a16:creationId xmlns:a16="http://schemas.microsoft.com/office/drawing/2014/main" id="{A65E3D18-D617-4827-92C7-47CB4B712CA2}"/>
              </a:ext>
            </a:extLst>
          </p:cNvPr>
          <p:cNvCxnSpPr/>
          <p:nvPr userDrawn="1"/>
        </p:nvCxnSpPr>
        <p:spPr>
          <a:xfrm>
            <a:off x="8706803" y="4782165"/>
            <a:ext cx="0" cy="308896"/>
          </a:xfrm>
          <a:prstGeom prst="line">
            <a:avLst/>
          </a:prstGeom>
          <a:ln>
            <a:solidFill>
              <a:srgbClr val="E0E1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C0F7DBC-6EF0-4C0F-9F7A-F190121510D3}"/>
              </a:ext>
            </a:extLst>
          </p:cNvPr>
          <p:cNvCxnSpPr/>
          <p:nvPr userDrawn="1"/>
        </p:nvCxnSpPr>
        <p:spPr>
          <a:xfrm>
            <a:off x="8706803" y="4802205"/>
            <a:ext cx="0" cy="308896"/>
          </a:xfrm>
          <a:prstGeom prst="line">
            <a:avLst/>
          </a:prstGeom>
          <a:ln>
            <a:solidFill>
              <a:srgbClr val="E0E11A"/>
            </a:solidFill>
          </a:ln>
        </p:spPr>
        <p:style>
          <a:lnRef idx="1">
            <a:schemeClr val="accent1"/>
          </a:lnRef>
          <a:fillRef idx="0">
            <a:schemeClr val="accent1"/>
          </a:fillRef>
          <a:effectRef idx="0">
            <a:schemeClr val="accent1"/>
          </a:effectRef>
          <a:fontRef idx="minor">
            <a:schemeClr val="tx1"/>
          </a:fontRef>
        </p:style>
      </p:cxnSp>
      <p:sp>
        <p:nvSpPr>
          <p:cNvPr id="8" name="Slide Number Placeholder 2">
            <a:extLst>
              <a:ext uri="{FF2B5EF4-FFF2-40B4-BE49-F238E27FC236}">
                <a16:creationId xmlns:a16="http://schemas.microsoft.com/office/drawing/2014/main" id="{3D8B0C30-9339-444C-B484-D5E2A5518579}"/>
              </a:ext>
            </a:extLst>
          </p:cNvPr>
          <p:cNvSpPr>
            <a:spLocks noGrp="1"/>
          </p:cNvSpPr>
          <p:nvPr>
            <p:ph type="sldNum" sz="quarter" idx="4"/>
          </p:nvPr>
        </p:nvSpPr>
        <p:spPr>
          <a:xfrm>
            <a:off x="8757921" y="4864813"/>
            <a:ext cx="316461" cy="183681"/>
          </a:xfrm>
          <a:prstGeom prst="rect">
            <a:avLst/>
          </a:prstGeom>
        </p:spPr>
        <p:txBody>
          <a:bodyPr vert="horz" lIns="0" tIns="45720" rIns="91440" bIns="45720" rtlCol="0" anchor="ctr"/>
          <a:lstStyle>
            <a:lvl1pPr algn="l">
              <a:defRPr sz="743">
                <a:solidFill>
                  <a:schemeClr val="tx1">
                    <a:tint val="75000"/>
                  </a:schemeClr>
                </a:solidFill>
              </a:defRPr>
            </a:lvl1pPr>
          </a:lstStyle>
          <a:p>
            <a:fld id="{ACACDCC2-A4AF-FB44-B2B2-D552A29314C5}" type="slidenum">
              <a:rPr lang="en-US" smtClean="0"/>
              <a:pPr/>
              <a:t>‹#›</a:t>
            </a:fld>
            <a:endParaRPr lang="en-US"/>
          </a:p>
        </p:txBody>
      </p:sp>
      <p:sp>
        <p:nvSpPr>
          <p:cNvPr id="9" name="Footer Placeholder 4">
            <a:extLst>
              <a:ext uri="{FF2B5EF4-FFF2-40B4-BE49-F238E27FC236}">
                <a16:creationId xmlns:a16="http://schemas.microsoft.com/office/drawing/2014/main" id="{83218BD8-2DF7-4F9E-89A2-E0978A92332F}"/>
              </a:ext>
            </a:extLst>
          </p:cNvPr>
          <p:cNvSpPr>
            <a:spLocks noGrp="1"/>
          </p:cNvSpPr>
          <p:nvPr>
            <p:ph type="ftr" sz="quarter" idx="3"/>
          </p:nvPr>
        </p:nvSpPr>
        <p:spPr>
          <a:xfrm>
            <a:off x="7016835" y="4874346"/>
            <a:ext cx="1638853" cy="164621"/>
          </a:xfrm>
          <a:prstGeom prst="rect">
            <a:avLst/>
          </a:prstGeom>
        </p:spPr>
        <p:txBody>
          <a:bodyPr vert="horz" wrap="none" lIns="91440" tIns="45720" rIns="0" bIns="45720" rtlCol="0" anchor="ctr"/>
          <a:lstStyle>
            <a:lvl1pPr algn="r">
              <a:defRPr sz="619">
                <a:solidFill>
                  <a:schemeClr val="tx1">
                    <a:tint val="75000"/>
                  </a:schemeClr>
                </a:solidFill>
                <a:latin typeface="Arial Nova Light" panose="020B0304020202020204" pitchFamily="34" charset="0"/>
              </a:defRPr>
            </a:lvl1pPr>
          </a:lstStyle>
          <a:p>
            <a:r>
              <a:rPr lang="en-US"/>
              <a:t>©2021 Karyopharm Therapeutics Inc.</a:t>
            </a:r>
          </a:p>
        </p:txBody>
      </p:sp>
      <p:sp>
        <p:nvSpPr>
          <p:cNvPr id="10" name="Title Placeholder 1">
            <a:extLst>
              <a:ext uri="{FF2B5EF4-FFF2-40B4-BE49-F238E27FC236}">
                <a16:creationId xmlns:a16="http://schemas.microsoft.com/office/drawing/2014/main" id="{0EEDE2B1-6194-874B-9FE1-05B38BCF5FD5}"/>
              </a:ext>
            </a:extLst>
          </p:cNvPr>
          <p:cNvSpPr>
            <a:spLocks noGrp="1"/>
          </p:cNvSpPr>
          <p:nvPr>
            <p:ph type="title"/>
          </p:nvPr>
        </p:nvSpPr>
        <p:spPr>
          <a:xfrm>
            <a:off x="284111" y="135472"/>
            <a:ext cx="8572500" cy="415498"/>
          </a:xfrm>
          <a:prstGeom prst="rect">
            <a:avLst/>
          </a:prstGeom>
          <a:noFill/>
          <a:ln>
            <a:noFill/>
          </a:ln>
        </p:spPr>
        <p:txBody>
          <a:bodyPr wrap="square" rtlCol="0" anchor="ctr">
            <a:spAutoFit/>
          </a:bodyPr>
          <a:lstStyle>
            <a:lvl1pPr>
              <a:defRPr sz="2100" b="1">
                <a:latin typeface="Times New Roman" panose="02020603050405020304" pitchFamily="18" charset="0"/>
                <a:cs typeface="Times New Roman" panose="02020603050405020304" pitchFamily="18" charset="0"/>
              </a:defRPr>
            </a:lvl1pPr>
          </a:lstStyle>
          <a:p>
            <a:pPr marL="0" marR="0" lvl="0" indent="0" defTabSz="565785" eaLnBrk="0" latinLnBrk="0" hangingPunct="0">
              <a:lnSpc>
                <a:spcPct val="100000"/>
              </a:lnSpc>
              <a:buClrTx/>
              <a:buSzTx/>
              <a:buFontTx/>
              <a:buNone/>
              <a:tabLst/>
            </a:pPr>
            <a:r>
              <a:rPr lang="en-US"/>
              <a:t>Click to edit Master title style</a:t>
            </a:r>
          </a:p>
        </p:txBody>
      </p:sp>
      <p:sp>
        <p:nvSpPr>
          <p:cNvPr id="11" name="Subtitle 2">
            <a:extLst>
              <a:ext uri="{FF2B5EF4-FFF2-40B4-BE49-F238E27FC236}">
                <a16:creationId xmlns:a16="http://schemas.microsoft.com/office/drawing/2014/main" id="{7AB848BF-9653-426F-9234-3B31ECC71C6D}"/>
              </a:ext>
            </a:extLst>
          </p:cNvPr>
          <p:cNvSpPr>
            <a:spLocks noGrp="1"/>
          </p:cNvSpPr>
          <p:nvPr>
            <p:ph type="subTitle" idx="1" hasCustomPrompt="1"/>
          </p:nvPr>
        </p:nvSpPr>
        <p:spPr>
          <a:xfrm>
            <a:off x="308838" y="680196"/>
            <a:ext cx="8547767" cy="398555"/>
          </a:xfrm>
        </p:spPr>
        <p:txBody>
          <a:bodyPr/>
          <a:lstStyle>
            <a:lvl1pPr marL="257175" indent="-257175" algn="l">
              <a:buFont typeface="Arial" panose="020B0604020202020204" pitchFamily="34" charset="0"/>
              <a:buChar char="•"/>
              <a:defRPr sz="1350">
                <a:latin typeface="Times New Roman" panose="02020603050405020304" pitchFamily="18" charset="0"/>
                <a:cs typeface="Times New Roman" panose="02020603050405020304" pitchFamily="18" charset="0"/>
              </a:defRPr>
            </a:lvl1pPr>
            <a:lvl2pPr marL="282893" indent="0" algn="ctr">
              <a:buNone/>
              <a:defRPr sz="1238"/>
            </a:lvl2pPr>
            <a:lvl3pPr marL="565785" indent="0" algn="ctr">
              <a:buNone/>
              <a:defRPr sz="1114"/>
            </a:lvl3pPr>
            <a:lvl4pPr marL="848678" indent="0" algn="ctr">
              <a:buNone/>
              <a:defRPr sz="990"/>
            </a:lvl4pPr>
            <a:lvl5pPr marL="1131570" indent="0" algn="ctr">
              <a:buNone/>
              <a:defRPr sz="990"/>
            </a:lvl5pPr>
            <a:lvl6pPr marL="1414463" indent="0" algn="ctr">
              <a:buNone/>
              <a:defRPr sz="990"/>
            </a:lvl6pPr>
            <a:lvl7pPr marL="1697355" indent="0" algn="ctr">
              <a:buNone/>
              <a:defRPr sz="990"/>
            </a:lvl7pPr>
            <a:lvl8pPr marL="1980248" indent="0" algn="ctr">
              <a:buNone/>
              <a:defRPr sz="990"/>
            </a:lvl8pPr>
            <a:lvl9pPr marL="2263140" indent="0" algn="ctr">
              <a:buNone/>
              <a:defRPr sz="990"/>
            </a:lvl9pPr>
          </a:lstStyle>
          <a:p>
            <a:r>
              <a:rPr lang="en-US"/>
              <a:t>Add Txt</a:t>
            </a:r>
          </a:p>
          <a:p>
            <a:pPr lvl="1"/>
            <a:endParaRPr lang="en-US"/>
          </a:p>
        </p:txBody>
      </p:sp>
      <p:sp>
        <p:nvSpPr>
          <p:cNvPr id="16" name="object 30">
            <a:extLst>
              <a:ext uri="{FF2B5EF4-FFF2-40B4-BE49-F238E27FC236}">
                <a16:creationId xmlns:a16="http://schemas.microsoft.com/office/drawing/2014/main" id="{6EAC1928-DE18-4DC2-8456-B9E5964BE7B1}"/>
              </a:ext>
            </a:extLst>
          </p:cNvPr>
          <p:cNvSpPr/>
          <p:nvPr userDrawn="1"/>
        </p:nvSpPr>
        <p:spPr>
          <a:xfrm flipV="1">
            <a:off x="308836" y="506812"/>
            <a:ext cx="8547767" cy="34321"/>
          </a:xfrm>
          <a:custGeom>
            <a:avLst/>
            <a:gdLst/>
            <a:ahLst/>
            <a:cxnLst/>
            <a:rect l="l" t="t" r="r" b="b"/>
            <a:pathLst>
              <a:path w="6629400" h="38100">
                <a:moveTo>
                  <a:pt x="0" y="38100"/>
                </a:moveTo>
                <a:lnTo>
                  <a:pt x="6629400" y="38100"/>
                </a:lnTo>
                <a:lnTo>
                  <a:pt x="6629400" y="0"/>
                </a:lnTo>
                <a:lnTo>
                  <a:pt x="0" y="0"/>
                </a:lnTo>
                <a:lnTo>
                  <a:pt x="0" y="38100"/>
                </a:lnTo>
                <a:close/>
              </a:path>
            </a:pathLst>
          </a:custGeom>
          <a:solidFill>
            <a:schemeClr val="accent1"/>
          </a:solidFill>
        </p:spPr>
        <p:txBody>
          <a:bodyPr wrap="square" lIns="0" tIns="0" rIns="0" bIns="0" rtlCol="0"/>
          <a:lstStyle/>
          <a:p>
            <a:pPr defTabSz="950776"/>
            <a:endParaRPr sz="1872">
              <a:solidFill>
                <a:prstClr val="black"/>
              </a:solidFill>
              <a:latin typeface="Calibri"/>
            </a:endParaRPr>
          </a:p>
        </p:txBody>
      </p:sp>
      <p:sp>
        <p:nvSpPr>
          <p:cNvPr id="17" name="Rectangle 16">
            <a:extLst>
              <a:ext uri="{FF2B5EF4-FFF2-40B4-BE49-F238E27FC236}">
                <a16:creationId xmlns:a16="http://schemas.microsoft.com/office/drawing/2014/main" id="{A429DC7F-5EF8-4D32-A89D-1AE66569284E}"/>
              </a:ext>
            </a:extLst>
          </p:cNvPr>
          <p:cNvSpPr/>
          <p:nvPr userDrawn="1"/>
        </p:nvSpPr>
        <p:spPr>
          <a:xfrm>
            <a:off x="308836" y="4501364"/>
            <a:ext cx="8547758" cy="280802"/>
          </a:xfrm>
          <a:prstGeom prst="rect">
            <a:avLst/>
          </a:prstGeom>
        </p:spPr>
        <p:txBody>
          <a:bodyPr wrap="square" lIns="68580" tIns="34290" rIns="68580" bIns="34290" anchor="b">
            <a:noAutofit/>
          </a:bodyPr>
          <a:lstStyle/>
          <a:p>
            <a:endParaRPr lang="en-US" sz="750">
              <a:latin typeface="Arial"/>
              <a:ea typeface="+mn-lt"/>
              <a:cs typeface="Arial"/>
            </a:endParaRPr>
          </a:p>
        </p:txBody>
      </p:sp>
    </p:spTree>
    <p:custDataLst>
      <p:tags r:id="rId1"/>
    </p:custDataLst>
    <p:extLst>
      <p:ext uri="{BB962C8B-B14F-4D97-AF65-F5344CB8AC3E}">
        <p14:creationId xmlns:p14="http://schemas.microsoft.com/office/powerpoint/2010/main" val="12835555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od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5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0" name="Rectangle 54"/>
          <p:cNvSpPr>
            <a:spLocks noGrp="1" noChangeArrowheads="1"/>
          </p:cNvSpPr>
          <p:nvPr>
            <p:ph type="subTitle" idx="1"/>
          </p:nvPr>
        </p:nvSpPr>
        <p:spPr>
          <a:xfrm>
            <a:off x="457200" y="3034045"/>
            <a:ext cx="3886200" cy="841360"/>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216754"/>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0718" y="1216754"/>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457200" y="1201261"/>
            <a:ext cx="8448676" cy="1544479"/>
          </a:xfrm>
          <a:prstGeom prst="rect">
            <a:avLst/>
          </a:prstGeom>
        </p:spPr>
        <p:txBody>
          <a:bodyPr/>
          <a:lstStyle>
            <a:lvl1pPr>
              <a:defRPr sz="2925">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216754"/>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0718" y="1216754"/>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480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1"/>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0104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247880"/>
            <a:ext cx="8433112" cy="3941741"/>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4947280"/>
            <a:ext cx="9144000" cy="20098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3436" y="4012785"/>
            <a:ext cx="2870564" cy="936424"/>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4946861"/>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967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154334" cy="82825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134097"/>
            <a:ext cx="3922178" cy="3512846"/>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5862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134097"/>
            <a:ext cx="3922178" cy="3502550"/>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178761"/>
            <a:ext cx="8154333" cy="828251"/>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3746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355791" cy="82825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49499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482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3" y="3645879"/>
            <a:ext cx="8462963" cy="867757"/>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179953"/>
            <a:ext cx="8433012" cy="125727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422925"/>
            <a:ext cx="8154333" cy="195609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5" y="2518974"/>
            <a:ext cx="2870564" cy="936424"/>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3"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5"/>
            <a:ext cx="2755106" cy="5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213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5099" y="2749316"/>
            <a:ext cx="4558903" cy="24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457200" y="3034045"/>
            <a:ext cx="3886200" cy="841360"/>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216753"/>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0718" y="1216755"/>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Rectangle 13">
            <a:extLst>
              <a:ext uri="{FF2B5EF4-FFF2-40B4-BE49-F238E27FC236}">
                <a16:creationId xmlns:a16="http://schemas.microsoft.com/office/drawing/2014/main" id="{C6C33664-ACD6-44A3-95A5-32325CBC9685}"/>
              </a:ext>
            </a:extLst>
          </p:cNvPr>
          <p:cNvSpPr/>
          <p:nvPr userDrawn="1"/>
        </p:nvSpPr>
        <p:spPr>
          <a:xfrm>
            <a:off x="1" y="1216753"/>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0718" y="1216755"/>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980EB246-0392-4BB5-B5BD-C999CA9A71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790136" y="246800"/>
            <a:ext cx="2005013" cy="71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457200" y="1201261"/>
            <a:ext cx="8448676" cy="1544479"/>
          </a:xfrm>
          <a:prstGeom prst="rect">
            <a:avLst/>
          </a:prstGeom>
        </p:spPr>
        <p:txBody>
          <a:bodyPr/>
          <a:lstStyle>
            <a:lvl1pPr>
              <a:defRPr sz="2925">
                <a:solidFill>
                  <a:srgbClr val="455560"/>
                </a:solidFill>
              </a:defRPr>
            </a:lvl1p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4995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3"/>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8" y="1135837"/>
            <a:ext cx="8158147" cy="34912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291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247880"/>
            <a:ext cx="8433112" cy="3941741"/>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4947280"/>
            <a:ext cx="9144000" cy="20098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3436" y="4012784"/>
            <a:ext cx="2870564" cy="936425"/>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4946861"/>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151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3"/>
            <a:ext cx="8154334" cy="82825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134096"/>
            <a:ext cx="3981959" cy="3512304"/>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134097"/>
            <a:ext cx="3922178" cy="3512847"/>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894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134096"/>
            <a:ext cx="3922178" cy="3502551"/>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178763"/>
            <a:ext cx="8154333" cy="828251"/>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134096"/>
            <a:ext cx="3981959" cy="3512304"/>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998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1" y="178763"/>
            <a:ext cx="8355791" cy="82825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67979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131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4" y="3645880"/>
            <a:ext cx="8462963" cy="867757"/>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179954"/>
            <a:ext cx="8433012" cy="125727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422926"/>
            <a:ext cx="8154333" cy="195609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6" y="2518974"/>
            <a:ext cx="2870564" cy="936425"/>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2"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6"/>
            <a:ext cx="2755106" cy="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1114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CD3A6-AC24-4803-89C5-5DF51F5DF179}"/>
              </a:ext>
            </a:extLst>
          </p:cNvPr>
          <p:cNvSpPr>
            <a:spLocks noGrp="1"/>
          </p:cNvSpPr>
          <p:nvPr>
            <p:ph type="title"/>
          </p:nvPr>
        </p:nvSpPr>
        <p:spPr/>
        <p:txBody>
          <a:bodyPr/>
          <a:lstStyle/>
          <a:p>
            <a:r>
              <a:rPr lang="en-US" dirty="0"/>
              <a:t>Click to edit Master title style</a:t>
            </a:r>
            <a:endParaRPr lang="en-GB" dirty="0"/>
          </a:p>
        </p:txBody>
      </p:sp>
      <p:sp>
        <p:nvSpPr>
          <p:cNvPr id="6" name="Text Placeholder 7">
            <a:extLst>
              <a:ext uri="{FF2B5EF4-FFF2-40B4-BE49-F238E27FC236}">
                <a16:creationId xmlns:a16="http://schemas.microsoft.com/office/drawing/2014/main" id="{7A83D830-0A4C-49CD-B0B1-6BF050162CE4}"/>
              </a:ext>
            </a:extLst>
          </p:cNvPr>
          <p:cNvSpPr>
            <a:spLocks noGrp="1"/>
          </p:cNvSpPr>
          <p:nvPr>
            <p:ph type="body" sz="quarter" idx="10"/>
          </p:nvPr>
        </p:nvSpPr>
        <p:spPr>
          <a:xfrm>
            <a:off x="305991" y="4763336"/>
            <a:ext cx="3505200" cy="297932"/>
          </a:xfrm>
        </p:spPr>
        <p:txBody>
          <a:bodyPr lIns="0" tIns="0" rIns="0" bIns="0" anchor="b">
            <a:noAutofit/>
          </a:bodyPr>
          <a:lstStyle>
            <a:lvl1pPr marL="0" indent="0">
              <a:buNone/>
              <a:defRPr sz="750"/>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Edit Master text styles</a:t>
            </a:r>
            <a:endParaRPr lang="en-GB" dirty="0"/>
          </a:p>
        </p:txBody>
      </p:sp>
      <p:sp>
        <p:nvSpPr>
          <p:cNvPr id="7" name="Text Placeholder 9">
            <a:extLst>
              <a:ext uri="{FF2B5EF4-FFF2-40B4-BE49-F238E27FC236}">
                <a16:creationId xmlns:a16="http://schemas.microsoft.com/office/drawing/2014/main" id="{97978D06-0374-4A9E-9027-781D055A5F73}"/>
              </a:ext>
            </a:extLst>
          </p:cNvPr>
          <p:cNvSpPr>
            <a:spLocks noGrp="1"/>
          </p:cNvSpPr>
          <p:nvPr>
            <p:ph type="body" sz="quarter" idx="11"/>
          </p:nvPr>
        </p:nvSpPr>
        <p:spPr>
          <a:xfrm>
            <a:off x="5332810" y="4763336"/>
            <a:ext cx="3479006" cy="297932"/>
          </a:xfrm>
        </p:spPr>
        <p:txBody>
          <a:bodyPr lIns="0" tIns="0" rIns="0" bIns="0" anchor="b">
            <a:noAutofit/>
          </a:bodyPr>
          <a:lstStyle>
            <a:lvl1pPr marL="0" indent="0" algn="r">
              <a:buNone/>
              <a:defRPr sz="750"/>
            </a:lvl1pPr>
            <a:lvl2pPr marL="342892" indent="0">
              <a:buNone/>
              <a:defRPr sz="750"/>
            </a:lvl2pPr>
            <a:lvl3pPr marL="685783" indent="0">
              <a:buNone/>
              <a:defRPr sz="750"/>
            </a:lvl3pPr>
            <a:lvl4pPr marL="1028675" indent="0">
              <a:buNone/>
              <a:defRPr sz="750"/>
            </a:lvl4pPr>
            <a:lvl5pPr marL="1371566" indent="0">
              <a:buNone/>
              <a:defRPr sz="750"/>
            </a:lvl5pPr>
          </a:lstStyle>
          <a:p>
            <a:pPr lvl="0"/>
            <a:r>
              <a:rPr lang="en-US" dirty="0"/>
              <a:t>Edit Master text styles</a:t>
            </a:r>
            <a:endParaRPr lang="en-GB" dirty="0"/>
          </a:p>
        </p:txBody>
      </p:sp>
      <p:sp>
        <p:nvSpPr>
          <p:cNvPr id="8" name="Slide Number Placeholder 5">
            <a:extLst>
              <a:ext uri="{FF2B5EF4-FFF2-40B4-BE49-F238E27FC236}">
                <a16:creationId xmlns:a16="http://schemas.microsoft.com/office/drawing/2014/main" id="{18537DD3-0239-43F3-AD29-F3A7D8D2AB3B}"/>
              </a:ext>
            </a:extLst>
          </p:cNvPr>
          <p:cNvSpPr>
            <a:spLocks noGrp="1"/>
          </p:cNvSpPr>
          <p:nvPr>
            <p:ph type="sldNum" sz="quarter" idx="12"/>
          </p:nvPr>
        </p:nvSpPr>
        <p:spPr>
          <a:xfrm>
            <a:off x="8811816" y="4763336"/>
            <a:ext cx="332184" cy="297932"/>
          </a:xfrm>
          <a:prstGeom prst="rect">
            <a:avLst/>
          </a:prstGeom>
        </p:spPr>
        <p:txBody>
          <a:bodyPr lIns="0" tIns="0" bIns="0" anchor="b"/>
          <a:lstStyle>
            <a:lvl1pPr algn="r">
              <a:defRPr sz="750"/>
            </a:lvl1pPr>
          </a:lstStyle>
          <a:p>
            <a:fld id="{9F9809C6-42AB-4592-B7D3-77E882210B8E}" type="slidenum">
              <a:rPr lang="en-GB" smtClean="0"/>
              <a:pPr/>
              <a:t>‹#›</a:t>
            </a:fld>
            <a:endParaRPr lang="en-GB" dirty="0"/>
          </a:p>
        </p:txBody>
      </p:sp>
    </p:spTree>
    <p:extLst>
      <p:ext uri="{BB962C8B-B14F-4D97-AF65-F5344CB8AC3E}">
        <p14:creationId xmlns:p14="http://schemas.microsoft.com/office/powerpoint/2010/main" val="2010160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2258"/>
            <a:ext cx="9144000" cy="3475078"/>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58" y="307467"/>
            <a:ext cx="8274617" cy="2163701"/>
          </a:xfrm>
        </p:spPr>
        <p:txBody>
          <a:bodyPr/>
          <a:lstStyle>
            <a:lvl1pPr>
              <a:defRPr sz="2925">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5" y="2518974"/>
            <a:ext cx="2870564" cy="936424"/>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3"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5"/>
            <a:ext cx="2755106" cy="5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04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1"/>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2771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247880"/>
            <a:ext cx="8433112" cy="3941741"/>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4947280"/>
            <a:ext cx="9144000" cy="20098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3436" y="4012785"/>
            <a:ext cx="2870564" cy="936424"/>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4946861"/>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4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154334" cy="82825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134097"/>
            <a:ext cx="3922178" cy="3512846"/>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2200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134097"/>
            <a:ext cx="3922178" cy="3502550"/>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178761"/>
            <a:ext cx="8154333" cy="828251"/>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5830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355791" cy="82825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02760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212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3" y="3645879"/>
            <a:ext cx="8462963" cy="867757"/>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179953"/>
            <a:ext cx="8433012" cy="125727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422925"/>
            <a:ext cx="8154333" cy="195609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5" y="2518974"/>
            <a:ext cx="2870564" cy="936424"/>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3"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5"/>
            <a:ext cx="2755106" cy="5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376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2258"/>
            <a:ext cx="9144000" cy="3475078"/>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544258" y="307467"/>
            <a:ext cx="8274617" cy="2163701"/>
          </a:xfrm>
        </p:spPr>
        <p:txBody>
          <a:bodyPr/>
          <a:lstStyle>
            <a:lvl1pPr>
              <a:defRPr sz="2925">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5" y="2518974"/>
            <a:ext cx="2870564" cy="936424"/>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16673"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5"/>
            <a:ext cx="2755106" cy="5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554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1"/>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7" y="1135836"/>
            <a:ext cx="8158147" cy="34912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352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247880"/>
            <a:ext cx="8433112" cy="3941741"/>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4947280"/>
            <a:ext cx="9144000" cy="20098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3436" y="4012785"/>
            <a:ext cx="2870564" cy="936424"/>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4946861"/>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483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154334" cy="82825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134097"/>
            <a:ext cx="3922178" cy="3512846"/>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2007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134097"/>
            <a:ext cx="3922178" cy="3502550"/>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178761"/>
            <a:ext cx="8154333" cy="828251"/>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134097"/>
            <a:ext cx="3981959" cy="3512303"/>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948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1"/>
            <a:ext cx="8355791" cy="82825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35891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811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3" y="3645879"/>
            <a:ext cx="8462963" cy="867757"/>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179953"/>
            <a:ext cx="8433012" cy="125727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422925"/>
            <a:ext cx="8154333" cy="195609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5" y="2518974"/>
            <a:ext cx="2870564" cy="936424"/>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3"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5"/>
            <a:ext cx="2755106" cy="5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199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5099" y="2749316"/>
            <a:ext cx="4558903" cy="2402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457200" y="3034045"/>
            <a:ext cx="3886200" cy="841360"/>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216753"/>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0718" y="1216755"/>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457200" y="1201261"/>
            <a:ext cx="8448676" cy="1544479"/>
          </a:xfrm>
          <a:prstGeom prst="rect">
            <a:avLst/>
          </a:prstGeom>
        </p:spPr>
        <p:txBody>
          <a:bodyPr/>
          <a:lstStyle>
            <a:lvl1pPr>
              <a:defRPr sz="2925">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216753"/>
            <a:ext cx="9144000" cy="1544479"/>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0718" y="1216755"/>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5968" y="246689"/>
            <a:ext cx="1305629" cy="704609"/>
          </a:xfrm>
          <a:prstGeom prst="rect">
            <a:avLst/>
          </a:prstGeom>
        </p:spPr>
      </p:pic>
      <p:pic>
        <p:nvPicPr>
          <p:cNvPr id="6" name="Picture 5" descr="A picture containing animal&#10;&#10;Description automatically generated">
            <a:extLst>
              <a:ext uri="{FF2B5EF4-FFF2-40B4-BE49-F238E27FC236}">
                <a16:creationId xmlns:a16="http://schemas.microsoft.com/office/drawing/2014/main" id="{1483447B-C021-43FD-B3D9-17A16F6233D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579144" y="2752216"/>
            <a:ext cx="4564856" cy="2402523"/>
          </a:xfrm>
          <a:prstGeom prst="rect">
            <a:avLst/>
          </a:prstGeom>
        </p:spPr>
      </p:pic>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0718" y="2749316"/>
            <a:ext cx="916067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115854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19" y="178763"/>
            <a:ext cx="8154333" cy="828251"/>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453508" y="1135837"/>
            <a:ext cx="8158147" cy="34912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27509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385764" y="247880"/>
            <a:ext cx="8433112" cy="3941741"/>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4947280"/>
            <a:ext cx="9144000" cy="200985"/>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3436" y="4012784"/>
            <a:ext cx="2870564" cy="936425"/>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4946861"/>
            <a:ext cx="914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233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320" y="178763"/>
            <a:ext cx="8154334" cy="82825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451365" y="1134096"/>
            <a:ext cx="3981959" cy="3512304"/>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75" y="1134097"/>
            <a:ext cx="3922178" cy="3512847"/>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9458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134096"/>
            <a:ext cx="3922178" cy="3502551"/>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178763"/>
            <a:ext cx="8154333" cy="828251"/>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451365" y="1134096"/>
            <a:ext cx="3981959" cy="3512304"/>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6680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321" y="178763"/>
            <a:ext cx="8355791" cy="828251"/>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04029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12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385764" y="3645880"/>
            <a:ext cx="8462963" cy="867757"/>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385863" y="179954"/>
            <a:ext cx="8433012" cy="125727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457319" y="1422926"/>
            <a:ext cx="8154333" cy="195609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1056" y="2518974"/>
            <a:ext cx="2870564" cy="936425"/>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16672" y="3457413"/>
            <a:ext cx="9160673"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6112669" y="4411776"/>
            <a:ext cx="2755106" cy="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145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C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D2967-E771-484E-B946-AAD8DE45038B}"/>
              </a:ext>
            </a:extLst>
          </p:cNvPr>
          <p:cNvSpPr>
            <a:spLocks noGrp="1"/>
          </p:cNvSpPr>
          <p:nvPr>
            <p:ph idx="1"/>
          </p:nvPr>
        </p:nvSpPr>
        <p:spPr>
          <a:xfrm>
            <a:off x="284110" y="787017"/>
            <a:ext cx="8572500" cy="3657119"/>
          </a:xfrm>
        </p:spPr>
        <p:txBody>
          <a:bodyPr>
            <a:noAutofit/>
          </a:bodyPr>
          <a:lstStyle>
            <a:lvl1pPr marL="274320" indent="-274320">
              <a:buClrTx/>
              <a:defRPr/>
            </a:lvl1pPr>
            <a:lvl2pPr marL="274320" indent="-274320">
              <a:buClrTx/>
              <a:defRPr/>
            </a:lvl2pPr>
            <a:lvl3pPr marL="548640" indent="-274320">
              <a:buClrTx/>
              <a:defRPr/>
            </a:lvl3pPr>
            <a:lvl4pPr marL="822960" indent="-274320">
              <a:buClrTx/>
              <a:defRPr/>
            </a:lvl4pPr>
            <a:lvl5pPr marL="1097280" indent="-274320">
              <a:buClrTx/>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FB28C0C0-370C-42D8-B3FE-4EA7D0296991}"/>
              </a:ext>
            </a:extLst>
          </p:cNvPr>
          <p:cNvSpPr>
            <a:spLocks noGrp="1"/>
          </p:cNvSpPr>
          <p:nvPr>
            <p:ph type="title"/>
          </p:nvPr>
        </p:nvSpPr>
        <p:spPr>
          <a:xfrm>
            <a:off x="284111" y="20053"/>
            <a:ext cx="8572500" cy="646331"/>
          </a:xfrm>
          <a:prstGeom prst="rect">
            <a:avLst/>
          </a:prstGeom>
          <a:noFill/>
          <a:ln>
            <a:noFill/>
          </a:ln>
        </p:spPr>
        <p:txBody>
          <a:bodyPr wrap="square" rtlCol="0" anchor="ctr">
            <a:spAutoFit/>
          </a:bodyPr>
          <a:lstStyle>
            <a:lvl1pPr>
              <a:defRPr/>
            </a:lvl1pPr>
          </a:lstStyle>
          <a:p>
            <a:pPr marL="0" marR="0" lvl="0" indent="0" defTabSz="685800" eaLnBrk="0" latinLnBrk="0" hangingPunct="0">
              <a:lnSpc>
                <a:spcPct val="100000"/>
              </a:lnSpc>
              <a:buClrTx/>
              <a:buSzTx/>
              <a:buFontTx/>
              <a:buNone/>
              <a:tabLst/>
            </a:pPr>
            <a:r>
              <a:rPr lang="en-US"/>
              <a:t>Click to edit Master title style</a:t>
            </a:r>
          </a:p>
        </p:txBody>
      </p:sp>
      <p:sp>
        <p:nvSpPr>
          <p:cNvPr id="7" name="Text Placeholder 3">
            <a:extLst>
              <a:ext uri="{FF2B5EF4-FFF2-40B4-BE49-F238E27FC236}">
                <a16:creationId xmlns:a16="http://schemas.microsoft.com/office/drawing/2014/main" id="{F9AE01F2-B6F8-4DE6-965A-1EAFE7A3397A}"/>
              </a:ext>
            </a:extLst>
          </p:cNvPr>
          <p:cNvSpPr>
            <a:spLocks noGrp="1"/>
          </p:cNvSpPr>
          <p:nvPr>
            <p:ph type="body" sz="quarter" idx="10" hasCustomPrompt="1"/>
          </p:nvPr>
        </p:nvSpPr>
        <p:spPr>
          <a:xfrm>
            <a:off x="284111" y="4528565"/>
            <a:ext cx="8327681" cy="345601"/>
          </a:xfrm>
        </p:spPr>
        <p:txBody>
          <a:bodyPr anchor="b"/>
          <a:lstStyle>
            <a:lvl1pPr marL="0" indent="0" algn="r">
              <a:buNone/>
              <a:tabLst/>
              <a:defRPr sz="750"/>
            </a:lvl1pPr>
          </a:lstStyle>
          <a:p>
            <a:pPr marL="0" marR="0" lvl="0" indent="0" algn="l" defTabSz="685800" rtl="0" eaLnBrk="1" fontAlgn="base" latinLnBrk="0" hangingPunct="1">
              <a:lnSpc>
                <a:spcPct val="100000"/>
              </a:lnSpc>
              <a:spcBef>
                <a:spcPts val="450"/>
              </a:spcBef>
              <a:spcAft>
                <a:spcPct val="0"/>
              </a:spcAft>
              <a:buClr>
                <a:schemeClr val="accent1"/>
              </a:buClr>
              <a:buSzTx/>
              <a:buFont typeface="Arial" panose="020B0604020202020204" pitchFamily="34" charset="0"/>
              <a:buNone/>
              <a:tabLst/>
              <a:defRPr/>
            </a:pPr>
            <a:r>
              <a:rPr lang="en-US" dirty="0">
                <a:latin typeface="+mj-lt"/>
                <a:cs typeface="Calibri"/>
              </a:rPr>
              <a:t>									</a:t>
            </a:r>
          </a:p>
        </p:txBody>
      </p:sp>
      <p:sp>
        <p:nvSpPr>
          <p:cNvPr id="6" name="Slide Number Placeholder 2">
            <a:extLst>
              <a:ext uri="{FF2B5EF4-FFF2-40B4-BE49-F238E27FC236}">
                <a16:creationId xmlns:a16="http://schemas.microsoft.com/office/drawing/2014/main" id="{E60B93A4-7FFF-40C0-B8C2-425DB23E9460}"/>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
    </p:custDataLst>
    <p:extLst>
      <p:ext uri="{BB962C8B-B14F-4D97-AF65-F5344CB8AC3E}">
        <p14:creationId xmlns:p14="http://schemas.microsoft.com/office/powerpoint/2010/main" val="253818180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ags" Target="../tags/tag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3C5563-7704-2745-9658-B3F5CE1770D7}"/>
              </a:ext>
            </a:extLst>
          </p:cNvPr>
          <p:cNvPicPr>
            <a:picLocks noChangeAspect="1"/>
          </p:cNvPicPr>
          <p:nvPr userDrawn="1"/>
        </p:nvPicPr>
        <p:blipFill>
          <a:blip r:embed="rId11"/>
          <a:srcRect/>
          <a:stretch/>
        </p:blipFill>
        <p:spPr>
          <a:xfrm>
            <a:off x="0" y="-7792"/>
            <a:ext cx="9160427" cy="5152740"/>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415FB76-B5D2-BC4F-89E9-812DAAC288A6}"/>
              </a:ext>
            </a:extLst>
          </p:cNvPr>
          <p:cNvPicPr>
            <a:picLocks noChangeAspect="1"/>
          </p:cNvPicPr>
          <p:nvPr userDrawn="1"/>
        </p:nvPicPr>
        <p:blipFill>
          <a:blip r:embed="rId12"/>
          <a:srcRect/>
          <a:stretch/>
        </p:blipFill>
        <p:spPr>
          <a:xfrm>
            <a:off x="697682" y="4447695"/>
            <a:ext cx="999388" cy="525994"/>
          </a:xfrm>
          <a:prstGeom prst="rect">
            <a:avLst/>
          </a:prstGeom>
        </p:spPr>
      </p:pic>
      <p:pic>
        <p:nvPicPr>
          <p:cNvPr id="3" name="Picture 2">
            <a:extLst>
              <a:ext uri="{FF2B5EF4-FFF2-40B4-BE49-F238E27FC236}">
                <a16:creationId xmlns:a16="http://schemas.microsoft.com/office/drawing/2014/main" id="{3C1BDC75-F9F0-BC3B-FE80-9F4D79118713}"/>
              </a:ext>
            </a:extLst>
          </p:cNvPr>
          <p:cNvPicPr>
            <a:picLocks noChangeAspect="1"/>
          </p:cNvPicPr>
          <p:nvPr userDrawn="1"/>
        </p:nvPicPr>
        <p:blipFill>
          <a:blip r:embed="rId13"/>
          <a:srcRect/>
          <a:stretch/>
        </p:blipFill>
        <p:spPr>
          <a:xfrm>
            <a:off x="7282216" y="4555376"/>
            <a:ext cx="1650876" cy="42756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95E427-E019-4908-A67B-515956894FBC}"/>
              </a:ext>
            </a:extLst>
          </p:cNvPr>
          <p:cNvSpPr>
            <a:spLocks/>
          </p:cNvSpPr>
          <p:nvPr userDrawn="1"/>
        </p:nvSpPr>
        <p:spPr bwMode="auto">
          <a:xfrm>
            <a:off x="-1" y="0"/>
            <a:ext cx="9144001" cy="686435"/>
          </a:xfrm>
          <a:prstGeom prst="rect">
            <a:avLst/>
          </a:prstGeom>
          <a:solidFill>
            <a:srgbClr val="49ABC5"/>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800">
              <a:solidFill>
                <a:schemeClr val="lt1"/>
              </a:solidFill>
              <a:latin typeface="+mn-lt"/>
            </a:endParaRPr>
          </a:p>
        </p:txBody>
      </p:sp>
      <p:cxnSp>
        <p:nvCxnSpPr>
          <p:cNvPr id="11" name="Straight Connector 10">
            <a:extLst>
              <a:ext uri="{FF2B5EF4-FFF2-40B4-BE49-F238E27FC236}">
                <a16:creationId xmlns:a16="http://schemas.microsoft.com/office/drawing/2014/main" id="{072CE874-D30A-4467-877F-C00786661A5C}"/>
              </a:ext>
            </a:extLst>
          </p:cNvPr>
          <p:cNvCxnSpPr/>
          <p:nvPr userDrawn="1"/>
        </p:nvCxnSpPr>
        <p:spPr>
          <a:xfrm>
            <a:off x="1143" y="686435"/>
            <a:ext cx="9141714" cy="0"/>
          </a:xfrm>
          <a:prstGeom prst="line">
            <a:avLst/>
          </a:prstGeom>
          <a:ln w="19050">
            <a:solidFill>
              <a:srgbClr val="EDE9D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BC6C79-032C-47B9-972E-7050395666CE}"/>
              </a:ext>
            </a:extLst>
          </p:cNvPr>
          <p:cNvCxnSpPr/>
          <p:nvPr userDrawn="1"/>
        </p:nvCxnSpPr>
        <p:spPr>
          <a:xfrm>
            <a:off x="8603933" y="4802205"/>
            <a:ext cx="0" cy="308896"/>
          </a:xfrm>
          <a:prstGeom prst="line">
            <a:avLst/>
          </a:prstGeom>
          <a:ln>
            <a:solidFill>
              <a:srgbClr val="E0E11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B51B9249-AF99-44F4-BC5E-2D3621918B83}"/>
              </a:ext>
            </a:extLst>
          </p:cNvPr>
          <p:cNvSpPr>
            <a:spLocks noGrp="1"/>
          </p:cNvSpPr>
          <p:nvPr>
            <p:ph type="title"/>
          </p:nvPr>
        </p:nvSpPr>
        <p:spPr>
          <a:xfrm>
            <a:off x="284111" y="112386"/>
            <a:ext cx="8572500" cy="461665"/>
          </a:xfrm>
          <a:prstGeom prst="rect">
            <a:avLst/>
          </a:prstGeom>
          <a:noFill/>
          <a:ln>
            <a:noFill/>
          </a:ln>
        </p:spPr>
        <p:txBody>
          <a:bodyPr wrap="square" rtlCol="0" anchor="ctr">
            <a:spAutoFit/>
          </a:bodyPr>
          <a:lstStyle/>
          <a:p>
            <a:pPr marL="0" marR="0" lvl="0" indent="0" defTabSz="685800" eaLnBrk="0" latinLnBrk="0" hangingPunct="0">
              <a:lnSpc>
                <a:spcPct val="100000"/>
              </a:lnSpc>
              <a:buClrTx/>
              <a:buSzTx/>
              <a:buFontTx/>
              <a:buNone/>
              <a:tabLst/>
            </a:pPr>
            <a:r>
              <a:rPr lang="en-US"/>
              <a:t>Click to edit Master title style</a:t>
            </a:r>
          </a:p>
        </p:txBody>
      </p:sp>
      <p:sp>
        <p:nvSpPr>
          <p:cNvPr id="3" name="Text Placeholder 2">
            <a:extLst>
              <a:ext uri="{FF2B5EF4-FFF2-40B4-BE49-F238E27FC236}">
                <a16:creationId xmlns:a16="http://schemas.microsoft.com/office/drawing/2014/main" id="{5EA74467-CFD6-48C5-AD68-7B55CF3C3B6E}"/>
              </a:ext>
            </a:extLst>
          </p:cNvPr>
          <p:cNvSpPr>
            <a:spLocks noGrp="1"/>
          </p:cNvSpPr>
          <p:nvPr>
            <p:ph type="body" idx="1"/>
          </p:nvPr>
        </p:nvSpPr>
        <p:spPr>
          <a:xfrm>
            <a:off x="284111" y="787017"/>
            <a:ext cx="8572500" cy="3266526"/>
          </a:xfrm>
          <a:prstGeom prst="rect">
            <a:avLst/>
          </a:prstGeom>
        </p:spPr>
        <p:txBody>
          <a:bodyPr vert="horz" lIns="91440" tIns="0" rIns="91440" bIns="0" rtlCol="0">
            <a:noAutofit/>
          </a:bodyPr>
          <a:lstStyle/>
          <a:p>
            <a:pPr lvl="1"/>
            <a:r>
              <a:rPr lang="en-US" dirty="0"/>
              <a:t>First level</a:t>
            </a:r>
          </a:p>
          <a:p>
            <a:pPr lvl="2"/>
            <a:r>
              <a:rPr lang="en-US" dirty="0"/>
              <a:t>Second level</a:t>
            </a:r>
          </a:p>
          <a:p>
            <a:pPr lvl="3"/>
            <a:r>
              <a:rPr lang="en-US" dirty="0"/>
              <a:t>Third level</a:t>
            </a:r>
          </a:p>
          <a:p>
            <a:pPr lvl="4"/>
            <a:r>
              <a:rPr lang="en-US" dirty="0"/>
              <a:t>Fourth level</a:t>
            </a:r>
          </a:p>
        </p:txBody>
      </p:sp>
      <p:sp>
        <p:nvSpPr>
          <p:cNvPr id="13" name="Slide Number Placeholder 2">
            <a:extLst>
              <a:ext uri="{FF2B5EF4-FFF2-40B4-BE49-F238E27FC236}">
                <a16:creationId xmlns:a16="http://schemas.microsoft.com/office/drawing/2014/main" id="{F7345221-43A2-B447-9460-5A4F2991F6D7}"/>
              </a:ext>
            </a:extLst>
          </p:cNvPr>
          <p:cNvSpPr>
            <a:spLocks noGrp="1"/>
          </p:cNvSpPr>
          <p:nvPr>
            <p:ph type="sldNum" sz="quarter" idx="4"/>
          </p:nvPr>
        </p:nvSpPr>
        <p:spPr>
          <a:xfrm>
            <a:off x="8698380" y="4876357"/>
            <a:ext cx="316461" cy="175135"/>
          </a:xfrm>
          <a:prstGeom prst="rect">
            <a:avLst/>
          </a:prstGeom>
        </p:spPr>
        <p:txBody>
          <a:bodyPr vert="horz" lIns="0" tIns="45720" rIns="91440" bIns="45720" rtlCol="0" anchor="ctr"/>
          <a:lstStyle>
            <a:lvl1pPr algn="l">
              <a:defRPr lang="en-US" sz="675" kern="1200" smtClean="0">
                <a:solidFill>
                  <a:schemeClr val="tx1"/>
                </a:solidFill>
                <a:latin typeface="+mn-lt"/>
                <a:ea typeface="+mn-ea"/>
                <a:cs typeface="+mn-cs"/>
              </a:defRPr>
            </a:lvl1pPr>
          </a:lstStyle>
          <a:p>
            <a:fld id="{ACACDCC2-A4AF-FB44-B2B2-D552A29314C5}" type="slidenum">
              <a:rPr lang="en-US" smtClean="0"/>
              <a:pPr/>
              <a:t>‹#›</a:t>
            </a:fld>
            <a:endParaRPr lang="en-US"/>
          </a:p>
        </p:txBody>
      </p:sp>
    </p:spTree>
    <p:custDataLst>
      <p:tags r:id="rId12"/>
    </p:custDataLst>
    <p:extLst>
      <p:ext uri="{BB962C8B-B14F-4D97-AF65-F5344CB8AC3E}">
        <p14:creationId xmlns:p14="http://schemas.microsoft.com/office/powerpoint/2010/main" val="16995020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hdr="0" ftr="0" dt="0"/>
  <p:txStyles>
    <p:titleStyle>
      <a:lvl1pPr algn="l" rtl="0" eaLnBrk="1" fontAlgn="base" hangingPunct="1">
        <a:lnSpc>
          <a:spcPct val="90000"/>
        </a:lnSpc>
        <a:spcBef>
          <a:spcPct val="0"/>
        </a:spcBef>
        <a:spcAft>
          <a:spcPct val="0"/>
        </a:spcAft>
        <a:defRPr kumimoji="0" lang="en-US" sz="2400" b="1" i="0" u="none" strike="noStrike" kern="1200" cap="none" spc="0" normalizeH="0" baseline="0" dirty="0" smtClean="0">
          <a:ln>
            <a:noFill/>
          </a:ln>
          <a:solidFill>
            <a:schemeClr val="bg1"/>
          </a:solidFill>
          <a:effectLst/>
          <a:uLnTx/>
          <a:uFillTx/>
          <a:latin typeface="Arial" panose="020B0604020202020204" pitchFamily="34" charset="0"/>
          <a:ea typeface="+mn-ea"/>
          <a:cs typeface="Arial" panose="020B0604020202020204" pitchFamily="34" charset="0"/>
        </a:defRPr>
      </a:lvl1pPr>
      <a:lvl2pPr algn="l" rtl="0" eaLnBrk="1" fontAlgn="base" hangingPunct="1">
        <a:lnSpc>
          <a:spcPct val="90000"/>
        </a:lnSpc>
        <a:spcBef>
          <a:spcPct val="0"/>
        </a:spcBef>
        <a:spcAft>
          <a:spcPct val="0"/>
        </a:spcAft>
        <a:defRPr sz="3300">
          <a:solidFill>
            <a:schemeClr val="tx1"/>
          </a:solidFill>
          <a:latin typeface="Arial" charset="0"/>
        </a:defRPr>
      </a:lvl2pPr>
      <a:lvl3pPr algn="l" rtl="0" eaLnBrk="1" fontAlgn="base" hangingPunct="1">
        <a:lnSpc>
          <a:spcPct val="90000"/>
        </a:lnSpc>
        <a:spcBef>
          <a:spcPct val="0"/>
        </a:spcBef>
        <a:spcAft>
          <a:spcPct val="0"/>
        </a:spcAft>
        <a:defRPr sz="3300">
          <a:solidFill>
            <a:schemeClr val="tx1"/>
          </a:solidFill>
          <a:latin typeface="Arial" charset="0"/>
        </a:defRPr>
      </a:lvl3pPr>
      <a:lvl4pPr algn="l" rtl="0" eaLnBrk="1" fontAlgn="base" hangingPunct="1">
        <a:lnSpc>
          <a:spcPct val="90000"/>
        </a:lnSpc>
        <a:spcBef>
          <a:spcPct val="0"/>
        </a:spcBef>
        <a:spcAft>
          <a:spcPct val="0"/>
        </a:spcAft>
        <a:defRPr sz="3300">
          <a:solidFill>
            <a:schemeClr val="tx1"/>
          </a:solidFill>
          <a:latin typeface="Arial" charset="0"/>
        </a:defRPr>
      </a:lvl4pPr>
      <a:lvl5pPr algn="l" rtl="0" eaLnBrk="1" fontAlgn="base" hangingPunct="1">
        <a:lnSpc>
          <a:spcPct val="90000"/>
        </a:lnSpc>
        <a:spcBef>
          <a:spcPct val="0"/>
        </a:spcBef>
        <a:spcAft>
          <a:spcPct val="0"/>
        </a:spcAft>
        <a:defRPr sz="3300">
          <a:solidFill>
            <a:schemeClr val="tx1"/>
          </a:solidFill>
          <a:latin typeface="Arial" charset="0"/>
        </a:defRPr>
      </a:lvl5pPr>
      <a:lvl6pPr marL="342900" algn="l" rtl="0" eaLnBrk="1" fontAlgn="base" hangingPunct="1">
        <a:lnSpc>
          <a:spcPct val="90000"/>
        </a:lnSpc>
        <a:spcBef>
          <a:spcPct val="0"/>
        </a:spcBef>
        <a:spcAft>
          <a:spcPct val="0"/>
        </a:spcAft>
        <a:defRPr sz="3300">
          <a:solidFill>
            <a:schemeClr val="tx1"/>
          </a:solidFill>
          <a:latin typeface="Arial" charset="0"/>
        </a:defRPr>
      </a:lvl6pPr>
      <a:lvl7pPr marL="685800" algn="l" rtl="0" eaLnBrk="1" fontAlgn="base" hangingPunct="1">
        <a:lnSpc>
          <a:spcPct val="90000"/>
        </a:lnSpc>
        <a:spcBef>
          <a:spcPct val="0"/>
        </a:spcBef>
        <a:spcAft>
          <a:spcPct val="0"/>
        </a:spcAft>
        <a:defRPr sz="3300">
          <a:solidFill>
            <a:schemeClr val="tx1"/>
          </a:solidFill>
          <a:latin typeface="Arial" charset="0"/>
        </a:defRPr>
      </a:lvl7pPr>
      <a:lvl8pPr marL="1028700" algn="l" rtl="0" eaLnBrk="1" fontAlgn="base" hangingPunct="1">
        <a:lnSpc>
          <a:spcPct val="90000"/>
        </a:lnSpc>
        <a:spcBef>
          <a:spcPct val="0"/>
        </a:spcBef>
        <a:spcAft>
          <a:spcPct val="0"/>
        </a:spcAft>
        <a:defRPr sz="3300">
          <a:solidFill>
            <a:schemeClr val="tx1"/>
          </a:solidFill>
          <a:latin typeface="Arial" charset="0"/>
        </a:defRPr>
      </a:lvl8pPr>
      <a:lvl9pPr marL="1371600" algn="l" rtl="0" eaLnBrk="1" fontAlgn="base" hangingPunct="1">
        <a:lnSpc>
          <a:spcPct val="90000"/>
        </a:lnSpc>
        <a:spcBef>
          <a:spcPct val="0"/>
        </a:spcBef>
        <a:spcAft>
          <a:spcPct val="0"/>
        </a:spcAft>
        <a:defRPr sz="3300">
          <a:solidFill>
            <a:schemeClr val="tx1"/>
          </a:solidFill>
          <a:latin typeface="Arial" charset="0"/>
        </a:defRPr>
      </a:lvl9pPr>
    </p:titleStyle>
    <p:bodyStyle>
      <a:lvl1pPr marL="257175" indent="-257175" algn="l" rtl="0" eaLnBrk="1" fontAlgn="base" hangingPunct="1">
        <a:lnSpc>
          <a:spcPct val="100000"/>
        </a:lnSpc>
        <a:spcBef>
          <a:spcPts val="450"/>
        </a:spcBef>
        <a:spcAft>
          <a:spcPct val="0"/>
        </a:spcAft>
        <a:buClr>
          <a:schemeClr val="accent1"/>
        </a:buClr>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171450" indent="-171450" algn="l" rtl="0" eaLnBrk="1" fontAlgn="base" hangingPunct="1">
        <a:lnSpc>
          <a:spcPct val="100000"/>
        </a:lnSpc>
        <a:spcBef>
          <a:spcPts val="450"/>
        </a:spcBef>
        <a:spcAft>
          <a:spcPct val="0"/>
        </a:spcAft>
        <a:buClr>
          <a:schemeClr val="tx1"/>
        </a:buClr>
        <a:buFont typeface="Arial" charset="0"/>
        <a:buChar char="•"/>
        <a:defRPr sz="1800" b="0" kern="1200">
          <a:solidFill>
            <a:schemeClr val="tx1"/>
          </a:solidFill>
          <a:latin typeface="Arial" panose="020B0604020202020204" pitchFamily="34" charset="0"/>
          <a:ea typeface="+mn-ea"/>
          <a:cs typeface="Arial" panose="020B0604020202020204" pitchFamily="34" charset="0"/>
        </a:defRPr>
      </a:lvl2pPr>
      <a:lvl3pPr marL="342900" indent="-171450" algn="l" rtl="0" eaLnBrk="1" fontAlgn="base" hangingPunct="1">
        <a:lnSpc>
          <a:spcPct val="100000"/>
        </a:lnSpc>
        <a:spcBef>
          <a:spcPts val="450"/>
        </a:spcBef>
        <a:spcAft>
          <a:spcPct val="0"/>
        </a:spcAft>
        <a:buClr>
          <a:schemeClr val="tx1"/>
        </a:buClr>
        <a:buFont typeface="Arial" panose="020B0604020202020204" pitchFamily="34" charset="0"/>
        <a:buChar char="–"/>
        <a:defRPr sz="1500" b="0" kern="1200">
          <a:solidFill>
            <a:schemeClr val="tx1"/>
          </a:solidFill>
          <a:latin typeface="Arial" panose="020B0604020202020204" pitchFamily="34" charset="0"/>
          <a:ea typeface="+mn-ea"/>
          <a:cs typeface="Arial" panose="020B0604020202020204" pitchFamily="34" charset="0"/>
        </a:defRPr>
      </a:lvl3pPr>
      <a:lvl4pPr marL="514350" indent="-171450" algn="l" rtl="0" eaLnBrk="1" fontAlgn="base" hangingPunct="1">
        <a:lnSpc>
          <a:spcPct val="100000"/>
        </a:lnSpc>
        <a:spcBef>
          <a:spcPts val="450"/>
        </a:spcBef>
        <a:spcAft>
          <a:spcPct val="0"/>
        </a:spcAft>
        <a:buClr>
          <a:schemeClr val="tx1"/>
        </a:buClr>
        <a:buFont typeface="Arial" charset="0"/>
        <a:buChar char="•"/>
        <a:defRPr b="0" kern="1200">
          <a:solidFill>
            <a:schemeClr val="tx1"/>
          </a:solidFill>
          <a:latin typeface="Arial" panose="020B0604020202020204" pitchFamily="34" charset="0"/>
          <a:ea typeface="+mn-ea"/>
          <a:cs typeface="Arial" panose="020B0604020202020204" pitchFamily="34" charset="0"/>
        </a:defRPr>
      </a:lvl4pPr>
      <a:lvl5pPr marL="685800" indent="-171450" algn="l" rtl="0" eaLnBrk="1" fontAlgn="base" hangingPunct="1">
        <a:lnSpc>
          <a:spcPct val="100000"/>
        </a:lnSpc>
        <a:spcBef>
          <a:spcPts val="450"/>
        </a:spcBef>
        <a:spcAft>
          <a:spcPct val="0"/>
        </a:spcAft>
        <a:buClr>
          <a:schemeClr val="tx1"/>
        </a:buClr>
        <a:buFont typeface="Arial Nova Light" panose="020B0304020202020204" pitchFamily="34" charset="0"/>
        <a:buChar char="–"/>
        <a:defRPr b="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14" pos="648">
          <p15:clr>
            <a:srgbClr val="F26B43"/>
          </p15:clr>
        </p15:guide>
        <p15:guide id="16" orient="horz" pos="2112">
          <p15:clr>
            <a:srgbClr val="F26B43"/>
          </p15:clr>
        </p15:guide>
        <p15:guide id="17" orient="horz" pos="3720">
          <p15:clr>
            <a:srgbClr val="F26B43"/>
          </p15:clr>
        </p15:guide>
        <p15:guide id="18" pos="7008">
          <p15:clr>
            <a:srgbClr val="F26B43"/>
          </p15:clr>
        </p15:guide>
        <p15:guide id="24" pos="7344">
          <p15:clr>
            <a:srgbClr val="F26B43"/>
          </p15:clr>
        </p15:guide>
        <p15:guide id="25" pos="336">
          <p15:clr>
            <a:srgbClr val="F26B43"/>
          </p15:clr>
        </p15:guide>
        <p15:guide id="26" orient="horz" pos="4152">
          <p15:clr>
            <a:srgbClr val="F26B43"/>
          </p15:clr>
        </p15:guide>
        <p15:guide id="27" orient="horz" pos="3984">
          <p15:clr>
            <a:srgbClr val="F26B43"/>
          </p15:clr>
        </p15:guide>
        <p15:guide id="28" orient="horz" pos="4248">
          <p15:clr>
            <a:srgbClr val="F26B43"/>
          </p15:clr>
        </p15:guide>
        <p15:guide id="29" pos="5400">
          <p15:clr>
            <a:srgbClr val="F26B43"/>
          </p15:clr>
        </p15:guide>
        <p15:guide id="30" pos="7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178759"/>
            <a:ext cx="8154333" cy="8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139292"/>
            <a:ext cx="8161479" cy="349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9144000" cy="108448"/>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5063651"/>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9144000" cy="108448"/>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extLst>
      <p:ext uri="{BB962C8B-B14F-4D97-AF65-F5344CB8AC3E}">
        <p14:creationId xmlns:p14="http://schemas.microsoft.com/office/powerpoint/2010/main" val="1396982096"/>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178759"/>
            <a:ext cx="8154333" cy="8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139292"/>
            <a:ext cx="8161479" cy="34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9144000" cy="108448"/>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5063651"/>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2"/>
            <a:ext cx="9144000" cy="108448"/>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42493574"/>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892" algn="l" rtl="0" eaLnBrk="1" fontAlgn="base" hangingPunct="1">
        <a:spcBef>
          <a:spcPct val="0"/>
        </a:spcBef>
        <a:spcAft>
          <a:spcPct val="0"/>
        </a:spcAft>
        <a:defRPr sz="2625" b="1">
          <a:solidFill>
            <a:schemeClr val="tx2"/>
          </a:solidFill>
          <a:latin typeface="Arial" charset="0"/>
        </a:defRPr>
      </a:lvl6pPr>
      <a:lvl7pPr marL="685783" algn="l" rtl="0" eaLnBrk="1" fontAlgn="base" hangingPunct="1">
        <a:spcBef>
          <a:spcPct val="0"/>
        </a:spcBef>
        <a:spcAft>
          <a:spcPct val="0"/>
        </a:spcAft>
        <a:defRPr sz="2625" b="1">
          <a:solidFill>
            <a:schemeClr val="tx2"/>
          </a:solidFill>
          <a:latin typeface="Arial" charset="0"/>
        </a:defRPr>
      </a:lvl7pPr>
      <a:lvl8pPr marL="1028675" algn="l" rtl="0" eaLnBrk="1" fontAlgn="base" hangingPunct="1">
        <a:spcBef>
          <a:spcPct val="0"/>
        </a:spcBef>
        <a:spcAft>
          <a:spcPct val="0"/>
        </a:spcAft>
        <a:defRPr sz="2625" b="1">
          <a:solidFill>
            <a:schemeClr val="tx2"/>
          </a:solidFill>
          <a:latin typeface="Arial" charset="0"/>
        </a:defRPr>
      </a:lvl8pPr>
      <a:lvl9pPr marL="1371566" algn="l" rtl="0" eaLnBrk="1" fontAlgn="base" hangingPunct="1">
        <a:spcBef>
          <a:spcPct val="0"/>
        </a:spcBef>
        <a:spcAft>
          <a:spcPct val="0"/>
        </a:spcAft>
        <a:defRPr sz="2625" b="1">
          <a:solidFill>
            <a:schemeClr val="tx2"/>
          </a:solidFill>
          <a:latin typeface="Arial" charset="0"/>
        </a:defRPr>
      </a:lvl9pPr>
    </p:titleStyle>
    <p:bodyStyle>
      <a:lvl1pPr marL="257168" indent="-257168"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199" indent="-214308"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28"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20"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12"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03"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795"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686"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577"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178759"/>
            <a:ext cx="8154333" cy="8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139292"/>
            <a:ext cx="8161479" cy="349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9144000" cy="108448"/>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5063651"/>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9144000" cy="108448"/>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extLst>
      <p:ext uri="{BB962C8B-B14F-4D97-AF65-F5344CB8AC3E}">
        <p14:creationId xmlns:p14="http://schemas.microsoft.com/office/powerpoint/2010/main" val="4222883553"/>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178759"/>
            <a:ext cx="8154333" cy="8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139292"/>
            <a:ext cx="8161479" cy="3494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9144000" cy="108448"/>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5063651"/>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9144000" cy="108448"/>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Tree>
    <p:extLst>
      <p:ext uri="{BB962C8B-B14F-4D97-AF65-F5344CB8AC3E}">
        <p14:creationId xmlns:p14="http://schemas.microsoft.com/office/powerpoint/2010/main" val="2937632715"/>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178759"/>
            <a:ext cx="8154333" cy="8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139292"/>
            <a:ext cx="8161479" cy="349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2"/>
            <a:ext cx="9144000" cy="108448"/>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5063651"/>
            <a:ext cx="914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2"/>
            <a:ext cx="9144000" cy="108448"/>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spTree>
    <p:extLst>
      <p:ext uri="{BB962C8B-B14F-4D97-AF65-F5344CB8AC3E}">
        <p14:creationId xmlns:p14="http://schemas.microsoft.com/office/powerpoint/2010/main" val="2565751870"/>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892" algn="l" rtl="0" eaLnBrk="1" fontAlgn="base" hangingPunct="1">
        <a:spcBef>
          <a:spcPct val="0"/>
        </a:spcBef>
        <a:spcAft>
          <a:spcPct val="0"/>
        </a:spcAft>
        <a:defRPr sz="2625" b="1">
          <a:solidFill>
            <a:schemeClr val="tx2"/>
          </a:solidFill>
          <a:latin typeface="Arial" charset="0"/>
        </a:defRPr>
      </a:lvl6pPr>
      <a:lvl7pPr marL="685783" algn="l" rtl="0" eaLnBrk="1" fontAlgn="base" hangingPunct="1">
        <a:spcBef>
          <a:spcPct val="0"/>
        </a:spcBef>
        <a:spcAft>
          <a:spcPct val="0"/>
        </a:spcAft>
        <a:defRPr sz="2625" b="1">
          <a:solidFill>
            <a:schemeClr val="tx2"/>
          </a:solidFill>
          <a:latin typeface="Arial" charset="0"/>
        </a:defRPr>
      </a:lvl7pPr>
      <a:lvl8pPr marL="1028675" algn="l" rtl="0" eaLnBrk="1" fontAlgn="base" hangingPunct="1">
        <a:spcBef>
          <a:spcPct val="0"/>
        </a:spcBef>
        <a:spcAft>
          <a:spcPct val="0"/>
        </a:spcAft>
        <a:defRPr sz="2625" b="1">
          <a:solidFill>
            <a:schemeClr val="tx2"/>
          </a:solidFill>
          <a:latin typeface="Arial" charset="0"/>
        </a:defRPr>
      </a:lvl8pPr>
      <a:lvl9pPr marL="1371566" algn="l" rtl="0" eaLnBrk="1" fontAlgn="base" hangingPunct="1">
        <a:spcBef>
          <a:spcPct val="0"/>
        </a:spcBef>
        <a:spcAft>
          <a:spcPct val="0"/>
        </a:spcAft>
        <a:defRPr sz="2625" b="1">
          <a:solidFill>
            <a:schemeClr val="tx2"/>
          </a:solidFill>
          <a:latin typeface="Arial" charset="0"/>
        </a:defRPr>
      </a:lvl9pPr>
    </p:titleStyle>
    <p:bodyStyle>
      <a:lvl1pPr marL="257168" indent="-257168"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199" indent="-214308"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28"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20"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12" indent="-171446"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03"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795"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686"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577" indent="-171446"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0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3.emf"/></Relationships>
</file>

<file path=ppt/slides/_rels/slide1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1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3.emf"/></Relationships>
</file>

<file path=ppt/slides/_rels/slide1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3.emf"/></Relationships>
</file>

<file path=ppt/slides/_rels/slide1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3.emf"/></Relationships>
</file>

<file path=ppt/slides/_rels/slide1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3.emf"/></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57.xml"/><Relationship Id="rId1" Type="http://schemas.openxmlformats.org/officeDocument/2006/relationships/slideLayout" Target="../slideLayouts/slideLayout21.xml"/><Relationship Id="rId5" Type="http://schemas.openxmlformats.org/officeDocument/2006/relationships/image" Target="../media/image133.emf"/><Relationship Id="rId4" Type="http://schemas.openxmlformats.org/officeDocument/2006/relationships/image" Target="../media/image132.emf"/></Relationships>
</file>

<file path=ppt/slides/_rels/slide15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58.xml"/><Relationship Id="rId1" Type="http://schemas.openxmlformats.org/officeDocument/2006/relationships/slideLayout" Target="../slideLayouts/slideLayout21.xml"/><Relationship Id="rId5" Type="http://schemas.openxmlformats.org/officeDocument/2006/relationships/image" Target="../media/image136.png"/><Relationship Id="rId4" Type="http://schemas.openxmlformats.org/officeDocument/2006/relationships/image" Target="../media/image135.emf"/></Relationships>
</file>

<file path=ppt/slides/_rels/slide159.xml.rels><?xml version="1.0" encoding="UTF-8" standalone="yes"?>
<Relationships xmlns="http://schemas.openxmlformats.org/package/2006/relationships"><Relationship Id="rId3" Type="http://schemas.openxmlformats.org/officeDocument/2006/relationships/image" Target="../media/image138.emf"/><Relationship Id="rId7" Type="http://schemas.openxmlformats.org/officeDocument/2006/relationships/image" Target="../media/image142.emf"/><Relationship Id="rId2" Type="http://schemas.openxmlformats.org/officeDocument/2006/relationships/image" Target="../media/image137.png"/><Relationship Id="rId1" Type="http://schemas.openxmlformats.org/officeDocument/2006/relationships/slideLayout" Target="../slideLayouts/slideLayout2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emf"/></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60.xml"/><Relationship Id="rId1" Type="http://schemas.openxmlformats.org/officeDocument/2006/relationships/slideLayout" Target="../slideLayouts/slideLayout56.xml"/><Relationship Id="rId4" Type="http://schemas.openxmlformats.org/officeDocument/2006/relationships/image" Target="../media/image145.emf"/></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12" Type="http://schemas.openxmlformats.org/officeDocument/2006/relationships/image" Target="../media/image3.emf"/><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16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47.emf"/></Relationships>
</file>

<file path=ppt/slides/_rels/slide1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48.emf"/></Relationships>
</file>

<file path=ppt/slides/_rels/slide1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1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17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3.png"/></Relationships>
</file>

<file path=ppt/slides/_rels/slide1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1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5.jpeg"/></Relationships>
</file>

<file path=ppt/slides/_rels/slide1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1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1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1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59.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1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1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1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xml"/><Relationship Id="rId4" Type="http://schemas.openxmlformats.org/officeDocument/2006/relationships/hyperlink" Target="https://cloud.email.onclive.com/referral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9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20.png"/></Relationships>
</file>

<file path=ppt/slides/_rels/slide9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7"/>
          <a:stretch>
            <a:fillRect/>
          </a:stretch>
        </p:blipFill>
        <p:spPr>
          <a:xfrm>
            <a:off x="-1" y="-12701"/>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5762" y="12699"/>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11"/>
          <a:stretch>
            <a:fillRect/>
          </a:stretch>
        </p:blipFill>
        <p:spPr>
          <a:xfrm>
            <a:off x="-1" y="12699"/>
            <a:ext cx="9144001"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MULTIPLE MYELOMA</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January 17, 2023</a:t>
            </a:r>
          </a:p>
        </p:txBody>
      </p:sp>
      <p:pic>
        <p:nvPicPr>
          <p:cNvPr id="6" name="Picture 5">
            <a:extLst>
              <a:ext uri="{FF2B5EF4-FFF2-40B4-BE49-F238E27FC236}">
                <a16:creationId xmlns:a16="http://schemas.microsoft.com/office/drawing/2014/main" id="{A0AAB0AE-8984-A010-6A68-1F2B3FAECF32}"/>
              </a:ext>
            </a:extLst>
          </p:cNvPr>
          <p:cNvPicPr>
            <a:picLocks noChangeAspect="1"/>
          </p:cNvPicPr>
          <p:nvPr/>
        </p:nvPicPr>
        <p:blipFill>
          <a:blip r:embed="rId12"/>
          <a:srcRect/>
          <a:stretch/>
        </p:blipFill>
        <p:spPr>
          <a:xfrm>
            <a:off x="7199086" y="4438997"/>
            <a:ext cx="1650876" cy="427565"/>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7"/>
          <a:stretch>
            <a:fillRect/>
          </a:stretch>
        </p:blipFill>
        <p:spPr>
          <a:xfrm>
            <a:off x="-1" y="-12701"/>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5762" y="12699"/>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11"/>
          <a:stretch>
            <a:fillRect/>
          </a:stretch>
        </p:blipFill>
        <p:spPr>
          <a:xfrm>
            <a:off x="-14077" y="38099"/>
            <a:ext cx="9144001"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MULTIPLE MYELOMA</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Tuesday January 17, 2023</a:t>
            </a:r>
          </a:p>
        </p:txBody>
      </p:sp>
      <p:pic>
        <p:nvPicPr>
          <p:cNvPr id="6" name="Picture 5">
            <a:extLst>
              <a:ext uri="{FF2B5EF4-FFF2-40B4-BE49-F238E27FC236}">
                <a16:creationId xmlns:a16="http://schemas.microsoft.com/office/drawing/2014/main" id="{A0AAB0AE-8984-A010-6A68-1F2B3FAECF32}"/>
              </a:ext>
            </a:extLst>
          </p:cNvPr>
          <p:cNvPicPr>
            <a:picLocks noChangeAspect="1"/>
          </p:cNvPicPr>
          <p:nvPr/>
        </p:nvPicPr>
        <p:blipFill>
          <a:blip r:embed="rId12"/>
          <a:srcRect/>
          <a:stretch/>
        </p:blipFill>
        <p:spPr>
          <a:xfrm>
            <a:off x="7199086" y="4438997"/>
            <a:ext cx="1650876" cy="427565"/>
          </a:xfrm>
          <a:prstGeom prst="rect">
            <a:avLst/>
          </a:prstGeom>
        </p:spPr>
      </p:pic>
    </p:spTree>
    <p:extLst>
      <p:ext uri="{BB962C8B-B14F-4D97-AF65-F5344CB8AC3E}">
        <p14:creationId xmlns:p14="http://schemas.microsoft.com/office/powerpoint/2010/main" val="6251617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itle 1">
            <a:extLst>
              <a:ext uri="{FF2B5EF4-FFF2-40B4-BE49-F238E27FC236}">
                <a16:creationId xmlns:a16="http://schemas.microsoft.com/office/drawing/2014/main" id="{544F4B43-E2CC-404C-9384-8FA1523FE4C1}"/>
              </a:ext>
            </a:extLst>
          </p:cNvPr>
          <p:cNvSpPr>
            <a:spLocks noGrp="1"/>
          </p:cNvSpPr>
          <p:nvPr>
            <p:ph type="title"/>
          </p:nvPr>
        </p:nvSpPr>
        <p:spPr>
          <a:xfrm>
            <a:off x="284111" y="151627"/>
            <a:ext cx="8572500" cy="383182"/>
          </a:xfrm>
        </p:spPr>
        <p:txBody>
          <a:bodyPr/>
          <a:lstStyle/>
          <a:p>
            <a:r>
              <a:rPr lang="en-US"/>
              <a:t>Interim Overall Survival (OS)</a:t>
            </a:r>
          </a:p>
        </p:txBody>
      </p:sp>
      <p:sp>
        <p:nvSpPr>
          <p:cNvPr id="2" name="Text Placeholder 1">
            <a:extLst>
              <a:ext uri="{FF2B5EF4-FFF2-40B4-BE49-F238E27FC236}">
                <a16:creationId xmlns:a16="http://schemas.microsoft.com/office/drawing/2014/main" id="{37F70AE1-2D69-46CE-8605-EB30306338B2}"/>
              </a:ext>
            </a:extLst>
          </p:cNvPr>
          <p:cNvSpPr>
            <a:spLocks noGrp="1"/>
          </p:cNvSpPr>
          <p:nvPr>
            <p:ph type="body" sz="quarter" idx="10"/>
          </p:nvPr>
        </p:nvSpPr>
        <p:spPr/>
        <p:txBody>
          <a:bodyPr/>
          <a:lstStyle/>
          <a:p>
            <a:r>
              <a:rPr lang="en-US">
                <a:ea typeface="+mn-lt"/>
                <a:cs typeface="+mn-lt"/>
              </a:rPr>
              <a:t>CI, confidence interval; HR, hazard ratio; NE, non-evaluable; Vd, bortezomib + dexamethasone; </a:t>
            </a:r>
            <a:r>
              <a:rPr lang="en-US" err="1">
                <a:ea typeface="+mn-lt"/>
                <a:cs typeface="+mn-lt"/>
              </a:rPr>
              <a:t>XVd</a:t>
            </a:r>
            <a:r>
              <a:rPr lang="en-US">
                <a:ea typeface="+mn-lt"/>
                <a:cs typeface="+mn-lt"/>
              </a:rPr>
              <a:t>, selinexor + bortezomib + dexamethasone.​</a:t>
            </a:r>
          </a:p>
          <a:p>
            <a:r>
              <a:rPr lang="en-US"/>
              <a:t>Data on file (KPTSC1045); Karyopharm Therapeutics Inc, 2021.</a:t>
            </a:r>
          </a:p>
        </p:txBody>
      </p:sp>
      <p:graphicFrame>
        <p:nvGraphicFramePr>
          <p:cNvPr id="7" name="Table 6">
            <a:extLst>
              <a:ext uri="{FF2B5EF4-FFF2-40B4-BE49-F238E27FC236}">
                <a16:creationId xmlns:a16="http://schemas.microsoft.com/office/drawing/2014/main" id="{EF877D92-5FC8-4EF4-B78B-F30607918960}"/>
              </a:ext>
            </a:extLst>
          </p:cNvPr>
          <p:cNvGraphicFramePr>
            <a:graphicFrameLocks/>
          </p:cNvGraphicFramePr>
          <p:nvPr/>
        </p:nvGraphicFramePr>
        <p:xfrm>
          <a:off x="280988" y="1043724"/>
          <a:ext cx="8327682" cy="996696"/>
        </p:xfrm>
        <a:graphic>
          <a:graphicData uri="http://schemas.openxmlformats.org/drawingml/2006/table">
            <a:tbl>
              <a:tblPr firstRow="1">
                <a:tableStyleId>{1E171933-4619-4E11-9A3F-F7608DF75F80}</a:tableStyleId>
              </a:tblPr>
              <a:tblGrid>
                <a:gridCol w="4434935">
                  <a:extLst>
                    <a:ext uri="{9D8B030D-6E8A-4147-A177-3AD203B41FA5}">
                      <a16:colId xmlns:a16="http://schemas.microsoft.com/office/drawing/2014/main" val="3622133593"/>
                    </a:ext>
                  </a:extLst>
                </a:gridCol>
                <a:gridCol w="1888664">
                  <a:extLst>
                    <a:ext uri="{9D8B030D-6E8A-4147-A177-3AD203B41FA5}">
                      <a16:colId xmlns:a16="http://schemas.microsoft.com/office/drawing/2014/main" val="1437433154"/>
                    </a:ext>
                  </a:extLst>
                </a:gridCol>
                <a:gridCol w="2004083">
                  <a:extLst>
                    <a:ext uri="{9D8B030D-6E8A-4147-A177-3AD203B41FA5}">
                      <a16:colId xmlns:a16="http://schemas.microsoft.com/office/drawing/2014/main" val="1274134302"/>
                    </a:ext>
                  </a:extLst>
                </a:gridCol>
              </a:tblGrid>
              <a:tr h="253746">
                <a:tc>
                  <a:txBody>
                    <a:bodyPr/>
                    <a:lstStyle/>
                    <a:p>
                      <a:pPr>
                        <a:lnSpc>
                          <a:spcPct val="90000"/>
                        </a:lnSpc>
                      </a:pPr>
                      <a:endParaRPr lang="en-GB" sz="14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400"/>
                        <a:t>XVd arm (n = 195)</a:t>
                      </a:r>
                      <a:endParaRPr lang="en-GB" sz="14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400" err="1"/>
                        <a:t>Vd</a:t>
                      </a:r>
                      <a:r>
                        <a:rPr lang="en-GB" sz="1400"/>
                        <a:t> arm (n = 207)</a:t>
                      </a:r>
                      <a:endParaRPr lang="en-GB" sz="1400" b="1">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518521766"/>
                  </a:ext>
                </a:extLst>
              </a:tr>
              <a:tr h="251460">
                <a:tc>
                  <a:txBody>
                    <a:bodyPr/>
                    <a:lstStyle/>
                    <a:p>
                      <a:pPr algn="l"/>
                      <a:r>
                        <a:rPr lang="en-US" sz="1200" b="1">
                          <a:latin typeface="+mn-lt"/>
                        </a:rPr>
                        <a:t>Death events, n (%)</a:t>
                      </a:r>
                    </a:p>
                  </a:txBody>
                  <a:tcPr marL="68580" marR="68580" marT="34290" marB="34290"/>
                </a:tc>
                <a:tc>
                  <a:txBody>
                    <a:bodyPr/>
                    <a:lstStyle/>
                    <a:p>
                      <a:pPr algn="ctr"/>
                      <a:r>
                        <a:rPr lang="en-US" sz="1200">
                          <a:latin typeface="+mn-lt"/>
                        </a:rPr>
                        <a:t>68 (34.9)</a:t>
                      </a:r>
                    </a:p>
                  </a:txBody>
                  <a:tcPr marL="68580" marR="68580" marT="34290" marB="34290"/>
                </a:tc>
                <a:tc>
                  <a:txBody>
                    <a:bodyPr/>
                    <a:lstStyle/>
                    <a:p>
                      <a:pPr algn="ctr"/>
                      <a:r>
                        <a:rPr lang="en-US" sz="1200">
                          <a:latin typeface="+mn-lt"/>
                        </a:rPr>
                        <a:t>80 (38.6)</a:t>
                      </a:r>
                    </a:p>
                  </a:txBody>
                  <a:tcPr marL="68580" marR="68580" marT="34290" marB="34290"/>
                </a:tc>
                <a:extLst>
                  <a:ext uri="{0D108BD9-81ED-4DB2-BD59-A6C34878D82A}">
                    <a16:rowId xmlns:a16="http://schemas.microsoft.com/office/drawing/2014/main" val="2236256001"/>
                  </a:ext>
                </a:extLst>
              </a:tr>
              <a:tr h="251460">
                <a:tc>
                  <a:txBody>
                    <a:bodyPr/>
                    <a:lstStyle/>
                    <a:p>
                      <a:pPr marL="0" algn="l" defTabSz="914400" rtl="0" eaLnBrk="1" latinLnBrk="0" hangingPunct="1"/>
                      <a:r>
                        <a:rPr lang="en-US" sz="1200" b="1" kern="1200">
                          <a:solidFill>
                            <a:schemeClr val="dk1"/>
                          </a:solidFill>
                          <a:latin typeface="+mn-lt"/>
                          <a:ea typeface="+mn-ea"/>
                          <a:cs typeface="+mn-cs"/>
                        </a:rPr>
                        <a:t>Median OS, </a:t>
                      </a:r>
                      <a:r>
                        <a:rPr lang="en-US" sz="1200" b="1" kern="1200" err="1">
                          <a:solidFill>
                            <a:schemeClr val="dk1"/>
                          </a:solidFill>
                          <a:latin typeface="+mn-lt"/>
                          <a:ea typeface="+mn-ea"/>
                          <a:cs typeface="+mn-cs"/>
                        </a:rPr>
                        <a:t>mo</a:t>
                      </a:r>
                      <a:r>
                        <a:rPr lang="en-US" sz="1200" b="1" kern="1200">
                          <a:solidFill>
                            <a:schemeClr val="dk1"/>
                          </a:solidFill>
                          <a:latin typeface="+mn-lt"/>
                          <a:ea typeface="+mn-ea"/>
                          <a:cs typeface="+mn-cs"/>
                        </a:rPr>
                        <a:t> (95% CI)</a:t>
                      </a:r>
                    </a:p>
                  </a:txBody>
                  <a:tcPr marL="68580" marR="68580" marT="34290" marB="34290"/>
                </a:tc>
                <a:tc>
                  <a:txBody>
                    <a:bodyPr/>
                    <a:lstStyle/>
                    <a:p>
                      <a:pPr marL="0" algn="ctr" defTabSz="914400" rtl="0" eaLnBrk="1" latinLnBrk="0" hangingPunct="1"/>
                      <a:r>
                        <a:rPr lang="en-US" sz="1200" kern="1200">
                          <a:solidFill>
                            <a:schemeClr val="dk1"/>
                          </a:solidFill>
                          <a:latin typeface="+mn-lt"/>
                          <a:ea typeface="+mn-ea"/>
                          <a:cs typeface="+mn-cs"/>
                        </a:rPr>
                        <a:t>36.67 (30.19, NE)</a:t>
                      </a:r>
                    </a:p>
                  </a:txBody>
                  <a:tcPr marL="68580" marR="68580" marT="34290" marB="34290"/>
                </a:tc>
                <a:tc>
                  <a:txBody>
                    <a:bodyPr/>
                    <a:lstStyle/>
                    <a:p>
                      <a:pPr marL="0" algn="ctr" defTabSz="914400" rtl="0" eaLnBrk="1" latinLnBrk="0" hangingPunct="1"/>
                      <a:r>
                        <a:rPr lang="en-US" sz="1200" kern="1200">
                          <a:solidFill>
                            <a:schemeClr val="dk1"/>
                          </a:solidFill>
                          <a:latin typeface="+mn-lt"/>
                          <a:ea typeface="+mn-ea"/>
                          <a:cs typeface="+mn-cs"/>
                        </a:rPr>
                        <a:t>32.76 (27.83, NE)</a:t>
                      </a:r>
                    </a:p>
                  </a:txBody>
                  <a:tcPr marL="68580" marR="68580" marT="34290" marB="34290"/>
                </a:tc>
                <a:extLst>
                  <a:ext uri="{0D108BD9-81ED-4DB2-BD59-A6C34878D82A}">
                    <a16:rowId xmlns:a16="http://schemas.microsoft.com/office/drawing/2014/main" val="2018595650"/>
                  </a:ext>
                </a:extLst>
              </a:tr>
              <a:tr h="233172">
                <a:tc grid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u="none" strike="noStrike" kern="1200" cap="none" spc="0" normalizeH="0" baseline="0" noProof="0">
                          <a:ln>
                            <a:noFill/>
                          </a:ln>
                          <a:effectLst/>
                          <a:uLnTx/>
                          <a:uFillTx/>
                        </a:rPr>
                        <a:t>HR=0.87 (95% CI: 0.63, 1.21); one-sided </a:t>
                      </a:r>
                      <a:r>
                        <a:rPr kumimoji="0" lang="en-US" sz="1200" i="1" u="none" strike="noStrike" kern="1200" cap="none" spc="0" normalizeH="0" baseline="0" noProof="0">
                          <a:ln>
                            <a:noFill/>
                          </a:ln>
                          <a:effectLst/>
                          <a:uLnTx/>
                          <a:uFillTx/>
                        </a:rPr>
                        <a:t>P </a:t>
                      </a:r>
                      <a:r>
                        <a:rPr kumimoji="0" lang="en-US" sz="1200" u="none" strike="noStrike" kern="1200" cap="none" spc="0" normalizeH="0" baseline="0" noProof="0">
                          <a:ln>
                            <a:noFill/>
                          </a:ln>
                          <a:effectLst/>
                          <a:uLnTx/>
                          <a:uFillTx/>
                        </a:rPr>
                        <a:t>= .2152</a:t>
                      </a:r>
                    </a:p>
                  </a:txBody>
                  <a:tcPr marL="68580" marR="68580" marT="34290" marB="34290" anchor="ctr"/>
                </a:tc>
                <a:tc hMerge="1">
                  <a:txBody>
                    <a:bodyPr/>
                    <a:lstStyle/>
                    <a:p>
                      <a:pPr algn="ctr">
                        <a:lnSpc>
                          <a:spcPct val="90000"/>
                        </a:lnSpc>
                      </a:pPr>
                      <a:endParaRPr lang="en-GB" sz="1200">
                        <a:latin typeface="+mn-lt"/>
                        <a:cs typeface="Calibri" panose="020F0502020204030204" pitchFamily="34" charset="0"/>
                      </a:endParaRPr>
                    </a:p>
                  </a:txBody>
                  <a:tcPr anchor="ctr"/>
                </a:tc>
                <a:tc hMerge="1">
                  <a:txBody>
                    <a:bodyPr/>
                    <a:lstStyle/>
                    <a:p>
                      <a:pPr algn="ctr">
                        <a:lnSpc>
                          <a:spcPct val="90000"/>
                        </a:lnSpc>
                      </a:pPr>
                      <a:endParaRPr lang="en-GB" sz="1200">
                        <a:latin typeface="+mn-lt"/>
                        <a:cs typeface="Calibri" panose="020F0502020204030204" pitchFamily="34" charset="0"/>
                      </a:endParaRPr>
                    </a:p>
                  </a:txBody>
                  <a:tcPr anchor="ctr"/>
                </a:tc>
                <a:extLst>
                  <a:ext uri="{0D108BD9-81ED-4DB2-BD59-A6C34878D82A}">
                    <a16:rowId xmlns:a16="http://schemas.microsoft.com/office/drawing/2014/main" val="3763125877"/>
                  </a:ext>
                </a:extLst>
              </a:tr>
            </a:tbl>
          </a:graphicData>
        </a:graphic>
      </p:graphicFrame>
      <p:sp>
        <p:nvSpPr>
          <p:cNvPr id="3" name="Rectangle 2">
            <a:extLst>
              <a:ext uri="{FF2B5EF4-FFF2-40B4-BE49-F238E27FC236}">
                <a16:creationId xmlns:a16="http://schemas.microsoft.com/office/drawing/2014/main" id="{F21D2C28-67DC-4E47-9FD7-7F3EEE6FE3EF}"/>
              </a:ext>
            </a:extLst>
          </p:cNvPr>
          <p:cNvSpPr/>
          <p:nvPr/>
        </p:nvSpPr>
        <p:spPr>
          <a:xfrm>
            <a:off x="280988" y="766725"/>
            <a:ext cx="8153246" cy="300082"/>
          </a:xfrm>
          <a:prstGeom prst="rect">
            <a:avLst/>
          </a:prstGeom>
        </p:spPr>
        <p:txBody>
          <a:bodyPr wrap="square">
            <a:spAutoFit/>
          </a:bodyPr>
          <a:lstStyle/>
          <a:p>
            <a:pPr defTabSz="685651" fontAlgn="auto">
              <a:spcBef>
                <a:spcPts val="0"/>
              </a:spcBef>
              <a:spcAft>
                <a:spcPts val="0"/>
              </a:spcAft>
              <a:defRPr/>
            </a:pPr>
            <a:r>
              <a:rPr lang="en-US" sz="1350" b="1">
                <a:solidFill>
                  <a:srgbClr val="000000"/>
                </a:solidFill>
                <a:latin typeface="Arial" panose="020B0604020202020204" pitchFamily="34" charset="0"/>
                <a:ea typeface="+mn-ea"/>
                <a:cs typeface="+mn-cs"/>
              </a:rPr>
              <a:t>Survival data is immature [148 deaths (36.8%)] (As of Data cutoff: Feb 15, 2021)</a:t>
            </a:r>
            <a:endParaRPr lang="en-US" sz="1350" b="1">
              <a:solidFill>
                <a:srgbClr val="000000"/>
              </a:solidFill>
              <a:latin typeface="Arial"/>
              <a:ea typeface="+mn-ea"/>
              <a:cs typeface="+mn-cs"/>
            </a:endParaRPr>
          </a:p>
        </p:txBody>
      </p:sp>
      <p:sp>
        <p:nvSpPr>
          <p:cNvPr id="4" name="Slide Number Placeholder 3">
            <a:extLst>
              <a:ext uri="{FF2B5EF4-FFF2-40B4-BE49-F238E27FC236}">
                <a16:creationId xmlns:a16="http://schemas.microsoft.com/office/drawing/2014/main" id="{CE88E152-DC43-41D9-B769-2C309D3B90FC}"/>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100</a:t>
            </a:fld>
            <a:endParaRPr lang="en-US">
              <a:solidFill>
                <a:srgbClr val="000000"/>
              </a:solidFill>
              <a:latin typeface="Arial"/>
            </a:endParaRPr>
          </a:p>
        </p:txBody>
      </p:sp>
      <p:pic>
        <p:nvPicPr>
          <p:cNvPr id="13" name="Picture 2">
            <a:extLst>
              <a:ext uri="{FF2B5EF4-FFF2-40B4-BE49-F238E27FC236}">
                <a16:creationId xmlns:a16="http://schemas.microsoft.com/office/drawing/2014/main" id="{6B0D54E4-09E1-4BC7-8817-1224A988E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1" t="11154" r="503" b="2510"/>
          <a:stretch/>
        </p:blipFill>
        <p:spPr bwMode="auto">
          <a:xfrm>
            <a:off x="280987" y="2118863"/>
            <a:ext cx="5775536" cy="241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03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11" y="151627"/>
            <a:ext cx="8572500" cy="383182"/>
          </a:xfrm>
        </p:spPr>
        <p:txBody>
          <a:bodyPr/>
          <a:lstStyle/>
          <a:p>
            <a:r>
              <a:rPr lang="en-GB"/>
              <a:t>Peripheral Neuropathy</a:t>
            </a:r>
            <a:endParaRPr lang="en-US"/>
          </a:p>
        </p:txBody>
      </p:sp>
      <p:sp>
        <p:nvSpPr>
          <p:cNvPr id="3" name="Text Placeholder 2">
            <a:extLst>
              <a:ext uri="{FF2B5EF4-FFF2-40B4-BE49-F238E27FC236}">
                <a16:creationId xmlns:a16="http://schemas.microsoft.com/office/drawing/2014/main" id="{B933A6B4-6026-432D-9A1D-550EEC826E4D}"/>
              </a:ext>
            </a:extLst>
          </p:cNvPr>
          <p:cNvSpPr>
            <a:spLocks noGrp="1"/>
          </p:cNvSpPr>
          <p:nvPr>
            <p:ph type="body" sz="quarter" idx="10"/>
          </p:nvPr>
        </p:nvSpPr>
        <p:spPr/>
        <p:txBody>
          <a:bodyPr/>
          <a:lstStyle/>
          <a:p>
            <a:r>
              <a:rPr lang="en-US" spc="-4">
                <a:cs typeface="Arial"/>
              </a:rPr>
              <a:t>Vd, bortezomib + dexamethasone; </a:t>
            </a:r>
            <a:r>
              <a:rPr lang="en-US" spc="-4" err="1">
                <a:cs typeface="Arial"/>
              </a:rPr>
              <a:t>XVd</a:t>
            </a:r>
            <a:r>
              <a:rPr lang="en-US" spc="-4">
                <a:cs typeface="Arial"/>
              </a:rPr>
              <a:t>, selinexor + bortezomib + dexamethasone</a:t>
            </a:r>
            <a:endParaRPr lang="en-US">
              <a:ea typeface="+mn-lt"/>
              <a:cs typeface="+mn-lt"/>
            </a:endParaRPr>
          </a:p>
          <a:p>
            <a:r>
              <a:rPr lang="en-US">
                <a:ea typeface="+mn-lt"/>
                <a:cs typeface="+mn-lt"/>
              </a:rPr>
              <a:t>*Statistical analyses using one-sided P value.​</a:t>
            </a:r>
          </a:p>
          <a:p>
            <a:r>
              <a:rPr lang="en-US" err="1">
                <a:ea typeface="+mn-lt"/>
                <a:cs typeface="+mn-lt"/>
              </a:rPr>
              <a:t>Grosicki</a:t>
            </a:r>
            <a:r>
              <a:rPr lang="en-US">
                <a:ea typeface="+mn-lt"/>
                <a:cs typeface="+mn-lt"/>
              </a:rPr>
              <a:t> S, et al. </a:t>
            </a:r>
            <a:r>
              <a:rPr lang="en-US" i="1">
                <a:ea typeface="+mn-lt"/>
                <a:cs typeface="+mn-lt"/>
              </a:rPr>
              <a:t>Lancet</a:t>
            </a:r>
            <a:r>
              <a:rPr lang="en-US">
                <a:ea typeface="+mn-lt"/>
                <a:cs typeface="+mn-lt"/>
              </a:rPr>
              <a:t>. </a:t>
            </a:r>
            <a:r>
              <a:rPr lang="en-US"/>
              <a:t>2020;396(10262):1563-1573.</a:t>
            </a:r>
          </a:p>
        </p:txBody>
      </p:sp>
      <p:graphicFrame>
        <p:nvGraphicFramePr>
          <p:cNvPr id="8" name="Content Placeholder 7">
            <a:extLst>
              <a:ext uri="{FF2B5EF4-FFF2-40B4-BE49-F238E27FC236}">
                <a16:creationId xmlns:a16="http://schemas.microsoft.com/office/drawing/2014/main" id="{1B03F6AF-8B69-48BB-A6D0-EA50D54E48AF}"/>
              </a:ext>
            </a:extLst>
          </p:cNvPr>
          <p:cNvGraphicFramePr>
            <a:graphicFrameLocks noGrp="1"/>
          </p:cNvGraphicFramePr>
          <p:nvPr>
            <p:ph idx="4294967295"/>
          </p:nvPr>
        </p:nvGraphicFramePr>
        <p:xfrm>
          <a:off x="568883" y="1540431"/>
          <a:ext cx="8221265" cy="2963466"/>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 18">
            <a:extLst>
              <a:ext uri="{FF2B5EF4-FFF2-40B4-BE49-F238E27FC236}">
                <a16:creationId xmlns:a16="http://schemas.microsoft.com/office/drawing/2014/main" id="{9318FC72-1C40-4575-A133-F5291A088255}"/>
              </a:ext>
            </a:extLst>
          </p:cNvPr>
          <p:cNvGrpSpPr/>
          <p:nvPr/>
        </p:nvGrpSpPr>
        <p:grpSpPr>
          <a:xfrm>
            <a:off x="1978086" y="2732185"/>
            <a:ext cx="758191" cy="439128"/>
            <a:chOff x="2311400" y="2424738"/>
            <a:chExt cx="1010921" cy="585504"/>
          </a:xfrm>
        </p:grpSpPr>
        <p:cxnSp>
          <p:nvCxnSpPr>
            <p:cNvPr id="10" name="Straight Connector 9">
              <a:extLst>
                <a:ext uri="{FF2B5EF4-FFF2-40B4-BE49-F238E27FC236}">
                  <a16:creationId xmlns:a16="http://schemas.microsoft.com/office/drawing/2014/main" id="{05F7D294-9388-40B9-B4FC-15300BB826F7}"/>
                </a:ext>
              </a:extLst>
            </p:cNvPr>
            <p:cNvCxnSpPr>
              <a:cxnSpLocks/>
            </p:cNvCxnSpPr>
            <p:nvPr/>
          </p:nvCxnSpPr>
          <p:spPr>
            <a:xfrm flipV="1">
              <a:off x="3312795" y="2424738"/>
              <a:ext cx="9526" cy="585504"/>
            </a:xfrm>
            <a:prstGeom prst="line">
              <a:avLst/>
            </a:prstGeom>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7F0AE37-9E2C-49D8-9561-7CEBB3283DDF}"/>
                </a:ext>
              </a:extLst>
            </p:cNvPr>
            <p:cNvCxnSpPr/>
            <p:nvPr/>
          </p:nvCxnSpPr>
          <p:spPr>
            <a:xfrm flipV="1">
              <a:off x="2311400" y="2424738"/>
              <a:ext cx="0" cy="14732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C96B5F9-2CED-48EE-914C-1958760B4907}"/>
                </a:ext>
              </a:extLst>
            </p:cNvPr>
            <p:cNvCxnSpPr>
              <a:cxnSpLocks/>
            </p:cNvCxnSpPr>
            <p:nvPr/>
          </p:nvCxnSpPr>
          <p:spPr>
            <a:xfrm>
              <a:off x="2311400" y="2426149"/>
              <a:ext cx="1010920"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25" name="Group 24">
            <a:extLst>
              <a:ext uri="{FF2B5EF4-FFF2-40B4-BE49-F238E27FC236}">
                <a16:creationId xmlns:a16="http://schemas.microsoft.com/office/drawing/2014/main" id="{2E6A84C8-9A8B-497F-916B-5E040DCF13A2}"/>
              </a:ext>
            </a:extLst>
          </p:cNvPr>
          <p:cNvGrpSpPr/>
          <p:nvPr/>
        </p:nvGrpSpPr>
        <p:grpSpPr>
          <a:xfrm>
            <a:off x="4498288" y="3003259"/>
            <a:ext cx="765056" cy="336107"/>
            <a:chOff x="2311400" y="1992682"/>
            <a:chExt cx="1020074" cy="448143"/>
          </a:xfrm>
        </p:grpSpPr>
        <p:cxnSp>
          <p:nvCxnSpPr>
            <p:cNvPr id="26" name="Straight Connector 25">
              <a:extLst>
                <a:ext uri="{FF2B5EF4-FFF2-40B4-BE49-F238E27FC236}">
                  <a16:creationId xmlns:a16="http://schemas.microsoft.com/office/drawing/2014/main" id="{8ADC91B8-4619-4BC8-A652-453940B1A10B}"/>
                </a:ext>
              </a:extLst>
            </p:cNvPr>
            <p:cNvCxnSpPr>
              <a:cxnSpLocks/>
            </p:cNvCxnSpPr>
            <p:nvPr/>
          </p:nvCxnSpPr>
          <p:spPr>
            <a:xfrm flipH="1" flipV="1">
              <a:off x="3331473" y="1992682"/>
              <a:ext cx="1" cy="448143"/>
            </a:xfrm>
            <a:prstGeom prst="line">
              <a:avLst/>
            </a:prstGeom>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7A3332EA-CC89-450D-94C4-7D5A80CCE194}"/>
                </a:ext>
              </a:extLst>
            </p:cNvPr>
            <p:cNvCxnSpPr>
              <a:cxnSpLocks/>
            </p:cNvCxnSpPr>
            <p:nvPr/>
          </p:nvCxnSpPr>
          <p:spPr>
            <a:xfrm flipV="1">
              <a:off x="2311400" y="2006600"/>
              <a:ext cx="0" cy="147320"/>
            </a:xfrm>
            <a:prstGeom prst="line">
              <a:avLst/>
            </a:prstGeom>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B2B4B53-1F33-41EA-85EA-D6B84569796A}"/>
                </a:ext>
              </a:extLst>
            </p:cNvPr>
            <p:cNvCxnSpPr>
              <a:cxnSpLocks/>
            </p:cNvCxnSpPr>
            <p:nvPr/>
          </p:nvCxnSpPr>
          <p:spPr>
            <a:xfrm>
              <a:off x="2311400" y="2006600"/>
              <a:ext cx="1020074"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8D69A4DE-644B-4A26-9F32-10B1A03D59FA}"/>
              </a:ext>
            </a:extLst>
          </p:cNvPr>
          <p:cNvGrpSpPr/>
          <p:nvPr/>
        </p:nvGrpSpPr>
        <p:grpSpPr>
          <a:xfrm>
            <a:off x="7052494" y="3510332"/>
            <a:ext cx="765335" cy="215902"/>
            <a:chOff x="2301874" y="2006600"/>
            <a:chExt cx="1020446" cy="287869"/>
          </a:xfrm>
        </p:grpSpPr>
        <p:cxnSp>
          <p:nvCxnSpPr>
            <p:cNvPr id="30" name="Straight Connector 29">
              <a:extLst>
                <a:ext uri="{FF2B5EF4-FFF2-40B4-BE49-F238E27FC236}">
                  <a16:creationId xmlns:a16="http://schemas.microsoft.com/office/drawing/2014/main" id="{97395CC9-BAB2-479B-B937-B6C24E8ABFBF}"/>
                </a:ext>
              </a:extLst>
            </p:cNvPr>
            <p:cNvCxnSpPr>
              <a:cxnSpLocks/>
            </p:cNvCxnSpPr>
            <p:nvPr/>
          </p:nvCxnSpPr>
          <p:spPr>
            <a:xfrm flipV="1">
              <a:off x="3322320" y="2006600"/>
              <a:ext cx="0" cy="287869"/>
            </a:xfrm>
            <a:prstGeom prst="line">
              <a:avLst/>
            </a:prstGeom>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D0E0C8E-BF32-4F08-9077-E7BE881EE214}"/>
                </a:ext>
              </a:extLst>
            </p:cNvPr>
            <p:cNvCxnSpPr/>
            <p:nvPr/>
          </p:nvCxnSpPr>
          <p:spPr>
            <a:xfrm flipV="1">
              <a:off x="2301874" y="2006600"/>
              <a:ext cx="0" cy="147320"/>
            </a:xfrm>
            <a:prstGeom prst="line">
              <a:avLst/>
            </a:prstGeom>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16FC70D6-4310-4D00-813B-D642E09FFAD4}"/>
                </a:ext>
              </a:extLst>
            </p:cNvPr>
            <p:cNvCxnSpPr>
              <a:cxnSpLocks/>
            </p:cNvCxnSpPr>
            <p:nvPr/>
          </p:nvCxnSpPr>
          <p:spPr>
            <a:xfrm>
              <a:off x="2301874" y="2006600"/>
              <a:ext cx="1020446" cy="0"/>
            </a:xfrm>
            <a:prstGeom prst="line">
              <a:avLst/>
            </a:prstGeom>
            <a:ln/>
          </p:spPr>
          <p:style>
            <a:lnRef idx="1">
              <a:schemeClr val="dk1"/>
            </a:lnRef>
            <a:fillRef idx="0">
              <a:schemeClr val="dk1"/>
            </a:fillRef>
            <a:effectRef idx="0">
              <a:schemeClr val="dk1"/>
            </a:effectRef>
            <a:fontRef idx="minor">
              <a:schemeClr val="tx1"/>
            </a:fontRef>
          </p:style>
        </p:cxnSp>
      </p:grpSp>
      <p:sp>
        <p:nvSpPr>
          <p:cNvPr id="18" name="Content Placeholder 1">
            <a:extLst>
              <a:ext uri="{FF2B5EF4-FFF2-40B4-BE49-F238E27FC236}">
                <a16:creationId xmlns:a16="http://schemas.microsoft.com/office/drawing/2014/main" id="{2332CC5C-51D6-4733-8F39-F59D04717EAF}"/>
              </a:ext>
            </a:extLst>
          </p:cNvPr>
          <p:cNvSpPr txBox="1">
            <a:spLocks/>
          </p:cNvSpPr>
          <p:nvPr/>
        </p:nvSpPr>
        <p:spPr>
          <a:xfrm>
            <a:off x="284111" y="737639"/>
            <a:ext cx="8572500" cy="3263504"/>
          </a:xfrm>
          <a:prstGeom prst="rect">
            <a:avLst/>
          </a:prstGeom>
        </p:spPr>
        <p:txBody>
          <a:bodyPr/>
          <a:lstStyle>
            <a:lvl1pPr marL="0" indent="0" algn="l" rtl="0" eaLnBrk="1" fontAlgn="base" hangingPunct="1">
              <a:lnSpc>
                <a:spcPct val="100000"/>
              </a:lnSpc>
              <a:spcBef>
                <a:spcPts val="600"/>
              </a:spcBef>
              <a:spcAft>
                <a:spcPct val="0"/>
              </a:spcAft>
              <a:buClr>
                <a:schemeClr val="accent1"/>
              </a:buClr>
              <a:buFont typeface="Arial" charset="0"/>
              <a:buNone/>
              <a:defRPr sz="2400" b="1" kern="1200">
                <a:solidFill>
                  <a:schemeClr val="accent1"/>
                </a:solidFill>
                <a:latin typeface="Arial Nova Cond" panose="020B0506020202020204" pitchFamily="34" charset="0"/>
                <a:ea typeface="+mn-ea"/>
                <a:cs typeface="+mn-cs"/>
              </a:defRPr>
            </a:lvl1pPr>
            <a:lvl2pPr marL="228600" indent="-228600" algn="l" rtl="0" eaLnBrk="1" fontAlgn="base" hangingPunct="1">
              <a:lnSpc>
                <a:spcPct val="100000"/>
              </a:lnSpc>
              <a:spcBef>
                <a:spcPts val="600"/>
              </a:spcBef>
              <a:spcAft>
                <a:spcPct val="0"/>
              </a:spcAft>
              <a:buClr>
                <a:schemeClr val="accent1"/>
              </a:buClr>
              <a:buFont typeface="Arial" charset="0"/>
              <a:buChar char="•"/>
              <a:defRPr sz="2400" kern="1200">
                <a:solidFill>
                  <a:schemeClr val="tx1"/>
                </a:solidFill>
                <a:latin typeface="Arial Nova Light" panose="020B0304020202020204" pitchFamily="34" charset="0"/>
                <a:ea typeface="+mn-ea"/>
                <a:cs typeface="+mn-cs"/>
              </a:defRPr>
            </a:lvl2pPr>
            <a:lvl3pPr marL="457200" indent="-228600" algn="l" rtl="0" eaLnBrk="1" fontAlgn="base" hangingPunct="1">
              <a:lnSpc>
                <a:spcPct val="100000"/>
              </a:lnSpc>
              <a:spcBef>
                <a:spcPts val="600"/>
              </a:spcBef>
              <a:spcAft>
                <a:spcPct val="0"/>
              </a:spcAft>
              <a:buClr>
                <a:schemeClr val="accent1"/>
              </a:buClr>
              <a:buFont typeface="Arial" panose="020B0604020202020204" pitchFamily="34" charset="0"/>
              <a:buChar char="–"/>
              <a:defRPr sz="2000" kern="1200">
                <a:solidFill>
                  <a:schemeClr val="tx1"/>
                </a:solidFill>
                <a:latin typeface="Arial Nova Light" panose="020B0304020202020204" pitchFamily="34" charset="0"/>
                <a:ea typeface="+mn-ea"/>
                <a:cs typeface="+mn-cs"/>
              </a:defRPr>
            </a:lvl3pPr>
            <a:lvl4pPr marL="685800" indent="-228600" algn="l" rtl="0" eaLnBrk="1" fontAlgn="base" hangingPunct="1">
              <a:lnSpc>
                <a:spcPct val="100000"/>
              </a:lnSpc>
              <a:spcBef>
                <a:spcPts val="600"/>
              </a:spcBef>
              <a:spcAft>
                <a:spcPct val="0"/>
              </a:spcAft>
              <a:buClr>
                <a:schemeClr val="accent1"/>
              </a:buClr>
              <a:buFont typeface="Arial" charset="0"/>
              <a:buChar char="•"/>
              <a:defRPr kern="1200">
                <a:solidFill>
                  <a:schemeClr val="tx1"/>
                </a:solidFill>
                <a:latin typeface="Arial Nova Light" panose="020B0304020202020204" pitchFamily="34" charset="0"/>
                <a:ea typeface="+mn-ea"/>
                <a:cs typeface="+mn-cs"/>
              </a:defRPr>
            </a:lvl4pPr>
            <a:lvl5pPr marL="914400" indent="-228600" algn="l" rtl="0" eaLnBrk="1" fontAlgn="base" hangingPunct="1">
              <a:lnSpc>
                <a:spcPct val="100000"/>
              </a:lnSpc>
              <a:spcBef>
                <a:spcPts val="600"/>
              </a:spcBef>
              <a:spcAft>
                <a:spcPct val="0"/>
              </a:spcAft>
              <a:buClr>
                <a:schemeClr val="accent1"/>
              </a:buClr>
              <a:buFont typeface="Arial Nova Light" panose="020B0304020202020204" pitchFamily="34" charset="0"/>
              <a:buChar char="–"/>
              <a:defRPr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defTabSz="685651">
              <a:spcBef>
                <a:spcPts val="450"/>
              </a:spcBef>
              <a:buClr>
                <a:srgbClr val="F05023"/>
              </a:buClr>
              <a:defRPr/>
            </a:pPr>
            <a:r>
              <a:rPr lang="en-GB" sz="1350">
                <a:solidFill>
                  <a:srgbClr val="43B6C1"/>
                </a:solidFill>
                <a:latin typeface="Arial"/>
              </a:rPr>
              <a:t>In the BOSTON trial, statistically significant</a:t>
            </a:r>
            <a:r>
              <a:rPr lang="en-GB" sz="1350" baseline="30000">
                <a:solidFill>
                  <a:srgbClr val="43B6C1"/>
                </a:solidFill>
                <a:latin typeface="Arial"/>
              </a:rPr>
              <a:t>*</a:t>
            </a:r>
            <a:r>
              <a:rPr lang="en-GB" sz="1350">
                <a:solidFill>
                  <a:srgbClr val="43B6C1"/>
                </a:solidFill>
                <a:latin typeface="Arial"/>
              </a:rPr>
              <a:t> lower rates of bortezomib-induced </a:t>
            </a:r>
          </a:p>
          <a:p>
            <a:pPr algn="ctr" defTabSz="685651">
              <a:spcBef>
                <a:spcPts val="450"/>
              </a:spcBef>
              <a:buClr>
                <a:srgbClr val="F05023"/>
              </a:buClr>
              <a:defRPr/>
            </a:pPr>
            <a:r>
              <a:rPr lang="en-GB" sz="1350">
                <a:solidFill>
                  <a:srgbClr val="43B6C1"/>
                </a:solidFill>
                <a:latin typeface="Arial"/>
              </a:rPr>
              <a:t>peripheral neuropathy were observed with once-weekly </a:t>
            </a:r>
            <a:r>
              <a:rPr lang="en-GB" sz="1350" err="1">
                <a:solidFill>
                  <a:srgbClr val="43B6C1"/>
                </a:solidFill>
                <a:latin typeface="Arial"/>
              </a:rPr>
              <a:t>XVd</a:t>
            </a:r>
            <a:r>
              <a:rPr lang="en-GB" sz="1350">
                <a:solidFill>
                  <a:srgbClr val="43B6C1"/>
                </a:solidFill>
                <a:latin typeface="Arial"/>
              </a:rPr>
              <a:t> compared to twice-weekly </a:t>
            </a:r>
            <a:r>
              <a:rPr lang="en-GB" sz="1350" err="1">
                <a:solidFill>
                  <a:srgbClr val="43B6C1"/>
                </a:solidFill>
                <a:latin typeface="Arial"/>
              </a:rPr>
              <a:t>Vd</a:t>
            </a:r>
            <a:endParaRPr lang="en-US" sz="1350">
              <a:solidFill>
                <a:srgbClr val="43B6C1"/>
              </a:solidFill>
              <a:latin typeface="Arial"/>
            </a:endParaRPr>
          </a:p>
        </p:txBody>
      </p:sp>
      <p:sp>
        <p:nvSpPr>
          <p:cNvPr id="4" name="Slide Number Placeholder 3">
            <a:extLst>
              <a:ext uri="{FF2B5EF4-FFF2-40B4-BE49-F238E27FC236}">
                <a16:creationId xmlns:a16="http://schemas.microsoft.com/office/drawing/2014/main" id="{4940EF39-AE9F-405C-827A-BE5F28950F8B}"/>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101</a:t>
            </a:fld>
            <a:endParaRPr lang="en-US">
              <a:solidFill>
                <a:srgbClr val="000000"/>
              </a:solidFill>
              <a:latin typeface="Arial"/>
            </a:endParaRPr>
          </a:p>
        </p:txBody>
      </p:sp>
    </p:spTree>
    <p:extLst>
      <p:ext uri="{BB962C8B-B14F-4D97-AF65-F5344CB8AC3E}">
        <p14:creationId xmlns:p14="http://schemas.microsoft.com/office/powerpoint/2010/main" val="2436275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2F23E-C961-4DEE-A122-42D233168149}"/>
              </a:ext>
            </a:extLst>
          </p:cNvPr>
          <p:cNvSpPr>
            <a:spLocks noGrp="1"/>
          </p:cNvSpPr>
          <p:nvPr>
            <p:ph type="title"/>
          </p:nvPr>
        </p:nvSpPr>
        <p:spPr>
          <a:xfrm>
            <a:off x="284111" y="151627"/>
            <a:ext cx="8572500" cy="383182"/>
          </a:xfrm>
        </p:spPr>
        <p:txBody>
          <a:bodyPr/>
          <a:lstStyle/>
          <a:p>
            <a:r>
              <a:rPr lang="en-US"/>
              <a:t>Safety Profile</a:t>
            </a:r>
          </a:p>
        </p:txBody>
      </p:sp>
      <p:sp>
        <p:nvSpPr>
          <p:cNvPr id="3" name="Text Placeholder 2">
            <a:extLst>
              <a:ext uri="{FF2B5EF4-FFF2-40B4-BE49-F238E27FC236}">
                <a16:creationId xmlns:a16="http://schemas.microsoft.com/office/drawing/2014/main" id="{5670D684-EF6F-4502-B5C5-0ED6EFAE9963}"/>
              </a:ext>
            </a:extLst>
          </p:cNvPr>
          <p:cNvSpPr>
            <a:spLocks noGrp="1"/>
          </p:cNvSpPr>
          <p:nvPr>
            <p:ph type="body" sz="quarter" idx="10"/>
          </p:nvPr>
        </p:nvSpPr>
        <p:spPr>
          <a:xfrm>
            <a:off x="284112" y="4526757"/>
            <a:ext cx="4143082" cy="345281"/>
          </a:xfrm>
        </p:spPr>
        <p:txBody>
          <a:bodyPr/>
          <a:lstStyle/>
          <a:p>
            <a:r>
              <a:rPr lang="en-US">
                <a:ea typeface="+mn-lt"/>
                <a:cs typeface="+mn-lt"/>
              </a:rPr>
              <a:t>TEAE, treatment-emergent adverse events; URTI, upper respiratory tract infection; Vd, bortezomib and dexamethasone; </a:t>
            </a:r>
            <a:r>
              <a:rPr lang="en-US" err="1">
                <a:ea typeface="+mn-lt"/>
                <a:cs typeface="+mn-lt"/>
              </a:rPr>
              <a:t>XVd</a:t>
            </a:r>
            <a:r>
              <a:rPr lang="en-US">
                <a:ea typeface="+mn-lt"/>
                <a:cs typeface="+mn-lt"/>
              </a:rPr>
              <a:t>, selinexor, bortezomib, and dexamethasone.</a:t>
            </a:r>
          </a:p>
          <a:p>
            <a:r>
              <a:rPr lang="en-US">
                <a:ea typeface="+mn-lt"/>
                <a:cs typeface="+mn-lt"/>
              </a:rPr>
              <a:t>*Three patients from this group who did not receive any doses of study drug were excluded from the safety population.</a:t>
            </a:r>
          </a:p>
          <a:p>
            <a:r>
              <a:rPr lang="en-US" b="1" baseline="30000">
                <a:solidFill>
                  <a:srgbClr val="000000"/>
                </a:solidFill>
              </a:rPr>
              <a:t>†</a:t>
            </a:r>
            <a:r>
              <a:rPr lang="en-US">
                <a:solidFill>
                  <a:srgbClr val="000000"/>
                </a:solidFill>
              </a:rPr>
              <a:t>Includes four grade 5 events: three (2%) cases of pneumonia and one (1%) case of bronchitis. </a:t>
            </a:r>
            <a:r>
              <a:rPr lang="en-US" b="1" baseline="30000">
                <a:solidFill>
                  <a:srgbClr val="000000"/>
                </a:solidFill>
              </a:rPr>
              <a:t>‡</a:t>
            </a:r>
            <a:r>
              <a:rPr lang="en-US">
                <a:solidFill>
                  <a:srgbClr val="000000"/>
                </a:solidFill>
              </a:rPr>
              <a:t>Includes four grade 5 events: three (1%) cases of pneumonia and one (&lt;1%) case of anemia. </a:t>
            </a:r>
            <a:r>
              <a:rPr lang="en-US" baseline="30000">
                <a:solidFill>
                  <a:srgbClr val="000000"/>
                </a:solidFill>
              </a:rPr>
              <a:t>§</a:t>
            </a:r>
            <a:r>
              <a:rPr lang="en-US">
                <a:solidFill>
                  <a:srgbClr val="000000"/>
                </a:solidFill>
              </a:rPr>
              <a:t>Includes high-level MedDRA term “peripheral neuropathies NEC”. </a:t>
            </a:r>
          </a:p>
          <a:p>
            <a:r>
              <a:rPr lang="en-US" baseline="30000">
                <a:solidFill>
                  <a:srgbClr val="000000"/>
                </a:solidFill>
              </a:rPr>
              <a:t>¶</a:t>
            </a:r>
            <a:r>
              <a:rPr lang="en-US">
                <a:solidFill>
                  <a:srgbClr val="000000"/>
                </a:solidFill>
              </a:rPr>
              <a:t>Includes pneumonia, lung infection, </a:t>
            </a:r>
            <a:r>
              <a:rPr lang="en-US" err="1">
                <a:solidFill>
                  <a:srgbClr val="000000"/>
                </a:solidFill>
              </a:rPr>
              <a:t>hemophilus</a:t>
            </a:r>
            <a:r>
              <a:rPr lang="en-US">
                <a:solidFill>
                  <a:srgbClr val="000000"/>
                </a:solidFill>
              </a:rPr>
              <a:t> infection, pulmonary sepsis, and pneumonia respiratory syncytial viral, pneumonia pneumococcal, pneumonia influenza viral, pneumonia parainfluenza viral, pneumonia bacterial, and pneumonia fungal infections.</a:t>
            </a:r>
            <a:endParaRPr lang="en-US" baseline="30000">
              <a:solidFill>
                <a:srgbClr val="000000"/>
              </a:solidFill>
            </a:endParaRPr>
          </a:p>
          <a:p>
            <a:pPr marL="9525">
              <a:defRPr/>
            </a:pPr>
            <a:r>
              <a:rPr lang="en-US" spc="-4" err="1">
                <a:cs typeface="Arial"/>
              </a:rPr>
              <a:t>Grosicki</a:t>
            </a:r>
            <a:r>
              <a:rPr lang="en-US" spc="-4">
                <a:cs typeface="Arial"/>
              </a:rPr>
              <a:t> S, et al. </a:t>
            </a:r>
            <a:r>
              <a:rPr lang="en-US" i="1" spc="-4">
                <a:cs typeface="Arial"/>
              </a:rPr>
              <a:t>Lancet</a:t>
            </a:r>
            <a:r>
              <a:rPr lang="en-US" spc="-4">
                <a:cs typeface="Arial"/>
              </a:rPr>
              <a:t>. 2020;396(10262):1563-1573.</a:t>
            </a:r>
          </a:p>
        </p:txBody>
      </p:sp>
      <p:graphicFrame>
        <p:nvGraphicFramePr>
          <p:cNvPr id="5" name="Table 6">
            <a:extLst>
              <a:ext uri="{FF2B5EF4-FFF2-40B4-BE49-F238E27FC236}">
                <a16:creationId xmlns:a16="http://schemas.microsoft.com/office/drawing/2014/main" id="{129577FA-0783-4CCC-ADF8-E6426BC24B6E}"/>
              </a:ext>
            </a:extLst>
          </p:cNvPr>
          <p:cNvGraphicFramePr>
            <a:graphicFrameLocks/>
          </p:cNvGraphicFramePr>
          <p:nvPr/>
        </p:nvGraphicFramePr>
        <p:xfrm>
          <a:off x="270721" y="728019"/>
          <a:ext cx="4156472" cy="1296162"/>
        </p:xfrm>
        <a:graphic>
          <a:graphicData uri="http://schemas.openxmlformats.org/drawingml/2006/table">
            <a:tbl>
              <a:tblPr firstRow="1">
                <a:tableStyleId>{1E171933-4619-4E11-9A3F-F7608DF75F80}</a:tableStyleId>
              </a:tblPr>
              <a:tblGrid>
                <a:gridCol w="1626632">
                  <a:extLst>
                    <a:ext uri="{9D8B030D-6E8A-4147-A177-3AD203B41FA5}">
                      <a16:colId xmlns:a16="http://schemas.microsoft.com/office/drawing/2014/main" val="3622133593"/>
                    </a:ext>
                  </a:extLst>
                </a:gridCol>
                <a:gridCol w="670560">
                  <a:extLst>
                    <a:ext uri="{9D8B030D-6E8A-4147-A177-3AD203B41FA5}">
                      <a16:colId xmlns:a16="http://schemas.microsoft.com/office/drawing/2014/main" val="1437433154"/>
                    </a:ext>
                  </a:extLst>
                </a:gridCol>
                <a:gridCol w="594360">
                  <a:extLst>
                    <a:ext uri="{9D8B030D-6E8A-4147-A177-3AD203B41FA5}">
                      <a16:colId xmlns:a16="http://schemas.microsoft.com/office/drawing/2014/main" val="1938207222"/>
                    </a:ext>
                  </a:extLst>
                </a:gridCol>
                <a:gridCol w="670560">
                  <a:extLst>
                    <a:ext uri="{9D8B030D-6E8A-4147-A177-3AD203B41FA5}">
                      <a16:colId xmlns:a16="http://schemas.microsoft.com/office/drawing/2014/main" val="1274134302"/>
                    </a:ext>
                  </a:extLst>
                </a:gridCol>
                <a:gridCol w="594360">
                  <a:extLst>
                    <a:ext uri="{9D8B030D-6E8A-4147-A177-3AD203B41FA5}">
                      <a16:colId xmlns:a16="http://schemas.microsoft.com/office/drawing/2014/main" val="149813229"/>
                    </a:ext>
                  </a:extLst>
                </a:gridCol>
              </a:tblGrid>
              <a:tr h="294894">
                <a:tc>
                  <a:txBody>
                    <a:bodyPr/>
                    <a:lstStyle/>
                    <a:p>
                      <a:pPr marL="0" algn="l" defTabSz="914400" rtl="0" eaLnBrk="1" fontAlgn="b" latinLnBrk="0" hangingPunct="1">
                        <a:lnSpc>
                          <a:spcPct val="90000"/>
                        </a:lnSpc>
                      </a:pPr>
                      <a:r>
                        <a:rPr lang="en-US" sz="800" b="1" kern="1200">
                          <a:solidFill>
                            <a:schemeClr val="lt1"/>
                          </a:solidFill>
                          <a:latin typeface="+mn-lt"/>
                          <a:ea typeface="+mn-ea"/>
                          <a:cs typeface="+mn-cs"/>
                        </a:rPr>
                        <a:t>Most Common TEAEs </a:t>
                      </a:r>
                    </a:p>
                    <a:p>
                      <a:pPr marL="0" algn="l" defTabSz="914400" rtl="0" eaLnBrk="1" fontAlgn="b" latinLnBrk="0" hangingPunct="1">
                        <a:lnSpc>
                          <a:spcPct val="90000"/>
                        </a:lnSpc>
                      </a:pPr>
                      <a:r>
                        <a:rPr lang="en-US" sz="800" b="1" kern="1200">
                          <a:solidFill>
                            <a:schemeClr val="lt1"/>
                          </a:solidFill>
                          <a:latin typeface="+mn-lt"/>
                          <a:ea typeface="+mn-ea"/>
                          <a:cs typeface="+mn-cs"/>
                        </a:rPr>
                        <a:t>(In ≥10% in either group), n %</a:t>
                      </a:r>
                    </a:p>
                  </a:txBody>
                  <a:tcPr marL="68580" marR="68580" marT="34290" marB="34290" anchor="ctr"/>
                </a:tc>
                <a:tc gridSpan="2">
                  <a:txBody>
                    <a:bodyPr/>
                    <a:lstStyle/>
                    <a:p>
                      <a:pPr algn="ctr">
                        <a:lnSpc>
                          <a:spcPct val="90000"/>
                        </a:lnSpc>
                      </a:pPr>
                      <a:r>
                        <a:rPr lang="en-GB" sz="800"/>
                        <a:t>XVd arm (n = 195)</a:t>
                      </a:r>
                      <a:endParaRPr lang="en-GB" sz="800" b="1">
                        <a:latin typeface="+mn-lt"/>
                        <a:cs typeface="Calibri" panose="020F0502020204030204" pitchFamily="34" charset="0"/>
                      </a:endParaRPr>
                    </a:p>
                  </a:txBody>
                  <a:tcPr marL="68580" marR="68580" marT="34290" marB="34290" anchor="ctr"/>
                </a:tc>
                <a:tc hMerge="1">
                  <a:txBody>
                    <a:bodyPr/>
                    <a:lstStyle/>
                    <a:p>
                      <a:endParaRPr lang="en-US"/>
                    </a:p>
                  </a:txBody>
                  <a:tcPr/>
                </a:tc>
                <a:tc gridSpan="2">
                  <a:txBody>
                    <a:bodyPr/>
                    <a:lstStyle/>
                    <a:p>
                      <a:pPr algn="ctr">
                        <a:lnSpc>
                          <a:spcPct val="90000"/>
                        </a:lnSpc>
                      </a:pPr>
                      <a:r>
                        <a:rPr lang="en-GB" sz="800"/>
                        <a:t>Vd arm (n = 204)*</a:t>
                      </a:r>
                      <a:endParaRPr lang="en-GB" sz="800" b="1">
                        <a:latin typeface="+mn-lt"/>
                        <a:cs typeface="Calibri" panose="020F0502020204030204" pitchFamily="34" charset="0"/>
                      </a:endParaRPr>
                    </a:p>
                  </a:txBody>
                  <a:tcPr marL="68580" marR="68580" marT="34290" marB="34290" anchor="ctr"/>
                </a:tc>
                <a:tc hMerge="1">
                  <a:txBody>
                    <a:bodyPr/>
                    <a:lstStyle/>
                    <a:p>
                      <a:endParaRPr lang="en-US"/>
                    </a:p>
                  </a:txBody>
                  <a:tcPr/>
                </a:tc>
                <a:extLst>
                  <a:ext uri="{0D108BD9-81ED-4DB2-BD59-A6C34878D82A}">
                    <a16:rowId xmlns:a16="http://schemas.microsoft.com/office/drawing/2014/main" val="3518521766"/>
                  </a:ext>
                </a:extLst>
              </a:tr>
              <a:tr h="284607">
                <a:tc>
                  <a:txBody>
                    <a:bodyPr/>
                    <a:lstStyle/>
                    <a:p>
                      <a:pPr>
                        <a:lnSpc>
                          <a:spcPct val="90000"/>
                        </a:lnSpc>
                      </a:pPr>
                      <a:endParaRPr lang="en-GB" sz="800" b="1">
                        <a:latin typeface="+mn-lt"/>
                        <a:cs typeface="Calibri" panose="020F0502020204030204" pitchFamily="34" charset="0"/>
                      </a:endParaRPr>
                    </a:p>
                  </a:txBody>
                  <a:tcPr marL="68580" marR="68580" marT="34290" marB="34290" anchor="ctr"/>
                </a:tc>
                <a:tc>
                  <a:txBody>
                    <a:bodyPr/>
                    <a:lstStyle/>
                    <a:p>
                      <a:pPr algn="ctr">
                        <a:lnSpc>
                          <a:spcPct val="90000"/>
                        </a:lnSpc>
                      </a:pPr>
                      <a:r>
                        <a:rPr lang="en-US" sz="800" b="1">
                          <a:latin typeface="+mn-lt"/>
                        </a:rPr>
                        <a:t>Any Grade</a:t>
                      </a:r>
                      <a:r>
                        <a:rPr lang="en-US" sz="800" b="1" baseline="30000">
                          <a:latin typeface="+mn-lt"/>
                          <a:cs typeface="Arial" panose="020B0604020202020204" pitchFamily="34" charset="0"/>
                        </a:rPr>
                        <a:t>†</a:t>
                      </a:r>
                      <a:endParaRPr lang="en-US" sz="800" b="1" baseline="30000">
                        <a:solidFill>
                          <a:schemeClr val="bg1"/>
                        </a:solidFill>
                        <a:latin typeface="+mn-lt"/>
                        <a:cs typeface="Calibri" panose="020F0502020204030204" pitchFamily="34" charset="0"/>
                      </a:endParaRPr>
                    </a:p>
                  </a:txBody>
                  <a:tcPr marL="68580" marR="68580" marT="34290" marB="34290"/>
                </a:tc>
                <a:tc>
                  <a:txBody>
                    <a:bodyPr/>
                    <a:lstStyle/>
                    <a:p>
                      <a:pPr algn="ctr">
                        <a:lnSpc>
                          <a:spcPct val="90000"/>
                        </a:lnSpc>
                      </a:pPr>
                      <a:r>
                        <a:rPr lang="en-US" sz="800" b="1">
                          <a:latin typeface="+mn-lt"/>
                        </a:rPr>
                        <a:t>Grade 3/4</a:t>
                      </a:r>
                      <a:endParaRPr lang="en-US" sz="800" b="1">
                        <a:solidFill>
                          <a:schemeClr val="bg1"/>
                        </a:solidFill>
                        <a:latin typeface="+mn-lt"/>
                        <a:cs typeface="Calibri" panose="020F0502020204030204" pitchFamily="34" charset="0"/>
                      </a:endParaRPr>
                    </a:p>
                  </a:txBody>
                  <a:tcPr marL="68580" marR="68580" marT="34290" marB="34290"/>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b="1">
                          <a:latin typeface="+mn-lt"/>
                        </a:rPr>
                        <a:t>Any Grade</a:t>
                      </a:r>
                      <a:r>
                        <a:rPr lang="en-US" sz="800" b="1" baseline="30000">
                          <a:latin typeface="+mn-lt"/>
                          <a:cs typeface="Arial" panose="020B0604020202020204" pitchFamily="34" charset="0"/>
                        </a:rPr>
                        <a:t>‡</a:t>
                      </a:r>
                      <a:endParaRPr lang="en-US" sz="800" b="1" baseline="30000">
                        <a:solidFill>
                          <a:schemeClr val="bg1"/>
                        </a:solidFill>
                        <a:latin typeface="+mn-lt"/>
                        <a:cs typeface="Calibri" panose="020F0502020204030204" pitchFamily="34" charset="0"/>
                      </a:endParaRPr>
                    </a:p>
                  </a:txBody>
                  <a:tcPr marL="68580" marR="68580" marT="34290" marB="34290"/>
                </a:tc>
                <a:tc>
                  <a:txBody>
                    <a:bodyPr/>
                    <a:lstStyle/>
                    <a:p>
                      <a:pPr algn="ctr">
                        <a:lnSpc>
                          <a:spcPct val="90000"/>
                        </a:lnSpc>
                      </a:pPr>
                      <a:r>
                        <a:rPr lang="en-US" sz="800" b="1">
                          <a:latin typeface="+mn-lt"/>
                        </a:rPr>
                        <a:t>Grade 3/4</a:t>
                      </a:r>
                      <a:endParaRPr lang="en-US" sz="800" b="1">
                        <a:solidFill>
                          <a:schemeClr val="bg1"/>
                        </a:solidFill>
                        <a:latin typeface="+mn-lt"/>
                        <a:cs typeface="Calibri" panose="020F0502020204030204" pitchFamily="34" charset="0"/>
                      </a:endParaRPr>
                    </a:p>
                  </a:txBody>
                  <a:tcPr marL="68580" marR="68580" marT="34290" marB="34290"/>
                </a:tc>
                <a:extLst>
                  <a:ext uri="{0D108BD9-81ED-4DB2-BD59-A6C34878D82A}">
                    <a16:rowId xmlns:a16="http://schemas.microsoft.com/office/drawing/2014/main" val="3763125877"/>
                  </a:ext>
                </a:extLst>
              </a:tr>
              <a:tr h="176594">
                <a:tc gridSpan="5">
                  <a:txBody>
                    <a:bodyPr/>
                    <a:lstStyle/>
                    <a:p>
                      <a:pPr marL="0" lvl="1" algn="l" defTabSz="914400" rtl="0" eaLnBrk="1" latinLnBrk="0" hangingPunct="1">
                        <a:lnSpc>
                          <a:spcPct val="90000"/>
                        </a:lnSpc>
                      </a:pPr>
                      <a:r>
                        <a:rPr lang="en-US" sz="800" b="1" kern="1200">
                          <a:solidFill>
                            <a:schemeClr val="tx1"/>
                          </a:solidFill>
                          <a:latin typeface="+mn-lt"/>
                          <a:ea typeface="+mn-ea"/>
                          <a:cs typeface="Calibri" panose="020F0502020204030204" pitchFamily="34" charset="0"/>
                        </a:rPr>
                        <a:t>Hematological adverse events</a:t>
                      </a:r>
                    </a:p>
                  </a:txBody>
                  <a:tcPr marL="68580" marR="68580" marT="34290" marB="34290"/>
                </a:tc>
                <a:tc hMerge="1">
                  <a:txBody>
                    <a:bodyPr/>
                    <a:lstStyle/>
                    <a:p>
                      <a:pPr algn="ctr">
                        <a:lnSpc>
                          <a:spcPct val="90000"/>
                        </a:lnSpc>
                      </a:pPr>
                      <a:endParaRPr lang="en-US" sz="1200" b="1">
                        <a:solidFill>
                          <a:schemeClr val="bg1"/>
                        </a:solidFill>
                        <a:latin typeface="+mj-lt"/>
                        <a:cs typeface="Calibri" panose="020F0502020204030204" pitchFamily="34" charset="0"/>
                      </a:endParaRPr>
                    </a:p>
                  </a:txBody>
                  <a:tcPr/>
                </a:tc>
                <a:tc hMerge="1">
                  <a:txBody>
                    <a:bodyPr/>
                    <a:lstStyle/>
                    <a:p>
                      <a:pPr algn="ctr">
                        <a:lnSpc>
                          <a:spcPct val="90000"/>
                        </a:lnSpc>
                      </a:pPr>
                      <a:endParaRPr lang="en-US" sz="1200" b="1">
                        <a:solidFill>
                          <a:schemeClr val="bg1"/>
                        </a:solidFill>
                        <a:latin typeface="+mj-lt"/>
                        <a:cs typeface="Calibri" panose="020F0502020204030204" pitchFamily="34" charset="0"/>
                      </a:endParaRPr>
                    </a:p>
                  </a:txBody>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latin typeface="+mj-lt"/>
                        <a:cs typeface="Calibri" panose="020F0502020204030204" pitchFamily="34" charset="0"/>
                      </a:endParaRPr>
                    </a:p>
                  </a:txBody>
                  <a:tcPr/>
                </a:tc>
                <a:tc hMerge="1">
                  <a:txBody>
                    <a:bodyPr/>
                    <a:lstStyle/>
                    <a:p>
                      <a:pPr algn="ctr">
                        <a:lnSpc>
                          <a:spcPct val="90000"/>
                        </a:lnSpc>
                      </a:pPr>
                      <a:endParaRPr lang="en-US" sz="1200" b="1">
                        <a:solidFill>
                          <a:schemeClr val="bg1"/>
                        </a:solidFill>
                        <a:latin typeface="+mj-lt"/>
                        <a:cs typeface="Calibri" panose="020F0502020204030204" pitchFamily="34" charset="0"/>
                      </a:endParaRPr>
                    </a:p>
                  </a:txBody>
                  <a:tcPr/>
                </a:tc>
                <a:extLst>
                  <a:ext uri="{0D108BD9-81ED-4DB2-BD59-A6C34878D82A}">
                    <a16:rowId xmlns:a16="http://schemas.microsoft.com/office/drawing/2014/main" val="1973912704"/>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Thrombocytopenia</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117 (60)</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77 (39)</a:t>
                      </a:r>
                    </a:p>
                  </a:txBody>
                  <a:tcPr marL="68580" marR="68580" marT="34290" marB="34290"/>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kern="1200">
                          <a:solidFill>
                            <a:schemeClr val="dk1"/>
                          </a:solidFill>
                          <a:latin typeface="+mn-lt"/>
                          <a:ea typeface="+mn-ea"/>
                          <a:cs typeface="+mn-cs"/>
                        </a:rPr>
                        <a:t>55 (27)</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35 (17)</a:t>
                      </a:r>
                    </a:p>
                  </a:txBody>
                  <a:tcPr marL="68580" marR="68580" marT="34290" marB="34290"/>
                </a:tc>
                <a:extLst>
                  <a:ext uri="{0D108BD9-81ED-4DB2-BD59-A6C34878D82A}">
                    <a16:rowId xmlns:a16="http://schemas.microsoft.com/office/drawing/2014/main" val="2456003179"/>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Anemia</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71 (36)</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31 (16)</a:t>
                      </a:r>
                    </a:p>
                  </a:txBody>
                  <a:tcPr marL="68580" marR="68580" marT="34290" marB="34290"/>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kern="1200">
                          <a:solidFill>
                            <a:schemeClr val="dk1"/>
                          </a:solidFill>
                          <a:latin typeface="+mn-lt"/>
                          <a:ea typeface="+mn-ea"/>
                          <a:cs typeface="+mn-cs"/>
                        </a:rPr>
                        <a:t>47 (23)</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20 (10)</a:t>
                      </a:r>
                    </a:p>
                  </a:txBody>
                  <a:tcPr marL="68580" marR="68580" marT="34290" marB="34290"/>
                </a:tc>
                <a:extLst>
                  <a:ext uri="{0D108BD9-81ED-4DB2-BD59-A6C34878D82A}">
                    <a16:rowId xmlns:a16="http://schemas.microsoft.com/office/drawing/2014/main" val="2512054242"/>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Neutropenia</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29 (15)</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18 (9)</a:t>
                      </a:r>
                    </a:p>
                  </a:txBody>
                  <a:tcPr marL="68580" marR="68580" marT="34290" marB="34290"/>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kern="1200">
                          <a:solidFill>
                            <a:schemeClr val="dk1"/>
                          </a:solidFill>
                          <a:latin typeface="+mn-lt"/>
                          <a:ea typeface="+mn-ea"/>
                          <a:cs typeface="+mn-cs"/>
                        </a:rPr>
                        <a:t>12 (6)</a:t>
                      </a:r>
                    </a:p>
                  </a:txBody>
                  <a:tcPr marL="68580" marR="68580" marT="34290" marB="34290"/>
                </a:tc>
                <a:tc>
                  <a:txBody>
                    <a:bodyPr/>
                    <a:lstStyle/>
                    <a:p>
                      <a:pPr marL="0" algn="ctr" defTabSz="914400" rtl="0" eaLnBrk="1" latinLnBrk="0" hangingPunct="1">
                        <a:lnSpc>
                          <a:spcPct val="90000"/>
                        </a:lnSpc>
                      </a:pPr>
                      <a:r>
                        <a:rPr lang="en-US" sz="800" kern="1200">
                          <a:solidFill>
                            <a:schemeClr val="dk1"/>
                          </a:solidFill>
                          <a:latin typeface="+mn-lt"/>
                          <a:ea typeface="+mn-ea"/>
                          <a:cs typeface="+mn-cs"/>
                        </a:rPr>
                        <a:t>7 (3)</a:t>
                      </a:r>
                    </a:p>
                  </a:txBody>
                  <a:tcPr marL="68580" marR="68580" marT="34290" marB="34290"/>
                </a:tc>
                <a:extLst>
                  <a:ext uri="{0D108BD9-81ED-4DB2-BD59-A6C34878D82A}">
                    <a16:rowId xmlns:a16="http://schemas.microsoft.com/office/drawing/2014/main" val="116879897"/>
                  </a:ext>
                </a:extLst>
              </a:tr>
            </a:tbl>
          </a:graphicData>
        </a:graphic>
      </p:graphicFrame>
      <p:graphicFrame>
        <p:nvGraphicFramePr>
          <p:cNvPr id="6" name="Table 6">
            <a:extLst>
              <a:ext uri="{FF2B5EF4-FFF2-40B4-BE49-F238E27FC236}">
                <a16:creationId xmlns:a16="http://schemas.microsoft.com/office/drawing/2014/main" id="{AFCF5C9A-D9CE-4A46-AF6F-B106C6A5E321}"/>
              </a:ext>
            </a:extLst>
          </p:cNvPr>
          <p:cNvGraphicFramePr>
            <a:graphicFrameLocks/>
          </p:cNvGraphicFramePr>
          <p:nvPr/>
        </p:nvGraphicFramePr>
        <p:xfrm>
          <a:off x="4570361" y="728019"/>
          <a:ext cx="4302919" cy="4149090"/>
        </p:xfrm>
        <a:graphic>
          <a:graphicData uri="http://schemas.openxmlformats.org/drawingml/2006/table">
            <a:tbl>
              <a:tblPr firstRow="1">
                <a:tableStyleId>{1E171933-4619-4E11-9A3F-F7608DF75F80}</a:tableStyleId>
              </a:tblPr>
              <a:tblGrid>
                <a:gridCol w="1773079">
                  <a:extLst>
                    <a:ext uri="{9D8B030D-6E8A-4147-A177-3AD203B41FA5}">
                      <a16:colId xmlns:a16="http://schemas.microsoft.com/office/drawing/2014/main" val="3622133593"/>
                    </a:ext>
                  </a:extLst>
                </a:gridCol>
                <a:gridCol w="670560">
                  <a:extLst>
                    <a:ext uri="{9D8B030D-6E8A-4147-A177-3AD203B41FA5}">
                      <a16:colId xmlns:a16="http://schemas.microsoft.com/office/drawing/2014/main" val="1437433154"/>
                    </a:ext>
                  </a:extLst>
                </a:gridCol>
                <a:gridCol w="594360">
                  <a:extLst>
                    <a:ext uri="{9D8B030D-6E8A-4147-A177-3AD203B41FA5}">
                      <a16:colId xmlns:a16="http://schemas.microsoft.com/office/drawing/2014/main" val="1938207222"/>
                    </a:ext>
                  </a:extLst>
                </a:gridCol>
                <a:gridCol w="670560">
                  <a:extLst>
                    <a:ext uri="{9D8B030D-6E8A-4147-A177-3AD203B41FA5}">
                      <a16:colId xmlns:a16="http://schemas.microsoft.com/office/drawing/2014/main" val="1274134302"/>
                    </a:ext>
                  </a:extLst>
                </a:gridCol>
                <a:gridCol w="594360">
                  <a:extLst>
                    <a:ext uri="{9D8B030D-6E8A-4147-A177-3AD203B41FA5}">
                      <a16:colId xmlns:a16="http://schemas.microsoft.com/office/drawing/2014/main" val="149813229"/>
                    </a:ext>
                  </a:extLst>
                </a:gridCol>
              </a:tblGrid>
              <a:tr h="294894">
                <a:tc>
                  <a:txBody>
                    <a:bodyPr/>
                    <a:lstStyle/>
                    <a:p>
                      <a:pPr marL="0" algn="l" defTabSz="914400" rtl="0" eaLnBrk="1" fontAlgn="b" latinLnBrk="0" hangingPunct="1">
                        <a:lnSpc>
                          <a:spcPct val="90000"/>
                        </a:lnSpc>
                      </a:pPr>
                      <a:r>
                        <a:rPr lang="en-US" sz="800" b="1" kern="1200">
                          <a:solidFill>
                            <a:schemeClr val="lt1"/>
                          </a:solidFill>
                          <a:latin typeface="+mn-lt"/>
                          <a:ea typeface="+mn-ea"/>
                          <a:cs typeface="+mn-cs"/>
                        </a:rPr>
                        <a:t>Most Common TEAEs </a:t>
                      </a:r>
                    </a:p>
                    <a:p>
                      <a:pPr marL="0" algn="l" defTabSz="914400" rtl="0" eaLnBrk="1" fontAlgn="b" latinLnBrk="0" hangingPunct="1">
                        <a:lnSpc>
                          <a:spcPct val="90000"/>
                        </a:lnSpc>
                      </a:pPr>
                      <a:r>
                        <a:rPr lang="en-US" sz="800" b="1" kern="1200">
                          <a:solidFill>
                            <a:schemeClr val="lt1"/>
                          </a:solidFill>
                          <a:latin typeface="+mn-lt"/>
                          <a:ea typeface="+mn-ea"/>
                          <a:cs typeface="+mn-cs"/>
                        </a:rPr>
                        <a:t>(In ≥10% in either group), n %</a:t>
                      </a:r>
                    </a:p>
                  </a:txBody>
                  <a:tcPr marL="68580" marR="68580" marT="34290" marB="34290" anchor="ctr"/>
                </a:tc>
                <a:tc gridSpan="2">
                  <a:txBody>
                    <a:bodyPr/>
                    <a:lstStyle/>
                    <a:p>
                      <a:pPr algn="ctr">
                        <a:lnSpc>
                          <a:spcPct val="90000"/>
                        </a:lnSpc>
                      </a:pPr>
                      <a:r>
                        <a:rPr lang="en-GB" sz="800">
                          <a:latin typeface="+mn-lt"/>
                        </a:rPr>
                        <a:t>XVd arm (n = 195)</a:t>
                      </a:r>
                      <a:endParaRPr lang="en-GB" sz="800" b="1">
                        <a:latin typeface="+mn-lt"/>
                        <a:cs typeface="Calibri" panose="020F0502020204030204" pitchFamily="34" charset="0"/>
                      </a:endParaRPr>
                    </a:p>
                  </a:txBody>
                  <a:tcPr marL="68580" marR="68580" marT="34290" marB="34290" anchor="ctr"/>
                </a:tc>
                <a:tc hMerge="1">
                  <a:txBody>
                    <a:bodyPr/>
                    <a:lstStyle/>
                    <a:p>
                      <a:endParaRPr lang="en-US"/>
                    </a:p>
                  </a:txBody>
                  <a:tcPr/>
                </a:tc>
                <a:tc gridSpan="2">
                  <a:txBody>
                    <a:bodyPr/>
                    <a:lstStyle/>
                    <a:p>
                      <a:pPr algn="ctr">
                        <a:lnSpc>
                          <a:spcPct val="90000"/>
                        </a:lnSpc>
                      </a:pPr>
                      <a:r>
                        <a:rPr lang="en-GB" sz="800">
                          <a:latin typeface="+mn-lt"/>
                        </a:rPr>
                        <a:t>Vd arm (n = 204)*</a:t>
                      </a:r>
                      <a:endParaRPr lang="en-GB" sz="800" b="1">
                        <a:latin typeface="+mn-lt"/>
                        <a:cs typeface="Calibri" panose="020F0502020204030204" pitchFamily="34" charset="0"/>
                      </a:endParaRPr>
                    </a:p>
                  </a:txBody>
                  <a:tcPr marL="68580" marR="68580" marT="34290" marB="34290" anchor="ctr"/>
                </a:tc>
                <a:tc hMerge="1">
                  <a:txBody>
                    <a:bodyPr/>
                    <a:lstStyle/>
                    <a:p>
                      <a:endParaRPr lang="en-US"/>
                    </a:p>
                  </a:txBody>
                  <a:tcPr/>
                </a:tc>
                <a:extLst>
                  <a:ext uri="{0D108BD9-81ED-4DB2-BD59-A6C34878D82A}">
                    <a16:rowId xmlns:a16="http://schemas.microsoft.com/office/drawing/2014/main" val="3518521766"/>
                  </a:ext>
                </a:extLst>
              </a:tr>
              <a:tr h="284607">
                <a:tc>
                  <a:txBody>
                    <a:bodyPr/>
                    <a:lstStyle/>
                    <a:p>
                      <a:pPr marL="0" algn="l" defTabSz="914400" rtl="0" eaLnBrk="1" fontAlgn="b" latinLnBrk="0" hangingPunct="1">
                        <a:lnSpc>
                          <a:spcPct val="90000"/>
                        </a:lnSpc>
                      </a:pPr>
                      <a:endParaRPr lang="en-US" sz="800" b="1" kern="1200">
                        <a:solidFill>
                          <a:schemeClr val="lt1"/>
                        </a:solidFill>
                        <a:latin typeface="+mn-lt"/>
                        <a:ea typeface="+mn-ea"/>
                        <a:cs typeface="+mn-cs"/>
                      </a:endParaRPr>
                    </a:p>
                  </a:txBody>
                  <a:tcPr marL="68580" marR="68580" marT="34290" marB="34290" anchor="ctr"/>
                </a:tc>
                <a:tc>
                  <a:txBody>
                    <a:bodyPr/>
                    <a:lstStyle/>
                    <a:p>
                      <a:pPr algn="ctr">
                        <a:lnSpc>
                          <a:spcPct val="90000"/>
                        </a:lnSpc>
                      </a:pPr>
                      <a:r>
                        <a:rPr lang="en-US" sz="800" b="1">
                          <a:latin typeface="+mn-lt"/>
                        </a:rPr>
                        <a:t>Any Grade</a:t>
                      </a:r>
                      <a:r>
                        <a:rPr lang="en-US" sz="800" b="1" baseline="30000">
                          <a:latin typeface="+mn-lt"/>
                          <a:cs typeface="Arial" panose="020B0604020202020204" pitchFamily="34" charset="0"/>
                        </a:rPr>
                        <a:t>†</a:t>
                      </a:r>
                      <a:endParaRPr lang="en-US" sz="800" b="1" baseline="30000">
                        <a:solidFill>
                          <a:schemeClr val="bg1"/>
                        </a:solidFill>
                        <a:latin typeface="+mn-lt"/>
                        <a:cs typeface="Calibri" panose="020F0502020204030204" pitchFamily="34" charset="0"/>
                      </a:endParaRPr>
                    </a:p>
                  </a:txBody>
                  <a:tcPr marL="68580" marR="68580" marT="34290" marB="34290">
                    <a:solidFill>
                      <a:schemeClr val="bg1"/>
                    </a:solidFill>
                  </a:tcPr>
                </a:tc>
                <a:tc>
                  <a:txBody>
                    <a:bodyPr/>
                    <a:lstStyle/>
                    <a:p>
                      <a:pPr algn="ctr">
                        <a:lnSpc>
                          <a:spcPct val="90000"/>
                        </a:lnSpc>
                      </a:pPr>
                      <a:r>
                        <a:rPr lang="en-US" sz="800" b="1">
                          <a:latin typeface="+mn-lt"/>
                        </a:rPr>
                        <a:t>Grade 3/4</a:t>
                      </a:r>
                      <a:endParaRPr lang="en-US" sz="800" b="1">
                        <a:solidFill>
                          <a:schemeClr val="bg1"/>
                        </a:solidFill>
                        <a:latin typeface="+mn-lt"/>
                        <a:cs typeface="Calibri" panose="020F0502020204030204" pitchFamily="34" charset="0"/>
                      </a:endParaRPr>
                    </a:p>
                  </a:txBody>
                  <a:tcPr marL="68580" marR="68580" marT="34290" marB="34290">
                    <a:solidFill>
                      <a:schemeClr val="bg1"/>
                    </a:solidFill>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800" b="1">
                          <a:latin typeface="+mn-lt"/>
                        </a:rPr>
                        <a:t>Any Grade</a:t>
                      </a:r>
                      <a:r>
                        <a:rPr lang="en-US" sz="800" b="1" baseline="30000">
                          <a:latin typeface="+mn-lt"/>
                          <a:cs typeface="Arial" panose="020B0604020202020204" pitchFamily="34" charset="0"/>
                        </a:rPr>
                        <a:t>‡</a:t>
                      </a:r>
                      <a:endParaRPr lang="en-US" sz="800" b="1" baseline="30000">
                        <a:solidFill>
                          <a:schemeClr val="bg1"/>
                        </a:solidFill>
                        <a:latin typeface="+mn-lt"/>
                        <a:cs typeface="Calibri" panose="020F0502020204030204" pitchFamily="34" charset="0"/>
                      </a:endParaRPr>
                    </a:p>
                  </a:txBody>
                  <a:tcPr marL="68580" marR="68580" marT="34290" marB="34290">
                    <a:solidFill>
                      <a:schemeClr val="bg1"/>
                    </a:solidFill>
                  </a:tcPr>
                </a:tc>
                <a:tc>
                  <a:txBody>
                    <a:bodyPr/>
                    <a:lstStyle/>
                    <a:p>
                      <a:pPr algn="ctr">
                        <a:lnSpc>
                          <a:spcPct val="90000"/>
                        </a:lnSpc>
                      </a:pPr>
                      <a:r>
                        <a:rPr lang="en-US" sz="800" b="1">
                          <a:latin typeface="+mn-lt"/>
                        </a:rPr>
                        <a:t>Grade 3/4</a:t>
                      </a:r>
                      <a:endParaRPr lang="en-US" sz="800" b="1">
                        <a:solidFill>
                          <a:schemeClr val="bg1"/>
                        </a:solidFill>
                        <a:latin typeface="+mn-lt"/>
                        <a:cs typeface="Calibri" panose="020F0502020204030204" pitchFamily="34" charset="0"/>
                      </a:endParaRPr>
                    </a:p>
                  </a:txBody>
                  <a:tcPr marL="68580" marR="68580" marT="34290" marB="34290">
                    <a:solidFill>
                      <a:schemeClr val="bg1"/>
                    </a:solidFill>
                  </a:tcPr>
                </a:tc>
                <a:extLst>
                  <a:ext uri="{0D108BD9-81ED-4DB2-BD59-A6C34878D82A}">
                    <a16:rowId xmlns:a16="http://schemas.microsoft.com/office/drawing/2014/main" val="300105246"/>
                  </a:ext>
                </a:extLst>
              </a:tr>
              <a:tr h="176594">
                <a:tc gridSpan="5">
                  <a:txBody>
                    <a:bodyPr/>
                    <a:lstStyle/>
                    <a:p>
                      <a:pPr marL="0" marR="0" lvl="1" indent="0" algn="l" defTabSz="914400" rtl="0" eaLnBrk="1" fontAlgn="auto" latinLnBrk="0" hangingPunct="1">
                        <a:lnSpc>
                          <a:spcPct val="90000"/>
                        </a:lnSpc>
                        <a:spcBef>
                          <a:spcPts val="0"/>
                        </a:spcBef>
                        <a:spcAft>
                          <a:spcPts val="0"/>
                        </a:spcAft>
                        <a:buClrTx/>
                        <a:buSzTx/>
                        <a:buFontTx/>
                        <a:buNone/>
                        <a:tabLst/>
                        <a:defRPr/>
                      </a:pPr>
                      <a:r>
                        <a:rPr lang="en-US" sz="800" b="1" kern="1200">
                          <a:solidFill>
                            <a:schemeClr val="tx1"/>
                          </a:solidFill>
                          <a:latin typeface="+mn-lt"/>
                          <a:ea typeface="+mn-ea"/>
                          <a:cs typeface="Calibri" panose="020F0502020204030204" pitchFamily="34" charset="0"/>
                        </a:rPr>
                        <a:t>Non-hematological adverse events</a:t>
                      </a:r>
                    </a:p>
                  </a:txBody>
                  <a:tcPr marL="68580" marR="68580" marT="34290" marB="34290"/>
                </a:tc>
                <a:tc hMerge="1">
                  <a:txBody>
                    <a:bodyPr/>
                    <a:lstStyle/>
                    <a:p>
                      <a:pPr algn="ctr">
                        <a:lnSpc>
                          <a:spcPct val="90000"/>
                        </a:lnSpc>
                      </a:pPr>
                      <a:endParaRPr lang="en-US" sz="1200">
                        <a:solidFill>
                          <a:schemeClr val="tx1"/>
                        </a:solidFill>
                        <a:latin typeface="+mj-lt"/>
                        <a:cs typeface="Calibri" panose="020F0502020204030204" pitchFamily="34" charset="0"/>
                      </a:endParaRPr>
                    </a:p>
                  </a:txBody>
                  <a:tcPr/>
                </a:tc>
                <a:tc hMerge="1">
                  <a:txBody>
                    <a:bodyPr/>
                    <a:lstStyle/>
                    <a:p>
                      <a:pPr algn="ctr">
                        <a:lnSpc>
                          <a:spcPct val="90000"/>
                        </a:lnSpc>
                      </a:pPr>
                      <a:endParaRPr lang="en-US" sz="1200">
                        <a:solidFill>
                          <a:schemeClr val="tx1"/>
                        </a:solidFill>
                        <a:latin typeface="+mj-lt"/>
                        <a:cs typeface="Calibri" panose="020F0502020204030204" pitchFamily="34" charset="0"/>
                      </a:endParaRPr>
                    </a:p>
                  </a:txBody>
                  <a:tcPr/>
                </a:tc>
                <a:tc hMerge="1">
                  <a:txBody>
                    <a:bodyPr/>
                    <a:lstStyle/>
                    <a:p>
                      <a:pPr algn="ctr">
                        <a:lnSpc>
                          <a:spcPct val="90000"/>
                        </a:lnSpc>
                      </a:pPr>
                      <a:endParaRPr lang="en-US" sz="1200">
                        <a:solidFill>
                          <a:schemeClr val="tx1"/>
                        </a:solidFill>
                        <a:latin typeface="+mj-lt"/>
                        <a:cs typeface="Calibri" panose="020F0502020204030204" pitchFamily="34" charset="0"/>
                      </a:endParaRPr>
                    </a:p>
                  </a:txBody>
                  <a:tcPr/>
                </a:tc>
                <a:tc hMerge="1">
                  <a:txBody>
                    <a:bodyPr/>
                    <a:lstStyle/>
                    <a:p>
                      <a:pPr algn="ctr">
                        <a:lnSpc>
                          <a:spcPct val="90000"/>
                        </a:lnSpc>
                      </a:pPr>
                      <a:endParaRPr lang="en-US" sz="1200">
                        <a:solidFill>
                          <a:schemeClr val="tx1"/>
                        </a:solidFill>
                        <a:latin typeface="+mj-lt"/>
                        <a:cs typeface="Calibri" panose="020F0502020204030204" pitchFamily="34" charset="0"/>
                      </a:endParaRPr>
                    </a:p>
                  </a:txBody>
                  <a:tcPr/>
                </a:tc>
                <a:extLst>
                  <a:ext uri="{0D108BD9-81ED-4DB2-BD59-A6C34878D82A}">
                    <a16:rowId xmlns:a16="http://schemas.microsoft.com/office/drawing/2014/main" val="2702801706"/>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Fatigue</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82 (42)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26 (13)</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37 (18)</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 (1)</a:t>
                      </a:r>
                    </a:p>
                  </a:txBody>
                  <a:tcPr marL="2291" marR="2291" marT="2291" marB="0" anchor="ctr"/>
                </a:tc>
                <a:extLst>
                  <a:ext uri="{0D108BD9-81ED-4DB2-BD59-A6C34878D82A}">
                    <a16:rowId xmlns:a16="http://schemas.microsoft.com/office/drawing/2014/main" val="642339499"/>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Nausea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98 (50)</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15 (8)</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20 (10)</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381" marR="2381" marT="2381" marB="0" anchor="ctr"/>
                </a:tc>
                <a:extLst>
                  <a:ext uri="{0D108BD9-81ED-4DB2-BD59-A6C34878D82A}">
                    <a16:rowId xmlns:a16="http://schemas.microsoft.com/office/drawing/2014/main" val="560869539"/>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Diarrhea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63 (32)</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12 (6)</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51 (25)</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(&lt;1)</a:t>
                      </a:r>
                    </a:p>
                  </a:txBody>
                  <a:tcPr marL="2381" marR="2381" marT="2381" marB="0" anchor="ctr"/>
                </a:tc>
                <a:extLst>
                  <a:ext uri="{0D108BD9-81ED-4DB2-BD59-A6C34878D82A}">
                    <a16:rowId xmlns:a16="http://schemas.microsoft.com/office/drawing/2014/main" val="3875093705"/>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Peripheral neuropathy</a:t>
                      </a:r>
                      <a:r>
                        <a:rPr lang="en-US" sz="800" b="0" i="0" u="none" strike="noStrike" kern="1200" baseline="30000">
                          <a:solidFill>
                            <a:srgbClr val="000000"/>
                          </a:solidFill>
                          <a:effectLst/>
                          <a:latin typeface="+mn-lt"/>
                          <a:ea typeface="+mn-ea"/>
                          <a:cs typeface="+mn-cs"/>
                        </a:rPr>
                        <a:t>§</a:t>
                      </a:r>
                      <a:endParaRPr lang="en-US" sz="800" kern="1200">
                        <a:solidFill>
                          <a:schemeClr val="tx1"/>
                        </a:solidFill>
                        <a:latin typeface="+mn-lt"/>
                        <a:ea typeface="+mn-ea"/>
                        <a:cs typeface="Calibri" panose="020F0502020204030204" pitchFamily="34" charset="0"/>
                      </a:endParaRP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63 (32)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9 (5)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96 (47)</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18 (9)</a:t>
                      </a:r>
                    </a:p>
                  </a:txBody>
                  <a:tcPr marL="2291" marR="2291" marT="2291" marB="0" anchor="ctr"/>
                </a:tc>
                <a:extLst>
                  <a:ext uri="{0D108BD9-81ED-4DB2-BD59-A6C34878D82A}">
                    <a16:rowId xmlns:a16="http://schemas.microsoft.com/office/drawing/2014/main" val="4131227222"/>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Decreased appetite</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69 (35)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7 (4)</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11 (5)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291" marR="2291" marT="2291" marB="0" anchor="ctr"/>
                </a:tc>
                <a:extLst>
                  <a:ext uri="{0D108BD9-81ED-4DB2-BD59-A6C34878D82A}">
                    <a16:rowId xmlns:a16="http://schemas.microsoft.com/office/drawing/2014/main" val="4239535018"/>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Weight loss</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51 (26)</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4 (2)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25 (12)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 (1)</a:t>
                      </a:r>
                    </a:p>
                  </a:txBody>
                  <a:tcPr marL="2291" marR="2291" marT="2291" marB="0" anchor="ctr"/>
                </a:tc>
                <a:extLst>
                  <a:ext uri="{0D108BD9-81ED-4DB2-BD59-A6C34878D82A}">
                    <a16:rowId xmlns:a16="http://schemas.microsoft.com/office/drawing/2014/main" val="2097128016"/>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Asthenia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48 (25)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16 (8)</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27 (13)</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9 (4)</a:t>
                      </a:r>
                    </a:p>
                  </a:txBody>
                  <a:tcPr marL="2291" marR="2291" marT="2291" marB="0" anchor="ctr"/>
                </a:tc>
                <a:extLst>
                  <a:ext uri="{0D108BD9-81ED-4DB2-BD59-A6C34878D82A}">
                    <a16:rowId xmlns:a16="http://schemas.microsoft.com/office/drawing/2014/main" val="135329373"/>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Constipation</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33 (17)</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35 (17)</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 (1)</a:t>
                      </a:r>
                    </a:p>
                  </a:txBody>
                  <a:tcPr marL="2291" marR="2291" marT="2291" marB="0" anchor="ctr"/>
                </a:tc>
                <a:extLst>
                  <a:ext uri="{0D108BD9-81ED-4DB2-BD59-A6C34878D82A}">
                    <a16:rowId xmlns:a16="http://schemas.microsoft.com/office/drawing/2014/main" val="2685046808"/>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Cough</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35 (18)</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(1)</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30 (15)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291" marR="2291" marT="2291" marB="0" anchor="ctr"/>
                </a:tc>
                <a:extLst>
                  <a:ext uri="{0D108BD9-81ED-4DB2-BD59-A6C34878D82A}">
                    <a16:rowId xmlns:a16="http://schemas.microsoft.com/office/drawing/2014/main" val="4183011795"/>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Insomnia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31 (16)</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 (1)</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32 (16)</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4 (2)</a:t>
                      </a:r>
                    </a:p>
                  </a:txBody>
                  <a:tcPr marL="2291" marR="2291" marT="2291" marB="0" anchor="ctr"/>
                </a:tc>
                <a:extLst>
                  <a:ext uri="{0D108BD9-81ED-4DB2-BD59-A6C34878D82A}">
                    <a16:rowId xmlns:a16="http://schemas.microsoft.com/office/drawing/2014/main" val="1222206880"/>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Back pain</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30 (15)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(1)</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29 (14)</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 (1)</a:t>
                      </a:r>
                    </a:p>
                  </a:txBody>
                  <a:tcPr marL="2291" marR="2291" marT="2291" marB="0" anchor="ctr"/>
                </a:tc>
                <a:extLst>
                  <a:ext uri="{0D108BD9-81ED-4DB2-BD59-A6C34878D82A}">
                    <a16:rowId xmlns:a16="http://schemas.microsoft.com/office/drawing/2014/main" val="1359151246"/>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Pneumonia</a:t>
                      </a:r>
                      <a:r>
                        <a:rPr lang="en-US" sz="800" baseline="30000">
                          <a:solidFill>
                            <a:srgbClr val="000000"/>
                          </a:solidFill>
                          <a:latin typeface="+mn-lt"/>
                        </a:rPr>
                        <a:t>¶</a:t>
                      </a:r>
                      <a:endParaRPr lang="en-US" sz="800" kern="1200">
                        <a:solidFill>
                          <a:schemeClr val="tx1"/>
                        </a:solidFill>
                        <a:latin typeface="+mn-lt"/>
                        <a:ea typeface="+mn-ea"/>
                        <a:cs typeface="Calibri" panose="020F0502020204030204" pitchFamily="34" charset="0"/>
                      </a:endParaRP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35 (18)</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24 (12)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34 (17)</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21 (10)</a:t>
                      </a:r>
                    </a:p>
                  </a:txBody>
                  <a:tcPr marL="2291" marR="2291" marT="2291" marB="0" anchor="ctr"/>
                </a:tc>
                <a:extLst>
                  <a:ext uri="{0D108BD9-81ED-4DB2-BD59-A6C34878D82A}">
                    <a16:rowId xmlns:a16="http://schemas.microsoft.com/office/drawing/2014/main" val="3726482834"/>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Pyrexia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30 (15)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 (2)</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22 (11)</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 (1)</a:t>
                      </a:r>
                    </a:p>
                  </a:txBody>
                  <a:tcPr marL="2291" marR="2291" marT="2291" marB="0" anchor="ctr"/>
                </a:tc>
                <a:extLst>
                  <a:ext uri="{0D108BD9-81ED-4DB2-BD59-A6C34878D82A}">
                    <a16:rowId xmlns:a16="http://schemas.microsoft.com/office/drawing/2014/main" val="3005371332"/>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Cataract</a:t>
                      </a:r>
                    </a:p>
                  </a:txBody>
                  <a:tcPr marL="68580" marR="68580" marT="34290" marB="34290"/>
                </a:tc>
                <a:tc>
                  <a:txBody>
                    <a:bodyPr/>
                    <a:lstStyle/>
                    <a:p>
                      <a:pPr marL="0" algn="ctr" defTabSz="914400" rtl="0" eaLnBrk="1" fontAlgn="b" latinLnBrk="0" hangingPunct="1">
                        <a:lnSpc>
                          <a:spcPct val="90000"/>
                        </a:lnSpc>
                      </a:pPr>
                      <a:r>
                        <a:rPr lang="en-US" sz="800" kern="1200">
                          <a:solidFill>
                            <a:schemeClr val="dk1"/>
                          </a:solidFill>
                          <a:latin typeface="+mn-lt"/>
                          <a:ea typeface="+mn-ea"/>
                          <a:cs typeface="+mn-cs"/>
                        </a:rPr>
                        <a:t>42 (22)</a:t>
                      </a:r>
                    </a:p>
                  </a:txBody>
                  <a:tcPr marL="2291" marR="2291" marT="2291" marB="0" anchor="b"/>
                </a:tc>
                <a:tc>
                  <a:txBody>
                    <a:bodyPr/>
                    <a:lstStyle/>
                    <a:p>
                      <a:pPr marL="0" algn="ctr" defTabSz="914400" rtl="0" eaLnBrk="1" fontAlgn="b" latinLnBrk="0" hangingPunct="1">
                        <a:lnSpc>
                          <a:spcPct val="90000"/>
                        </a:lnSpc>
                      </a:pPr>
                      <a:r>
                        <a:rPr lang="en-US" sz="800" kern="1200">
                          <a:solidFill>
                            <a:schemeClr val="dk1"/>
                          </a:solidFill>
                          <a:latin typeface="+mn-lt"/>
                          <a:ea typeface="+mn-ea"/>
                          <a:cs typeface="+mn-cs"/>
                        </a:rPr>
                        <a:t>17 (9)</a:t>
                      </a:r>
                    </a:p>
                  </a:txBody>
                  <a:tcPr marL="2291" marR="2291" marT="2291" marB="0" anchor="b"/>
                </a:tc>
                <a:tc>
                  <a:txBody>
                    <a:bodyPr/>
                    <a:lstStyle/>
                    <a:p>
                      <a:pPr marL="0" algn="ctr" defTabSz="914400" rtl="0" eaLnBrk="1" fontAlgn="b" latinLnBrk="0" hangingPunct="1">
                        <a:lnSpc>
                          <a:spcPct val="90000"/>
                        </a:lnSpc>
                      </a:pPr>
                      <a:r>
                        <a:rPr lang="en-US" sz="800" kern="1200">
                          <a:solidFill>
                            <a:schemeClr val="dk1"/>
                          </a:solidFill>
                          <a:latin typeface="+mn-lt"/>
                          <a:ea typeface="+mn-ea"/>
                          <a:cs typeface="+mn-cs"/>
                        </a:rPr>
                        <a:t>13 (6)</a:t>
                      </a:r>
                    </a:p>
                  </a:txBody>
                  <a:tcPr marL="2291" marR="2291" marT="2291" marB="0" anchor="b"/>
                </a:tc>
                <a:tc>
                  <a:txBody>
                    <a:bodyPr/>
                    <a:lstStyle/>
                    <a:p>
                      <a:pPr marL="0" algn="ctr" defTabSz="914400" rtl="0" eaLnBrk="1" fontAlgn="b" latinLnBrk="0" hangingPunct="1">
                        <a:lnSpc>
                          <a:spcPct val="90000"/>
                        </a:lnSpc>
                      </a:pPr>
                      <a:r>
                        <a:rPr lang="en-US" sz="800" kern="1200">
                          <a:solidFill>
                            <a:schemeClr val="dk1"/>
                          </a:solidFill>
                          <a:latin typeface="+mn-lt"/>
                          <a:ea typeface="+mn-ea"/>
                          <a:cs typeface="+mn-cs"/>
                        </a:rPr>
                        <a:t>3 (1)</a:t>
                      </a:r>
                    </a:p>
                  </a:txBody>
                  <a:tcPr marL="2291" marR="2291" marT="2291" marB="0" anchor="b"/>
                </a:tc>
                <a:extLst>
                  <a:ext uri="{0D108BD9-81ED-4DB2-BD59-A6C34878D82A}">
                    <a16:rowId xmlns:a16="http://schemas.microsoft.com/office/drawing/2014/main" val="1665138900"/>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Vomiting</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40 (21)</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8 (4)</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9 (4)</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381" marR="2381" marT="2381" marB="0" anchor="ctr"/>
                </a:tc>
                <a:extLst>
                  <a:ext uri="{0D108BD9-81ED-4DB2-BD59-A6C34878D82A}">
                    <a16:rowId xmlns:a16="http://schemas.microsoft.com/office/drawing/2014/main" val="91823608"/>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Peripheral edema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23 (12)</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(1)</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26 (13)</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0</a:t>
                      </a:r>
                    </a:p>
                  </a:txBody>
                  <a:tcPr marL="2381" marR="2381" marT="2381" marB="0" anchor="ctr"/>
                </a:tc>
                <a:extLst>
                  <a:ext uri="{0D108BD9-81ED-4DB2-BD59-A6C34878D82A}">
                    <a16:rowId xmlns:a16="http://schemas.microsoft.com/office/drawing/2014/main" val="1285272575"/>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Dyspnea</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18 (9)</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(1)</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27 (13)</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5 (2)</a:t>
                      </a:r>
                    </a:p>
                  </a:txBody>
                  <a:tcPr marL="2381" marR="2381" marT="2381" marB="0" anchor="ctr"/>
                </a:tc>
                <a:extLst>
                  <a:ext uri="{0D108BD9-81ED-4DB2-BD59-A6C34878D82A}">
                    <a16:rowId xmlns:a16="http://schemas.microsoft.com/office/drawing/2014/main" val="1228163815"/>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Bronchitis</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24 (12)</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 (2)</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20 (10)</a:t>
                      </a:r>
                    </a:p>
                  </a:txBody>
                  <a:tcPr marL="2381" marR="2381" marT="238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(&lt;1)</a:t>
                      </a:r>
                    </a:p>
                  </a:txBody>
                  <a:tcPr marL="2381" marR="2381" marT="2381" marB="0" anchor="ctr"/>
                </a:tc>
                <a:extLst>
                  <a:ext uri="{0D108BD9-81ED-4DB2-BD59-A6C34878D82A}">
                    <a16:rowId xmlns:a16="http://schemas.microsoft.com/office/drawing/2014/main" val="87678900"/>
                  </a:ext>
                </a:extLst>
              </a:tr>
              <a:tr h="176594">
                <a:tc>
                  <a:txBody>
                    <a:bodyPr/>
                    <a:lstStyle/>
                    <a:p>
                      <a:pPr marL="457200" lvl="2" algn="l" defTabSz="914400" rtl="0" eaLnBrk="1" latinLnBrk="0" hangingPunct="1">
                        <a:lnSpc>
                          <a:spcPct val="90000"/>
                        </a:lnSpc>
                      </a:pPr>
                      <a:r>
                        <a:rPr lang="en-US" sz="800" kern="1200">
                          <a:solidFill>
                            <a:schemeClr val="tx1"/>
                          </a:solidFill>
                          <a:latin typeface="+mn-lt"/>
                          <a:ea typeface="+mn-ea"/>
                          <a:cs typeface="Calibri" panose="020F0502020204030204" pitchFamily="34" charset="0"/>
                        </a:rPr>
                        <a:t>URTI</a:t>
                      </a:r>
                    </a:p>
                  </a:txBody>
                  <a:tcPr marL="68580" marR="68580" marT="34290" marB="34290"/>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35 (18)</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5 (3)</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30 (15)</a:t>
                      </a:r>
                    </a:p>
                  </a:txBody>
                  <a:tcPr marL="2291" marR="2291" marT="2291" marB="0" anchor="ctr"/>
                </a:tc>
                <a:tc>
                  <a:txBody>
                    <a:bodyPr/>
                    <a:lstStyle/>
                    <a:p>
                      <a:pPr marL="0" algn="ctr" defTabSz="914400" rtl="0" eaLnBrk="1" fontAlgn="ctr" latinLnBrk="0" hangingPunct="1">
                        <a:lnSpc>
                          <a:spcPct val="90000"/>
                        </a:lnSpc>
                      </a:pPr>
                      <a:r>
                        <a:rPr lang="en-US" sz="800" kern="1200">
                          <a:solidFill>
                            <a:schemeClr val="dk1"/>
                          </a:solidFill>
                          <a:latin typeface="+mn-lt"/>
                          <a:ea typeface="+mn-ea"/>
                          <a:cs typeface="+mn-cs"/>
                        </a:rPr>
                        <a:t>1 (&lt;1)</a:t>
                      </a:r>
                    </a:p>
                  </a:txBody>
                  <a:tcPr marL="2291" marR="2291" marT="2291" marB="0" anchor="ctr"/>
                </a:tc>
                <a:extLst>
                  <a:ext uri="{0D108BD9-81ED-4DB2-BD59-A6C34878D82A}">
                    <a16:rowId xmlns:a16="http://schemas.microsoft.com/office/drawing/2014/main" val="507684182"/>
                  </a:ext>
                </a:extLst>
              </a:tr>
            </a:tbl>
          </a:graphicData>
        </a:graphic>
      </p:graphicFrame>
      <p:sp>
        <p:nvSpPr>
          <p:cNvPr id="4" name="Slide Number Placeholder 3">
            <a:extLst>
              <a:ext uri="{FF2B5EF4-FFF2-40B4-BE49-F238E27FC236}">
                <a16:creationId xmlns:a16="http://schemas.microsoft.com/office/drawing/2014/main" id="{B5865AFA-6404-4EF4-9503-ED068212D9BE}"/>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102</a:t>
            </a:fld>
            <a:endParaRPr lang="en-US">
              <a:solidFill>
                <a:srgbClr val="000000"/>
              </a:solidFill>
              <a:latin typeface="Arial"/>
            </a:endParaRPr>
          </a:p>
        </p:txBody>
      </p:sp>
    </p:spTree>
    <p:extLst>
      <p:ext uri="{BB962C8B-B14F-4D97-AF65-F5344CB8AC3E}">
        <p14:creationId xmlns:p14="http://schemas.microsoft.com/office/powerpoint/2010/main" val="26105780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5C0E83-ED39-4EFB-9F07-7B44A8904888}"/>
              </a:ext>
            </a:extLst>
          </p:cNvPr>
          <p:cNvSpPr>
            <a:spLocks noGrp="1"/>
          </p:cNvSpPr>
          <p:nvPr>
            <p:ph type="ftr" sz="quarter" idx="3"/>
          </p:nvPr>
        </p:nvSpPr>
        <p:spPr>
          <a:prstGeom prst="rect">
            <a:avLst/>
          </a:prstGeom>
        </p:spPr>
        <p:txBody>
          <a:bodyPr/>
          <a:lstStyle/>
          <a:p>
            <a:r>
              <a:rPr lang="en-US"/>
              <a:t>©2021 Karyopharm Therapeutics Inc.</a:t>
            </a:r>
          </a:p>
        </p:txBody>
      </p:sp>
      <p:sp>
        <p:nvSpPr>
          <p:cNvPr id="5" name="Title 4">
            <a:extLst>
              <a:ext uri="{FF2B5EF4-FFF2-40B4-BE49-F238E27FC236}">
                <a16:creationId xmlns:a16="http://schemas.microsoft.com/office/drawing/2014/main" id="{A42CB15B-C6BF-4C97-9121-02F522C9867C}"/>
              </a:ext>
            </a:extLst>
          </p:cNvPr>
          <p:cNvSpPr>
            <a:spLocks noGrp="1"/>
          </p:cNvSpPr>
          <p:nvPr>
            <p:ph type="title"/>
          </p:nvPr>
        </p:nvSpPr>
        <p:spPr>
          <a:xfrm>
            <a:off x="1034491" y="174467"/>
            <a:ext cx="7072313" cy="341632"/>
          </a:xfrm>
        </p:spPr>
        <p:txBody>
          <a:bodyPr/>
          <a:lstStyle/>
          <a:p>
            <a:r>
              <a:rPr lang="en-US" sz="1800" dirty="0">
                <a:latin typeface="Arial" panose="020B0604020202020204" pitchFamily="34" charset="0"/>
                <a:cs typeface="Arial" panose="020B0604020202020204" pitchFamily="34" charset="0"/>
              </a:rPr>
              <a:t>Treatment-Emergent Adverse Events in Clinical Trials</a:t>
            </a:r>
          </a:p>
        </p:txBody>
      </p:sp>
      <p:sp>
        <p:nvSpPr>
          <p:cNvPr id="7" name="TextBox 6">
            <a:extLst>
              <a:ext uri="{FF2B5EF4-FFF2-40B4-BE49-F238E27FC236}">
                <a16:creationId xmlns:a16="http://schemas.microsoft.com/office/drawing/2014/main" id="{BAD46822-EBCC-4FA6-9A26-F3B9A2B93770}"/>
              </a:ext>
            </a:extLst>
          </p:cNvPr>
          <p:cNvSpPr txBox="1"/>
          <p:nvPr/>
        </p:nvSpPr>
        <p:spPr>
          <a:xfrm>
            <a:off x="1034491" y="647615"/>
            <a:ext cx="7072313" cy="461665"/>
          </a:xfrm>
          <a:prstGeom prst="rect">
            <a:avLst/>
          </a:prstGeom>
          <a:noFill/>
        </p:spPr>
        <p:txBody>
          <a:bodyPr wrap="square" rtlCol="0">
            <a:spAutoFit/>
          </a:bodyPr>
          <a:lstStyle/>
          <a:p>
            <a:pPr defTabSz="565785"/>
            <a:r>
              <a:rPr lang="en-US" sz="1200" b="1" u="sng" dirty="0">
                <a:solidFill>
                  <a:schemeClr val="accent1"/>
                </a:solidFill>
                <a:latin typeface="Arial"/>
              </a:rPr>
              <a:t>Selected Hematologic TEAEs of Any Grade</a:t>
            </a:r>
            <a:r>
              <a:rPr lang="en-US" sz="1200" b="1" dirty="0">
                <a:solidFill>
                  <a:schemeClr val="accent1"/>
                </a:solidFill>
                <a:latin typeface="Arial"/>
              </a:rPr>
              <a:t> in Patients With Multiple Myeloma Treated With Twice-Weekly Versus Once-Weekly Selinexor Containing Regimens</a:t>
            </a:r>
          </a:p>
        </p:txBody>
      </p:sp>
      <p:sp>
        <p:nvSpPr>
          <p:cNvPr id="10" name="TextBox 9">
            <a:extLst>
              <a:ext uri="{FF2B5EF4-FFF2-40B4-BE49-F238E27FC236}">
                <a16:creationId xmlns:a16="http://schemas.microsoft.com/office/drawing/2014/main" id="{00A9BFF0-261E-40EB-98F5-387BD6DA4031}"/>
              </a:ext>
            </a:extLst>
          </p:cNvPr>
          <p:cNvSpPr txBox="1"/>
          <p:nvPr/>
        </p:nvSpPr>
        <p:spPr>
          <a:xfrm>
            <a:off x="1034491" y="2482472"/>
            <a:ext cx="7072313" cy="461665"/>
          </a:xfrm>
          <a:prstGeom prst="rect">
            <a:avLst/>
          </a:prstGeom>
          <a:noFill/>
        </p:spPr>
        <p:txBody>
          <a:bodyPr wrap="square" rtlCol="0">
            <a:spAutoFit/>
          </a:bodyPr>
          <a:lstStyle>
            <a:defPPr>
              <a:defRPr lang="en-US"/>
            </a:defPPr>
            <a:lvl1pPr defTabSz="754380">
              <a:defRPr sz="1600" b="1">
                <a:solidFill>
                  <a:schemeClr val="accent1"/>
                </a:solidFill>
                <a:latin typeface="Arial"/>
              </a:defRPr>
            </a:lvl1pPr>
          </a:lstStyle>
          <a:p>
            <a:r>
              <a:rPr lang="en-US" sz="1200" u="sng" dirty="0"/>
              <a:t>Selected Hematologic TEAEs of Grade 3/4 </a:t>
            </a:r>
            <a:r>
              <a:rPr lang="en-US" sz="1200" dirty="0"/>
              <a:t>in Patients With Multiple Myeloma Treated With Twice-Weekly Versus Once-Weekly Selinexor Containing Regimens</a:t>
            </a:r>
          </a:p>
        </p:txBody>
      </p:sp>
      <p:graphicFrame>
        <p:nvGraphicFramePr>
          <p:cNvPr id="11" name="Table 10">
            <a:extLst>
              <a:ext uri="{FF2B5EF4-FFF2-40B4-BE49-F238E27FC236}">
                <a16:creationId xmlns:a16="http://schemas.microsoft.com/office/drawing/2014/main" id="{95B782A0-C761-45B8-9CC9-E242973932B1}"/>
              </a:ext>
            </a:extLst>
          </p:cNvPr>
          <p:cNvGraphicFramePr>
            <a:graphicFrameLocks noGrp="1"/>
          </p:cNvGraphicFramePr>
          <p:nvPr/>
        </p:nvGraphicFramePr>
        <p:xfrm>
          <a:off x="1082315" y="1086196"/>
          <a:ext cx="7024488" cy="1183649"/>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r>
                        <a:rPr lang="en-US" sz="900" b="1" dirty="0">
                          <a:latin typeface="Arial" panose="020B0604020202020204" pitchFamily="34" charset="0"/>
                          <a:cs typeface="Arial" panose="020B0604020202020204" pitchFamily="34" charset="0"/>
                        </a:rPr>
                        <a:t>Neutropenia</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1" kern="1200" dirty="0">
                          <a:latin typeface="Arial" panose="020B0604020202020204" pitchFamily="34" charset="0"/>
                          <a:cs typeface="Arial" panose="020B0604020202020204" pitchFamily="34" charset="0"/>
                        </a:rPr>
                        <a:t>49 (40)</a:t>
                      </a:r>
                      <a:endParaRPr lang="en-US" sz="900" b="1" dirty="0">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29 (15)</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r>
                        <a:rPr lang="en-US" sz="900" b="1" dirty="0">
                          <a:latin typeface="Arial" panose="020B0604020202020204" pitchFamily="34" charset="0"/>
                          <a:cs typeface="Arial" panose="020B0604020202020204" pitchFamily="34" charset="0"/>
                        </a:rPr>
                        <a:t>Thrombocytopenia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1" kern="1200" dirty="0">
                          <a:latin typeface="Arial" panose="020B0604020202020204" pitchFamily="34" charset="0"/>
                          <a:cs typeface="Arial" panose="020B0604020202020204" pitchFamily="34" charset="0"/>
                        </a:rPr>
                        <a:t>90 (73)</a:t>
                      </a:r>
                      <a:endParaRPr lang="en-US" sz="900" b="1"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117 (60)</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r>
                        <a:rPr lang="en-US" sz="900" dirty="0">
                          <a:latin typeface="Arial" panose="020B0604020202020204" pitchFamily="34" charset="0"/>
                          <a:cs typeface="Arial" panose="020B0604020202020204" pitchFamily="34" charset="0"/>
                        </a:rPr>
                        <a:t>Anemia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kern="1200" dirty="0">
                          <a:latin typeface="Arial" panose="020B0604020202020204" pitchFamily="34" charset="0"/>
                          <a:cs typeface="Arial" panose="020B0604020202020204" pitchFamily="34" charset="0"/>
                        </a:rPr>
                        <a:t>83 (67)</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71 (36)</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r h="238712">
                <a:tc>
                  <a:txBody>
                    <a:bodyPr/>
                    <a:lstStyle/>
                    <a:p>
                      <a:r>
                        <a:rPr lang="en-US" sz="900" dirty="0">
                          <a:latin typeface="Arial" panose="020B0604020202020204" pitchFamily="34" charset="0"/>
                          <a:cs typeface="Arial" panose="020B0604020202020204" pitchFamily="34" charset="0"/>
                        </a:rPr>
                        <a:t>Leukopenia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kern="1200" dirty="0">
                          <a:latin typeface="Arial" panose="020B0604020202020204" pitchFamily="34" charset="0"/>
                          <a:cs typeface="Arial" panose="020B0604020202020204" pitchFamily="34" charset="0"/>
                        </a:rPr>
                        <a:t>41 (33)</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kern="1200" dirty="0">
                          <a:solidFill>
                            <a:schemeClr val="tx1"/>
                          </a:solidFill>
                          <a:latin typeface="Arial" panose="020B0604020202020204" pitchFamily="34" charset="0"/>
                          <a:ea typeface="+mn-ea"/>
                          <a:cs typeface="Arial" panose="020B0604020202020204" pitchFamily="34" charset="0"/>
                        </a:rPr>
                        <a:t>-</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4636985"/>
                  </a:ext>
                </a:extLst>
              </a:tr>
            </a:tbl>
          </a:graphicData>
        </a:graphic>
      </p:graphicFrame>
      <p:sp>
        <p:nvSpPr>
          <p:cNvPr id="12" name="Text Placeholder 12">
            <a:extLst>
              <a:ext uri="{FF2B5EF4-FFF2-40B4-BE49-F238E27FC236}">
                <a16:creationId xmlns:a16="http://schemas.microsoft.com/office/drawing/2014/main" id="{788A975D-C60C-46D4-A717-5F0627281E53}"/>
              </a:ext>
            </a:extLst>
          </p:cNvPr>
          <p:cNvSpPr txBox="1">
            <a:spLocks/>
          </p:cNvSpPr>
          <p:nvPr/>
        </p:nvSpPr>
        <p:spPr>
          <a:xfrm>
            <a:off x="1034493" y="4526758"/>
            <a:ext cx="6870337" cy="345281"/>
          </a:xfrm>
          <a:prstGeom prst="rect">
            <a:avLst/>
          </a:prstGeom>
        </p:spPr>
        <p:txBody>
          <a:bodyPr/>
          <a:lstStyle>
            <a:lvl1pPr marL="0">
              <a:defRPr>
                <a:latin typeface="+mn-lt"/>
                <a:ea typeface="+mn-ea"/>
                <a:cs typeface="+mn-cs"/>
              </a:defRPr>
            </a:lvl1pPr>
            <a:lvl2pPr marL="633851">
              <a:defRPr>
                <a:latin typeface="+mn-lt"/>
                <a:ea typeface="+mn-ea"/>
                <a:cs typeface="+mn-cs"/>
              </a:defRPr>
            </a:lvl2pPr>
            <a:lvl3pPr marL="1267701">
              <a:defRPr>
                <a:latin typeface="+mn-lt"/>
                <a:ea typeface="+mn-ea"/>
                <a:cs typeface="+mn-cs"/>
              </a:defRPr>
            </a:lvl3pPr>
            <a:lvl4pPr marL="1901552">
              <a:defRPr>
                <a:latin typeface="+mn-lt"/>
                <a:ea typeface="+mn-ea"/>
                <a:cs typeface="+mn-cs"/>
              </a:defRPr>
            </a:lvl4pPr>
            <a:lvl5pPr marL="2535404">
              <a:defRPr>
                <a:latin typeface="+mn-lt"/>
                <a:ea typeface="+mn-ea"/>
                <a:cs typeface="+mn-cs"/>
              </a:defRPr>
            </a:lvl5pPr>
            <a:lvl6pPr marL="3169255">
              <a:defRPr>
                <a:latin typeface="+mn-lt"/>
                <a:ea typeface="+mn-ea"/>
                <a:cs typeface="+mn-cs"/>
              </a:defRPr>
            </a:lvl6pPr>
            <a:lvl7pPr marL="3803106">
              <a:defRPr>
                <a:latin typeface="+mn-lt"/>
                <a:ea typeface="+mn-ea"/>
                <a:cs typeface="+mn-cs"/>
              </a:defRPr>
            </a:lvl7pPr>
            <a:lvl8pPr marL="4436958">
              <a:defRPr>
                <a:latin typeface="+mn-lt"/>
                <a:ea typeface="+mn-ea"/>
                <a:cs typeface="+mn-cs"/>
              </a:defRPr>
            </a:lvl8pPr>
            <a:lvl9pPr marL="5070808">
              <a:defRPr>
                <a:latin typeface="+mn-lt"/>
                <a:ea typeface="+mn-ea"/>
                <a:cs typeface="+mn-cs"/>
              </a:defRPr>
            </a:lvl9pPr>
          </a:lstStyle>
          <a:p>
            <a:r>
              <a:rPr lang="en-US" sz="750" kern="0">
                <a:solidFill>
                  <a:sysClr val="windowText" lastClr="000000"/>
                </a:solidFill>
                <a:latin typeface="Arial" panose="020B0604020202020204" pitchFamily="34" charset="0"/>
                <a:cs typeface="Arial" panose="020B0604020202020204" pitchFamily="34" charset="0"/>
              </a:rPr>
              <a:t>BIW, twice weekly; QW, once weekly; TEAE, treatment-emergent adverse event; Xd, selinexor and dexamethasone; XVd, selinexor, bortezomib, and dexamethasone.</a:t>
            </a:r>
          </a:p>
          <a:p>
            <a:r>
              <a:rPr lang="en-US" sz="750" b="1" kern="0">
                <a:solidFill>
                  <a:sysClr val="windowText" lastClr="000000"/>
                </a:solidFill>
                <a:latin typeface="Arial" panose="020B0604020202020204" pitchFamily="34" charset="0"/>
                <a:cs typeface="Arial" panose="020B0604020202020204" pitchFamily="34" charset="0"/>
              </a:rPr>
              <a:t>1. </a:t>
            </a:r>
            <a:r>
              <a:rPr lang="en-US" sz="750" kern="0">
                <a:solidFill>
                  <a:sysClr val="windowText" lastClr="000000"/>
                </a:solidFill>
                <a:latin typeface="Arial" panose="020B0604020202020204" pitchFamily="34" charset="0"/>
                <a:cs typeface="Arial" panose="020B0604020202020204" pitchFamily="34" charset="0"/>
              </a:rPr>
              <a:t>Chari A, et al. </a:t>
            </a:r>
            <a:r>
              <a:rPr lang="en-US" sz="750" i="1" kern="0">
                <a:solidFill>
                  <a:sysClr val="windowText" lastClr="000000"/>
                </a:solidFill>
                <a:latin typeface="Arial" panose="020B0604020202020204" pitchFamily="34" charset="0"/>
                <a:cs typeface="Arial" panose="020B0604020202020204" pitchFamily="34" charset="0"/>
              </a:rPr>
              <a:t>N Engl J Med.</a:t>
            </a:r>
            <a:r>
              <a:rPr lang="en-US" sz="750" kern="0">
                <a:solidFill>
                  <a:sysClr val="windowText" lastClr="000000"/>
                </a:solidFill>
                <a:latin typeface="Arial" panose="020B0604020202020204" pitchFamily="34" charset="0"/>
                <a:cs typeface="Arial" panose="020B0604020202020204" pitchFamily="34" charset="0"/>
              </a:rPr>
              <a:t> 2019;381:727-738. </a:t>
            </a:r>
            <a:r>
              <a:rPr lang="en-US" sz="750" b="1" kern="0">
                <a:solidFill>
                  <a:sysClr val="windowText" lastClr="000000"/>
                </a:solidFill>
                <a:latin typeface="Arial" panose="020B0604020202020204" pitchFamily="34" charset="0"/>
                <a:cs typeface="Arial" panose="020B0604020202020204" pitchFamily="34" charset="0"/>
              </a:rPr>
              <a:t>2. </a:t>
            </a:r>
            <a:r>
              <a:rPr lang="en-US" sz="750" kern="0">
                <a:solidFill>
                  <a:sysClr val="windowText" lastClr="000000"/>
                </a:solidFill>
                <a:latin typeface="Arial" panose="020B0604020202020204" pitchFamily="34" charset="0"/>
                <a:cs typeface="Arial" panose="020B0604020202020204" pitchFamily="34" charset="0"/>
              </a:rPr>
              <a:t>Grosicki S, et al. </a:t>
            </a:r>
            <a:r>
              <a:rPr lang="en-US" sz="750" i="1" kern="0">
                <a:solidFill>
                  <a:sysClr val="windowText" lastClr="000000"/>
                </a:solidFill>
                <a:latin typeface="Arial" panose="020B0604020202020204" pitchFamily="34" charset="0"/>
                <a:cs typeface="Arial" panose="020B0604020202020204" pitchFamily="34" charset="0"/>
              </a:rPr>
              <a:t>Lancet.</a:t>
            </a:r>
            <a:r>
              <a:rPr lang="en-US" sz="750" kern="0">
                <a:solidFill>
                  <a:sysClr val="windowText" lastClr="000000"/>
                </a:solidFill>
                <a:latin typeface="Arial" panose="020B0604020202020204" pitchFamily="34" charset="0"/>
                <a:cs typeface="Arial" panose="020B0604020202020204" pitchFamily="34" charset="0"/>
              </a:rPr>
              <a:t> 2020;396:1563-1573. </a:t>
            </a:r>
            <a:endParaRPr lang="en-US" sz="750" kern="0" spc="-3" dirty="0">
              <a:solidFill>
                <a:sysClr val="windowText" lastClr="000000"/>
              </a:solidFill>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ADA48748-F223-44F6-809A-9110A5FDCE49}"/>
              </a:ext>
            </a:extLst>
          </p:cNvPr>
          <p:cNvGraphicFramePr>
            <a:graphicFrameLocks noGrp="1"/>
          </p:cNvGraphicFramePr>
          <p:nvPr/>
        </p:nvGraphicFramePr>
        <p:xfrm>
          <a:off x="1082315" y="2972050"/>
          <a:ext cx="7024488" cy="1183649"/>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r>
                        <a:rPr lang="en-US" sz="900" b="1" dirty="0">
                          <a:latin typeface="Arial" panose="020B0604020202020204" pitchFamily="34" charset="0"/>
                          <a:cs typeface="Arial" panose="020B0604020202020204" pitchFamily="34" charset="0"/>
                        </a:rPr>
                        <a:t>Neutropenia</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1" kern="1200" dirty="0">
                          <a:solidFill>
                            <a:schemeClr val="tx1"/>
                          </a:solidFill>
                          <a:latin typeface="Arial" panose="020B0604020202020204" pitchFamily="34" charset="0"/>
                          <a:cs typeface="Arial" panose="020B0604020202020204" pitchFamily="34" charset="0"/>
                        </a:rPr>
                        <a:t>26 (21)</a:t>
                      </a:r>
                      <a:endParaRPr lang="en-US" sz="900" b="1" dirty="0">
                        <a:solidFill>
                          <a:schemeClr val="tx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17 (9)</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r>
                        <a:rPr lang="en-US" sz="900" b="1" dirty="0">
                          <a:latin typeface="Arial" panose="020B0604020202020204" pitchFamily="34" charset="0"/>
                          <a:cs typeface="Arial" panose="020B0604020202020204" pitchFamily="34" charset="0"/>
                        </a:rPr>
                        <a:t>Thrombocytopenia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1" kern="1200" dirty="0">
                          <a:solidFill>
                            <a:schemeClr val="tx1"/>
                          </a:solidFill>
                          <a:latin typeface="Arial" panose="020B0604020202020204" pitchFamily="34" charset="0"/>
                          <a:cs typeface="Arial" panose="020B0604020202020204" pitchFamily="34" charset="0"/>
                        </a:rPr>
                        <a:t>72 (59)</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77 (39)</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r>
                        <a:rPr lang="en-US" sz="900" dirty="0">
                          <a:latin typeface="Arial" panose="020B0604020202020204" pitchFamily="34" charset="0"/>
                          <a:cs typeface="Arial" panose="020B0604020202020204" pitchFamily="34" charset="0"/>
                        </a:rPr>
                        <a:t>Anemia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0" kern="1200" dirty="0">
                          <a:solidFill>
                            <a:schemeClr val="tx1"/>
                          </a:solidFill>
                          <a:latin typeface="Arial" panose="020B0604020202020204" pitchFamily="34" charset="0"/>
                          <a:cs typeface="Arial" panose="020B0604020202020204" pitchFamily="34" charset="0"/>
                        </a:rPr>
                        <a:t>54 (44)</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31 (16)</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r h="238712">
                <a:tc>
                  <a:txBody>
                    <a:bodyPr/>
                    <a:lstStyle/>
                    <a:p>
                      <a:r>
                        <a:rPr lang="en-US" sz="900" dirty="0">
                          <a:latin typeface="Arial" panose="020B0604020202020204" pitchFamily="34" charset="0"/>
                          <a:cs typeface="Arial" panose="020B0604020202020204" pitchFamily="34" charset="0"/>
                        </a:rPr>
                        <a:t>Leukopenia</a:t>
                      </a:r>
                    </a:p>
                  </a:txBody>
                  <a:tcPr marL="56579" marR="56579" marT="28289" marB="28289">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1" algn="ctr"/>
                      <a:r>
                        <a:rPr lang="en-US" sz="900" b="0" kern="1200" dirty="0">
                          <a:solidFill>
                            <a:schemeClr val="tx1"/>
                          </a:solidFill>
                          <a:latin typeface="Arial" panose="020B0604020202020204" pitchFamily="34" charset="0"/>
                          <a:cs typeface="Arial" panose="020B0604020202020204" pitchFamily="34" charset="0"/>
                        </a:rPr>
                        <a:t>17 (14)</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kern="1200" dirty="0">
                          <a:solidFill>
                            <a:schemeClr val="tx1"/>
                          </a:solidFill>
                          <a:latin typeface="Arial" panose="020B0604020202020204" pitchFamily="34" charset="0"/>
                          <a:cs typeface="Arial" panose="020B0604020202020204" pitchFamily="34" charset="0"/>
                        </a:rPr>
                        <a:t>-</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4636985"/>
                  </a:ext>
                </a:extLst>
              </a:tr>
            </a:tbl>
          </a:graphicData>
        </a:graphic>
      </p:graphicFrame>
    </p:spTree>
    <p:extLst>
      <p:ext uri="{BB962C8B-B14F-4D97-AF65-F5344CB8AC3E}">
        <p14:creationId xmlns:p14="http://schemas.microsoft.com/office/powerpoint/2010/main" val="8022312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5C0E83-ED39-4EFB-9F07-7B44A8904888}"/>
              </a:ext>
            </a:extLst>
          </p:cNvPr>
          <p:cNvSpPr>
            <a:spLocks noGrp="1"/>
          </p:cNvSpPr>
          <p:nvPr>
            <p:ph type="ftr" sz="quarter" idx="3"/>
          </p:nvPr>
        </p:nvSpPr>
        <p:spPr>
          <a:prstGeom prst="rect">
            <a:avLst/>
          </a:prstGeom>
        </p:spPr>
        <p:txBody>
          <a:bodyPr/>
          <a:lstStyle/>
          <a:p>
            <a:r>
              <a:rPr lang="en-US"/>
              <a:t>©2021 Karyopharm Therapeutics Inc.</a:t>
            </a:r>
          </a:p>
        </p:txBody>
      </p:sp>
      <p:sp>
        <p:nvSpPr>
          <p:cNvPr id="5" name="Title 4">
            <a:extLst>
              <a:ext uri="{FF2B5EF4-FFF2-40B4-BE49-F238E27FC236}">
                <a16:creationId xmlns:a16="http://schemas.microsoft.com/office/drawing/2014/main" id="{A42CB15B-C6BF-4C97-9121-02F522C9867C}"/>
              </a:ext>
            </a:extLst>
          </p:cNvPr>
          <p:cNvSpPr>
            <a:spLocks noGrp="1"/>
          </p:cNvSpPr>
          <p:nvPr>
            <p:ph type="title"/>
          </p:nvPr>
        </p:nvSpPr>
        <p:spPr>
          <a:xfrm>
            <a:off x="1034491" y="174467"/>
            <a:ext cx="7072313" cy="341632"/>
          </a:xfrm>
        </p:spPr>
        <p:txBody>
          <a:bodyPr/>
          <a:lstStyle/>
          <a:p>
            <a:r>
              <a:rPr lang="en-US" sz="1800" dirty="0">
                <a:latin typeface="Arial" panose="020B0604020202020204" pitchFamily="34" charset="0"/>
                <a:cs typeface="Arial" panose="020B0604020202020204" pitchFamily="34" charset="0"/>
              </a:rPr>
              <a:t>Treatment-Emergent Adverse Events in Clinical Trials</a:t>
            </a:r>
          </a:p>
        </p:txBody>
      </p:sp>
      <p:sp>
        <p:nvSpPr>
          <p:cNvPr id="7" name="TextBox 6">
            <a:extLst>
              <a:ext uri="{FF2B5EF4-FFF2-40B4-BE49-F238E27FC236}">
                <a16:creationId xmlns:a16="http://schemas.microsoft.com/office/drawing/2014/main" id="{BAD46822-EBCC-4FA6-9A26-F3B9A2B93770}"/>
              </a:ext>
            </a:extLst>
          </p:cNvPr>
          <p:cNvSpPr txBox="1"/>
          <p:nvPr/>
        </p:nvSpPr>
        <p:spPr>
          <a:xfrm>
            <a:off x="1034491" y="647615"/>
            <a:ext cx="7072313" cy="461665"/>
          </a:xfrm>
          <a:prstGeom prst="rect">
            <a:avLst/>
          </a:prstGeom>
          <a:noFill/>
        </p:spPr>
        <p:txBody>
          <a:bodyPr wrap="square" rtlCol="0">
            <a:spAutoFit/>
          </a:bodyPr>
          <a:lstStyle/>
          <a:p>
            <a:pPr defTabSz="565785"/>
            <a:r>
              <a:rPr lang="en-US" sz="1200" b="1" u="sng" dirty="0">
                <a:solidFill>
                  <a:schemeClr val="accent1"/>
                </a:solidFill>
                <a:latin typeface="Arial"/>
              </a:rPr>
              <a:t>Selected Gastrointestinal TEAEs of Any Grade</a:t>
            </a:r>
            <a:r>
              <a:rPr lang="en-US" sz="1200" b="1" dirty="0">
                <a:solidFill>
                  <a:schemeClr val="accent1"/>
                </a:solidFill>
                <a:latin typeface="Arial"/>
              </a:rPr>
              <a:t> in Patients With Multiple Myeloma Treated With Twice-Weekly Versus Once-Weekly Selinexor Containing Regimens</a:t>
            </a:r>
          </a:p>
        </p:txBody>
      </p:sp>
      <p:sp>
        <p:nvSpPr>
          <p:cNvPr id="10" name="TextBox 9">
            <a:extLst>
              <a:ext uri="{FF2B5EF4-FFF2-40B4-BE49-F238E27FC236}">
                <a16:creationId xmlns:a16="http://schemas.microsoft.com/office/drawing/2014/main" id="{00A9BFF0-261E-40EB-98F5-387BD6DA4031}"/>
              </a:ext>
            </a:extLst>
          </p:cNvPr>
          <p:cNvSpPr txBox="1"/>
          <p:nvPr/>
        </p:nvSpPr>
        <p:spPr>
          <a:xfrm>
            <a:off x="1034491" y="2482472"/>
            <a:ext cx="7072313" cy="461665"/>
          </a:xfrm>
          <a:prstGeom prst="rect">
            <a:avLst/>
          </a:prstGeom>
          <a:noFill/>
        </p:spPr>
        <p:txBody>
          <a:bodyPr wrap="square" rtlCol="0">
            <a:spAutoFit/>
          </a:bodyPr>
          <a:lstStyle>
            <a:defPPr>
              <a:defRPr lang="en-US"/>
            </a:defPPr>
            <a:lvl1pPr defTabSz="754380">
              <a:defRPr sz="1600" b="1">
                <a:solidFill>
                  <a:schemeClr val="accent1"/>
                </a:solidFill>
                <a:latin typeface="Arial"/>
              </a:defRPr>
            </a:lvl1pPr>
          </a:lstStyle>
          <a:p>
            <a:r>
              <a:rPr lang="en-US" sz="1200" u="sng" dirty="0"/>
              <a:t>Selected Gastrointestinal TEAEs of Grade 3/4 </a:t>
            </a:r>
            <a:r>
              <a:rPr lang="en-US" sz="1200" dirty="0"/>
              <a:t>in Patients With Multiple Myeloma Treated With Twice-Weekly Versus Once-Weekly Selinexor Containing Regimens</a:t>
            </a:r>
          </a:p>
        </p:txBody>
      </p:sp>
      <p:graphicFrame>
        <p:nvGraphicFramePr>
          <p:cNvPr id="11" name="Table 10">
            <a:extLst>
              <a:ext uri="{FF2B5EF4-FFF2-40B4-BE49-F238E27FC236}">
                <a16:creationId xmlns:a16="http://schemas.microsoft.com/office/drawing/2014/main" id="{95B782A0-C761-45B8-9CC9-E242973932B1}"/>
              </a:ext>
            </a:extLst>
          </p:cNvPr>
          <p:cNvGraphicFramePr>
            <a:graphicFrameLocks noGrp="1"/>
          </p:cNvGraphicFramePr>
          <p:nvPr/>
        </p:nvGraphicFramePr>
        <p:xfrm>
          <a:off x="1082315" y="1086196"/>
          <a:ext cx="7024488" cy="1183649"/>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pPr marL="0" lvl="0" algn="l" fontAlgn="ctr"/>
                      <a:r>
                        <a:rPr lang="en-US" sz="900" b="1" i="0" u="none" strike="noStrike" dirty="0">
                          <a:solidFill>
                            <a:srgbClr val="000000"/>
                          </a:solidFill>
                          <a:effectLst/>
                          <a:latin typeface="Arial" panose="020B0604020202020204" pitchFamily="34" charset="0"/>
                          <a:cs typeface="Arial" panose="020B0604020202020204" pitchFamily="34" charset="0"/>
                        </a:rPr>
                        <a:t>   Nausea</a:t>
                      </a:r>
                    </a:p>
                  </a:txBody>
                  <a:tcPr marL="7859" marR="7859" marT="7859" marB="0"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1" kern="1200" dirty="0">
                          <a:latin typeface="Arial" panose="020B0604020202020204" pitchFamily="34" charset="0"/>
                          <a:cs typeface="Arial" panose="020B0604020202020204" pitchFamily="34" charset="0"/>
                        </a:rPr>
                        <a:t>88 (72)</a:t>
                      </a:r>
                      <a:endParaRPr lang="en-US" sz="900" b="1"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ea typeface="+mn-ea"/>
                          <a:cs typeface="Arial" panose="020B0604020202020204" pitchFamily="34" charset="0"/>
                        </a:rPr>
                        <a:t>98 (50)</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Decreased appetite</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latin typeface="Arial" panose="020B0604020202020204" pitchFamily="34" charset="0"/>
                          <a:ea typeface="+mn-ea"/>
                          <a:cs typeface="Arial" panose="020B0604020202020204" pitchFamily="34" charset="0"/>
                        </a:rPr>
                        <a:t>69 (56)</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69 (35)</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Diarrhea</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kern="1200" dirty="0">
                          <a:latin typeface="Arial" panose="020B0604020202020204" pitchFamily="34" charset="0"/>
                          <a:cs typeface="Arial" panose="020B0604020202020204" pitchFamily="34" charset="0"/>
                        </a:rPr>
                        <a:t>56 (46)</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63 (32)</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Vomiting </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kern="1200" dirty="0">
                          <a:latin typeface="Arial" panose="020B0604020202020204" pitchFamily="34" charset="0"/>
                          <a:cs typeface="Arial" panose="020B0604020202020204" pitchFamily="34" charset="0"/>
                        </a:rPr>
                        <a:t>47 (38)</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40 (21)</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4636985"/>
                  </a:ext>
                </a:extLst>
              </a:tr>
            </a:tbl>
          </a:graphicData>
        </a:graphic>
      </p:graphicFrame>
      <p:sp>
        <p:nvSpPr>
          <p:cNvPr id="12" name="Text Placeholder 12">
            <a:extLst>
              <a:ext uri="{FF2B5EF4-FFF2-40B4-BE49-F238E27FC236}">
                <a16:creationId xmlns:a16="http://schemas.microsoft.com/office/drawing/2014/main" id="{788A975D-C60C-46D4-A717-5F0627281E53}"/>
              </a:ext>
            </a:extLst>
          </p:cNvPr>
          <p:cNvSpPr txBox="1">
            <a:spLocks/>
          </p:cNvSpPr>
          <p:nvPr/>
        </p:nvSpPr>
        <p:spPr>
          <a:xfrm>
            <a:off x="1034493" y="4526758"/>
            <a:ext cx="6870337" cy="345281"/>
          </a:xfrm>
          <a:prstGeom prst="rect">
            <a:avLst/>
          </a:prstGeom>
        </p:spPr>
        <p:txBody>
          <a:bodyPr/>
          <a:lstStyle>
            <a:lvl1pPr marL="0">
              <a:defRPr>
                <a:latin typeface="+mn-lt"/>
                <a:ea typeface="+mn-ea"/>
                <a:cs typeface="+mn-cs"/>
              </a:defRPr>
            </a:lvl1pPr>
            <a:lvl2pPr marL="633851">
              <a:defRPr>
                <a:latin typeface="+mn-lt"/>
                <a:ea typeface="+mn-ea"/>
                <a:cs typeface="+mn-cs"/>
              </a:defRPr>
            </a:lvl2pPr>
            <a:lvl3pPr marL="1267701">
              <a:defRPr>
                <a:latin typeface="+mn-lt"/>
                <a:ea typeface="+mn-ea"/>
                <a:cs typeface="+mn-cs"/>
              </a:defRPr>
            </a:lvl3pPr>
            <a:lvl4pPr marL="1901552">
              <a:defRPr>
                <a:latin typeface="+mn-lt"/>
                <a:ea typeface="+mn-ea"/>
                <a:cs typeface="+mn-cs"/>
              </a:defRPr>
            </a:lvl4pPr>
            <a:lvl5pPr marL="2535404">
              <a:defRPr>
                <a:latin typeface="+mn-lt"/>
                <a:ea typeface="+mn-ea"/>
                <a:cs typeface="+mn-cs"/>
              </a:defRPr>
            </a:lvl5pPr>
            <a:lvl6pPr marL="3169255">
              <a:defRPr>
                <a:latin typeface="+mn-lt"/>
                <a:ea typeface="+mn-ea"/>
                <a:cs typeface="+mn-cs"/>
              </a:defRPr>
            </a:lvl6pPr>
            <a:lvl7pPr marL="3803106">
              <a:defRPr>
                <a:latin typeface="+mn-lt"/>
                <a:ea typeface="+mn-ea"/>
                <a:cs typeface="+mn-cs"/>
              </a:defRPr>
            </a:lvl7pPr>
            <a:lvl8pPr marL="4436958">
              <a:defRPr>
                <a:latin typeface="+mn-lt"/>
                <a:ea typeface="+mn-ea"/>
                <a:cs typeface="+mn-cs"/>
              </a:defRPr>
            </a:lvl8pPr>
            <a:lvl9pPr marL="5070808">
              <a:defRPr>
                <a:latin typeface="+mn-lt"/>
                <a:ea typeface="+mn-ea"/>
                <a:cs typeface="+mn-cs"/>
              </a:defRPr>
            </a:lvl9pPr>
          </a:lstStyle>
          <a:p>
            <a:r>
              <a:rPr lang="en-US" sz="750" kern="0">
                <a:solidFill>
                  <a:sysClr val="windowText" lastClr="000000"/>
                </a:solidFill>
                <a:latin typeface="Arial" panose="020B0604020202020204" pitchFamily="34" charset="0"/>
                <a:cs typeface="Arial" panose="020B0604020202020204" pitchFamily="34" charset="0"/>
              </a:rPr>
              <a:t>BIW, twice weekly; QW, once weekly; TEAE, treatment-emergent adverse event; Xd, selinexor and dexamethasone; XVd, selinexor, bortezomib, and dexamethasone.</a:t>
            </a:r>
          </a:p>
          <a:p>
            <a:r>
              <a:rPr lang="en-US" sz="750" b="1" kern="0">
                <a:solidFill>
                  <a:sysClr val="windowText" lastClr="000000"/>
                </a:solidFill>
                <a:latin typeface="Arial" panose="020B0604020202020204" pitchFamily="34" charset="0"/>
                <a:cs typeface="Arial" panose="020B0604020202020204" pitchFamily="34" charset="0"/>
              </a:rPr>
              <a:t>1. </a:t>
            </a:r>
            <a:r>
              <a:rPr lang="en-US" sz="750" kern="0">
                <a:solidFill>
                  <a:sysClr val="windowText" lastClr="000000"/>
                </a:solidFill>
                <a:latin typeface="Arial" panose="020B0604020202020204" pitchFamily="34" charset="0"/>
                <a:cs typeface="Arial" panose="020B0604020202020204" pitchFamily="34" charset="0"/>
              </a:rPr>
              <a:t>Chari A, et al. </a:t>
            </a:r>
            <a:r>
              <a:rPr lang="en-US" sz="750" i="1" kern="0">
                <a:solidFill>
                  <a:sysClr val="windowText" lastClr="000000"/>
                </a:solidFill>
                <a:latin typeface="Arial" panose="020B0604020202020204" pitchFamily="34" charset="0"/>
                <a:cs typeface="Arial" panose="020B0604020202020204" pitchFamily="34" charset="0"/>
              </a:rPr>
              <a:t>N Engl J Med.</a:t>
            </a:r>
            <a:r>
              <a:rPr lang="en-US" sz="750" kern="0">
                <a:solidFill>
                  <a:sysClr val="windowText" lastClr="000000"/>
                </a:solidFill>
                <a:latin typeface="Arial" panose="020B0604020202020204" pitchFamily="34" charset="0"/>
                <a:cs typeface="Arial" panose="020B0604020202020204" pitchFamily="34" charset="0"/>
              </a:rPr>
              <a:t> 2019;381:727-738. </a:t>
            </a:r>
            <a:r>
              <a:rPr lang="en-US" sz="750" b="1" kern="0">
                <a:solidFill>
                  <a:sysClr val="windowText" lastClr="000000"/>
                </a:solidFill>
                <a:latin typeface="Arial" panose="020B0604020202020204" pitchFamily="34" charset="0"/>
                <a:cs typeface="Arial" panose="020B0604020202020204" pitchFamily="34" charset="0"/>
              </a:rPr>
              <a:t>2. </a:t>
            </a:r>
            <a:r>
              <a:rPr lang="en-US" sz="750" kern="0">
                <a:solidFill>
                  <a:sysClr val="windowText" lastClr="000000"/>
                </a:solidFill>
                <a:latin typeface="Arial" panose="020B0604020202020204" pitchFamily="34" charset="0"/>
                <a:cs typeface="Arial" panose="020B0604020202020204" pitchFamily="34" charset="0"/>
              </a:rPr>
              <a:t>Grosicki S, et al. </a:t>
            </a:r>
            <a:r>
              <a:rPr lang="en-US" sz="750" i="1" kern="0">
                <a:solidFill>
                  <a:sysClr val="windowText" lastClr="000000"/>
                </a:solidFill>
                <a:latin typeface="Arial" panose="020B0604020202020204" pitchFamily="34" charset="0"/>
                <a:cs typeface="Arial" panose="020B0604020202020204" pitchFamily="34" charset="0"/>
              </a:rPr>
              <a:t>Lancet.</a:t>
            </a:r>
            <a:r>
              <a:rPr lang="en-US" sz="750" kern="0">
                <a:solidFill>
                  <a:sysClr val="windowText" lastClr="000000"/>
                </a:solidFill>
                <a:latin typeface="Arial" panose="020B0604020202020204" pitchFamily="34" charset="0"/>
                <a:cs typeface="Arial" panose="020B0604020202020204" pitchFamily="34" charset="0"/>
              </a:rPr>
              <a:t> 2020;396:1563-1573. </a:t>
            </a:r>
            <a:endParaRPr lang="en-US" sz="750" kern="0" spc="-3" dirty="0">
              <a:solidFill>
                <a:sysClr val="windowText" lastClr="000000"/>
              </a:solidFill>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ADA48748-F223-44F6-809A-9110A5FDCE49}"/>
              </a:ext>
            </a:extLst>
          </p:cNvPr>
          <p:cNvGraphicFramePr>
            <a:graphicFrameLocks noGrp="1"/>
          </p:cNvGraphicFramePr>
          <p:nvPr/>
        </p:nvGraphicFramePr>
        <p:xfrm>
          <a:off x="1082315" y="2972050"/>
          <a:ext cx="7024488" cy="1183649"/>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pPr marL="0" lvl="0" algn="l" fontAlgn="ctr"/>
                      <a:r>
                        <a:rPr lang="en-US" sz="900" b="1" i="0" u="none" strike="noStrike" dirty="0">
                          <a:solidFill>
                            <a:srgbClr val="000000"/>
                          </a:solidFill>
                          <a:effectLst/>
                          <a:latin typeface="Arial" panose="020B0604020202020204" pitchFamily="34" charset="0"/>
                          <a:cs typeface="Arial" panose="020B0604020202020204" pitchFamily="34" charset="0"/>
                        </a:rPr>
                        <a:t>   Nausea</a:t>
                      </a:r>
                    </a:p>
                  </a:txBody>
                  <a:tcPr marL="7859" marR="7859" marT="7859" marB="0"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12 (10)</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ea typeface="+mn-ea"/>
                          <a:cs typeface="Arial" panose="020B0604020202020204" pitchFamily="34" charset="0"/>
                        </a:rPr>
                        <a:t>15 (8)</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Decreased appetite</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6 (5)</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7 (4)</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Diarrhea</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9 (7)</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12 (6)</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Vomiting</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4 (3)</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8 (4)</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54636985"/>
                  </a:ext>
                </a:extLst>
              </a:tr>
            </a:tbl>
          </a:graphicData>
        </a:graphic>
      </p:graphicFrame>
    </p:spTree>
    <p:extLst>
      <p:ext uri="{BB962C8B-B14F-4D97-AF65-F5344CB8AC3E}">
        <p14:creationId xmlns:p14="http://schemas.microsoft.com/office/powerpoint/2010/main" val="360772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5C0E83-ED39-4EFB-9F07-7B44A8904888}"/>
              </a:ext>
            </a:extLst>
          </p:cNvPr>
          <p:cNvSpPr>
            <a:spLocks noGrp="1"/>
          </p:cNvSpPr>
          <p:nvPr>
            <p:ph type="ftr" sz="quarter" idx="3"/>
          </p:nvPr>
        </p:nvSpPr>
        <p:spPr>
          <a:prstGeom prst="rect">
            <a:avLst/>
          </a:prstGeom>
        </p:spPr>
        <p:txBody>
          <a:bodyPr/>
          <a:lstStyle/>
          <a:p>
            <a:r>
              <a:rPr lang="en-US"/>
              <a:t>©2021 Karyopharm Therapeutics Inc.</a:t>
            </a:r>
          </a:p>
        </p:txBody>
      </p:sp>
      <p:sp>
        <p:nvSpPr>
          <p:cNvPr id="5" name="Title 4">
            <a:extLst>
              <a:ext uri="{FF2B5EF4-FFF2-40B4-BE49-F238E27FC236}">
                <a16:creationId xmlns:a16="http://schemas.microsoft.com/office/drawing/2014/main" id="{A42CB15B-C6BF-4C97-9121-02F522C9867C}"/>
              </a:ext>
            </a:extLst>
          </p:cNvPr>
          <p:cNvSpPr>
            <a:spLocks noGrp="1"/>
          </p:cNvSpPr>
          <p:nvPr>
            <p:ph type="title"/>
          </p:nvPr>
        </p:nvSpPr>
        <p:spPr>
          <a:xfrm>
            <a:off x="1034491" y="174467"/>
            <a:ext cx="7072313" cy="341632"/>
          </a:xfrm>
        </p:spPr>
        <p:txBody>
          <a:bodyPr/>
          <a:lstStyle/>
          <a:p>
            <a:r>
              <a:rPr lang="en-US" sz="1800" dirty="0">
                <a:latin typeface="Arial" panose="020B0604020202020204" pitchFamily="34" charset="0"/>
                <a:cs typeface="Arial" panose="020B0604020202020204" pitchFamily="34" charset="0"/>
              </a:rPr>
              <a:t>Treatment-Emergent Adverse Events in Clinical Trials</a:t>
            </a:r>
          </a:p>
        </p:txBody>
      </p:sp>
      <p:sp>
        <p:nvSpPr>
          <p:cNvPr id="7" name="TextBox 6">
            <a:extLst>
              <a:ext uri="{FF2B5EF4-FFF2-40B4-BE49-F238E27FC236}">
                <a16:creationId xmlns:a16="http://schemas.microsoft.com/office/drawing/2014/main" id="{BAD46822-EBCC-4FA6-9A26-F3B9A2B93770}"/>
              </a:ext>
            </a:extLst>
          </p:cNvPr>
          <p:cNvSpPr txBox="1"/>
          <p:nvPr/>
        </p:nvSpPr>
        <p:spPr>
          <a:xfrm>
            <a:off x="1034491" y="647615"/>
            <a:ext cx="7072313" cy="461665"/>
          </a:xfrm>
          <a:prstGeom prst="rect">
            <a:avLst/>
          </a:prstGeom>
          <a:noFill/>
        </p:spPr>
        <p:txBody>
          <a:bodyPr wrap="square" rtlCol="0">
            <a:spAutoFit/>
          </a:bodyPr>
          <a:lstStyle/>
          <a:p>
            <a:pPr defTabSz="565785"/>
            <a:r>
              <a:rPr lang="en-US" sz="1200" b="1" u="sng" dirty="0">
                <a:solidFill>
                  <a:schemeClr val="accent1"/>
                </a:solidFill>
                <a:latin typeface="Arial"/>
              </a:rPr>
              <a:t>Selected Constitutional TEAEs of Any Grade</a:t>
            </a:r>
            <a:r>
              <a:rPr lang="en-US" sz="1200" b="1" dirty="0">
                <a:solidFill>
                  <a:schemeClr val="accent1"/>
                </a:solidFill>
                <a:latin typeface="Arial"/>
              </a:rPr>
              <a:t> in Patients With Multiple Myeloma Treated With Twice-Weekly Versus Once-Weekly Selinexor Containing Regimens</a:t>
            </a:r>
          </a:p>
        </p:txBody>
      </p:sp>
      <p:sp>
        <p:nvSpPr>
          <p:cNvPr id="10" name="TextBox 9">
            <a:extLst>
              <a:ext uri="{FF2B5EF4-FFF2-40B4-BE49-F238E27FC236}">
                <a16:creationId xmlns:a16="http://schemas.microsoft.com/office/drawing/2014/main" id="{00A9BFF0-261E-40EB-98F5-387BD6DA4031}"/>
              </a:ext>
            </a:extLst>
          </p:cNvPr>
          <p:cNvSpPr txBox="1"/>
          <p:nvPr/>
        </p:nvSpPr>
        <p:spPr>
          <a:xfrm>
            <a:off x="1034491" y="2482472"/>
            <a:ext cx="7072313" cy="461665"/>
          </a:xfrm>
          <a:prstGeom prst="rect">
            <a:avLst/>
          </a:prstGeom>
          <a:noFill/>
        </p:spPr>
        <p:txBody>
          <a:bodyPr wrap="square" rtlCol="0">
            <a:spAutoFit/>
          </a:bodyPr>
          <a:lstStyle>
            <a:defPPr>
              <a:defRPr lang="en-US"/>
            </a:defPPr>
            <a:lvl1pPr defTabSz="754380">
              <a:defRPr sz="1600" b="1">
                <a:solidFill>
                  <a:schemeClr val="accent1"/>
                </a:solidFill>
                <a:latin typeface="Arial"/>
              </a:defRPr>
            </a:lvl1pPr>
          </a:lstStyle>
          <a:p>
            <a:r>
              <a:rPr lang="en-US" sz="1200" u="sng" dirty="0"/>
              <a:t>Selected Constitutional TEAEs of Grade 3/4 </a:t>
            </a:r>
            <a:r>
              <a:rPr lang="en-US" sz="1200" dirty="0"/>
              <a:t>in Patients With Multiple Myeloma Treated With Twice-Weekly Versus Once-Weekly Selinexor Containing Regimens</a:t>
            </a:r>
          </a:p>
        </p:txBody>
      </p:sp>
      <p:graphicFrame>
        <p:nvGraphicFramePr>
          <p:cNvPr id="11" name="Table 10">
            <a:extLst>
              <a:ext uri="{FF2B5EF4-FFF2-40B4-BE49-F238E27FC236}">
                <a16:creationId xmlns:a16="http://schemas.microsoft.com/office/drawing/2014/main" id="{95B782A0-C761-45B8-9CC9-E242973932B1}"/>
              </a:ext>
            </a:extLst>
          </p:cNvPr>
          <p:cNvGraphicFramePr>
            <a:graphicFrameLocks noGrp="1"/>
          </p:cNvGraphicFramePr>
          <p:nvPr/>
        </p:nvGraphicFramePr>
        <p:xfrm>
          <a:off x="1082315" y="1086197"/>
          <a:ext cx="7024488" cy="944937"/>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pPr marL="0" lvl="0" algn="l" fontAlgn="ctr"/>
                      <a:r>
                        <a:rPr lang="en-US" sz="900" b="1" i="0" u="none" strike="noStrike" dirty="0">
                          <a:solidFill>
                            <a:srgbClr val="000000"/>
                          </a:solidFill>
                          <a:effectLst/>
                          <a:latin typeface="Arial" panose="020B0604020202020204" pitchFamily="34" charset="0"/>
                          <a:cs typeface="Arial" panose="020B0604020202020204" pitchFamily="34" charset="0"/>
                        </a:rPr>
                        <a:t>   Fatigue</a:t>
                      </a:r>
                    </a:p>
                  </a:txBody>
                  <a:tcPr marL="7859" marR="7859" marT="7859" marB="0"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1" kern="1200" dirty="0">
                          <a:latin typeface="Arial" panose="020B0604020202020204" pitchFamily="34" charset="0"/>
                          <a:cs typeface="Arial" panose="020B0604020202020204" pitchFamily="34" charset="0"/>
                        </a:rPr>
                        <a:t>90 (73)</a:t>
                      </a:r>
                      <a:endParaRPr lang="en-US" sz="900" b="1"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ea typeface="+mn-ea"/>
                          <a:cs typeface="Arial" panose="020B0604020202020204" pitchFamily="34" charset="0"/>
                        </a:rPr>
                        <a:t>82 (42)</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Decreased weight</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kern="1200" dirty="0">
                          <a:latin typeface="Arial" panose="020B0604020202020204" pitchFamily="34" charset="0"/>
                          <a:cs typeface="Arial" panose="020B0604020202020204" pitchFamily="34" charset="0"/>
                        </a:rPr>
                        <a:t>62 (50)</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51 (26)</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Insomnia </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kern="1200" dirty="0">
                          <a:latin typeface="Arial" panose="020B0604020202020204" pitchFamily="34" charset="0"/>
                          <a:cs typeface="Arial" panose="020B0604020202020204" pitchFamily="34" charset="0"/>
                        </a:rPr>
                        <a:t>21 (17)</a:t>
                      </a:r>
                      <a:endParaRPr lang="en-US" sz="900" kern="1200" dirty="0">
                        <a:solidFill>
                          <a:schemeClr val="dk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31 (16)</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bl>
          </a:graphicData>
        </a:graphic>
      </p:graphicFrame>
      <p:sp>
        <p:nvSpPr>
          <p:cNvPr id="12" name="Text Placeholder 12">
            <a:extLst>
              <a:ext uri="{FF2B5EF4-FFF2-40B4-BE49-F238E27FC236}">
                <a16:creationId xmlns:a16="http://schemas.microsoft.com/office/drawing/2014/main" id="{788A975D-C60C-46D4-A717-5F0627281E53}"/>
              </a:ext>
            </a:extLst>
          </p:cNvPr>
          <p:cNvSpPr txBox="1">
            <a:spLocks/>
          </p:cNvSpPr>
          <p:nvPr/>
        </p:nvSpPr>
        <p:spPr>
          <a:xfrm>
            <a:off x="1034493" y="4526758"/>
            <a:ext cx="6870337" cy="345281"/>
          </a:xfrm>
          <a:prstGeom prst="rect">
            <a:avLst/>
          </a:prstGeom>
        </p:spPr>
        <p:txBody>
          <a:bodyPr/>
          <a:lstStyle>
            <a:lvl1pPr marL="0">
              <a:defRPr>
                <a:latin typeface="+mn-lt"/>
                <a:ea typeface="+mn-ea"/>
                <a:cs typeface="+mn-cs"/>
              </a:defRPr>
            </a:lvl1pPr>
            <a:lvl2pPr marL="633851">
              <a:defRPr>
                <a:latin typeface="+mn-lt"/>
                <a:ea typeface="+mn-ea"/>
                <a:cs typeface="+mn-cs"/>
              </a:defRPr>
            </a:lvl2pPr>
            <a:lvl3pPr marL="1267701">
              <a:defRPr>
                <a:latin typeface="+mn-lt"/>
                <a:ea typeface="+mn-ea"/>
                <a:cs typeface="+mn-cs"/>
              </a:defRPr>
            </a:lvl3pPr>
            <a:lvl4pPr marL="1901552">
              <a:defRPr>
                <a:latin typeface="+mn-lt"/>
                <a:ea typeface="+mn-ea"/>
                <a:cs typeface="+mn-cs"/>
              </a:defRPr>
            </a:lvl4pPr>
            <a:lvl5pPr marL="2535404">
              <a:defRPr>
                <a:latin typeface="+mn-lt"/>
                <a:ea typeface="+mn-ea"/>
                <a:cs typeface="+mn-cs"/>
              </a:defRPr>
            </a:lvl5pPr>
            <a:lvl6pPr marL="3169255">
              <a:defRPr>
                <a:latin typeface="+mn-lt"/>
                <a:ea typeface="+mn-ea"/>
                <a:cs typeface="+mn-cs"/>
              </a:defRPr>
            </a:lvl6pPr>
            <a:lvl7pPr marL="3803106">
              <a:defRPr>
                <a:latin typeface="+mn-lt"/>
                <a:ea typeface="+mn-ea"/>
                <a:cs typeface="+mn-cs"/>
              </a:defRPr>
            </a:lvl7pPr>
            <a:lvl8pPr marL="4436958">
              <a:defRPr>
                <a:latin typeface="+mn-lt"/>
                <a:ea typeface="+mn-ea"/>
                <a:cs typeface="+mn-cs"/>
              </a:defRPr>
            </a:lvl8pPr>
            <a:lvl9pPr marL="5070808">
              <a:defRPr>
                <a:latin typeface="+mn-lt"/>
                <a:ea typeface="+mn-ea"/>
                <a:cs typeface="+mn-cs"/>
              </a:defRPr>
            </a:lvl9pPr>
          </a:lstStyle>
          <a:p>
            <a:r>
              <a:rPr lang="en-US" sz="750" kern="0">
                <a:solidFill>
                  <a:sysClr val="windowText" lastClr="000000"/>
                </a:solidFill>
                <a:latin typeface="Arial" panose="020B0604020202020204" pitchFamily="34" charset="0"/>
                <a:cs typeface="Arial" panose="020B0604020202020204" pitchFamily="34" charset="0"/>
              </a:rPr>
              <a:t>BIW, twice weekly; QW, once weekly; TEAE, treatment-emergent adverse event; Xd, selinexor and dexamethasone; XVd, selinexor, bortezomib, and dexamethasone.</a:t>
            </a:r>
          </a:p>
          <a:p>
            <a:r>
              <a:rPr lang="en-US" sz="750" b="1" kern="0">
                <a:solidFill>
                  <a:sysClr val="windowText" lastClr="000000"/>
                </a:solidFill>
                <a:latin typeface="Arial" panose="020B0604020202020204" pitchFamily="34" charset="0"/>
                <a:cs typeface="Arial" panose="020B0604020202020204" pitchFamily="34" charset="0"/>
              </a:rPr>
              <a:t>1. </a:t>
            </a:r>
            <a:r>
              <a:rPr lang="en-US" sz="750" kern="0">
                <a:solidFill>
                  <a:sysClr val="windowText" lastClr="000000"/>
                </a:solidFill>
                <a:latin typeface="Arial" panose="020B0604020202020204" pitchFamily="34" charset="0"/>
                <a:cs typeface="Arial" panose="020B0604020202020204" pitchFamily="34" charset="0"/>
              </a:rPr>
              <a:t>Chari A, et al. </a:t>
            </a:r>
            <a:r>
              <a:rPr lang="en-US" sz="750" i="1" kern="0">
                <a:solidFill>
                  <a:sysClr val="windowText" lastClr="000000"/>
                </a:solidFill>
                <a:latin typeface="Arial" panose="020B0604020202020204" pitchFamily="34" charset="0"/>
                <a:cs typeface="Arial" panose="020B0604020202020204" pitchFamily="34" charset="0"/>
              </a:rPr>
              <a:t>N Engl J Med.</a:t>
            </a:r>
            <a:r>
              <a:rPr lang="en-US" sz="750" kern="0">
                <a:solidFill>
                  <a:sysClr val="windowText" lastClr="000000"/>
                </a:solidFill>
                <a:latin typeface="Arial" panose="020B0604020202020204" pitchFamily="34" charset="0"/>
                <a:cs typeface="Arial" panose="020B0604020202020204" pitchFamily="34" charset="0"/>
              </a:rPr>
              <a:t> 2019;381:727-738. </a:t>
            </a:r>
            <a:r>
              <a:rPr lang="en-US" sz="750" b="1" kern="0">
                <a:solidFill>
                  <a:sysClr val="windowText" lastClr="000000"/>
                </a:solidFill>
                <a:latin typeface="Arial" panose="020B0604020202020204" pitchFamily="34" charset="0"/>
                <a:cs typeface="Arial" panose="020B0604020202020204" pitchFamily="34" charset="0"/>
              </a:rPr>
              <a:t>2. </a:t>
            </a:r>
            <a:r>
              <a:rPr lang="en-US" sz="750" kern="0">
                <a:solidFill>
                  <a:sysClr val="windowText" lastClr="000000"/>
                </a:solidFill>
                <a:latin typeface="Arial" panose="020B0604020202020204" pitchFamily="34" charset="0"/>
                <a:cs typeface="Arial" panose="020B0604020202020204" pitchFamily="34" charset="0"/>
              </a:rPr>
              <a:t>Grosicki S, et al. </a:t>
            </a:r>
            <a:r>
              <a:rPr lang="en-US" sz="750" i="1" kern="0">
                <a:solidFill>
                  <a:sysClr val="windowText" lastClr="000000"/>
                </a:solidFill>
                <a:latin typeface="Arial" panose="020B0604020202020204" pitchFamily="34" charset="0"/>
                <a:cs typeface="Arial" panose="020B0604020202020204" pitchFamily="34" charset="0"/>
              </a:rPr>
              <a:t>Lancet.</a:t>
            </a:r>
            <a:r>
              <a:rPr lang="en-US" sz="750" kern="0">
                <a:solidFill>
                  <a:sysClr val="windowText" lastClr="000000"/>
                </a:solidFill>
                <a:latin typeface="Arial" panose="020B0604020202020204" pitchFamily="34" charset="0"/>
                <a:cs typeface="Arial" panose="020B0604020202020204" pitchFamily="34" charset="0"/>
              </a:rPr>
              <a:t> 2020;396:1563-1573. </a:t>
            </a:r>
            <a:endParaRPr lang="en-US" sz="750" kern="0" spc="-3" dirty="0">
              <a:solidFill>
                <a:sysClr val="windowText" lastClr="000000"/>
              </a:solidFill>
              <a:latin typeface="Arial" panose="020B060402020202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ADA48748-F223-44F6-809A-9110A5FDCE49}"/>
              </a:ext>
            </a:extLst>
          </p:cNvPr>
          <p:cNvGraphicFramePr>
            <a:graphicFrameLocks noGrp="1"/>
          </p:cNvGraphicFramePr>
          <p:nvPr/>
        </p:nvGraphicFramePr>
        <p:xfrm>
          <a:off x="1082315" y="2972051"/>
          <a:ext cx="7024488" cy="944937"/>
        </p:xfrm>
        <a:graphic>
          <a:graphicData uri="http://schemas.openxmlformats.org/drawingml/2006/table">
            <a:tbl>
              <a:tblPr firstRow="1">
                <a:effectLst/>
                <a:tableStyleId>{72833802-FEF1-4C79-8D5D-14CF1EAF98D9}</a:tableStyleId>
              </a:tblPr>
              <a:tblGrid>
                <a:gridCol w="1513370">
                  <a:extLst>
                    <a:ext uri="{9D8B030D-6E8A-4147-A177-3AD203B41FA5}">
                      <a16:colId xmlns:a16="http://schemas.microsoft.com/office/drawing/2014/main" val="3991931499"/>
                    </a:ext>
                  </a:extLst>
                </a:gridCol>
                <a:gridCol w="2755559">
                  <a:extLst>
                    <a:ext uri="{9D8B030D-6E8A-4147-A177-3AD203B41FA5}">
                      <a16:colId xmlns:a16="http://schemas.microsoft.com/office/drawing/2014/main" val="2234395614"/>
                    </a:ext>
                  </a:extLst>
                </a:gridCol>
                <a:gridCol w="2755559">
                  <a:extLst>
                    <a:ext uri="{9D8B030D-6E8A-4147-A177-3AD203B41FA5}">
                      <a16:colId xmlns:a16="http://schemas.microsoft.com/office/drawing/2014/main" val="1111949918"/>
                    </a:ext>
                  </a:extLst>
                </a:gridCol>
              </a:tblGrid>
              <a:tr h="228801">
                <a:tc>
                  <a:txBody>
                    <a:bodyPr/>
                    <a:lstStyle/>
                    <a:p>
                      <a:r>
                        <a:rPr lang="en-US" sz="1100" dirty="0">
                          <a:latin typeface="Arial" panose="020B0604020202020204" pitchFamily="34" charset="0"/>
                          <a:cs typeface="Arial" panose="020B0604020202020204" pitchFamily="34" charset="0"/>
                        </a:rPr>
                        <a:t>TEAE, n (%)</a:t>
                      </a:r>
                    </a:p>
                  </a:txBody>
                  <a:tcPr marL="56579" marR="56579" marT="28289" marB="28289">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b="1" kern="1200" dirty="0">
                          <a:solidFill>
                            <a:schemeClr val="bg1"/>
                          </a:solidFill>
                          <a:latin typeface="Arial" panose="020B0604020202020204" pitchFamily="34" charset="0"/>
                          <a:cs typeface="Arial" panose="020B0604020202020204" pitchFamily="34" charset="0"/>
                        </a:rPr>
                        <a:t>BIW </a:t>
                      </a:r>
                      <a:r>
                        <a:rPr lang="en-US" sz="1100" b="1" kern="1200" dirty="0" err="1">
                          <a:solidFill>
                            <a:schemeClr val="bg1"/>
                          </a:solidFill>
                          <a:latin typeface="Arial" panose="020B0604020202020204" pitchFamily="34" charset="0"/>
                          <a:cs typeface="Arial" panose="020B0604020202020204" pitchFamily="34" charset="0"/>
                        </a:rPr>
                        <a:t>Xd</a:t>
                      </a:r>
                      <a:r>
                        <a:rPr lang="en-US" sz="1100" b="1" kern="1200" dirty="0">
                          <a:solidFill>
                            <a:schemeClr val="bg1"/>
                          </a:solidFill>
                          <a:latin typeface="Arial" panose="020B0604020202020204" pitchFamily="34" charset="0"/>
                          <a:cs typeface="Arial" panose="020B0604020202020204" pitchFamily="34" charset="0"/>
                        </a:rPr>
                        <a:t> (N=123)</a:t>
                      </a:r>
                      <a:r>
                        <a:rPr lang="en-US" sz="1100" b="1" kern="1200" baseline="30000" dirty="0">
                          <a:solidFill>
                            <a:schemeClr val="bg1"/>
                          </a:solidFill>
                          <a:latin typeface="Arial" panose="020B0604020202020204" pitchFamily="34" charset="0"/>
                          <a:cs typeface="Arial" panose="020B0604020202020204" pitchFamily="34" charset="0"/>
                        </a:rPr>
                        <a:t>1</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cs typeface="Arial" panose="020B0604020202020204" pitchFamily="34" charset="0"/>
                        </a:rPr>
                        <a:t>QW XVd (N=195)</a:t>
                      </a:r>
                      <a:r>
                        <a:rPr lang="en-US" sz="1100" b="1" kern="1200" baseline="30000" dirty="0">
                          <a:solidFill>
                            <a:schemeClr val="bg1"/>
                          </a:solidFill>
                          <a:latin typeface="Arial" panose="020B0604020202020204" pitchFamily="34" charset="0"/>
                          <a:cs typeface="Arial" panose="020B0604020202020204" pitchFamily="34" charset="0"/>
                        </a:rPr>
                        <a:t>2</a:t>
                      </a:r>
                      <a:endParaRPr lang="en-US" sz="1100" b="1" kern="1200" dirty="0">
                        <a:solidFill>
                          <a:schemeClr val="bg1"/>
                        </a:solidFill>
                        <a:latin typeface="Arial" panose="020B0604020202020204" pitchFamily="34" charset="0"/>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317313463"/>
                  </a:ext>
                </a:extLst>
              </a:tr>
              <a:tr h="238712">
                <a:tc>
                  <a:txBody>
                    <a:bodyPr/>
                    <a:lstStyle/>
                    <a:p>
                      <a:pPr marL="0" lvl="0" algn="l" fontAlgn="ctr"/>
                      <a:r>
                        <a:rPr lang="en-US" sz="900" b="1" i="0" u="none" strike="noStrike" dirty="0">
                          <a:solidFill>
                            <a:srgbClr val="000000"/>
                          </a:solidFill>
                          <a:effectLst/>
                          <a:latin typeface="Arial" panose="020B0604020202020204" pitchFamily="34" charset="0"/>
                          <a:cs typeface="Arial" panose="020B0604020202020204" pitchFamily="34" charset="0"/>
                        </a:rPr>
                        <a:t>   Fatigue</a:t>
                      </a:r>
                    </a:p>
                  </a:txBody>
                  <a:tcPr marL="7859" marR="7859" marT="7859" marB="0"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cs typeface="Arial" panose="020B0604020202020204" pitchFamily="34" charset="0"/>
                        </a:rPr>
                        <a:t>31 (25)</a:t>
                      </a:r>
                      <a:endParaRPr lang="en-US" sz="900" b="1"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panose="020B0604020202020204" pitchFamily="34" charset="0"/>
                          <a:ea typeface="+mn-ea"/>
                          <a:cs typeface="Arial" panose="020B0604020202020204" pitchFamily="34" charset="0"/>
                        </a:rPr>
                        <a:t>26 (13)</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519948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Decreased weight</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1 (1)</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4 (2)</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98637734"/>
                  </a:ext>
                </a:extLst>
              </a:tr>
              <a:tr h="238712">
                <a:tc>
                  <a:txBody>
                    <a:bodyPr/>
                    <a:lstStyle/>
                    <a:p>
                      <a:pPr marL="0" lvl="0" algn="l" fontAlgn="ctr"/>
                      <a:r>
                        <a:rPr lang="en-US" sz="900" b="0" i="0" u="none" strike="noStrike" dirty="0">
                          <a:solidFill>
                            <a:srgbClr val="000000"/>
                          </a:solidFill>
                          <a:effectLst/>
                          <a:latin typeface="Arial" panose="020B0604020202020204" pitchFamily="34" charset="0"/>
                          <a:cs typeface="Arial" panose="020B0604020202020204" pitchFamily="34" charset="0"/>
                        </a:rPr>
                        <a:t>   Insomnia </a:t>
                      </a:r>
                    </a:p>
                  </a:txBody>
                  <a:tcPr marL="7859" marR="7859" marT="7859" marB="0"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cs typeface="Arial" panose="020B0604020202020204" pitchFamily="34" charset="0"/>
                        </a:rPr>
                        <a:t>2 (2)</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2 (1)</a:t>
                      </a:r>
                    </a:p>
                  </a:txBody>
                  <a:tcPr marL="56579" marR="56579" marT="28289" marB="28289" anchor="ctr">
                    <a:lnL w="9525" cap="flat" cmpd="sng" algn="ctr">
                      <a:noFill/>
                      <a:prstDash val="soli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9847365"/>
                  </a:ext>
                </a:extLst>
              </a:tr>
            </a:tbl>
          </a:graphicData>
        </a:graphic>
      </p:graphicFrame>
    </p:spTree>
    <p:extLst>
      <p:ext uri="{BB962C8B-B14F-4D97-AF65-F5344CB8AC3E}">
        <p14:creationId xmlns:p14="http://schemas.microsoft.com/office/powerpoint/2010/main" val="13449523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FEEAF-5D04-422F-932B-5060472DB585}"/>
              </a:ext>
            </a:extLst>
          </p:cNvPr>
          <p:cNvSpPr>
            <a:spLocks noGrp="1"/>
          </p:cNvSpPr>
          <p:nvPr>
            <p:ph type="title"/>
          </p:nvPr>
        </p:nvSpPr>
        <p:spPr>
          <a:xfrm>
            <a:off x="558539" y="1503829"/>
            <a:ext cx="8420492" cy="1017639"/>
          </a:xfrm>
        </p:spPr>
        <p:txBody>
          <a:bodyPr>
            <a:normAutofit fontScale="90000"/>
          </a:bodyPr>
          <a:lstStyle/>
          <a:p>
            <a:br>
              <a:rPr lang="en-US"/>
            </a:br>
            <a:r>
              <a:rPr lang="en-US" sz="2250"/>
              <a:t>Once Weekly Selinexor, Carfilzomib and Dexamethasone (XKd) </a:t>
            </a:r>
            <a:br>
              <a:rPr lang="en-US" sz="2250"/>
            </a:br>
            <a:r>
              <a:rPr lang="en-US" sz="2250"/>
              <a:t>in Triple-class Refractory Multiple Myeloma</a:t>
            </a:r>
            <a:br>
              <a:rPr lang="en-US">
                <a:solidFill>
                  <a:schemeClr val="bg1"/>
                </a:solidFill>
              </a:rPr>
            </a:br>
            <a:endParaRPr lang="en-US" dirty="0">
              <a:solidFill>
                <a:schemeClr val="bg1"/>
              </a:solidFill>
            </a:endParaRPr>
          </a:p>
        </p:txBody>
      </p:sp>
      <p:sp>
        <p:nvSpPr>
          <p:cNvPr id="5" name="Rectangle 4">
            <a:extLst>
              <a:ext uri="{FF2B5EF4-FFF2-40B4-BE49-F238E27FC236}">
                <a16:creationId xmlns:a16="http://schemas.microsoft.com/office/drawing/2014/main" id="{B2981330-1147-4DEC-9F0E-73E4F9722F3E}"/>
              </a:ext>
            </a:extLst>
          </p:cNvPr>
          <p:cNvSpPr/>
          <p:nvPr/>
        </p:nvSpPr>
        <p:spPr>
          <a:xfrm>
            <a:off x="6062764" y="4029633"/>
            <a:ext cx="2916267" cy="875489"/>
          </a:xfrm>
          <a:prstGeom prst="rect">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800" b="1" dirty="0">
              <a:solidFill>
                <a:schemeClr val="tx1"/>
              </a:solidFill>
            </a:endParaRPr>
          </a:p>
        </p:txBody>
      </p:sp>
    </p:spTree>
    <p:extLst>
      <p:ext uri="{BB962C8B-B14F-4D97-AF65-F5344CB8AC3E}">
        <p14:creationId xmlns:p14="http://schemas.microsoft.com/office/powerpoint/2010/main" val="2802621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DFF76-4C81-493F-8FEB-F5543C8E6739}"/>
              </a:ext>
            </a:extLst>
          </p:cNvPr>
          <p:cNvSpPr>
            <a:spLocks noGrp="1"/>
          </p:cNvSpPr>
          <p:nvPr>
            <p:ph idx="1"/>
          </p:nvPr>
        </p:nvSpPr>
        <p:spPr>
          <a:xfrm>
            <a:off x="284110" y="788670"/>
            <a:ext cx="7759753" cy="3653736"/>
          </a:xfrm>
        </p:spPr>
        <p:txBody>
          <a:bodyPr vert="horz" lIns="68580" tIns="34290" rIns="68580" bIns="34290" rtlCol="0" anchor="t">
            <a:noAutofit/>
          </a:bodyPr>
          <a:lstStyle/>
          <a:p>
            <a:r>
              <a:rPr lang="en-US" sz="1050" b="1"/>
              <a:t>Phase 1/2 trial with 11 arms studying different combinations with selinexor </a:t>
            </a:r>
          </a:p>
          <a:p>
            <a:pPr lvl="2"/>
            <a:r>
              <a:rPr lang="en-US" sz="1050"/>
              <a:t>Primary endpoints: maximum tolerated dose, recommended phase 2 dose, ORR.</a:t>
            </a:r>
          </a:p>
          <a:p>
            <a:pPr lvl="2"/>
            <a:r>
              <a:rPr lang="en-US" sz="1050"/>
              <a:t>Secondary endpoints: PFS, duration of response (DOR), safety and tolerability per CTCAE, clinical benefit rate, overall survival (OS). </a:t>
            </a:r>
          </a:p>
          <a:p>
            <a:pPr marL="0" indent="0">
              <a:buNone/>
            </a:pPr>
            <a:endParaRPr lang="en-US" sz="1050"/>
          </a:p>
          <a:p>
            <a:r>
              <a:rPr lang="en-US" sz="1050" b="1"/>
              <a:t>Key inclusion criteria for the XKd arm</a:t>
            </a:r>
            <a:r>
              <a:rPr lang="en-US" sz="1050"/>
              <a:t>:</a:t>
            </a:r>
          </a:p>
          <a:p>
            <a:pPr lvl="2"/>
            <a:r>
              <a:rPr lang="en-US" sz="1050"/>
              <a:t>Patients ≥18 years of age with RRMM and measurable disease in serum or urine per IMWG criteria. </a:t>
            </a:r>
          </a:p>
          <a:p>
            <a:pPr lvl="2"/>
            <a:r>
              <a:rPr lang="en-US" sz="1050"/>
              <a:t>Prior therapy with carfilzomib but not refractoriness was allowed. </a:t>
            </a:r>
          </a:p>
          <a:p>
            <a:pPr marL="274320" lvl="2" indent="0">
              <a:buNone/>
            </a:pPr>
            <a:endParaRPr lang="en-US" sz="1050"/>
          </a:p>
          <a:p>
            <a:r>
              <a:rPr lang="en-US" sz="1050" b="1"/>
              <a:t>Patients were administered the QW combination of oral selinexor (60-100 mg), dexamethasone 40 mg, and IV carfilzomib 56-70 mg/m</a:t>
            </a:r>
            <a:r>
              <a:rPr lang="en-US" sz="1050" b="1" baseline="30000"/>
              <a:t>2</a:t>
            </a:r>
            <a:r>
              <a:rPr lang="en-US" sz="1050"/>
              <a:t>.</a:t>
            </a:r>
          </a:p>
          <a:p>
            <a:pPr marL="0" indent="0">
              <a:buNone/>
            </a:pPr>
            <a:endParaRPr lang="en-US" sz="1050"/>
          </a:p>
          <a:p>
            <a:r>
              <a:rPr lang="en-US" sz="1050" b="1"/>
              <a:t>For this analysis</a:t>
            </a:r>
          </a:p>
          <a:p>
            <a:pPr lvl="2"/>
            <a:r>
              <a:rPr lang="en-US" sz="1050"/>
              <a:t>Treatment-emergent adverse events (TEAEs) were used to assess safety and tolerability.</a:t>
            </a:r>
          </a:p>
          <a:p>
            <a:pPr lvl="2"/>
            <a:r>
              <a:rPr lang="en-US" sz="1050"/>
              <a:t>Efficacy endpoints included ORR, DOR, PFS, OS, and time to response (TTR). </a:t>
            </a:r>
          </a:p>
        </p:txBody>
      </p:sp>
      <p:sp>
        <p:nvSpPr>
          <p:cNvPr id="2" name="Title 1">
            <a:extLst>
              <a:ext uri="{FF2B5EF4-FFF2-40B4-BE49-F238E27FC236}">
                <a16:creationId xmlns:a16="http://schemas.microsoft.com/office/drawing/2014/main" id="{ED981E6D-54F8-4615-9035-FB2058F4057A}"/>
              </a:ext>
            </a:extLst>
          </p:cNvPr>
          <p:cNvSpPr>
            <a:spLocks noGrp="1"/>
          </p:cNvSpPr>
          <p:nvPr>
            <p:ph type="title"/>
          </p:nvPr>
        </p:nvSpPr>
        <p:spPr>
          <a:xfrm>
            <a:off x="284111" y="132916"/>
            <a:ext cx="8572500" cy="424732"/>
          </a:xfrm>
        </p:spPr>
        <p:txBody>
          <a:bodyPr/>
          <a:lstStyle/>
          <a:p>
            <a:r>
              <a:rPr lang="en-US"/>
              <a:t>STOMP Trial Design and XKd Arm</a:t>
            </a:r>
          </a:p>
        </p:txBody>
      </p:sp>
      <p:sp>
        <p:nvSpPr>
          <p:cNvPr id="4" name="Text Placeholder 3">
            <a:extLst>
              <a:ext uri="{FF2B5EF4-FFF2-40B4-BE49-F238E27FC236}">
                <a16:creationId xmlns:a16="http://schemas.microsoft.com/office/drawing/2014/main" id="{AA5D9310-8E13-4712-8659-08F5D6901520}"/>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6D88FA11-7F99-40BC-887D-257729FA2A08}"/>
              </a:ext>
            </a:extLst>
          </p:cNvPr>
          <p:cNvSpPr>
            <a:spLocks noGrp="1"/>
          </p:cNvSpPr>
          <p:nvPr>
            <p:ph type="sldNum" sz="quarter" idx="4"/>
          </p:nvPr>
        </p:nvSpPr>
        <p:spPr/>
        <p:txBody>
          <a:bodyPr/>
          <a:lstStyle/>
          <a:p>
            <a:fld id="{ACACDCC2-A4AF-FB44-B2B2-D552A29314C5}" type="slidenum">
              <a:rPr lang="en-US" smtClean="0"/>
              <a:pPr/>
              <a:t>107</a:t>
            </a:fld>
            <a:endParaRPr lang="en-US"/>
          </a:p>
        </p:txBody>
      </p:sp>
    </p:spTree>
    <p:extLst>
      <p:ext uri="{BB962C8B-B14F-4D97-AF65-F5344CB8AC3E}">
        <p14:creationId xmlns:p14="http://schemas.microsoft.com/office/powerpoint/2010/main" val="3075265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1E6D-54F8-4615-9035-FB2058F4057A}"/>
              </a:ext>
            </a:extLst>
          </p:cNvPr>
          <p:cNvSpPr>
            <a:spLocks noGrp="1"/>
          </p:cNvSpPr>
          <p:nvPr>
            <p:ph type="title"/>
          </p:nvPr>
        </p:nvSpPr>
        <p:spPr>
          <a:xfrm>
            <a:off x="284111" y="132916"/>
            <a:ext cx="8572500" cy="424732"/>
          </a:xfrm>
        </p:spPr>
        <p:txBody>
          <a:bodyPr/>
          <a:lstStyle/>
          <a:p>
            <a:r>
              <a:rPr lang="en-US"/>
              <a:t>Patient Characteristics in XKd Arm</a:t>
            </a:r>
          </a:p>
        </p:txBody>
      </p:sp>
      <p:sp>
        <p:nvSpPr>
          <p:cNvPr id="5" name="Slide Number Placeholder 4">
            <a:extLst>
              <a:ext uri="{FF2B5EF4-FFF2-40B4-BE49-F238E27FC236}">
                <a16:creationId xmlns:a16="http://schemas.microsoft.com/office/drawing/2014/main" id="{30359E70-A592-40B2-BD9C-E62F31E40749}"/>
              </a:ext>
            </a:extLst>
          </p:cNvPr>
          <p:cNvSpPr>
            <a:spLocks noGrp="1"/>
          </p:cNvSpPr>
          <p:nvPr>
            <p:ph type="sldNum" sz="quarter" idx="4"/>
          </p:nvPr>
        </p:nvSpPr>
        <p:spPr/>
        <p:txBody>
          <a:bodyPr/>
          <a:lstStyle/>
          <a:p>
            <a:fld id="{ACACDCC2-A4AF-FB44-B2B2-D552A29314C5}" type="slidenum">
              <a:rPr lang="en-US" smtClean="0"/>
              <a:pPr/>
              <a:t>108</a:t>
            </a:fld>
            <a:endParaRPr lang="en-US"/>
          </a:p>
        </p:txBody>
      </p:sp>
      <p:graphicFrame>
        <p:nvGraphicFramePr>
          <p:cNvPr id="6" name="Table 5">
            <a:extLst>
              <a:ext uri="{FF2B5EF4-FFF2-40B4-BE49-F238E27FC236}">
                <a16:creationId xmlns:a16="http://schemas.microsoft.com/office/drawing/2014/main" id="{286CDE64-4F42-4F98-8B46-075972AB9289}"/>
              </a:ext>
            </a:extLst>
          </p:cNvPr>
          <p:cNvGraphicFramePr>
            <a:graphicFrameLocks noGrp="1"/>
          </p:cNvGraphicFramePr>
          <p:nvPr/>
        </p:nvGraphicFramePr>
        <p:xfrm>
          <a:off x="20220039" y="6922747"/>
          <a:ext cx="2538729" cy="17998378"/>
        </p:xfrm>
        <a:graphic>
          <a:graphicData uri="http://schemas.openxmlformats.org/drawingml/2006/table">
            <a:tbl>
              <a:tblPr firstRow="1" bandRow="1"/>
              <a:tblGrid>
                <a:gridCol w="943643">
                  <a:extLst>
                    <a:ext uri="{9D8B030D-6E8A-4147-A177-3AD203B41FA5}">
                      <a16:colId xmlns:a16="http://schemas.microsoft.com/office/drawing/2014/main" val="844624320"/>
                    </a:ext>
                  </a:extLst>
                </a:gridCol>
                <a:gridCol w="556523">
                  <a:extLst>
                    <a:ext uri="{9D8B030D-6E8A-4147-A177-3AD203B41FA5}">
                      <a16:colId xmlns:a16="http://schemas.microsoft.com/office/drawing/2014/main" val="111704349"/>
                    </a:ext>
                  </a:extLst>
                </a:gridCol>
                <a:gridCol w="347497">
                  <a:extLst>
                    <a:ext uri="{9D8B030D-6E8A-4147-A177-3AD203B41FA5}">
                      <a16:colId xmlns:a16="http://schemas.microsoft.com/office/drawing/2014/main" val="2210798630"/>
                    </a:ext>
                  </a:extLst>
                </a:gridCol>
                <a:gridCol w="691066">
                  <a:extLst>
                    <a:ext uri="{9D8B030D-6E8A-4147-A177-3AD203B41FA5}">
                      <a16:colId xmlns:a16="http://schemas.microsoft.com/office/drawing/2014/main" val="2649984442"/>
                    </a:ext>
                  </a:extLst>
                </a:gridCol>
              </a:tblGrid>
              <a:tr h="13335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7000"/>
                        </a:lnSpc>
                        <a:spcBef>
                          <a:spcPts val="0"/>
                        </a:spcBef>
                        <a:spcAft>
                          <a:spcPts val="0"/>
                        </a:spcAft>
                      </a:pPr>
                      <a:r>
                        <a:rPr lang="en-US" sz="1700" b="1">
                          <a:solidFill>
                            <a:srgbClr val="000000"/>
                          </a:solidFill>
                          <a:effectLst/>
                        </a:rPr>
                        <a:t>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7000"/>
                        </a:lnSpc>
                        <a:spcBef>
                          <a:spcPts val="0"/>
                        </a:spcBef>
                        <a:spcAft>
                          <a:spcPts val="0"/>
                        </a:spcAft>
                      </a:pPr>
                      <a:r>
                        <a:rPr lang="en-US" sz="1700" b="1">
                          <a:solidFill>
                            <a:schemeClr val="bg1"/>
                          </a:solidFill>
                          <a:effectLst/>
                        </a:rPr>
                        <a:t>TCR (N = 12)</a:t>
                      </a:r>
                      <a:r>
                        <a:rPr lang="en-US" sz="1700" b="1" baseline="30000">
                          <a:solidFill>
                            <a:schemeClr val="bg1"/>
                          </a:solidFill>
                          <a:effectLst/>
                        </a:rPr>
                        <a:t>a</a:t>
                      </a:r>
                      <a:r>
                        <a:rPr lang="en-US" sz="1700" b="1">
                          <a:solidFill>
                            <a:schemeClr val="bg1"/>
                          </a:solidFill>
                          <a:effectLst/>
                        </a:rPr>
                        <a:t>  </a:t>
                      </a:r>
                      <a:endParaRPr lang="en-US" sz="1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7000"/>
                        </a:lnSpc>
                        <a:spcBef>
                          <a:spcPts val="0"/>
                        </a:spcBef>
                        <a:spcAft>
                          <a:spcPts val="0"/>
                        </a:spcAft>
                      </a:pPr>
                      <a:r>
                        <a:rPr lang="en-US" sz="1700" b="1">
                          <a:solidFill>
                            <a:schemeClr val="bg1"/>
                          </a:solidFill>
                          <a:effectLst/>
                        </a:rPr>
                        <a:t>TCT (N=23) </a:t>
                      </a:r>
                      <a:endParaRPr lang="en-US" sz="1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7000"/>
                        </a:lnSpc>
                        <a:spcBef>
                          <a:spcPts val="0"/>
                        </a:spcBef>
                        <a:spcAft>
                          <a:spcPts val="0"/>
                        </a:spcAft>
                      </a:pPr>
                      <a:r>
                        <a:rPr lang="en-US" sz="1700" b="1">
                          <a:solidFill>
                            <a:schemeClr val="bg1"/>
                          </a:solidFill>
                          <a:effectLst/>
                        </a:rPr>
                        <a:t>All XKd patients (N = 33)   </a:t>
                      </a:r>
                      <a:endParaRPr lang="en-US" sz="1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extLst>
                  <a:ext uri="{0D108BD9-81ED-4DB2-BD59-A6C34878D82A}">
                    <a16:rowId xmlns:a16="http://schemas.microsoft.com/office/drawing/2014/main" val="1758290887"/>
                  </a:ext>
                </a:extLst>
              </a:tr>
              <a:tr h="16025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7000"/>
                        </a:lnSpc>
                        <a:spcBef>
                          <a:spcPts val="0"/>
                        </a:spcBef>
                        <a:spcAft>
                          <a:spcPts val="0"/>
                        </a:spcAft>
                      </a:pPr>
                      <a:r>
                        <a:rPr lang="en-US" sz="1700" b="1">
                          <a:solidFill>
                            <a:srgbClr val="000000"/>
                          </a:solidFill>
                          <a:effectLst/>
                        </a:rPr>
                        <a:t>Age (Years)</a:t>
                      </a:r>
                      <a:r>
                        <a:rPr lang="en-US" sz="1700" b="1" baseline="30000">
                          <a:solidFill>
                            <a:srgbClr val="000000"/>
                          </a:solidFill>
                          <a:effectLst/>
                        </a:rPr>
                        <a:t>b</a:t>
                      </a:r>
                      <a:r>
                        <a:rPr lang="en-US" sz="1700" b="1">
                          <a:solidFill>
                            <a:srgbClr val="000000"/>
                          </a:solidFill>
                          <a:effectLst/>
                        </a:rPr>
                        <a:t>,</a:t>
                      </a:r>
                      <a:r>
                        <a:rPr lang="en-US" sz="1700" b="1" baseline="30000">
                          <a:solidFill>
                            <a:srgbClr val="000000"/>
                          </a:solidFill>
                          <a:effectLst/>
                        </a:rPr>
                        <a:t> </a:t>
                      </a:r>
                      <a:r>
                        <a:rPr lang="en-US" sz="1700" b="1">
                          <a:solidFill>
                            <a:srgbClr val="000000"/>
                          </a:solidFill>
                          <a:effectLst/>
                        </a:rPr>
                        <a:t>median (range)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67.0 (50-76)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70.0 (50-77)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70.0 (35-77)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892443677"/>
                  </a:ext>
                </a:extLst>
              </a:tr>
              <a:tr h="22631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1700" b="1">
                          <a:solidFill>
                            <a:srgbClr val="000000"/>
                          </a:solidFill>
                          <a:effectLst/>
                        </a:rPr>
                        <a:t>Sex, N (%)   </a:t>
                      </a:r>
                      <a:endParaRPr lang="en-US" sz="1700">
                        <a:effectLst/>
                      </a:endParaRPr>
                    </a:p>
                    <a:p>
                      <a:pPr marL="0" marR="0" fontAlgn="base">
                        <a:lnSpc>
                          <a:spcPct val="100000"/>
                        </a:lnSpc>
                        <a:spcBef>
                          <a:spcPts val="0"/>
                        </a:spcBef>
                        <a:spcAft>
                          <a:spcPts val="0"/>
                        </a:spcAft>
                      </a:pPr>
                      <a:r>
                        <a:rPr lang="en-US" sz="1700" b="1">
                          <a:solidFill>
                            <a:srgbClr val="000000"/>
                          </a:solidFill>
                          <a:effectLst/>
                        </a:rPr>
                        <a:t>  Male   </a:t>
                      </a:r>
                      <a:endParaRPr lang="en-US" sz="1700">
                        <a:effectLst/>
                      </a:endParaRPr>
                    </a:p>
                    <a:p>
                      <a:pPr marL="0" marR="0" fontAlgn="base">
                        <a:lnSpc>
                          <a:spcPct val="100000"/>
                        </a:lnSpc>
                        <a:spcBef>
                          <a:spcPts val="0"/>
                        </a:spcBef>
                        <a:spcAft>
                          <a:spcPts val="0"/>
                        </a:spcAft>
                      </a:pPr>
                      <a:r>
                        <a:rPr lang="en-US" sz="1700" b="1">
                          <a:solidFill>
                            <a:srgbClr val="000000"/>
                          </a:solidFill>
                          <a:effectLst/>
                        </a:rPr>
                        <a:t>  Female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5 (41.7)   </a:t>
                      </a:r>
                      <a:endParaRPr lang="en-US" sz="1700">
                        <a:effectLst/>
                      </a:endParaRPr>
                    </a:p>
                    <a:p>
                      <a:pPr marL="0" marR="0" algn="ctr" fontAlgn="base">
                        <a:lnSpc>
                          <a:spcPct val="100000"/>
                        </a:lnSpc>
                        <a:spcBef>
                          <a:spcPts val="0"/>
                        </a:spcBef>
                        <a:spcAft>
                          <a:spcPts val="0"/>
                        </a:spcAft>
                      </a:pPr>
                      <a:r>
                        <a:rPr lang="en-US" sz="1700">
                          <a:solidFill>
                            <a:srgbClr val="000000"/>
                          </a:solidFill>
                          <a:effectLst/>
                        </a:rPr>
                        <a:t>7 (58.3)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  </a:t>
                      </a:r>
                      <a:endParaRPr lang="en-US" sz="1700">
                        <a:effectLst/>
                      </a:endParaRPr>
                    </a:p>
                    <a:p>
                      <a:pPr marL="0" marR="0" algn="ctr" fontAlgn="base">
                        <a:lnSpc>
                          <a:spcPct val="100000"/>
                        </a:lnSpc>
                        <a:spcBef>
                          <a:spcPts val="0"/>
                        </a:spcBef>
                        <a:spcAft>
                          <a:spcPts val="0"/>
                        </a:spcAft>
                      </a:pPr>
                      <a:r>
                        <a:rPr lang="en-US" sz="1700">
                          <a:solidFill>
                            <a:srgbClr val="000000"/>
                          </a:solidFill>
                          <a:effectLst/>
                        </a:rPr>
                        <a:t>14 (60.9) </a:t>
                      </a:r>
                      <a:endParaRPr lang="en-US" sz="1700">
                        <a:effectLst/>
                      </a:endParaRPr>
                    </a:p>
                    <a:p>
                      <a:pPr marL="0" marR="0" algn="ctr" fontAlgn="base">
                        <a:lnSpc>
                          <a:spcPct val="100000"/>
                        </a:lnSpc>
                        <a:spcBef>
                          <a:spcPts val="0"/>
                        </a:spcBef>
                        <a:spcAft>
                          <a:spcPts val="0"/>
                        </a:spcAft>
                      </a:pPr>
                      <a:r>
                        <a:rPr lang="en-US" sz="1700">
                          <a:solidFill>
                            <a:srgbClr val="000000"/>
                          </a:solidFill>
                          <a:effectLst/>
                        </a:rPr>
                        <a:t>9 (39.1)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21 (63.6)   </a:t>
                      </a:r>
                      <a:endParaRPr lang="en-US" sz="1700">
                        <a:effectLst/>
                      </a:endParaRPr>
                    </a:p>
                    <a:p>
                      <a:pPr marL="0" marR="0" algn="ctr" fontAlgn="base">
                        <a:lnSpc>
                          <a:spcPct val="100000"/>
                        </a:lnSpc>
                        <a:spcBef>
                          <a:spcPts val="0"/>
                        </a:spcBef>
                        <a:spcAft>
                          <a:spcPts val="0"/>
                        </a:spcAft>
                      </a:pPr>
                      <a:r>
                        <a:rPr lang="en-US" sz="1700">
                          <a:solidFill>
                            <a:srgbClr val="000000"/>
                          </a:solidFill>
                          <a:effectLst/>
                        </a:rPr>
                        <a:t>12 (36.4)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56045441"/>
                  </a:ext>
                </a:extLst>
              </a:tr>
              <a:tr h="32689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1700" b="1">
                          <a:solidFill>
                            <a:srgbClr val="000000"/>
                          </a:solidFill>
                          <a:effectLst/>
                        </a:rPr>
                        <a:t>Duration from initial diagnosis to  </a:t>
                      </a:r>
                    </a:p>
                    <a:p>
                      <a:pPr marL="0" marR="0" fontAlgn="base">
                        <a:lnSpc>
                          <a:spcPct val="100000"/>
                        </a:lnSpc>
                        <a:spcBef>
                          <a:spcPts val="0"/>
                        </a:spcBef>
                        <a:spcAft>
                          <a:spcPts val="0"/>
                        </a:spcAft>
                      </a:pPr>
                      <a:r>
                        <a:rPr lang="en-US" sz="1700" b="1">
                          <a:solidFill>
                            <a:srgbClr val="000000"/>
                          </a:solidFill>
                          <a:effectLst/>
                        </a:rPr>
                        <a:t>  first dose of study treatment  </a:t>
                      </a:r>
                    </a:p>
                    <a:p>
                      <a:pPr marL="0" marR="0" fontAlgn="base">
                        <a:lnSpc>
                          <a:spcPct val="100000"/>
                        </a:lnSpc>
                        <a:spcBef>
                          <a:spcPts val="0"/>
                        </a:spcBef>
                        <a:spcAft>
                          <a:spcPts val="0"/>
                        </a:spcAft>
                      </a:pPr>
                      <a:r>
                        <a:rPr lang="en-US" sz="1700" b="1">
                          <a:solidFill>
                            <a:srgbClr val="000000"/>
                          </a:solidFill>
                          <a:effectLst/>
                        </a:rPr>
                        <a:t>  (Years), median (range)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  4.91 </a:t>
                      </a:r>
                    </a:p>
                    <a:p>
                      <a:pPr marL="0" marR="0" algn="ctr" fontAlgn="base">
                        <a:lnSpc>
                          <a:spcPct val="100000"/>
                        </a:lnSpc>
                        <a:spcBef>
                          <a:spcPts val="0"/>
                        </a:spcBef>
                        <a:spcAft>
                          <a:spcPts val="0"/>
                        </a:spcAft>
                      </a:pPr>
                      <a:r>
                        <a:rPr lang="en-US" sz="1700">
                          <a:solidFill>
                            <a:srgbClr val="000000"/>
                          </a:solidFill>
                          <a:effectLst/>
                        </a:rPr>
                        <a:t>(2.9-10.3)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 5.01 </a:t>
                      </a:r>
                    </a:p>
                    <a:p>
                      <a:pPr marL="0" marR="0" algn="ctr" fontAlgn="base">
                        <a:lnSpc>
                          <a:spcPct val="100000"/>
                        </a:lnSpc>
                        <a:spcBef>
                          <a:spcPts val="0"/>
                        </a:spcBef>
                        <a:spcAft>
                          <a:spcPts val="0"/>
                        </a:spcAft>
                      </a:pPr>
                      <a:r>
                        <a:rPr lang="en-US" sz="1700">
                          <a:solidFill>
                            <a:srgbClr val="000000"/>
                          </a:solidFill>
                          <a:effectLst/>
                        </a:rPr>
                        <a:t>(2.6-11.3)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1700">
                          <a:solidFill>
                            <a:srgbClr val="000000"/>
                          </a:solidFill>
                          <a:effectLst/>
                        </a:rPr>
                        <a:t>5.01 </a:t>
                      </a:r>
                    </a:p>
                    <a:p>
                      <a:pPr marL="0" marR="0" algn="ctr" fontAlgn="base">
                        <a:lnSpc>
                          <a:spcPct val="100000"/>
                        </a:lnSpc>
                        <a:spcBef>
                          <a:spcPts val="0"/>
                        </a:spcBef>
                        <a:spcAft>
                          <a:spcPts val="0"/>
                        </a:spcAft>
                      </a:pPr>
                      <a:r>
                        <a:rPr lang="en-US" sz="1700">
                          <a:solidFill>
                            <a:srgbClr val="000000"/>
                          </a:solidFill>
                          <a:effectLst/>
                        </a:rPr>
                        <a:t>(0.5-11.3)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3860890457"/>
                  </a:ext>
                </a:extLst>
              </a:tr>
              <a:tr h="32170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1700" b="1">
                          <a:solidFill>
                            <a:srgbClr val="000000"/>
                          </a:solidFill>
                          <a:effectLst/>
                        </a:rPr>
                        <a:t>Baseline ECOG performance status, N (%)   </a:t>
                      </a:r>
                      <a:endParaRPr lang="en-US" sz="1700">
                        <a:effectLst/>
                      </a:endParaRPr>
                    </a:p>
                    <a:p>
                      <a:pPr marL="0" marR="0" fontAlgn="base">
                        <a:lnSpc>
                          <a:spcPct val="107000"/>
                        </a:lnSpc>
                        <a:spcBef>
                          <a:spcPts val="0"/>
                        </a:spcBef>
                        <a:spcAft>
                          <a:spcPts val="0"/>
                        </a:spcAft>
                      </a:pPr>
                      <a:r>
                        <a:rPr lang="en-US" sz="1700" b="1">
                          <a:solidFill>
                            <a:srgbClr val="000000"/>
                          </a:solidFill>
                          <a:effectLst/>
                        </a:rPr>
                        <a:t>                     0   </a:t>
                      </a:r>
                      <a:endParaRPr lang="en-US" sz="1700">
                        <a:effectLst/>
                      </a:endParaRPr>
                    </a:p>
                    <a:p>
                      <a:pPr marL="0" marR="0" fontAlgn="base">
                        <a:lnSpc>
                          <a:spcPct val="107000"/>
                        </a:lnSpc>
                        <a:spcBef>
                          <a:spcPts val="0"/>
                        </a:spcBef>
                        <a:spcAft>
                          <a:spcPts val="0"/>
                        </a:spcAft>
                      </a:pPr>
                      <a:r>
                        <a:rPr lang="en-US" sz="1700" b="1">
                          <a:solidFill>
                            <a:srgbClr val="000000"/>
                          </a:solidFill>
                          <a:effectLst/>
                        </a:rPr>
                        <a:t>                     1   </a:t>
                      </a:r>
                      <a:endParaRPr lang="en-US" sz="1700">
                        <a:effectLst/>
                      </a:endParaRPr>
                    </a:p>
                    <a:p>
                      <a:pPr marL="0" marR="0" fontAlgn="base">
                        <a:lnSpc>
                          <a:spcPct val="107000"/>
                        </a:lnSpc>
                        <a:spcBef>
                          <a:spcPts val="0"/>
                        </a:spcBef>
                        <a:spcAft>
                          <a:spcPts val="0"/>
                        </a:spcAft>
                      </a:pPr>
                      <a:r>
                        <a:rPr lang="en-US" sz="1700" b="1">
                          <a:solidFill>
                            <a:srgbClr val="000000"/>
                          </a:solidFill>
                          <a:effectLst/>
                        </a:rPr>
                        <a:t>                     2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4 (33.3)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7 (58.3)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1 (8.3)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6 (26.1)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15 (65.2)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2 (8.7)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8 (24.2)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23 (69.7)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2 (6.1)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69716213"/>
                  </a:ext>
                </a:extLst>
              </a:tr>
              <a:tr h="15087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1700" b="1">
                          <a:solidFill>
                            <a:srgbClr val="000000"/>
                          </a:solidFill>
                          <a:effectLst/>
                        </a:rPr>
                        <a:t>Number of prior lines of therapy, </a:t>
                      </a:r>
                    </a:p>
                    <a:p>
                      <a:pPr marL="0" marR="0" fontAlgn="base">
                        <a:lnSpc>
                          <a:spcPct val="100000"/>
                        </a:lnSpc>
                        <a:spcBef>
                          <a:spcPts val="0"/>
                        </a:spcBef>
                        <a:spcAft>
                          <a:spcPts val="0"/>
                        </a:spcAft>
                      </a:pPr>
                      <a:r>
                        <a:rPr lang="en-US" sz="1700" b="1">
                          <a:solidFill>
                            <a:srgbClr val="000000"/>
                          </a:solidFill>
                          <a:effectLst/>
                        </a:rPr>
                        <a:t>  median (range)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4.0 (2-8)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4.0 (2-8)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4.0 (1-8)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289165544"/>
                  </a:ext>
                </a:extLst>
              </a:tr>
              <a:tr h="42748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1700" b="1">
                          <a:solidFill>
                            <a:srgbClr val="000000"/>
                          </a:solidFill>
                          <a:effectLst/>
                        </a:rPr>
                        <a:t>Supportive care continuing or </a:t>
                      </a:r>
                    </a:p>
                    <a:p>
                      <a:pPr marL="0" marR="0" fontAlgn="base">
                        <a:lnSpc>
                          <a:spcPct val="100000"/>
                        </a:lnSpc>
                        <a:spcBef>
                          <a:spcPts val="0"/>
                        </a:spcBef>
                        <a:spcAft>
                          <a:spcPts val="0"/>
                        </a:spcAft>
                      </a:pPr>
                      <a:r>
                        <a:rPr lang="en-US" sz="1700" b="1">
                          <a:solidFill>
                            <a:srgbClr val="000000"/>
                          </a:solidFill>
                          <a:effectLst/>
                        </a:rPr>
                        <a:t>  starting on C1D1, N (%)  </a:t>
                      </a:r>
                      <a:endParaRPr lang="en-US" sz="1700">
                        <a:effectLst/>
                      </a:endParaRPr>
                    </a:p>
                    <a:p>
                      <a:pPr marL="0" marR="0" fontAlgn="base">
                        <a:lnSpc>
                          <a:spcPct val="100000"/>
                        </a:lnSpc>
                        <a:spcBef>
                          <a:spcPts val="0"/>
                        </a:spcBef>
                        <a:spcAft>
                          <a:spcPts val="0"/>
                        </a:spcAft>
                      </a:pPr>
                      <a:r>
                        <a:rPr lang="en-US" sz="1700" b="1">
                          <a:solidFill>
                            <a:srgbClr val="000000"/>
                          </a:solidFill>
                          <a:effectLst/>
                        </a:rPr>
                        <a:t>   5-HT3 antagonist   </a:t>
                      </a:r>
                      <a:endParaRPr lang="en-US" sz="1700">
                        <a:effectLst/>
                      </a:endParaRPr>
                    </a:p>
                    <a:p>
                      <a:pPr marL="0" marR="0" fontAlgn="base">
                        <a:lnSpc>
                          <a:spcPct val="100000"/>
                        </a:lnSpc>
                        <a:spcBef>
                          <a:spcPts val="0"/>
                        </a:spcBef>
                        <a:spcAft>
                          <a:spcPts val="0"/>
                        </a:spcAft>
                      </a:pPr>
                      <a:r>
                        <a:rPr lang="en-US" sz="1700" b="1">
                          <a:solidFill>
                            <a:srgbClr val="000000"/>
                          </a:solidFill>
                          <a:effectLst/>
                        </a:rPr>
                        <a:t>   Olanzapine     </a:t>
                      </a:r>
                      <a:endParaRPr lang="en-US" sz="1700">
                        <a:effectLst/>
                      </a:endParaRPr>
                    </a:p>
                    <a:p>
                      <a:pPr marL="0" marR="0" fontAlgn="base">
                        <a:lnSpc>
                          <a:spcPct val="100000"/>
                        </a:lnSpc>
                        <a:spcBef>
                          <a:spcPts val="0"/>
                        </a:spcBef>
                        <a:spcAft>
                          <a:spcPts val="0"/>
                        </a:spcAft>
                      </a:pPr>
                      <a:r>
                        <a:rPr lang="en-US" sz="1700" b="1">
                          <a:solidFill>
                            <a:srgbClr val="000000"/>
                          </a:solidFill>
                          <a:effectLst/>
                        </a:rPr>
                        <a:t>   5-HT3 antagonist and olanzapine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7 (58.3)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3 (25.0)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3 (25.0)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a:solidFill>
                            <a:srgbClr val="000000"/>
                          </a:solidFill>
                          <a:effectLst/>
                        </a:rPr>
                        <a:t>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15 (65.2)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6 (26.1) </a:t>
                      </a:r>
                      <a:endParaRPr lang="en-US" sz="1700">
                        <a:effectLst/>
                      </a:endParaRPr>
                    </a:p>
                    <a:p>
                      <a:pPr marL="0" marR="0" algn="ctr" fontAlgn="base">
                        <a:lnSpc>
                          <a:spcPct val="107000"/>
                        </a:lnSpc>
                        <a:spcBef>
                          <a:spcPts val="0"/>
                        </a:spcBef>
                        <a:spcAft>
                          <a:spcPts val="0"/>
                        </a:spcAft>
                      </a:pPr>
                      <a:r>
                        <a:rPr lang="en-US" sz="1700">
                          <a:solidFill>
                            <a:srgbClr val="000000"/>
                          </a:solidFill>
                          <a:effectLst/>
                        </a:rPr>
                        <a:t>6 (26.1)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7000"/>
                        </a:lnSpc>
                        <a:spcBef>
                          <a:spcPts val="0"/>
                        </a:spcBef>
                        <a:spcAft>
                          <a:spcPts val="0"/>
                        </a:spcAft>
                      </a:pPr>
                      <a:r>
                        <a:rPr lang="en-US" sz="1700" dirty="0">
                          <a:solidFill>
                            <a:srgbClr val="000000"/>
                          </a:solidFill>
                          <a:effectLst/>
                        </a:rPr>
                        <a:t>23 (69.7)   </a:t>
                      </a:r>
                      <a:endParaRPr lang="en-US" sz="1700" dirty="0">
                        <a:effectLst/>
                      </a:endParaRPr>
                    </a:p>
                    <a:p>
                      <a:pPr marL="0" marR="0" algn="ctr" fontAlgn="base">
                        <a:lnSpc>
                          <a:spcPct val="107000"/>
                        </a:lnSpc>
                        <a:spcBef>
                          <a:spcPts val="0"/>
                        </a:spcBef>
                        <a:spcAft>
                          <a:spcPts val="0"/>
                        </a:spcAft>
                      </a:pPr>
                      <a:r>
                        <a:rPr lang="en-US" sz="1700" dirty="0">
                          <a:solidFill>
                            <a:srgbClr val="000000"/>
                          </a:solidFill>
                          <a:effectLst/>
                        </a:rPr>
                        <a:t>8 (24.2)  </a:t>
                      </a:r>
                      <a:endParaRPr lang="en-US" sz="1700" dirty="0">
                        <a:effectLst/>
                      </a:endParaRPr>
                    </a:p>
                    <a:p>
                      <a:pPr marL="0" marR="0" algn="ctr" fontAlgn="base">
                        <a:lnSpc>
                          <a:spcPct val="107000"/>
                        </a:lnSpc>
                        <a:spcBef>
                          <a:spcPts val="0"/>
                        </a:spcBef>
                        <a:spcAft>
                          <a:spcPts val="0"/>
                        </a:spcAft>
                      </a:pPr>
                      <a:r>
                        <a:rPr lang="en-US" sz="1700" dirty="0">
                          <a:solidFill>
                            <a:srgbClr val="000000"/>
                          </a:solidFill>
                          <a:effectLst/>
                        </a:rPr>
                        <a:t>7 (21.2)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85902079"/>
                  </a:ext>
                </a:extLst>
              </a:tr>
            </a:tbl>
          </a:graphicData>
        </a:graphic>
      </p:graphicFrame>
      <p:graphicFrame>
        <p:nvGraphicFramePr>
          <p:cNvPr id="11" name="Table 10">
            <a:extLst>
              <a:ext uri="{FF2B5EF4-FFF2-40B4-BE49-F238E27FC236}">
                <a16:creationId xmlns:a16="http://schemas.microsoft.com/office/drawing/2014/main" id="{9654F316-71BC-4D83-BC8B-30F7B9371093}"/>
              </a:ext>
            </a:extLst>
          </p:cNvPr>
          <p:cNvGraphicFramePr>
            <a:graphicFrameLocks noGrp="1"/>
          </p:cNvGraphicFramePr>
          <p:nvPr/>
        </p:nvGraphicFramePr>
        <p:xfrm>
          <a:off x="148162" y="758032"/>
          <a:ext cx="8866679" cy="3576318"/>
        </p:xfrm>
        <a:graphic>
          <a:graphicData uri="http://schemas.openxmlformats.org/drawingml/2006/table">
            <a:tbl>
              <a:tblPr firstRow="1" bandRow="1">
                <a:tableStyleId>{F5AB1C69-6EDB-4FF4-983F-18BD219EF322}</a:tableStyleId>
              </a:tblPr>
              <a:tblGrid>
                <a:gridCol w="3295738">
                  <a:extLst>
                    <a:ext uri="{9D8B030D-6E8A-4147-A177-3AD203B41FA5}">
                      <a16:colId xmlns:a16="http://schemas.microsoft.com/office/drawing/2014/main" val="844624320"/>
                    </a:ext>
                  </a:extLst>
                </a:gridCol>
                <a:gridCol w="1943691">
                  <a:extLst>
                    <a:ext uri="{9D8B030D-6E8A-4147-A177-3AD203B41FA5}">
                      <a16:colId xmlns:a16="http://schemas.microsoft.com/office/drawing/2014/main" val="111704349"/>
                    </a:ext>
                  </a:extLst>
                </a:gridCol>
                <a:gridCol w="1213656">
                  <a:extLst>
                    <a:ext uri="{9D8B030D-6E8A-4147-A177-3AD203B41FA5}">
                      <a16:colId xmlns:a16="http://schemas.microsoft.com/office/drawing/2014/main" val="2210798630"/>
                    </a:ext>
                  </a:extLst>
                </a:gridCol>
                <a:gridCol w="2413594">
                  <a:extLst>
                    <a:ext uri="{9D8B030D-6E8A-4147-A177-3AD203B41FA5}">
                      <a16:colId xmlns:a16="http://schemas.microsoft.com/office/drawing/2014/main" val="2649984442"/>
                    </a:ext>
                  </a:extLst>
                </a:gridCol>
              </a:tblGrid>
              <a:tr h="382778">
                <a:tc>
                  <a:txBody>
                    <a:bodyPr/>
                    <a:lstStyle/>
                    <a:p>
                      <a:pPr marL="0" marR="0" algn="ctr" fontAlgn="base">
                        <a:lnSpc>
                          <a:spcPct val="107000"/>
                        </a:lnSpc>
                        <a:spcBef>
                          <a:spcPts val="0"/>
                        </a:spcBef>
                        <a:spcAft>
                          <a:spcPts val="0"/>
                        </a:spcAft>
                      </a:pPr>
                      <a:r>
                        <a:rPr lang="en-US" sz="1100" b="1">
                          <a:solidFill>
                            <a:srgbClr val="000000"/>
                          </a:solidFill>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49ABC5"/>
                    </a:solidFill>
                  </a:tcPr>
                </a:tc>
                <a:tc>
                  <a:txBody>
                    <a:bodyPr/>
                    <a:lstStyle/>
                    <a:p>
                      <a:pPr marL="0" marR="0" algn="ctr" fontAlgn="base">
                        <a:lnSpc>
                          <a:spcPct val="107000"/>
                        </a:lnSpc>
                        <a:spcBef>
                          <a:spcPts val="0"/>
                        </a:spcBef>
                        <a:spcAft>
                          <a:spcPts val="0"/>
                        </a:spcAft>
                      </a:pPr>
                      <a:r>
                        <a:rPr lang="en-US" sz="1100" b="1">
                          <a:solidFill>
                            <a:schemeClr val="bg1"/>
                          </a:solidFill>
                          <a:effectLst/>
                        </a:rPr>
                        <a:t>TCR (N = 12)</a:t>
                      </a:r>
                      <a:r>
                        <a:rPr lang="en-US" sz="1100" b="1" baseline="30000">
                          <a:solidFill>
                            <a:schemeClr val="bg1"/>
                          </a:solidFill>
                          <a:effectLst/>
                        </a:rPr>
                        <a:t>a</a:t>
                      </a:r>
                      <a:r>
                        <a:rPr lang="en-US" sz="1100" b="1">
                          <a:solidFill>
                            <a:schemeClr val="bg1"/>
                          </a:solidFill>
                          <a:effectLst/>
                        </a:rPr>
                        <a:t>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49ABC5"/>
                    </a:solidFill>
                  </a:tcPr>
                </a:tc>
                <a:tc>
                  <a:txBody>
                    <a:bodyPr/>
                    <a:lstStyle/>
                    <a:p>
                      <a:pPr marL="0" marR="0" algn="ctr" fontAlgn="base">
                        <a:lnSpc>
                          <a:spcPct val="107000"/>
                        </a:lnSpc>
                        <a:spcBef>
                          <a:spcPts val="0"/>
                        </a:spcBef>
                        <a:spcAft>
                          <a:spcPts val="0"/>
                        </a:spcAft>
                      </a:pPr>
                      <a:r>
                        <a:rPr lang="en-US" sz="1100" b="1">
                          <a:solidFill>
                            <a:schemeClr val="bg1"/>
                          </a:solidFill>
                          <a:effectLst/>
                        </a:rPr>
                        <a:t>TCT (N=23)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49ABC5"/>
                    </a:solidFill>
                  </a:tcPr>
                </a:tc>
                <a:tc>
                  <a:txBody>
                    <a:bodyPr/>
                    <a:lstStyle/>
                    <a:p>
                      <a:pPr marL="0" marR="0" algn="ctr" fontAlgn="base">
                        <a:lnSpc>
                          <a:spcPct val="107000"/>
                        </a:lnSpc>
                        <a:spcBef>
                          <a:spcPts val="0"/>
                        </a:spcBef>
                        <a:spcAft>
                          <a:spcPts val="0"/>
                        </a:spcAft>
                      </a:pPr>
                      <a:r>
                        <a:rPr lang="en-US" sz="1100" b="1">
                          <a:solidFill>
                            <a:schemeClr val="bg1"/>
                          </a:solidFill>
                          <a:effectLst/>
                        </a:rPr>
                        <a:t>All XKd patients (N = 33)   </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49ABC5"/>
                    </a:solidFill>
                  </a:tcPr>
                </a:tc>
                <a:extLst>
                  <a:ext uri="{0D108BD9-81ED-4DB2-BD59-A6C34878D82A}">
                    <a16:rowId xmlns:a16="http://schemas.microsoft.com/office/drawing/2014/main" val="1758290887"/>
                  </a:ext>
                </a:extLst>
              </a:tr>
              <a:tr h="256377">
                <a:tc>
                  <a:txBody>
                    <a:bodyPr/>
                    <a:lstStyle/>
                    <a:p>
                      <a:pPr marL="0" marR="0" fontAlgn="base">
                        <a:lnSpc>
                          <a:spcPct val="107000"/>
                        </a:lnSpc>
                        <a:spcBef>
                          <a:spcPts val="0"/>
                        </a:spcBef>
                        <a:spcAft>
                          <a:spcPts val="0"/>
                        </a:spcAft>
                      </a:pPr>
                      <a:r>
                        <a:rPr lang="en-US" sz="1100" b="1">
                          <a:solidFill>
                            <a:srgbClr val="000000"/>
                          </a:solidFill>
                          <a:effectLst/>
                        </a:rPr>
                        <a:t>Age (Years)</a:t>
                      </a:r>
                      <a:r>
                        <a:rPr lang="en-US" sz="1100" b="1" baseline="30000">
                          <a:solidFill>
                            <a:srgbClr val="000000"/>
                          </a:solidFill>
                          <a:effectLst/>
                        </a:rPr>
                        <a:t>b</a:t>
                      </a:r>
                      <a:r>
                        <a:rPr lang="en-US" sz="1100" b="1">
                          <a:solidFill>
                            <a:srgbClr val="000000"/>
                          </a:solidFill>
                          <a:effectLst/>
                        </a:rPr>
                        <a:t>,</a:t>
                      </a:r>
                      <a:r>
                        <a:rPr lang="en-US" sz="1100" b="1" baseline="30000">
                          <a:solidFill>
                            <a:srgbClr val="000000"/>
                          </a:solidFill>
                          <a:effectLst/>
                        </a:rPr>
                        <a:t> </a:t>
                      </a:r>
                      <a:r>
                        <a:rPr lang="en-US" sz="1100" b="1">
                          <a:solidFill>
                            <a:srgbClr val="000000"/>
                          </a:solidFill>
                          <a:effectLst/>
                        </a:rPr>
                        <a:t>median (range)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67.0 (50-76)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70.0 (50-77)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70.0 (35-77)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extLst>
                  <a:ext uri="{0D108BD9-81ED-4DB2-BD59-A6C34878D82A}">
                    <a16:rowId xmlns:a16="http://schemas.microsoft.com/office/drawing/2014/main" val="892443677"/>
                  </a:ext>
                </a:extLst>
              </a:tr>
              <a:tr h="511526">
                <a:tc>
                  <a:txBody>
                    <a:bodyPr/>
                    <a:lstStyle/>
                    <a:p>
                      <a:pPr marL="0" marR="0" fontAlgn="base">
                        <a:lnSpc>
                          <a:spcPct val="100000"/>
                        </a:lnSpc>
                        <a:spcBef>
                          <a:spcPts val="0"/>
                        </a:spcBef>
                        <a:spcAft>
                          <a:spcPts val="0"/>
                        </a:spcAft>
                      </a:pPr>
                      <a:r>
                        <a:rPr lang="en-US" sz="1100" b="1">
                          <a:solidFill>
                            <a:srgbClr val="000000"/>
                          </a:solidFill>
                          <a:effectLst/>
                        </a:rPr>
                        <a:t>Sex, N (%)   </a:t>
                      </a:r>
                      <a:endParaRPr lang="en-US" sz="1100">
                        <a:effectLst/>
                      </a:endParaRPr>
                    </a:p>
                    <a:p>
                      <a:pPr marL="0" marR="0" fontAlgn="base">
                        <a:lnSpc>
                          <a:spcPct val="100000"/>
                        </a:lnSpc>
                        <a:spcBef>
                          <a:spcPts val="0"/>
                        </a:spcBef>
                        <a:spcAft>
                          <a:spcPts val="0"/>
                        </a:spcAft>
                      </a:pPr>
                      <a:r>
                        <a:rPr lang="en-US" sz="1100" b="1">
                          <a:solidFill>
                            <a:srgbClr val="000000"/>
                          </a:solidFill>
                          <a:effectLst/>
                        </a:rPr>
                        <a:t>  Male   </a:t>
                      </a:r>
                      <a:endParaRPr lang="en-US" sz="1100">
                        <a:effectLst/>
                      </a:endParaRPr>
                    </a:p>
                    <a:p>
                      <a:pPr marL="0" marR="0" fontAlgn="base">
                        <a:lnSpc>
                          <a:spcPct val="100000"/>
                        </a:lnSpc>
                        <a:spcBef>
                          <a:spcPts val="0"/>
                        </a:spcBef>
                        <a:spcAft>
                          <a:spcPts val="0"/>
                        </a:spcAft>
                      </a:pPr>
                      <a:r>
                        <a:rPr lang="en-US" sz="1100" b="1">
                          <a:solidFill>
                            <a:srgbClr val="000000"/>
                          </a:solidFill>
                          <a:effectLst/>
                        </a:rPr>
                        <a:t>  Female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solidFill>
                  </a:tcPr>
                </a:tc>
                <a:tc>
                  <a:txBody>
                    <a:bodyPr/>
                    <a:lstStyle/>
                    <a:p>
                      <a:pPr marL="0" marR="0" algn="ctr" fontAlgn="base">
                        <a:lnSpc>
                          <a:spcPct val="100000"/>
                        </a:lnSpc>
                        <a:spcBef>
                          <a:spcPts val="0"/>
                        </a:spcBef>
                        <a:spcAft>
                          <a:spcPts val="0"/>
                        </a:spcAft>
                      </a:pPr>
                      <a:r>
                        <a:rPr lang="en-US" sz="1100">
                          <a:solidFill>
                            <a:srgbClr val="000000"/>
                          </a:solidFill>
                          <a:effectLst/>
                        </a:rPr>
                        <a:t>5 (41.7)   </a:t>
                      </a:r>
                      <a:endParaRPr lang="en-US" sz="1100">
                        <a:effectLst/>
                      </a:endParaRPr>
                    </a:p>
                    <a:p>
                      <a:pPr marL="0" marR="0" algn="ctr" fontAlgn="base">
                        <a:lnSpc>
                          <a:spcPct val="100000"/>
                        </a:lnSpc>
                        <a:spcBef>
                          <a:spcPts val="0"/>
                        </a:spcBef>
                        <a:spcAft>
                          <a:spcPts val="0"/>
                        </a:spcAft>
                      </a:pPr>
                      <a:r>
                        <a:rPr lang="en-US" sz="1100">
                          <a:solidFill>
                            <a:srgbClr val="000000"/>
                          </a:solidFill>
                          <a:effectLst/>
                        </a:rPr>
                        <a:t>7 (58.3)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0000"/>
                        </a:lnSpc>
                        <a:spcBef>
                          <a:spcPts val="0"/>
                        </a:spcBef>
                        <a:spcAft>
                          <a:spcPts val="0"/>
                        </a:spcAft>
                      </a:pPr>
                      <a:r>
                        <a:rPr lang="en-US" sz="1100">
                          <a:solidFill>
                            <a:srgbClr val="000000"/>
                          </a:solidFill>
                          <a:effectLst/>
                        </a:rPr>
                        <a:t>  </a:t>
                      </a:r>
                      <a:endParaRPr lang="en-US" sz="1100">
                        <a:effectLst/>
                      </a:endParaRPr>
                    </a:p>
                    <a:p>
                      <a:pPr marL="0" marR="0" algn="ctr" fontAlgn="base">
                        <a:lnSpc>
                          <a:spcPct val="100000"/>
                        </a:lnSpc>
                        <a:spcBef>
                          <a:spcPts val="0"/>
                        </a:spcBef>
                        <a:spcAft>
                          <a:spcPts val="0"/>
                        </a:spcAft>
                      </a:pPr>
                      <a:r>
                        <a:rPr lang="en-US" sz="1100">
                          <a:solidFill>
                            <a:srgbClr val="000000"/>
                          </a:solidFill>
                          <a:effectLst/>
                        </a:rPr>
                        <a:t>14 (60.9) </a:t>
                      </a:r>
                      <a:endParaRPr lang="en-US" sz="1100">
                        <a:effectLst/>
                      </a:endParaRPr>
                    </a:p>
                    <a:p>
                      <a:pPr marL="0" marR="0" algn="ctr" fontAlgn="base">
                        <a:lnSpc>
                          <a:spcPct val="100000"/>
                        </a:lnSpc>
                        <a:spcBef>
                          <a:spcPts val="0"/>
                        </a:spcBef>
                        <a:spcAft>
                          <a:spcPts val="0"/>
                        </a:spcAft>
                      </a:pPr>
                      <a:r>
                        <a:rPr lang="en-US" sz="1100">
                          <a:solidFill>
                            <a:srgbClr val="000000"/>
                          </a:solidFill>
                          <a:effectLst/>
                        </a:rPr>
                        <a:t>9 (39.1)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0000"/>
                        </a:lnSpc>
                        <a:spcBef>
                          <a:spcPts val="0"/>
                        </a:spcBef>
                        <a:spcAft>
                          <a:spcPts val="0"/>
                        </a:spcAft>
                      </a:pPr>
                      <a:r>
                        <a:rPr lang="en-US" sz="1100">
                          <a:solidFill>
                            <a:srgbClr val="000000"/>
                          </a:solidFill>
                          <a:effectLst/>
                        </a:rPr>
                        <a:t>21 (63.6)   </a:t>
                      </a:r>
                      <a:endParaRPr lang="en-US" sz="1100">
                        <a:effectLst/>
                      </a:endParaRPr>
                    </a:p>
                    <a:p>
                      <a:pPr marL="0" marR="0" algn="ctr" fontAlgn="base">
                        <a:lnSpc>
                          <a:spcPct val="100000"/>
                        </a:lnSpc>
                        <a:spcBef>
                          <a:spcPts val="0"/>
                        </a:spcBef>
                        <a:spcAft>
                          <a:spcPts val="0"/>
                        </a:spcAft>
                      </a:pPr>
                      <a:r>
                        <a:rPr lang="en-US" sz="1100">
                          <a:solidFill>
                            <a:srgbClr val="000000"/>
                          </a:solidFill>
                          <a:effectLst/>
                        </a:rPr>
                        <a:t>12 (36.4)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3256045441"/>
                  </a:ext>
                </a:extLst>
              </a:tr>
              <a:tr h="511526">
                <a:tc>
                  <a:txBody>
                    <a:bodyPr/>
                    <a:lstStyle/>
                    <a:p>
                      <a:pPr marL="0" marR="0" fontAlgn="base">
                        <a:lnSpc>
                          <a:spcPct val="100000"/>
                        </a:lnSpc>
                        <a:spcBef>
                          <a:spcPts val="0"/>
                        </a:spcBef>
                        <a:spcAft>
                          <a:spcPts val="0"/>
                        </a:spcAft>
                      </a:pPr>
                      <a:r>
                        <a:rPr lang="en-US" sz="1100" b="1">
                          <a:solidFill>
                            <a:srgbClr val="000000"/>
                          </a:solidFill>
                          <a:effectLst/>
                        </a:rPr>
                        <a:t>Duration from initial diagnosis to  </a:t>
                      </a:r>
                    </a:p>
                    <a:p>
                      <a:pPr marL="0" marR="0" fontAlgn="base">
                        <a:lnSpc>
                          <a:spcPct val="100000"/>
                        </a:lnSpc>
                        <a:spcBef>
                          <a:spcPts val="0"/>
                        </a:spcBef>
                        <a:spcAft>
                          <a:spcPts val="0"/>
                        </a:spcAft>
                      </a:pPr>
                      <a:r>
                        <a:rPr lang="en-US" sz="1100" b="1">
                          <a:solidFill>
                            <a:srgbClr val="000000"/>
                          </a:solidFill>
                          <a:effectLst/>
                        </a:rPr>
                        <a:t>  first dose of study treatment  </a:t>
                      </a:r>
                    </a:p>
                    <a:p>
                      <a:pPr marL="0" marR="0" fontAlgn="base">
                        <a:lnSpc>
                          <a:spcPct val="100000"/>
                        </a:lnSpc>
                        <a:spcBef>
                          <a:spcPts val="0"/>
                        </a:spcBef>
                        <a:spcAft>
                          <a:spcPts val="0"/>
                        </a:spcAft>
                      </a:pPr>
                      <a:r>
                        <a:rPr lang="en-US" sz="1100" b="1">
                          <a:solidFill>
                            <a:srgbClr val="000000"/>
                          </a:solidFill>
                          <a:effectLst/>
                        </a:rPr>
                        <a:t>  (Years), median (range)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fontAlgn="base">
                        <a:lnSpc>
                          <a:spcPct val="100000"/>
                        </a:lnSpc>
                        <a:spcBef>
                          <a:spcPts val="0"/>
                        </a:spcBef>
                        <a:spcAft>
                          <a:spcPts val="0"/>
                        </a:spcAft>
                      </a:pPr>
                      <a:r>
                        <a:rPr lang="en-US" sz="1100">
                          <a:solidFill>
                            <a:srgbClr val="000000"/>
                          </a:solidFill>
                          <a:effectLst/>
                        </a:rPr>
                        <a:t>  4.91 </a:t>
                      </a:r>
                    </a:p>
                    <a:p>
                      <a:pPr marL="0" marR="0" algn="ctr" fontAlgn="base">
                        <a:lnSpc>
                          <a:spcPct val="100000"/>
                        </a:lnSpc>
                        <a:spcBef>
                          <a:spcPts val="0"/>
                        </a:spcBef>
                        <a:spcAft>
                          <a:spcPts val="0"/>
                        </a:spcAft>
                      </a:pPr>
                      <a:r>
                        <a:rPr lang="en-US" sz="1100">
                          <a:solidFill>
                            <a:srgbClr val="000000"/>
                          </a:solidFill>
                          <a:effectLst/>
                        </a:rPr>
                        <a:t>(2.9-10.3)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F0F0F0"/>
                    </a:solidFill>
                  </a:tcPr>
                </a:tc>
                <a:tc>
                  <a:txBody>
                    <a:bodyPr/>
                    <a:lstStyle/>
                    <a:p>
                      <a:pPr marL="0" marR="0" algn="ctr" fontAlgn="base">
                        <a:lnSpc>
                          <a:spcPct val="100000"/>
                        </a:lnSpc>
                        <a:spcBef>
                          <a:spcPts val="0"/>
                        </a:spcBef>
                        <a:spcAft>
                          <a:spcPts val="0"/>
                        </a:spcAft>
                      </a:pPr>
                      <a:r>
                        <a:rPr lang="en-US" sz="1100">
                          <a:solidFill>
                            <a:srgbClr val="000000"/>
                          </a:solidFill>
                          <a:effectLst/>
                        </a:rPr>
                        <a:t> 5.01 </a:t>
                      </a:r>
                    </a:p>
                    <a:p>
                      <a:pPr marL="0" marR="0" algn="ctr" fontAlgn="base">
                        <a:lnSpc>
                          <a:spcPct val="100000"/>
                        </a:lnSpc>
                        <a:spcBef>
                          <a:spcPts val="0"/>
                        </a:spcBef>
                        <a:spcAft>
                          <a:spcPts val="0"/>
                        </a:spcAft>
                      </a:pPr>
                      <a:r>
                        <a:rPr lang="en-US" sz="1100">
                          <a:solidFill>
                            <a:srgbClr val="000000"/>
                          </a:solidFill>
                          <a:effectLst/>
                        </a:rPr>
                        <a:t>(2.6-11.3)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F0F0F0"/>
                    </a:solidFill>
                  </a:tcPr>
                </a:tc>
                <a:tc>
                  <a:txBody>
                    <a:bodyPr/>
                    <a:lstStyle/>
                    <a:p>
                      <a:pPr marL="0" marR="0" algn="ctr" fontAlgn="base">
                        <a:lnSpc>
                          <a:spcPct val="100000"/>
                        </a:lnSpc>
                        <a:spcBef>
                          <a:spcPts val="0"/>
                        </a:spcBef>
                        <a:spcAft>
                          <a:spcPts val="0"/>
                        </a:spcAft>
                      </a:pPr>
                      <a:r>
                        <a:rPr lang="en-US" sz="1100">
                          <a:solidFill>
                            <a:srgbClr val="000000"/>
                          </a:solidFill>
                          <a:effectLst/>
                        </a:rPr>
                        <a:t>5.01 </a:t>
                      </a:r>
                    </a:p>
                    <a:p>
                      <a:pPr marL="0" marR="0" algn="ctr" fontAlgn="base">
                        <a:lnSpc>
                          <a:spcPct val="100000"/>
                        </a:lnSpc>
                        <a:spcBef>
                          <a:spcPts val="0"/>
                        </a:spcBef>
                        <a:spcAft>
                          <a:spcPts val="0"/>
                        </a:spcAft>
                      </a:pPr>
                      <a:r>
                        <a:rPr lang="en-US" sz="1100">
                          <a:solidFill>
                            <a:srgbClr val="000000"/>
                          </a:solidFill>
                          <a:effectLst/>
                        </a:rPr>
                        <a:t>(0.5-11.3)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rgbClr val="F0F0F0"/>
                    </a:solidFill>
                  </a:tcPr>
                </a:tc>
                <a:extLst>
                  <a:ext uri="{0D108BD9-81ED-4DB2-BD59-A6C34878D82A}">
                    <a16:rowId xmlns:a16="http://schemas.microsoft.com/office/drawing/2014/main" val="3860890457"/>
                  </a:ext>
                </a:extLst>
              </a:tr>
              <a:tr h="720551">
                <a:tc>
                  <a:txBody>
                    <a:bodyPr/>
                    <a:lstStyle/>
                    <a:p>
                      <a:pPr marL="0" marR="0" fontAlgn="base">
                        <a:lnSpc>
                          <a:spcPct val="100000"/>
                        </a:lnSpc>
                        <a:spcBef>
                          <a:spcPts val="0"/>
                        </a:spcBef>
                        <a:spcAft>
                          <a:spcPts val="0"/>
                        </a:spcAft>
                      </a:pPr>
                      <a:r>
                        <a:rPr lang="en-US" sz="1100" b="1">
                          <a:solidFill>
                            <a:srgbClr val="000000"/>
                          </a:solidFill>
                          <a:effectLst/>
                        </a:rPr>
                        <a:t>Baseline ECOG performance status, N (%)   </a:t>
                      </a:r>
                      <a:endParaRPr lang="en-US" sz="1100">
                        <a:effectLst/>
                      </a:endParaRPr>
                    </a:p>
                    <a:p>
                      <a:pPr marL="0" marR="0" fontAlgn="base">
                        <a:lnSpc>
                          <a:spcPct val="107000"/>
                        </a:lnSpc>
                        <a:spcBef>
                          <a:spcPts val="0"/>
                        </a:spcBef>
                        <a:spcAft>
                          <a:spcPts val="0"/>
                        </a:spcAft>
                      </a:pPr>
                      <a:r>
                        <a:rPr lang="en-US" sz="1100" b="1">
                          <a:solidFill>
                            <a:srgbClr val="000000"/>
                          </a:solidFill>
                          <a:effectLst/>
                        </a:rPr>
                        <a:t>                     0   </a:t>
                      </a:r>
                      <a:endParaRPr lang="en-US" sz="1100">
                        <a:effectLst/>
                      </a:endParaRPr>
                    </a:p>
                    <a:p>
                      <a:pPr marL="0" marR="0" fontAlgn="base">
                        <a:lnSpc>
                          <a:spcPct val="107000"/>
                        </a:lnSpc>
                        <a:spcBef>
                          <a:spcPts val="0"/>
                        </a:spcBef>
                        <a:spcAft>
                          <a:spcPts val="0"/>
                        </a:spcAft>
                      </a:pPr>
                      <a:r>
                        <a:rPr lang="en-US" sz="1100" b="1">
                          <a:solidFill>
                            <a:srgbClr val="000000"/>
                          </a:solidFill>
                          <a:effectLst/>
                        </a:rPr>
                        <a:t>                     1   </a:t>
                      </a:r>
                      <a:endParaRPr lang="en-US" sz="1100">
                        <a:effectLst/>
                      </a:endParaRPr>
                    </a:p>
                    <a:p>
                      <a:pPr marL="0" marR="0" fontAlgn="base">
                        <a:lnSpc>
                          <a:spcPct val="107000"/>
                        </a:lnSpc>
                        <a:spcBef>
                          <a:spcPts val="0"/>
                        </a:spcBef>
                        <a:spcAft>
                          <a:spcPts val="0"/>
                        </a:spcAft>
                      </a:pPr>
                      <a:r>
                        <a:rPr lang="en-US" sz="1100" b="1">
                          <a:solidFill>
                            <a:srgbClr val="000000"/>
                          </a:solidFill>
                          <a:effectLst/>
                        </a:rPr>
                        <a:t>                     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solidFill>
                  </a:tcPr>
                </a:tc>
                <a:tc>
                  <a:txBody>
                    <a:bodyPr/>
                    <a:lstStyle/>
                    <a:p>
                      <a:pPr marL="0" marR="0" algn="ctr" fontAlgn="base">
                        <a:lnSpc>
                          <a:spcPct val="107000"/>
                        </a:lnSpc>
                        <a:spcBef>
                          <a:spcPts val="0"/>
                        </a:spcBef>
                        <a:spcAft>
                          <a:spcPts val="0"/>
                        </a:spcAft>
                      </a:pPr>
                      <a:r>
                        <a:rPr lang="en-US" sz="1100">
                          <a:solidFill>
                            <a:srgbClr val="000000"/>
                          </a:solidFill>
                          <a:effectLst/>
                        </a:rPr>
                        <a:t>4 (33.3)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7 (58.3)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1 (8.3)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7000"/>
                        </a:lnSpc>
                        <a:spcBef>
                          <a:spcPts val="0"/>
                        </a:spcBef>
                        <a:spcAft>
                          <a:spcPts val="0"/>
                        </a:spcAft>
                      </a:pPr>
                      <a:r>
                        <a:rPr lang="en-US" sz="1100">
                          <a:solidFill>
                            <a:srgbClr val="000000"/>
                          </a:solidFill>
                          <a:effectLst/>
                        </a:rPr>
                        <a:t>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6 (26.1)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15 (65.2)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2 (8.7)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7000"/>
                        </a:lnSpc>
                        <a:spcBef>
                          <a:spcPts val="0"/>
                        </a:spcBef>
                        <a:spcAft>
                          <a:spcPts val="0"/>
                        </a:spcAft>
                      </a:pPr>
                      <a:r>
                        <a:rPr lang="en-US" sz="1100">
                          <a:solidFill>
                            <a:srgbClr val="000000"/>
                          </a:solidFill>
                          <a:effectLst/>
                        </a:rPr>
                        <a:t>8 (24.2)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23 (69.7)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2 (6.1)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1269716213"/>
                  </a:ext>
                </a:extLst>
              </a:tr>
              <a:tr h="341017">
                <a:tc>
                  <a:txBody>
                    <a:bodyPr/>
                    <a:lstStyle/>
                    <a:p>
                      <a:pPr marL="0" marR="0" fontAlgn="base">
                        <a:lnSpc>
                          <a:spcPct val="100000"/>
                        </a:lnSpc>
                        <a:spcBef>
                          <a:spcPts val="0"/>
                        </a:spcBef>
                        <a:spcAft>
                          <a:spcPts val="0"/>
                        </a:spcAft>
                      </a:pPr>
                      <a:r>
                        <a:rPr lang="en-US" sz="1100" b="1">
                          <a:solidFill>
                            <a:srgbClr val="000000"/>
                          </a:solidFill>
                          <a:effectLst/>
                        </a:rPr>
                        <a:t>Number of prior lines of therapy, </a:t>
                      </a:r>
                    </a:p>
                    <a:p>
                      <a:pPr marL="0" marR="0" fontAlgn="base">
                        <a:lnSpc>
                          <a:spcPct val="100000"/>
                        </a:lnSpc>
                        <a:spcBef>
                          <a:spcPts val="0"/>
                        </a:spcBef>
                        <a:spcAft>
                          <a:spcPts val="0"/>
                        </a:spcAft>
                      </a:pPr>
                      <a:r>
                        <a:rPr lang="en-US" sz="1100" b="1">
                          <a:solidFill>
                            <a:srgbClr val="000000"/>
                          </a:solidFill>
                          <a:effectLst/>
                        </a:rPr>
                        <a:t>  median (range)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4.0 (2-8)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4.0 (2-8)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0F0F0"/>
                    </a:solidFill>
                  </a:tcPr>
                </a:tc>
                <a:tc>
                  <a:txBody>
                    <a:bodyPr/>
                    <a:lstStyle/>
                    <a:p>
                      <a:pPr marL="0" marR="0" algn="ctr" fontAlgn="base">
                        <a:lnSpc>
                          <a:spcPct val="107000"/>
                        </a:lnSpc>
                        <a:spcBef>
                          <a:spcPts val="0"/>
                        </a:spcBef>
                        <a:spcAft>
                          <a:spcPts val="0"/>
                        </a:spcAft>
                      </a:pPr>
                      <a:r>
                        <a:rPr lang="en-US" sz="1100">
                          <a:solidFill>
                            <a:srgbClr val="000000"/>
                          </a:solidFill>
                          <a:effectLst/>
                        </a:rPr>
                        <a:t>4.0 (1-8)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solidFill>
                      <a:srgbClr val="F0F0F0"/>
                    </a:solidFill>
                  </a:tcPr>
                </a:tc>
                <a:extLst>
                  <a:ext uri="{0D108BD9-81ED-4DB2-BD59-A6C34878D82A}">
                    <a16:rowId xmlns:a16="http://schemas.microsoft.com/office/drawing/2014/main" val="2289165544"/>
                  </a:ext>
                </a:extLst>
              </a:tr>
              <a:tr h="852543">
                <a:tc>
                  <a:txBody>
                    <a:bodyPr/>
                    <a:lstStyle/>
                    <a:p>
                      <a:pPr marL="0" marR="0" fontAlgn="base">
                        <a:lnSpc>
                          <a:spcPct val="100000"/>
                        </a:lnSpc>
                        <a:spcBef>
                          <a:spcPts val="0"/>
                        </a:spcBef>
                        <a:spcAft>
                          <a:spcPts val="0"/>
                        </a:spcAft>
                      </a:pPr>
                      <a:r>
                        <a:rPr lang="en-US" sz="1100" b="1">
                          <a:solidFill>
                            <a:srgbClr val="000000"/>
                          </a:solidFill>
                          <a:effectLst/>
                        </a:rPr>
                        <a:t>Supportive care continuing or </a:t>
                      </a:r>
                    </a:p>
                    <a:p>
                      <a:pPr marL="0" marR="0" fontAlgn="base">
                        <a:lnSpc>
                          <a:spcPct val="100000"/>
                        </a:lnSpc>
                        <a:spcBef>
                          <a:spcPts val="0"/>
                        </a:spcBef>
                        <a:spcAft>
                          <a:spcPts val="0"/>
                        </a:spcAft>
                      </a:pPr>
                      <a:r>
                        <a:rPr lang="en-US" sz="1100" b="1">
                          <a:solidFill>
                            <a:srgbClr val="000000"/>
                          </a:solidFill>
                          <a:effectLst/>
                        </a:rPr>
                        <a:t>  starting on C1D1, N (%)  </a:t>
                      </a:r>
                      <a:endParaRPr lang="en-US" sz="1100">
                        <a:effectLst/>
                      </a:endParaRPr>
                    </a:p>
                    <a:p>
                      <a:pPr marL="0" marR="0" fontAlgn="base">
                        <a:lnSpc>
                          <a:spcPct val="100000"/>
                        </a:lnSpc>
                        <a:spcBef>
                          <a:spcPts val="0"/>
                        </a:spcBef>
                        <a:spcAft>
                          <a:spcPts val="0"/>
                        </a:spcAft>
                      </a:pPr>
                      <a:r>
                        <a:rPr lang="en-US" sz="1100" b="1">
                          <a:solidFill>
                            <a:srgbClr val="000000"/>
                          </a:solidFill>
                          <a:effectLst/>
                        </a:rPr>
                        <a:t>   5-HT3 antagonist   </a:t>
                      </a:r>
                      <a:endParaRPr lang="en-US" sz="1100">
                        <a:effectLst/>
                      </a:endParaRPr>
                    </a:p>
                    <a:p>
                      <a:pPr marL="0" marR="0" fontAlgn="base">
                        <a:lnSpc>
                          <a:spcPct val="100000"/>
                        </a:lnSpc>
                        <a:spcBef>
                          <a:spcPts val="0"/>
                        </a:spcBef>
                        <a:spcAft>
                          <a:spcPts val="0"/>
                        </a:spcAft>
                      </a:pPr>
                      <a:r>
                        <a:rPr lang="en-US" sz="1100" b="1">
                          <a:solidFill>
                            <a:srgbClr val="000000"/>
                          </a:solidFill>
                          <a:effectLst/>
                        </a:rPr>
                        <a:t>   Olanzapine     </a:t>
                      </a:r>
                      <a:endParaRPr lang="en-US" sz="1100">
                        <a:effectLst/>
                      </a:endParaRPr>
                    </a:p>
                    <a:p>
                      <a:pPr marL="0" marR="0" fontAlgn="base">
                        <a:lnSpc>
                          <a:spcPct val="100000"/>
                        </a:lnSpc>
                        <a:spcBef>
                          <a:spcPts val="0"/>
                        </a:spcBef>
                        <a:spcAft>
                          <a:spcPts val="0"/>
                        </a:spcAft>
                      </a:pPr>
                      <a:r>
                        <a:rPr lang="en-US" sz="1100" b="1">
                          <a:solidFill>
                            <a:srgbClr val="000000"/>
                          </a:solidFill>
                          <a:effectLst/>
                        </a:rPr>
                        <a:t>   5-HT3 antagonist and olanzapine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solidFill>
                  </a:tcPr>
                </a:tc>
                <a:tc>
                  <a:txBody>
                    <a:bodyPr/>
                    <a:lstStyle/>
                    <a:p>
                      <a:pPr marL="0" marR="0" algn="ctr" fontAlgn="base">
                        <a:lnSpc>
                          <a:spcPct val="107000"/>
                        </a:lnSpc>
                        <a:spcBef>
                          <a:spcPts val="0"/>
                        </a:spcBef>
                        <a:spcAft>
                          <a:spcPts val="0"/>
                        </a:spcAft>
                      </a:pPr>
                      <a:r>
                        <a:rPr lang="en-US" sz="1100">
                          <a:solidFill>
                            <a:srgbClr val="000000"/>
                          </a:solidFill>
                          <a:effectLst/>
                        </a:rPr>
                        <a:t>7 (58.3)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3 (25.0)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3 (25.0)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7000"/>
                        </a:lnSpc>
                        <a:spcBef>
                          <a:spcPts val="0"/>
                        </a:spcBef>
                        <a:spcAft>
                          <a:spcPts val="0"/>
                        </a:spcAft>
                      </a:pPr>
                      <a:r>
                        <a:rPr lang="en-US" sz="1100">
                          <a:solidFill>
                            <a:srgbClr val="000000"/>
                          </a:solidFill>
                          <a:effectLst/>
                        </a:rPr>
                        <a:t>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15 (65.2)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6 (26.1) </a:t>
                      </a:r>
                      <a:endParaRPr lang="en-US" sz="1100">
                        <a:effectLst/>
                      </a:endParaRPr>
                    </a:p>
                    <a:p>
                      <a:pPr marL="0" marR="0" algn="ctr" fontAlgn="base">
                        <a:lnSpc>
                          <a:spcPct val="107000"/>
                        </a:lnSpc>
                        <a:spcBef>
                          <a:spcPts val="0"/>
                        </a:spcBef>
                        <a:spcAft>
                          <a:spcPts val="0"/>
                        </a:spcAft>
                      </a:pPr>
                      <a:r>
                        <a:rPr lang="en-US" sz="1100">
                          <a:solidFill>
                            <a:srgbClr val="000000"/>
                          </a:solidFill>
                          <a:effectLst/>
                        </a:rPr>
                        <a:t>6 (26.1)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tc>
                  <a:txBody>
                    <a:bodyPr/>
                    <a:lstStyle/>
                    <a:p>
                      <a:pPr marL="0" marR="0" algn="ctr" fontAlgn="base">
                        <a:lnSpc>
                          <a:spcPct val="107000"/>
                        </a:lnSpc>
                        <a:spcBef>
                          <a:spcPts val="0"/>
                        </a:spcBef>
                        <a:spcAft>
                          <a:spcPts val="0"/>
                        </a:spcAft>
                      </a:pPr>
                      <a:r>
                        <a:rPr lang="en-US" sz="1100" dirty="0">
                          <a:solidFill>
                            <a:srgbClr val="000000"/>
                          </a:solidFill>
                          <a:effectLst/>
                        </a:rPr>
                        <a:t>23 (69.7)   </a:t>
                      </a:r>
                      <a:endParaRPr lang="en-US" sz="1100" dirty="0">
                        <a:effectLst/>
                      </a:endParaRPr>
                    </a:p>
                    <a:p>
                      <a:pPr marL="0" marR="0" algn="ctr" fontAlgn="base">
                        <a:lnSpc>
                          <a:spcPct val="107000"/>
                        </a:lnSpc>
                        <a:spcBef>
                          <a:spcPts val="0"/>
                        </a:spcBef>
                        <a:spcAft>
                          <a:spcPts val="0"/>
                        </a:spcAft>
                      </a:pPr>
                      <a:r>
                        <a:rPr lang="en-US" sz="1100" dirty="0">
                          <a:solidFill>
                            <a:srgbClr val="000000"/>
                          </a:solidFill>
                          <a:effectLst/>
                        </a:rPr>
                        <a:t>8 (24.2)  </a:t>
                      </a:r>
                      <a:endParaRPr lang="en-US" sz="1100" dirty="0">
                        <a:effectLst/>
                      </a:endParaRPr>
                    </a:p>
                    <a:p>
                      <a:pPr marL="0" marR="0" algn="ctr" fontAlgn="base">
                        <a:lnSpc>
                          <a:spcPct val="107000"/>
                        </a:lnSpc>
                        <a:spcBef>
                          <a:spcPts val="0"/>
                        </a:spcBef>
                        <a:spcAft>
                          <a:spcPts val="0"/>
                        </a:spcAft>
                      </a:pPr>
                      <a:r>
                        <a:rPr lang="en-US" sz="1100" dirty="0">
                          <a:solidFill>
                            <a:srgbClr val="000000"/>
                          </a:solidFill>
                          <a:effectLst/>
                        </a:rPr>
                        <a:t>7 (21.2)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solidFill>
                      <a:schemeClr val="bg1"/>
                    </a:solidFill>
                  </a:tcPr>
                </a:tc>
                <a:extLst>
                  <a:ext uri="{0D108BD9-81ED-4DB2-BD59-A6C34878D82A}">
                    <a16:rowId xmlns:a16="http://schemas.microsoft.com/office/drawing/2014/main" val="3085902079"/>
                  </a:ext>
                </a:extLst>
              </a:tr>
            </a:tbl>
          </a:graphicData>
        </a:graphic>
      </p:graphicFrame>
      <p:sp>
        <p:nvSpPr>
          <p:cNvPr id="12" name="TextBox 11">
            <a:extLst>
              <a:ext uri="{FF2B5EF4-FFF2-40B4-BE49-F238E27FC236}">
                <a16:creationId xmlns:a16="http://schemas.microsoft.com/office/drawing/2014/main" id="{DCFD0972-76C9-4893-A238-2A40473E3E64}"/>
              </a:ext>
            </a:extLst>
          </p:cNvPr>
          <p:cNvSpPr txBox="1"/>
          <p:nvPr/>
        </p:nvSpPr>
        <p:spPr>
          <a:xfrm>
            <a:off x="56107" y="4447835"/>
            <a:ext cx="9028508" cy="579198"/>
          </a:xfrm>
          <a:prstGeom prst="rect">
            <a:avLst/>
          </a:prstGeom>
          <a:noFill/>
        </p:spPr>
        <p:txBody>
          <a:bodyPr wrap="square" rtlCol="0">
            <a:spAutoFit/>
          </a:bodyPr>
          <a:lstStyle/>
          <a:p>
            <a:pPr>
              <a:lnSpc>
                <a:spcPct val="107000"/>
              </a:lnSpc>
              <a:spcBef>
                <a:spcPts val="0"/>
              </a:spcBef>
              <a:spcAft>
                <a:spcPts val="0"/>
              </a:spcAft>
            </a:pPr>
            <a:r>
              <a:rPr lang="en-US" sz="600">
                <a:latin typeface="Arial" panose="020B0604020202020204" pitchFamily="34" charset="0"/>
                <a:ea typeface="Times New Roman" panose="02020603050405020304" pitchFamily="18" charset="0"/>
                <a:cs typeface="Arial" panose="020B0604020202020204" pitchFamily="34" charset="0"/>
              </a:rPr>
              <a:t>Abbreviations: ECOG=Eastern Cooperative Oncology Group; TCR=triple class refractory; TCT=triple class treated; XKd=selinexor+carfilzomib+dexamethasone. </a:t>
            </a:r>
            <a:endParaRPr lang="en-US" sz="6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600" b="1" baseline="30000">
                <a:latin typeface="Arial" panose="020B0604020202020204" pitchFamily="34" charset="0"/>
                <a:ea typeface="Times New Roman" panose="02020603050405020304" pitchFamily="18" charset="0"/>
                <a:cs typeface="Arial" panose="020B0604020202020204" pitchFamily="34" charset="0"/>
              </a:rPr>
              <a:t>a</a:t>
            </a:r>
            <a:r>
              <a:rPr lang="en-US" sz="600">
                <a:latin typeface="Arial" panose="020B0604020202020204" pitchFamily="34" charset="0"/>
                <a:ea typeface="Times New Roman" panose="02020603050405020304" pitchFamily="18" charset="0"/>
                <a:cs typeface="Arial" panose="020B0604020202020204" pitchFamily="34" charset="0"/>
              </a:rPr>
              <a:t>Treatment was administered in 28-day cycles; doses of selinexor and carfilzomib: 6/12 patients (selinexor 80 mg QW + carfilzomib 56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QW on weeks 1-3), 3/12 patients (selinexor 100 mg QW + carfilzomib 56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QW on weeks 1-3), 1/12 patients (selinexor 100 mg QW on weeks 1-3 + carfilzomib 56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on weeks 1-3), 1/12 patients (selinexor 80 mg QW on weeks 1-3 + carfilzomib 70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QW on weeks 1-3), 1/12 patients (selinexor 60 mg QW + carfilzomib 70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QW on weeks 1-3). Carfilzomib was dosed at 20 mg/m</a:t>
            </a:r>
            <a:r>
              <a:rPr lang="en-US" sz="600" baseline="30000">
                <a:latin typeface="Arial" panose="020B0604020202020204" pitchFamily="34" charset="0"/>
                <a:ea typeface="Times New Roman" panose="02020603050405020304" pitchFamily="18" charset="0"/>
                <a:cs typeface="Arial" panose="020B0604020202020204" pitchFamily="34" charset="0"/>
              </a:rPr>
              <a:t>2</a:t>
            </a:r>
            <a:r>
              <a:rPr lang="en-US" sz="600">
                <a:latin typeface="Arial" panose="020B0604020202020204" pitchFamily="34" charset="0"/>
                <a:ea typeface="Times New Roman" panose="02020603050405020304" pitchFamily="18" charset="0"/>
                <a:cs typeface="Arial" panose="020B0604020202020204" pitchFamily="34" charset="0"/>
              </a:rPr>
              <a:t> on the first day of therapy. </a:t>
            </a:r>
            <a:endParaRPr lang="en-US" sz="60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600" b="1" baseline="30000">
                <a:latin typeface="Arial" panose="020B0604020202020204" pitchFamily="34" charset="0"/>
                <a:ea typeface="Times New Roman" panose="02020603050405020304" pitchFamily="18" charset="0"/>
                <a:cs typeface="Arial" panose="020B0604020202020204" pitchFamily="34" charset="0"/>
              </a:rPr>
              <a:t>b</a:t>
            </a:r>
            <a:r>
              <a:rPr lang="en-US" sz="600">
                <a:latin typeface="Arial" panose="020B0604020202020204" pitchFamily="34" charset="0"/>
                <a:ea typeface="Times New Roman" panose="02020603050405020304" pitchFamily="18" charset="0"/>
                <a:cs typeface="Arial" panose="020B0604020202020204" pitchFamily="34" charset="0"/>
              </a:rPr>
              <a:t>Age is at first dose of study treatment. </a:t>
            </a:r>
            <a:endParaRPr lang="en-US" sz="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14553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1E6D-54F8-4615-9035-FB2058F4057A}"/>
              </a:ext>
            </a:extLst>
          </p:cNvPr>
          <p:cNvSpPr>
            <a:spLocks noGrp="1"/>
          </p:cNvSpPr>
          <p:nvPr>
            <p:ph type="title"/>
          </p:nvPr>
        </p:nvSpPr>
        <p:spPr>
          <a:xfrm>
            <a:off x="284111" y="132916"/>
            <a:ext cx="8572500" cy="424732"/>
          </a:xfrm>
        </p:spPr>
        <p:txBody>
          <a:bodyPr/>
          <a:lstStyle/>
          <a:p>
            <a:r>
              <a:rPr lang="en-US"/>
              <a:t>Treatment-Emergent Adverse Events</a:t>
            </a:r>
          </a:p>
        </p:txBody>
      </p:sp>
      <p:sp>
        <p:nvSpPr>
          <p:cNvPr id="6" name="Slide Number Placeholder 5">
            <a:extLst>
              <a:ext uri="{FF2B5EF4-FFF2-40B4-BE49-F238E27FC236}">
                <a16:creationId xmlns:a16="http://schemas.microsoft.com/office/drawing/2014/main" id="{B5DC722F-1F83-4E0C-AE29-F150B7D42E6E}"/>
              </a:ext>
            </a:extLst>
          </p:cNvPr>
          <p:cNvSpPr>
            <a:spLocks noGrp="1"/>
          </p:cNvSpPr>
          <p:nvPr>
            <p:ph type="sldNum" sz="quarter" idx="4"/>
          </p:nvPr>
        </p:nvSpPr>
        <p:spPr/>
        <p:txBody>
          <a:bodyPr/>
          <a:lstStyle/>
          <a:p>
            <a:fld id="{ACACDCC2-A4AF-FB44-B2B2-D552A29314C5}" type="slidenum">
              <a:rPr lang="en-US" smtClean="0"/>
              <a:pPr/>
              <a:t>109</a:t>
            </a:fld>
            <a:endParaRPr lang="en-US"/>
          </a:p>
        </p:txBody>
      </p:sp>
      <p:graphicFrame>
        <p:nvGraphicFramePr>
          <p:cNvPr id="7" name="Table 6">
            <a:extLst>
              <a:ext uri="{FF2B5EF4-FFF2-40B4-BE49-F238E27FC236}">
                <a16:creationId xmlns:a16="http://schemas.microsoft.com/office/drawing/2014/main" id="{3C572F4C-21ED-450D-A6AD-3FB8F5D70DAD}"/>
              </a:ext>
            </a:extLst>
          </p:cNvPr>
          <p:cNvGraphicFramePr>
            <a:graphicFrameLocks noGrp="1"/>
          </p:cNvGraphicFramePr>
          <p:nvPr/>
        </p:nvGraphicFramePr>
        <p:xfrm>
          <a:off x="868475" y="700813"/>
          <a:ext cx="4946538" cy="4517585"/>
        </p:xfrm>
        <a:graphic>
          <a:graphicData uri="http://schemas.openxmlformats.org/drawingml/2006/table">
            <a:tbl>
              <a:tblPr firstRow="1" bandRow="1"/>
              <a:tblGrid>
                <a:gridCol w="1996169">
                  <a:extLst>
                    <a:ext uri="{9D8B030D-6E8A-4147-A177-3AD203B41FA5}">
                      <a16:colId xmlns:a16="http://schemas.microsoft.com/office/drawing/2014/main" val="1779253838"/>
                    </a:ext>
                  </a:extLst>
                </a:gridCol>
                <a:gridCol w="900113">
                  <a:extLst>
                    <a:ext uri="{9D8B030D-6E8A-4147-A177-3AD203B41FA5}">
                      <a16:colId xmlns:a16="http://schemas.microsoft.com/office/drawing/2014/main" val="772122858"/>
                    </a:ext>
                  </a:extLst>
                </a:gridCol>
                <a:gridCol w="1085850">
                  <a:extLst>
                    <a:ext uri="{9D8B030D-6E8A-4147-A177-3AD203B41FA5}">
                      <a16:colId xmlns:a16="http://schemas.microsoft.com/office/drawing/2014/main" val="1517384985"/>
                    </a:ext>
                  </a:extLst>
                </a:gridCol>
                <a:gridCol w="964406">
                  <a:extLst>
                    <a:ext uri="{9D8B030D-6E8A-4147-A177-3AD203B41FA5}">
                      <a16:colId xmlns:a16="http://schemas.microsoft.com/office/drawing/2014/main" val="3611753489"/>
                    </a:ext>
                  </a:extLst>
                </a:gridCol>
              </a:tblGrid>
              <a:tr h="3086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fontAlgn="base">
                        <a:lnSpc>
                          <a:spcPct val="100000"/>
                        </a:lnSpc>
                        <a:spcBef>
                          <a:spcPts val="0"/>
                        </a:spcBef>
                        <a:spcAft>
                          <a:spcPts val="0"/>
                        </a:spcAft>
                      </a:pP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0000"/>
                        </a:lnSpc>
                        <a:spcBef>
                          <a:spcPts val="0"/>
                        </a:spcBef>
                        <a:spcAft>
                          <a:spcPts val="0"/>
                        </a:spcAft>
                      </a:pPr>
                      <a:r>
                        <a:rPr lang="en-US" sz="700" b="1">
                          <a:solidFill>
                            <a:schemeClr val="bg1"/>
                          </a:solidFill>
                          <a:effectLst/>
                        </a:rPr>
                        <a:t>TCR   </a:t>
                      </a:r>
                      <a:br>
                        <a:rPr lang="en-US" sz="700" b="1">
                          <a:solidFill>
                            <a:srgbClr val="FFFFFF"/>
                          </a:solidFill>
                          <a:effectLst/>
                        </a:rPr>
                      </a:br>
                      <a:r>
                        <a:rPr lang="en-US" sz="700" b="1">
                          <a:solidFill>
                            <a:schemeClr val="bg1"/>
                          </a:solidFill>
                          <a:effectLst/>
                        </a:rPr>
                        <a:t>N = 12   </a:t>
                      </a:r>
                      <a:br>
                        <a:rPr lang="en-US" sz="700" b="1">
                          <a:solidFill>
                            <a:srgbClr val="FFFFFF"/>
                          </a:solidFill>
                          <a:effectLst/>
                        </a:rPr>
                      </a:br>
                      <a:r>
                        <a:rPr lang="en-US" sz="700" b="1">
                          <a:solidFill>
                            <a:schemeClr val="bg1"/>
                          </a:solidFill>
                          <a:effectLst/>
                        </a:rPr>
                        <a:t>n (%)   </a:t>
                      </a:r>
                      <a:endParaRPr lang="en-US"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0000"/>
                        </a:lnSpc>
                        <a:spcBef>
                          <a:spcPts val="0"/>
                        </a:spcBef>
                        <a:spcAft>
                          <a:spcPts val="0"/>
                        </a:spcAft>
                      </a:pPr>
                      <a:r>
                        <a:rPr lang="en-US" sz="700" b="1">
                          <a:solidFill>
                            <a:schemeClr val="bg1"/>
                          </a:solidFill>
                          <a:effectLst/>
                        </a:rPr>
                        <a:t>TCT   </a:t>
                      </a:r>
                      <a:endParaRPr lang="en-US" sz="700">
                        <a:solidFill>
                          <a:schemeClr val="bg1"/>
                        </a:solidFill>
                        <a:effectLst/>
                      </a:endParaRPr>
                    </a:p>
                    <a:p>
                      <a:pPr marL="0" marR="0" algn="ctr" fontAlgn="base">
                        <a:lnSpc>
                          <a:spcPct val="100000"/>
                        </a:lnSpc>
                        <a:spcBef>
                          <a:spcPts val="0"/>
                        </a:spcBef>
                        <a:spcAft>
                          <a:spcPts val="0"/>
                        </a:spcAft>
                      </a:pPr>
                      <a:r>
                        <a:rPr lang="en-US" sz="700" b="1">
                          <a:solidFill>
                            <a:schemeClr val="bg1"/>
                          </a:solidFill>
                          <a:effectLst/>
                        </a:rPr>
                        <a:t>N = 23   </a:t>
                      </a:r>
                      <a:endParaRPr lang="en-US" sz="700">
                        <a:solidFill>
                          <a:schemeClr val="bg1"/>
                        </a:solidFill>
                        <a:effectLst/>
                      </a:endParaRPr>
                    </a:p>
                    <a:p>
                      <a:pPr marL="0" marR="0" algn="ctr" fontAlgn="base">
                        <a:lnSpc>
                          <a:spcPct val="100000"/>
                        </a:lnSpc>
                        <a:spcBef>
                          <a:spcPts val="0"/>
                        </a:spcBef>
                        <a:spcAft>
                          <a:spcPts val="0"/>
                        </a:spcAft>
                      </a:pPr>
                      <a:r>
                        <a:rPr lang="en-US" sz="700" b="1">
                          <a:solidFill>
                            <a:schemeClr val="bg1"/>
                          </a:solidFill>
                          <a:effectLst/>
                        </a:rPr>
                        <a:t>n (%)   </a:t>
                      </a:r>
                      <a:endParaRPr lang="en-US"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fontAlgn="base">
                        <a:lnSpc>
                          <a:spcPct val="100000"/>
                        </a:lnSpc>
                        <a:spcBef>
                          <a:spcPts val="0"/>
                        </a:spcBef>
                        <a:spcAft>
                          <a:spcPts val="0"/>
                        </a:spcAft>
                      </a:pPr>
                      <a:r>
                        <a:rPr lang="en-US" sz="700" b="1">
                          <a:solidFill>
                            <a:schemeClr val="bg1"/>
                          </a:solidFill>
                          <a:effectLst/>
                        </a:rPr>
                        <a:t>All XKd patients    </a:t>
                      </a:r>
                      <a:endParaRPr lang="en-US" sz="700">
                        <a:solidFill>
                          <a:schemeClr val="bg1"/>
                        </a:solidFill>
                        <a:effectLst/>
                      </a:endParaRPr>
                    </a:p>
                    <a:p>
                      <a:pPr marL="0" marR="0" algn="ctr" fontAlgn="base">
                        <a:lnSpc>
                          <a:spcPct val="100000"/>
                        </a:lnSpc>
                        <a:spcBef>
                          <a:spcPts val="0"/>
                        </a:spcBef>
                        <a:spcAft>
                          <a:spcPts val="0"/>
                        </a:spcAft>
                      </a:pPr>
                      <a:r>
                        <a:rPr lang="en-US" sz="700" b="1">
                          <a:solidFill>
                            <a:schemeClr val="bg1"/>
                          </a:solidFill>
                          <a:effectLst/>
                        </a:rPr>
                        <a:t>N = 33   </a:t>
                      </a:r>
                      <a:endParaRPr lang="en-US" sz="700">
                        <a:solidFill>
                          <a:schemeClr val="bg1"/>
                        </a:solidFill>
                        <a:effectLst/>
                      </a:endParaRPr>
                    </a:p>
                    <a:p>
                      <a:pPr marL="0" marR="0" algn="ctr" fontAlgn="base">
                        <a:lnSpc>
                          <a:spcPct val="100000"/>
                        </a:lnSpc>
                        <a:spcBef>
                          <a:spcPts val="0"/>
                        </a:spcBef>
                        <a:spcAft>
                          <a:spcPts val="0"/>
                        </a:spcAft>
                      </a:pPr>
                      <a:r>
                        <a:rPr lang="en-US" sz="700" b="1">
                          <a:solidFill>
                            <a:schemeClr val="bg1"/>
                          </a:solidFill>
                          <a:effectLst/>
                        </a:rPr>
                        <a:t>n (%)   </a:t>
                      </a:r>
                      <a:endParaRPr lang="en-US" sz="7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9ABC5"/>
                    </a:solidFill>
                  </a:tcPr>
                </a:tc>
                <a:extLst>
                  <a:ext uri="{0D108BD9-81ED-4DB2-BD59-A6C34878D82A}">
                    <a16:rowId xmlns:a16="http://schemas.microsoft.com/office/drawing/2014/main" val="1862689910"/>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TEAEs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12 (100)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23 (100)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33 (100)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258922249"/>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Grade 3/4 TEAE</a:t>
                      </a:r>
                      <a:r>
                        <a:rPr lang="en-US" sz="700" b="1" baseline="30000">
                          <a:solidFill>
                            <a:srgbClr val="000000"/>
                          </a:solidFill>
                          <a:effectLst/>
                        </a:rPr>
                        <a:t>a</a:t>
                      </a:r>
                      <a:r>
                        <a:rPr lang="en-US" sz="700" b="1">
                          <a:solidFill>
                            <a:srgbClr val="000000"/>
                          </a:solidFill>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9 (75.0)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20 (87.0)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27 (81.8)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310502395"/>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Grade 4 TEAE</a:t>
                      </a:r>
                      <a:r>
                        <a:rPr lang="en-US" sz="700" b="1" baseline="30000">
                          <a:solidFill>
                            <a:srgbClr val="000000"/>
                          </a:solidFill>
                          <a:effectLst/>
                        </a:rPr>
                        <a:t>a</a:t>
                      </a:r>
                      <a:r>
                        <a:rPr lang="en-US" sz="700" b="1">
                          <a:solidFill>
                            <a:srgbClr val="000000"/>
                          </a:solidFill>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3 (25.0)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7 (30.4)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(30.3)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926710499"/>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Serious TEAE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5 (41.7)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12 (52.2)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16 (48.5)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41049708"/>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TEAE Leading to Dose Modification</a:t>
                      </a:r>
                      <a:r>
                        <a:rPr lang="en-US" sz="700" b="1" baseline="30000">
                          <a:solidFill>
                            <a:srgbClr val="000000"/>
                          </a:solidFill>
                          <a:effectLst/>
                        </a:rPr>
                        <a:t>b</a:t>
                      </a:r>
                      <a:r>
                        <a:rPr lang="en-US" sz="700" b="1">
                          <a:solidFill>
                            <a:srgbClr val="000000"/>
                          </a:solidFill>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(83.3)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20 (87.0)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29 (87.9)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545797481"/>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dirty="0">
                          <a:solidFill>
                            <a:srgbClr val="000000"/>
                          </a:solidFill>
                          <a:effectLst/>
                        </a:rPr>
                        <a:t>  TEAE Leading to Dose Reduction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9 (75.0)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17 (73.9)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25 (75.8)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926238135"/>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TEAE Leading to Drug Interruption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9 (75.0)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17 (73.9)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24 (72.7)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820870777"/>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dirty="0">
                          <a:solidFill>
                            <a:srgbClr val="000000"/>
                          </a:solidFill>
                          <a:effectLst/>
                        </a:rPr>
                        <a:t>  TEAE Leading </a:t>
                      </a:r>
                      <a:r>
                        <a:rPr lang="en-US" sz="700" b="1">
                          <a:solidFill>
                            <a:srgbClr val="000000"/>
                          </a:solidFill>
                          <a:effectLst/>
                        </a:rPr>
                        <a:t>to Study Treatment Discontinuation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 (16.7)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 (8.7)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5 (15.2)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266007960"/>
                  </a:ext>
                </a:extLst>
              </a:tr>
              <a:tr h="1109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  TEAE Leading to Death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 (3.0)</a:t>
                      </a:r>
                      <a:r>
                        <a:rPr lang="en-US" sz="700" b="1" baseline="30000">
                          <a:solidFill>
                            <a:srgbClr val="000000"/>
                          </a:solidFill>
                          <a:effectLst/>
                        </a:rPr>
                        <a:t>c</a:t>
                      </a:r>
                      <a:r>
                        <a:rPr lang="en-US" sz="700">
                          <a:solidFill>
                            <a:srgbClr val="000000"/>
                          </a:solidFill>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2826332563"/>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Thrombocytopenia,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   10 (83.3)   </a:t>
                      </a:r>
                      <a:endParaRPr lang="en-US" sz="700">
                        <a:effectLst/>
                      </a:endParaRPr>
                    </a:p>
                    <a:p>
                      <a:pPr marL="0" marR="0" algn="ctr" fontAlgn="base">
                        <a:lnSpc>
                          <a:spcPct val="100000"/>
                        </a:lnSpc>
                        <a:spcBef>
                          <a:spcPts val="0"/>
                        </a:spcBef>
                        <a:spcAft>
                          <a:spcPts val="0"/>
                        </a:spcAft>
                      </a:pPr>
                      <a:r>
                        <a:rPr lang="en-US" sz="700">
                          <a:solidFill>
                            <a:srgbClr val="000000"/>
                          </a:solidFill>
                          <a:effectLst/>
                        </a:rPr>
                        <a:t>    6 (50.0)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21 (91.3)  </a:t>
                      </a:r>
                      <a:endParaRPr lang="en-US" sz="700">
                        <a:effectLst/>
                      </a:endParaRPr>
                    </a:p>
                    <a:p>
                      <a:pPr marL="0" marR="0" algn="ctr" fontAlgn="base">
                        <a:lnSpc>
                          <a:spcPct val="100000"/>
                        </a:lnSpc>
                        <a:spcBef>
                          <a:spcPts val="0"/>
                        </a:spcBef>
                        <a:spcAft>
                          <a:spcPts val="0"/>
                        </a:spcAft>
                      </a:pPr>
                      <a:r>
                        <a:rPr lang="en-US" sz="700">
                          <a:solidFill>
                            <a:srgbClr val="000000"/>
                          </a:solidFill>
                          <a:effectLst/>
                        </a:rPr>
                        <a:t>13 (56.5)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   27 (81.8)   </a:t>
                      </a:r>
                      <a:endParaRPr lang="en-US" sz="700">
                        <a:effectLst/>
                      </a:endParaRPr>
                    </a:p>
                    <a:p>
                      <a:pPr marL="0" marR="0" algn="ctr" fontAlgn="base">
                        <a:lnSpc>
                          <a:spcPct val="100000"/>
                        </a:lnSpc>
                        <a:spcBef>
                          <a:spcPts val="0"/>
                        </a:spcBef>
                        <a:spcAft>
                          <a:spcPts val="0"/>
                        </a:spcAft>
                      </a:pPr>
                      <a:r>
                        <a:rPr lang="en-US" sz="700">
                          <a:solidFill>
                            <a:srgbClr val="000000"/>
                          </a:solidFill>
                          <a:effectLst/>
                        </a:rPr>
                        <a:t>   19 (57.6)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66617765"/>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Nausea, all grades</a:t>
                      </a:r>
                      <a:r>
                        <a:rPr lang="en-US" sz="700" b="1" baseline="30000">
                          <a:solidFill>
                            <a:srgbClr val="000000"/>
                          </a:solidFill>
                          <a:effectLst/>
                        </a:rPr>
                        <a:t> </a:t>
                      </a:r>
                      <a:r>
                        <a:rPr lang="en-US" sz="700" b="1">
                          <a:solidFill>
                            <a:srgbClr val="000000"/>
                          </a:solidFill>
                          <a:effectLst/>
                        </a:rPr>
                        <a:t>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12 (100.0)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(8.3)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19 (82.6)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(8.7)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   25 (75.8)   </a:t>
                      </a:r>
                      <a:endParaRPr lang="en-US" sz="700">
                        <a:effectLst/>
                      </a:endParaRPr>
                    </a:p>
                    <a:p>
                      <a:pPr marL="0" marR="0" algn="ctr" fontAlgn="base">
                        <a:lnSpc>
                          <a:spcPct val="100000"/>
                        </a:lnSpc>
                        <a:spcBef>
                          <a:spcPts val="0"/>
                        </a:spcBef>
                        <a:spcAft>
                          <a:spcPts val="0"/>
                        </a:spcAft>
                      </a:pPr>
                      <a:r>
                        <a:rPr lang="en-US" sz="700">
                          <a:solidFill>
                            <a:srgbClr val="000000"/>
                          </a:solidFill>
                          <a:effectLst/>
                        </a:rPr>
                        <a:t>    3 (9.1)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961908483"/>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Fatigue,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    7 (58.3)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14 (60.9)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(8.7)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21 (63.6)   </a:t>
                      </a:r>
                      <a:endParaRPr lang="en-US" sz="700">
                        <a:effectLst/>
                      </a:endParaRPr>
                    </a:p>
                    <a:p>
                      <a:pPr marL="0" marR="0" algn="ctr" fontAlgn="base">
                        <a:lnSpc>
                          <a:spcPct val="100000"/>
                        </a:lnSpc>
                        <a:spcBef>
                          <a:spcPts val="0"/>
                        </a:spcBef>
                        <a:spcAft>
                          <a:spcPts val="0"/>
                        </a:spcAft>
                      </a:pPr>
                      <a:r>
                        <a:rPr lang="en-US" sz="700">
                          <a:solidFill>
                            <a:srgbClr val="000000"/>
                          </a:solidFill>
                          <a:effectLst/>
                        </a:rPr>
                        <a:t>5 (15.2)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10625368"/>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Decreased appetite,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7 (58.3)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(8.3)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14 (60.9)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(4.3)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20 (60.6)   </a:t>
                      </a:r>
                      <a:endParaRPr lang="en-US" sz="700">
                        <a:effectLst/>
                      </a:endParaRPr>
                    </a:p>
                    <a:p>
                      <a:pPr marL="0" marR="0" algn="ctr" fontAlgn="base">
                        <a:lnSpc>
                          <a:spcPct val="100000"/>
                        </a:lnSpc>
                        <a:spcBef>
                          <a:spcPts val="0"/>
                        </a:spcBef>
                        <a:spcAft>
                          <a:spcPts val="0"/>
                        </a:spcAft>
                      </a:pPr>
                      <a:r>
                        <a:rPr lang="en-US" sz="700">
                          <a:solidFill>
                            <a:srgbClr val="000000"/>
                          </a:solidFill>
                          <a:effectLst/>
                        </a:rPr>
                        <a:t>    1 (3.0)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411735280"/>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Anaemia,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7 (58.3)   </a:t>
                      </a:r>
                      <a:endParaRPr lang="en-US" sz="700">
                        <a:effectLst/>
                      </a:endParaRPr>
                    </a:p>
                    <a:p>
                      <a:pPr marL="0" marR="0" algn="ctr" fontAlgn="base">
                        <a:lnSpc>
                          <a:spcPct val="100000"/>
                        </a:lnSpc>
                        <a:spcBef>
                          <a:spcPts val="0"/>
                        </a:spcBef>
                        <a:spcAft>
                          <a:spcPts val="0"/>
                        </a:spcAft>
                      </a:pPr>
                      <a:r>
                        <a:rPr lang="en-US" sz="700">
                          <a:solidFill>
                            <a:srgbClr val="000000"/>
                          </a:solidFill>
                          <a:effectLst/>
                        </a:rPr>
                        <a:t>3 (25.0)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15 (65.2)  </a:t>
                      </a:r>
                      <a:endParaRPr lang="en-US" sz="700">
                        <a:effectLst/>
                      </a:endParaRPr>
                    </a:p>
                    <a:p>
                      <a:pPr marL="0" marR="0" algn="ctr" fontAlgn="base">
                        <a:lnSpc>
                          <a:spcPct val="100000"/>
                        </a:lnSpc>
                        <a:spcBef>
                          <a:spcPts val="0"/>
                        </a:spcBef>
                        <a:spcAft>
                          <a:spcPts val="0"/>
                        </a:spcAft>
                      </a:pPr>
                      <a:r>
                        <a:rPr lang="en-US" sz="700">
                          <a:solidFill>
                            <a:srgbClr val="000000"/>
                          </a:solidFill>
                          <a:effectLst/>
                        </a:rPr>
                        <a:t>7 (30.4)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19 (57.6)   </a:t>
                      </a:r>
                      <a:endParaRPr lang="en-US" sz="700">
                        <a:effectLst/>
                      </a:endParaRPr>
                    </a:p>
                    <a:p>
                      <a:pPr marL="0" marR="0" algn="ctr" fontAlgn="base">
                        <a:lnSpc>
                          <a:spcPct val="100000"/>
                        </a:lnSpc>
                        <a:spcBef>
                          <a:spcPts val="0"/>
                        </a:spcBef>
                        <a:spcAft>
                          <a:spcPts val="0"/>
                        </a:spcAft>
                      </a:pPr>
                      <a:r>
                        <a:rPr lang="en-US" sz="700">
                          <a:solidFill>
                            <a:srgbClr val="000000"/>
                          </a:solidFill>
                          <a:effectLst/>
                        </a:rPr>
                        <a:t>8 (24.2)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81196766"/>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Weight decreased,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6 (50.0)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11 (47.8)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   14 (42.4)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597778643"/>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Neutropenia,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6 (50.0)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(8.3)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8 (34.8)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(4.3)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(30.3)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(6.1)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41396559"/>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Cough,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6 (50.0)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12 (52.2)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18 (54.5)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881439219"/>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Constipation,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7 (58.3)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(43.5)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14 (42.4)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32816463"/>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Diarrhea,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6 (50.0)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9 (39.1)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14 (42.4)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53922146"/>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Dyspnea,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5 (41.7)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(43.5)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12 (36.4)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00427906"/>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Leukopenia,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5 (41.7)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(16.7)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9 (39.1)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(8.7)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11 (33.3) </a:t>
                      </a:r>
                      <a:endParaRPr lang="en-US" sz="700">
                        <a:effectLst/>
                      </a:endParaRPr>
                    </a:p>
                    <a:p>
                      <a:pPr marL="0" marR="0" algn="ctr" fontAlgn="base">
                        <a:lnSpc>
                          <a:spcPct val="100000"/>
                        </a:lnSpc>
                        <a:spcBef>
                          <a:spcPts val="0"/>
                        </a:spcBef>
                        <a:spcAft>
                          <a:spcPts val="0"/>
                        </a:spcAft>
                      </a:pPr>
                      <a:r>
                        <a:rPr lang="en-US" sz="700">
                          <a:solidFill>
                            <a:srgbClr val="000000"/>
                          </a:solidFill>
                          <a:effectLst/>
                        </a:rPr>
                        <a:t>3 (9.1)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837570782"/>
                  </a:ext>
                </a:extLst>
              </a:tr>
              <a:tr h="2218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Dysgeusia,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4 (33.3)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8 (34.8)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10 (30.3) </a:t>
                      </a:r>
                      <a:endParaRPr lang="en-US" sz="700">
                        <a:effectLst/>
                      </a:endParaRPr>
                    </a:p>
                    <a:p>
                      <a:pPr marL="0" marR="0" algn="ctr" fontAlgn="base">
                        <a:lnSpc>
                          <a:spcPct val="100000"/>
                        </a:lnSpc>
                        <a:spcBef>
                          <a:spcPts val="0"/>
                        </a:spcBef>
                        <a:spcAft>
                          <a:spcPts val="0"/>
                        </a:spcAft>
                      </a:pPr>
                      <a:r>
                        <a:rPr lang="en-US" sz="700">
                          <a:solidFill>
                            <a:srgbClr val="000000"/>
                          </a:solidFill>
                          <a:effectLst/>
                        </a:rPr>
                        <a:t>0 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91063117"/>
                  </a:ext>
                </a:extLst>
              </a:tr>
              <a:tr h="2057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fontAlgn="base">
                        <a:lnSpc>
                          <a:spcPct val="100000"/>
                        </a:lnSpc>
                        <a:spcBef>
                          <a:spcPts val="0"/>
                        </a:spcBef>
                        <a:spcAft>
                          <a:spcPts val="0"/>
                        </a:spcAft>
                      </a:pPr>
                      <a:r>
                        <a:rPr lang="en-US" sz="700" b="1">
                          <a:solidFill>
                            <a:srgbClr val="000000"/>
                          </a:solidFill>
                          <a:effectLst/>
                        </a:rPr>
                        <a:t>Hyponatremia, all grades </a:t>
                      </a:r>
                      <a:endParaRPr lang="en-US" sz="700">
                        <a:effectLst/>
                      </a:endParaRPr>
                    </a:p>
                    <a:p>
                      <a:pPr marL="0" marR="0" fontAlgn="base">
                        <a:lnSpc>
                          <a:spcPct val="100000"/>
                        </a:lnSpc>
                        <a:spcBef>
                          <a:spcPts val="0"/>
                        </a:spcBef>
                        <a:spcAft>
                          <a:spcPts val="0"/>
                        </a:spcAft>
                      </a:pPr>
                      <a:r>
                        <a:rPr lang="en-US" sz="700" b="1">
                          <a:solidFill>
                            <a:srgbClr val="000000"/>
                          </a:solidFill>
                          <a:effectLst/>
                        </a:rPr>
                        <a:t>  Grade 3/4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4 (33.3) </a:t>
                      </a:r>
                      <a:endParaRPr lang="en-US" sz="700">
                        <a:effectLst/>
                      </a:endParaRPr>
                    </a:p>
                    <a:p>
                      <a:pPr marL="0" marR="0" algn="ctr" fontAlgn="base">
                        <a:lnSpc>
                          <a:spcPct val="100000"/>
                        </a:lnSpc>
                        <a:spcBef>
                          <a:spcPts val="0"/>
                        </a:spcBef>
                        <a:spcAft>
                          <a:spcPts val="0"/>
                        </a:spcAft>
                      </a:pPr>
                      <a:r>
                        <a:rPr lang="en-US" sz="700">
                          <a:solidFill>
                            <a:srgbClr val="000000"/>
                          </a:solidFill>
                          <a:effectLst/>
                        </a:rPr>
                        <a:t>1 (8.3)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a:solidFill>
                            <a:srgbClr val="000000"/>
                          </a:solidFill>
                          <a:effectLst/>
                        </a:rPr>
                        <a:t>7 (30.4) </a:t>
                      </a:r>
                      <a:endParaRPr lang="en-US" sz="700">
                        <a:effectLst/>
                      </a:endParaRPr>
                    </a:p>
                    <a:p>
                      <a:pPr marL="0" marR="0" algn="ctr" fontAlgn="base">
                        <a:lnSpc>
                          <a:spcPct val="100000"/>
                        </a:lnSpc>
                        <a:spcBef>
                          <a:spcPts val="0"/>
                        </a:spcBef>
                        <a:spcAft>
                          <a:spcPts val="0"/>
                        </a:spcAft>
                      </a:pPr>
                      <a:r>
                        <a:rPr lang="en-US" sz="700">
                          <a:solidFill>
                            <a:srgbClr val="000000"/>
                          </a:solidFill>
                          <a:effectLst/>
                        </a:rPr>
                        <a:t>2 (8.7)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fontAlgn="base">
                        <a:lnSpc>
                          <a:spcPct val="100000"/>
                        </a:lnSpc>
                        <a:spcBef>
                          <a:spcPts val="0"/>
                        </a:spcBef>
                        <a:spcAft>
                          <a:spcPts val="0"/>
                        </a:spcAft>
                      </a:pPr>
                      <a:r>
                        <a:rPr lang="en-US" sz="700" dirty="0">
                          <a:solidFill>
                            <a:srgbClr val="000000"/>
                          </a:solidFill>
                          <a:effectLst/>
                        </a:rPr>
                        <a:t>9 (27.3) </a:t>
                      </a:r>
                      <a:endParaRPr lang="en-US" sz="700" dirty="0">
                        <a:effectLst/>
                      </a:endParaRPr>
                    </a:p>
                    <a:p>
                      <a:pPr marL="0" marR="0" algn="ctr" fontAlgn="base">
                        <a:lnSpc>
                          <a:spcPct val="100000"/>
                        </a:lnSpc>
                        <a:spcBef>
                          <a:spcPts val="0"/>
                        </a:spcBef>
                        <a:spcAft>
                          <a:spcPts val="0"/>
                        </a:spcAft>
                      </a:pPr>
                      <a:r>
                        <a:rPr lang="en-US" sz="700" dirty="0">
                          <a:solidFill>
                            <a:srgbClr val="000000"/>
                          </a:solidFill>
                          <a:effectLst/>
                        </a:rPr>
                        <a:t>3 (9.1)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0F0F0"/>
                    </a:solidFill>
                  </a:tcPr>
                </a:tc>
                <a:extLst>
                  <a:ext uri="{0D108BD9-81ED-4DB2-BD59-A6C34878D82A}">
                    <a16:rowId xmlns:a16="http://schemas.microsoft.com/office/drawing/2014/main" val="1877060274"/>
                  </a:ext>
                </a:extLst>
              </a:tr>
            </a:tbl>
          </a:graphicData>
        </a:graphic>
      </p:graphicFrame>
      <p:sp>
        <p:nvSpPr>
          <p:cNvPr id="13" name="TextBox 12">
            <a:extLst>
              <a:ext uri="{FF2B5EF4-FFF2-40B4-BE49-F238E27FC236}">
                <a16:creationId xmlns:a16="http://schemas.microsoft.com/office/drawing/2014/main" id="{DA3B2BA1-3B36-4519-A586-794061705C1F}"/>
              </a:ext>
            </a:extLst>
          </p:cNvPr>
          <p:cNvSpPr txBox="1"/>
          <p:nvPr/>
        </p:nvSpPr>
        <p:spPr>
          <a:xfrm>
            <a:off x="5960047" y="3370344"/>
            <a:ext cx="3183953" cy="1528816"/>
          </a:xfrm>
          <a:prstGeom prst="rect">
            <a:avLst/>
          </a:prstGeom>
          <a:noFill/>
        </p:spPr>
        <p:txBody>
          <a:bodyPr wrap="square" rtlCol="0">
            <a:spAutoFit/>
          </a:bodyPr>
          <a:lstStyle/>
          <a:p>
            <a:pPr defTabSz="342900">
              <a:lnSpc>
                <a:spcPct val="107000"/>
              </a:lnSpc>
            </a:pPr>
            <a:r>
              <a:rPr lang="en-US" sz="675">
                <a:solidFill>
                  <a:srgbClr val="000000"/>
                </a:solidFill>
                <a:ea typeface="Times New Roman" panose="02020603050405020304" pitchFamily="18" charset="0"/>
                <a:cs typeface="Arial" panose="020B0604020202020204" pitchFamily="34" charset="0"/>
              </a:rPr>
              <a:t>Abbreviations: TCR=triple class refractory; TCT=triple class treated; TEAE=treatment-emergent adverse event; XKd=selinexor+</a:t>
            </a:r>
          </a:p>
          <a:p>
            <a:pPr defTabSz="342900">
              <a:lnSpc>
                <a:spcPct val="107000"/>
              </a:lnSpc>
            </a:pPr>
            <a:r>
              <a:rPr lang="en-US" sz="675">
                <a:solidFill>
                  <a:srgbClr val="000000"/>
                </a:solidFill>
                <a:ea typeface="Times New Roman" panose="02020603050405020304" pitchFamily="18" charset="0"/>
                <a:cs typeface="Arial" panose="020B0604020202020204" pitchFamily="34" charset="0"/>
              </a:rPr>
              <a:t>carfilzomib+dexamethasone. </a:t>
            </a:r>
            <a:endParaRPr lang="en-US" sz="675">
              <a:solidFill>
                <a:prstClr val="black"/>
              </a:solidFill>
              <a:ea typeface="Calibri" panose="020F0502020204030204" pitchFamily="34" charset="0"/>
              <a:cs typeface="Arial" panose="020B0604020202020204" pitchFamily="34" charset="0"/>
            </a:endParaRPr>
          </a:p>
          <a:p>
            <a:pPr defTabSz="342900">
              <a:lnSpc>
                <a:spcPct val="107000"/>
              </a:lnSpc>
            </a:pPr>
            <a:r>
              <a:rPr lang="en-US" sz="675" b="1" baseline="30000">
                <a:solidFill>
                  <a:srgbClr val="000000"/>
                </a:solidFill>
                <a:ea typeface="Times New Roman" panose="02020603050405020304" pitchFamily="18" charset="0"/>
                <a:cs typeface="Arial" panose="020B0604020202020204" pitchFamily="34" charset="0"/>
              </a:rPr>
              <a:t>*</a:t>
            </a:r>
            <a:r>
              <a:rPr lang="en-US" sz="675">
                <a:solidFill>
                  <a:srgbClr val="000000"/>
                </a:solidFill>
                <a:ea typeface="Times New Roman" panose="02020603050405020304" pitchFamily="18" charset="0"/>
                <a:cs typeface="Arial" panose="020B0604020202020204" pitchFamily="34" charset="0"/>
              </a:rPr>
              <a:t>Hematologic and non-hematologic AEs that occurred in 25% or more of the full cohort.</a:t>
            </a:r>
            <a:endParaRPr lang="en-US" sz="675">
              <a:solidFill>
                <a:prstClr val="black"/>
              </a:solidFill>
              <a:ea typeface="Calibri" panose="020F0502020204030204" pitchFamily="34" charset="0"/>
              <a:cs typeface="Arial" panose="020B0604020202020204" pitchFamily="34" charset="0"/>
            </a:endParaRPr>
          </a:p>
          <a:p>
            <a:pPr defTabSz="342900">
              <a:lnSpc>
                <a:spcPct val="107000"/>
              </a:lnSpc>
            </a:pPr>
            <a:r>
              <a:rPr lang="en-US" sz="675" b="1" baseline="30000">
                <a:solidFill>
                  <a:srgbClr val="000000"/>
                </a:solidFill>
                <a:ea typeface="Times New Roman" panose="02020603050405020304" pitchFamily="18" charset="0"/>
                <a:cs typeface="Arial" panose="020B0604020202020204" pitchFamily="34" charset="0"/>
              </a:rPr>
              <a:t>a</a:t>
            </a:r>
            <a:r>
              <a:rPr lang="en-US" sz="675">
                <a:solidFill>
                  <a:srgbClr val="000000"/>
                </a:solidFill>
                <a:ea typeface="Times New Roman" panose="02020603050405020304" pitchFamily="18" charset="0"/>
                <a:cs typeface="Arial" panose="020B0604020202020204" pitchFamily="34" charset="0"/>
              </a:rPr>
              <a:t>Based on maximum severity grade observed for each patient. </a:t>
            </a:r>
            <a:endParaRPr lang="en-US" sz="675">
              <a:solidFill>
                <a:prstClr val="black"/>
              </a:solidFill>
              <a:ea typeface="Calibri" panose="020F0502020204030204" pitchFamily="34" charset="0"/>
              <a:cs typeface="Arial" panose="020B0604020202020204" pitchFamily="34" charset="0"/>
            </a:endParaRPr>
          </a:p>
          <a:p>
            <a:pPr defTabSz="342900">
              <a:lnSpc>
                <a:spcPct val="107000"/>
              </a:lnSpc>
            </a:pPr>
            <a:r>
              <a:rPr lang="en-US" sz="675" b="1" baseline="30000">
                <a:solidFill>
                  <a:srgbClr val="000000"/>
                </a:solidFill>
                <a:ea typeface="Times New Roman" panose="02020603050405020304" pitchFamily="18" charset="0"/>
                <a:cs typeface="Arial" panose="020B0604020202020204" pitchFamily="34" charset="0"/>
              </a:rPr>
              <a:t>b</a:t>
            </a:r>
            <a:r>
              <a:rPr lang="en-US" sz="675">
                <a:solidFill>
                  <a:srgbClr val="000000"/>
                </a:solidFill>
                <a:ea typeface="Times New Roman" panose="02020603050405020304" pitchFamily="18" charset="0"/>
                <a:cs typeface="Arial" panose="020B0604020202020204" pitchFamily="34" charset="0"/>
              </a:rPr>
              <a:t>The number of patients with dose modification(s) is not necessarily equal to the sum of the number of patients who had a modified dose or a drug interruption since the same patient could fall into more than one of these categories. </a:t>
            </a:r>
            <a:endParaRPr lang="en-US" sz="675">
              <a:solidFill>
                <a:prstClr val="black"/>
              </a:solidFill>
              <a:ea typeface="Calibri" panose="020F0502020204030204" pitchFamily="34" charset="0"/>
              <a:cs typeface="Arial" panose="020B0604020202020204" pitchFamily="34" charset="0"/>
            </a:endParaRPr>
          </a:p>
          <a:p>
            <a:pPr defTabSz="342900">
              <a:lnSpc>
                <a:spcPct val="107000"/>
              </a:lnSpc>
            </a:pPr>
            <a:r>
              <a:rPr lang="en-US" sz="675" b="1" baseline="30000">
                <a:solidFill>
                  <a:prstClr val="black"/>
                </a:solidFill>
                <a:ea typeface="Times New Roman" panose="02020603050405020304" pitchFamily="18" charset="0"/>
                <a:cs typeface="Arial" panose="020B0604020202020204" pitchFamily="34" charset="0"/>
              </a:rPr>
              <a:t>c</a:t>
            </a:r>
            <a:r>
              <a:rPr lang="en-US" sz="675">
                <a:solidFill>
                  <a:prstClr val="black"/>
                </a:solidFill>
                <a:ea typeface="Times New Roman" panose="02020603050405020304" pitchFamily="18" charset="0"/>
                <a:cs typeface="Arial" panose="020B0604020202020204" pitchFamily="34" charset="0"/>
              </a:rPr>
              <a:t>The fatal AE was respiratory failure in a patient treated at the maximum tolerated dose. It was judged by the investigator as not related to any study drug. </a:t>
            </a:r>
            <a:endParaRPr lang="en-US" sz="675">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4241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599" y="1798064"/>
            <a:ext cx="6533535" cy="2204975"/>
          </a:xfrm>
        </p:spPr>
        <p:txBody>
          <a:bodyPr/>
          <a:lstStyle/>
          <a:p>
            <a:r>
              <a:rPr lang="en-US" b="1" dirty="0">
                <a:solidFill>
                  <a:srgbClr val="002E51"/>
                </a:solidFill>
              </a:rPr>
              <a:t>Ok-Kyong Chaekal, MD</a:t>
            </a:r>
          </a:p>
          <a:p>
            <a:r>
              <a:rPr lang="en-US" dirty="0">
                <a:solidFill>
                  <a:srgbClr val="002E51"/>
                </a:solidFill>
              </a:rPr>
              <a:t>Associate Professor</a:t>
            </a:r>
          </a:p>
          <a:p>
            <a:r>
              <a:rPr lang="en-US" dirty="0">
                <a:solidFill>
                  <a:srgbClr val="002E51"/>
                </a:solidFill>
              </a:rPr>
              <a:t>UH Seidman Cancer</a:t>
            </a:r>
          </a:p>
          <a:p>
            <a:r>
              <a:rPr lang="en-US" dirty="0">
                <a:solidFill>
                  <a:srgbClr val="002E51"/>
                </a:solidFill>
              </a:rPr>
              <a:t>Case Western Comprehensive Cancer Center</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Proteosome Inhibitors in Myeloma</a:t>
            </a:r>
          </a:p>
        </p:txBody>
      </p:sp>
      <p:pic>
        <p:nvPicPr>
          <p:cNvPr id="3" name="Picture 2">
            <a:extLst>
              <a:ext uri="{FF2B5EF4-FFF2-40B4-BE49-F238E27FC236}">
                <a16:creationId xmlns:a16="http://schemas.microsoft.com/office/drawing/2014/main" id="{E25536A9-54F7-E452-15AC-0828AED96877}"/>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1643160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239-F802-48C6-A8AE-C27819ACEB36}"/>
              </a:ext>
            </a:extLst>
          </p:cNvPr>
          <p:cNvSpPr>
            <a:spLocks noGrp="1"/>
          </p:cNvSpPr>
          <p:nvPr>
            <p:ph type="title"/>
          </p:nvPr>
        </p:nvSpPr>
        <p:spPr>
          <a:xfrm>
            <a:off x="284111" y="132916"/>
            <a:ext cx="8572500" cy="424732"/>
          </a:xfrm>
        </p:spPr>
        <p:txBody>
          <a:bodyPr/>
          <a:lstStyle/>
          <a:p>
            <a:r>
              <a:rPr lang="en-US"/>
              <a:t>XKd Tolerability and Dose Intensity </a:t>
            </a:r>
          </a:p>
        </p:txBody>
      </p:sp>
      <p:sp>
        <p:nvSpPr>
          <p:cNvPr id="5" name="Slide Number Placeholder 4">
            <a:extLst>
              <a:ext uri="{FF2B5EF4-FFF2-40B4-BE49-F238E27FC236}">
                <a16:creationId xmlns:a16="http://schemas.microsoft.com/office/drawing/2014/main" id="{58C56FC3-CBAD-4497-BA9C-F88494CE3218}"/>
              </a:ext>
            </a:extLst>
          </p:cNvPr>
          <p:cNvSpPr>
            <a:spLocks noGrp="1"/>
          </p:cNvSpPr>
          <p:nvPr>
            <p:ph type="sldNum" sz="quarter" idx="4"/>
          </p:nvPr>
        </p:nvSpPr>
        <p:spPr/>
        <p:txBody>
          <a:bodyPr/>
          <a:lstStyle/>
          <a:p>
            <a:fld id="{ACACDCC2-A4AF-FB44-B2B2-D552A29314C5}" type="slidenum">
              <a:rPr lang="en-US" smtClean="0"/>
              <a:pPr/>
              <a:t>110</a:t>
            </a:fld>
            <a:endParaRPr lang="en-US"/>
          </a:p>
        </p:txBody>
      </p:sp>
      <p:sp>
        <p:nvSpPr>
          <p:cNvPr id="6" name="Content Placeholder 5">
            <a:extLst>
              <a:ext uri="{FF2B5EF4-FFF2-40B4-BE49-F238E27FC236}">
                <a16:creationId xmlns:a16="http://schemas.microsoft.com/office/drawing/2014/main" id="{7C5A61DA-D098-4F31-AD4B-53AAAB295E2C}"/>
              </a:ext>
            </a:extLst>
          </p:cNvPr>
          <p:cNvSpPr txBox="1">
            <a:spLocks noGrp="1"/>
          </p:cNvSpPr>
          <p:nvPr>
            <p:ph idx="1"/>
          </p:nvPr>
        </p:nvSpPr>
        <p:spPr>
          <a:xfrm>
            <a:off x="813197" y="738188"/>
            <a:ext cx="6123385" cy="4199731"/>
          </a:xfrm>
          <a:prstGeom prst="roundRect">
            <a:avLst/>
          </a:prstGeom>
          <a:solidFill>
            <a:srgbClr val="DBEEF3"/>
          </a:solidFill>
          <a:ln>
            <a:solidFill>
              <a:srgbClr val="49ABC5"/>
            </a:solidFill>
          </a:ln>
        </p:spPr>
        <p:txBody>
          <a:bodyPr vert="horz" wrap="square" lIns="205740" tIns="205740" rIns="274320" bIns="205740" rtlCol="0">
            <a:spAutoFit/>
          </a:bodyPr>
          <a:lstStyle/>
          <a:p>
            <a:pPr marL="342900" indent="-342900" defTabSz="342900" fontAlgn="auto">
              <a:spcBef>
                <a:spcPts val="0"/>
              </a:spcBef>
              <a:spcAft>
                <a:spcPts val="675"/>
              </a:spcAft>
              <a:defRPr/>
            </a:pPr>
            <a:r>
              <a:rPr lang="en-US" sz="1050" b="1">
                <a:solidFill>
                  <a:prstClr val="black"/>
                </a:solidFill>
              </a:rPr>
              <a:t>Tolerability</a:t>
            </a:r>
            <a:r>
              <a:rPr lang="en-US" sz="1050">
                <a:solidFill>
                  <a:prstClr val="black"/>
                </a:solidFill>
              </a:rPr>
              <a:t> </a:t>
            </a:r>
            <a:r>
              <a:rPr lang="en-US" sz="1050" b="1">
                <a:solidFill>
                  <a:prstClr val="black"/>
                </a:solidFill>
              </a:rPr>
              <a:t>evidenced by: </a:t>
            </a:r>
          </a:p>
          <a:p>
            <a:pPr marL="617220" lvl="2" indent="-342900" defTabSz="342900" fontAlgn="auto">
              <a:spcBef>
                <a:spcPts val="0"/>
              </a:spcBef>
              <a:spcAft>
                <a:spcPts val="675"/>
              </a:spcAft>
              <a:defRPr/>
            </a:pPr>
            <a:r>
              <a:rPr lang="en-US" sz="1050">
                <a:solidFill>
                  <a:prstClr val="black"/>
                </a:solidFill>
              </a:rPr>
              <a:t>Duration </a:t>
            </a:r>
            <a:r>
              <a:rPr lang="en-US" sz="1050" dirty="0">
                <a:solidFill>
                  <a:prstClr val="black"/>
                </a:solidFill>
              </a:rPr>
              <a:t>of study treatment of more than 6 months in 58.3% </a:t>
            </a:r>
            <a:r>
              <a:rPr lang="en-US" sz="1050">
                <a:solidFill>
                  <a:prstClr val="black"/>
                </a:solidFill>
              </a:rPr>
              <a:t>of patients. </a:t>
            </a:r>
          </a:p>
          <a:p>
            <a:pPr marL="617220" lvl="2" indent="-342900" defTabSz="342900" fontAlgn="auto">
              <a:spcBef>
                <a:spcPts val="0"/>
              </a:spcBef>
              <a:spcAft>
                <a:spcPts val="1800"/>
              </a:spcAft>
              <a:defRPr/>
            </a:pPr>
            <a:r>
              <a:rPr lang="en-US" sz="1050">
                <a:solidFill>
                  <a:prstClr val="black"/>
                </a:solidFill>
              </a:rPr>
              <a:t>Median </a:t>
            </a:r>
            <a:r>
              <a:rPr lang="en-US" sz="1050" dirty="0">
                <a:solidFill>
                  <a:prstClr val="black"/>
                </a:solidFill>
              </a:rPr>
              <a:t>time to discontinuation of 7.1 months (95% CI, 4.6-NE). </a:t>
            </a:r>
          </a:p>
          <a:p>
            <a:pPr marL="342900" indent="-342900" defTabSz="342900" fontAlgn="auto">
              <a:spcBef>
                <a:spcPts val="0"/>
              </a:spcBef>
              <a:spcAft>
                <a:spcPts val="675"/>
              </a:spcAft>
              <a:defRPr/>
            </a:pPr>
            <a:r>
              <a:rPr lang="en-US" sz="1050" b="1">
                <a:solidFill>
                  <a:prstClr val="black"/>
                </a:solidFill>
              </a:rPr>
              <a:t>Starting </a:t>
            </a:r>
            <a:r>
              <a:rPr lang="en-US" sz="1050" b="1" dirty="0">
                <a:solidFill>
                  <a:prstClr val="black"/>
                </a:solidFill>
              </a:rPr>
              <a:t>dose of </a:t>
            </a:r>
            <a:r>
              <a:rPr lang="en-US" sz="1050" b="1">
                <a:solidFill>
                  <a:prstClr val="black"/>
                </a:solidFill>
              </a:rPr>
              <a:t>selinexor was:</a:t>
            </a:r>
          </a:p>
          <a:p>
            <a:pPr lvl="2" defTabSz="342900" fontAlgn="auto">
              <a:spcBef>
                <a:spcPts val="0"/>
              </a:spcBef>
              <a:spcAft>
                <a:spcPts val="675"/>
              </a:spcAft>
              <a:defRPr/>
            </a:pPr>
            <a:r>
              <a:rPr lang="en-US" sz="1050">
                <a:solidFill>
                  <a:prstClr val="black"/>
                </a:solidFill>
              </a:rPr>
              <a:t>100 </a:t>
            </a:r>
            <a:r>
              <a:rPr lang="en-US" sz="1050" dirty="0">
                <a:solidFill>
                  <a:prstClr val="black"/>
                </a:solidFill>
              </a:rPr>
              <a:t>mg in 4/12 patients (</a:t>
            </a:r>
            <a:r>
              <a:rPr lang="en-US" sz="1050">
                <a:solidFill>
                  <a:prstClr val="black"/>
                </a:solidFill>
              </a:rPr>
              <a:t>33.3%)</a:t>
            </a:r>
          </a:p>
          <a:p>
            <a:pPr lvl="2" defTabSz="342900" fontAlgn="auto">
              <a:spcBef>
                <a:spcPts val="0"/>
              </a:spcBef>
              <a:spcAft>
                <a:spcPts val="675"/>
              </a:spcAft>
              <a:defRPr/>
            </a:pPr>
            <a:r>
              <a:rPr lang="en-US" sz="1050">
                <a:solidFill>
                  <a:prstClr val="black"/>
                </a:solidFill>
              </a:rPr>
              <a:t>80 </a:t>
            </a:r>
            <a:r>
              <a:rPr lang="en-US" sz="1050" dirty="0">
                <a:solidFill>
                  <a:prstClr val="black"/>
                </a:solidFill>
              </a:rPr>
              <a:t>mg in 7/12 patients (</a:t>
            </a:r>
            <a:r>
              <a:rPr lang="en-US" sz="1050">
                <a:solidFill>
                  <a:prstClr val="black"/>
                </a:solidFill>
              </a:rPr>
              <a:t>58.3%) </a:t>
            </a:r>
          </a:p>
          <a:p>
            <a:pPr lvl="2" defTabSz="342900" fontAlgn="auto">
              <a:spcBef>
                <a:spcPts val="0"/>
              </a:spcBef>
              <a:spcAft>
                <a:spcPts val="1800"/>
              </a:spcAft>
              <a:defRPr/>
            </a:pPr>
            <a:r>
              <a:rPr lang="en-US" sz="1050">
                <a:solidFill>
                  <a:prstClr val="black"/>
                </a:solidFill>
              </a:rPr>
              <a:t>60 </a:t>
            </a:r>
            <a:r>
              <a:rPr lang="en-US" sz="1050" dirty="0">
                <a:solidFill>
                  <a:prstClr val="black"/>
                </a:solidFill>
              </a:rPr>
              <a:t>mg in 1/12 patients (8.3%). </a:t>
            </a:r>
          </a:p>
          <a:p>
            <a:pPr marL="342900" indent="-342900" defTabSz="342900" fontAlgn="auto">
              <a:spcBef>
                <a:spcPts val="0"/>
              </a:spcBef>
              <a:spcAft>
                <a:spcPts val="1800"/>
              </a:spcAft>
              <a:defRPr/>
            </a:pPr>
            <a:r>
              <a:rPr lang="en-US" sz="1050" b="1">
                <a:solidFill>
                  <a:prstClr val="black"/>
                </a:solidFill>
              </a:rPr>
              <a:t>Ten </a:t>
            </a:r>
            <a:r>
              <a:rPr lang="en-US" sz="1050" b="1" dirty="0">
                <a:solidFill>
                  <a:prstClr val="black"/>
                </a:solidFill>
              </a:rPr>
              <a:t>of 12 patients (83.3%) had selinexor dose reductions</a:t>
            </a:r>
            <a:r>
              <a:rPr lang="en-US" sz="1050" dirty="0">
                <a:solidFill>
                  <a:prstClr val="black"/>
                </a:solidFill>
              </a:rPr>
              <a:t>. </a:t>
            </a:r>
          </a:p>
          <a:p>
            <a:pPr marL="342900" indent="-342900" defTabSz="342900" fontAlgn="auto">
              <a:spcBef>
                <a:spcPts val="0"/>
              </a:spcBef>
              <a:spcAft>
                <a:spcPts val="1800"/>
              </a:spcAft>
              <a:defRPr/>
            </a:pPr>
            <a:r>
              <a:rPr lang="en-US" sz="1050" b="1">
                <a:solidFill>
                  <a:prstClr val="black"/>
                </a:solidFill>
              </a:rPr>
              <a:t>Median </a:t>
            </a:r>
            <a:r>
              <a:rPr lang="en-US" sz="1050" b="1" dirty="0">
                <a:solidFill>
                  <a:prstClr val="black"/>
                </a:solidFill>
              </a:rPr>
              <a:t>time to the first dose reduction was 46.5 days</a:t>
            </a:r>
            <a:r>
              <a:rPr lang="en-US" sz="1050">
                <a:solidFill>
                  <a:prstClr val="black"/>
                </a:solidFill>
              </a:rPr>
              <a:t>. </a:t>
            </a:r>
          </a:p>
          <a:p>
            <a:pPr marL="342900" indent="-342900" defTabSz="342900" fontAlgn="auto">
              <a:spcBef>
                <a:spcPts val="0"/>
              </a:spcBef>
              <a:spcAft>
                <a:spcPts val="1800"/>
              </a:spcAft>
              <a:defRPr/>
            </a:pPr>
            <a:r>
              <a:rPr lang="en-US" sz="1050" b="1">
                <a:solidFill>
                  <a:prstClr val="black"/>
                </a:solidFill>
              </a:rPr>
              <a:t>Median </a:t>
            </a:r>
            <a:r>
              <a:rPr lang="en-US" sz="1050" b="1" dirty="0">
                <a:solidFill>
                  <a:prstClr val="black"/>
                </a:solidFill>
              </a:rPr>
              <a:t>number of dose reductions was 1</a:t>
            </a:r>
            <a:r>
              <a:rPr lang="en-US" sz="1050" dirty="0">
                <a:solidFill>
                  <a:prstClr val="black"/>
                </a:solidFill>
              </a:rPr>
              <a:t>.</a:t>
            </a:r>
          </a:p>
          <a:p>
            <a:pPr marL="342900" indent="-342900" defTabSz="342900" fontAlgn="auto">
              <a:spcBef>
                <a:spcPts val="0"/>
              </a:spcBef>
              <a:spcAft>
                <a:spcPts val="675"/>
              </a:spcAft>
              <a:defRPr/>
            </a:pPr>
            <a:r>
              <a:rPr lang="en-US" sz="1050" b="1">
                <a:solidFill>
                  <a:prstClr val="black"/>
                </a:solidFill>
              </a:rPr>
              <a:t>Median </a:t>
            </a:r>
            <a:r>
              <a:rPr lang="en-US" sz="1050" b="1" dirty="0">
                <a:solidFill>
                  <a:prstClr val="black"/>
                </a:solidFill>
              </a:rPr>
              <a:t>weekly selinexor dose was 60.8 mg. </a:t>
            </a:r>
          </a:p>
        </p:txBody>
      </p:sp>
    </p:spTree>
    <p:extLst>
      <p:ext uri="{BB962C8B-B14F-4D97-AF65-F5344CB8AC3E}">
        <p14:creationId xmlns:p14="http://schemas.microsoft.com/office/powerpoint/2010/main" val="1011500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239-F802-48C6-A8AE-C27819ACEB36}"/>
              </a:ext>
            </a:extLst>
          </p:cNvPr>
          <p:cNvSpPr>
            <a:spLocks noGrp="1"/>
          </p:cNvSpPr>
          <p:nvPr>
            <p:ph type="title"/>
          </p:nvPr>
        </p:nvSpPr>
        <p:spPr>
          <a:xfrm>
            <a:off x="284111" y="132916"/>
            <a:ext cx="8572500" cy="424732"/>
          </a:xfrm>
        </p:spPr>
        <p:txBody>
          <a:bodyPr/>
          <a:lstStyle/>
          <a:p>
            <a:r>
              <a:rPr lang="en-US"/>
              <a:t>Efficacy</a:t>
            </a:r>
          </a:p>
        </p:txBody>
      </p:sp>
      <p:sp>
        <p:nvSpPr>
          <p:cNvPr id="6" name="Slide Number Placeholder 5">
            <a:extLst>
              <a:ext uri="{FF2B5EF4-FFF2-40B4-BE49-F238E27FC236}">
                <a16:creationId xmlns:a16="http://schemas.microsoft.com/office/drawing/2014/main" id="{C969F96B-7073-4A9A-A59D-DF6B3D1FD62C}"/>
              </a:ext>
            </a:extLst>
          </p:cNvPr>
          <p:cNvSpPr>
            <a:spLocks noGrp="1"/>
          </p:cNvSpPr>
          <p:nvPr>
            <p:ph type="sldNum" sz="quarter" idx="4"/>
          </p:nvPr>
        </p:nvSpPr>
        <p:spPr/>
        <p:txBody>
          <a:bodyPr/>
          <a:lstStyle/>
          <a:p>
            <a:fld id="{ACACDCC2-A4AF-FB44-B2B2-D552A29314C5}" type="slidenum">
              <a:rPr lang="en-US" smtClean="0"/>
              <a:pPr/>
              <a:t>111</a:t>
            </a:fld>
            <a:endParaRPr lang="en-US"/>
          </a:p>
        </p:txBody>
      </p:sp>
      <p:graphicFrame>
        <p:nvGraphicFramePr>
          <p:cNvPr id="7" name="Table 6">
            <a:extLst>
              <a:ext uri="{FF2B5EF4-FFF2-40B4-BE49-F238E27FC236}">
                <a16:creationId xmlns:a16="http://schemas.microsoft.com/office/drawing/2014/main" id="{171E7BA1-1926-4D36-9BDC-4F62719BC17D}"/>
              </a:ext>
            </a:extLst>
          </p:cNvPr>
          <p:cNvGraphicFramePr>
            <a:graphicFrameLocks noGrp="1"/>
          </p:cNvGraphicFramePr>
          <p:nvPr/>
        </p:nvGraphicFramePr>
        <p:xfrm>
          <a:off x="2350644" y="982240"/>
          <a:ext cx="4439434" cy="3311087"/>
        </p:xfrm>
        <a:graphic>
          <a:graphicData uri="http://schemas.openxmlformats.org/drawingml/2006/table">
            <a:tbl>
              <a:tblPr firstRow="1" bandRow="1">
                <a:tableStyleId>{F5AB1C69-6EDB-4FF4-983F-18BD219EF322}</a:tableStyleId>
              </a:tblPr>
              <a:tblGrid>
                <a:gridCol w="2927495">
                  <a:extLst>
                    <a:ext uri="{9D8B030D-6E8A-4147-A177-3AD203B41FA5}">
                      <a16:colId xmlns:a16="http://schemas.microsoft.com/office/drawing/2014/main" val="1489561528"/>
                    </a:ext>
                  </a:extLst>
                </a:gridCol>
                <a:gridCol w="1511939">
                  <a:extLst>
                    <a:ext uri="{9D8B030D-6E8A-4147-A177-3AD203B41FA5}">
                      <a16:colId xmlns:a16="http://schemas.microsoft.com/office/drawing/2014/main" val="2260055488"/>
                    </a:ext>
                  </a:extLst>
                </a:gridCol>
              </a:tblGrid>
              <a:tr h="284585">
                <a:tc>
                  <a:txBody>
                    <a:bodyPr/>
                    <a:lstStyle/>
                    <a:p>
                      <a:pPr marL="0" marR="0" algn="ctr">
                        <a:lnSpc>
                          <a:spcPct val="106000"/>
                        </a:lnSpc>
                        <a:spcBef>
                          <a:spcPts val="300"/>
                        </a:spcBef>
                        <a:spcAft>
                          <a:spcPts val="300"/>
                        </a:spcAft>
                      </a:pPr>
                      <a:r>
                        <a:rPr lang="en-US" sz="1100" b="1" dirty="0">
                          <a:solidFill>
                            <a:schemeClr val="bg1"/>
                          </a:solidFill>
                          <a:effectLst/>
                          <a:latin typeface="+mn-lt"/>
                        </a:rPr>
                        <a:t>Parameter</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49ABC5"/>
                    </a:solidFill>
                  </a:tcPr>
                </a:tc>
                <a:tc>
                  <a:txBody>
                    <a:bodyPr/>
                    <a:lstStyle/>
                    <a:p>
                      <a:pPr marL="0" marR="0" algn="ctr">
                        <a:lnSpc>
                          <a:spcPct val="106000"/>
                        </a:lnSpc>
                        <a:spcBef>
                          <a:spcPts val="300"/>
                        </a:spcBef>
                        <a:spcAft>
                          <a:spcPts val="300"/>
                        </a:spcAft>
                      </a:pPr>
                      <a:r>
                        <a:rPr lang="en-US" sz="1100" b="1" dirty="0">
                          <a:solidFill>
                            <a:schemeClr val="bg1"/>
                          </a:solidFill>
                          <a:effectLst/>
                          <a:latin typeface="+mn-lt"/>
                        </a:rPr>
                        <a:t>Study population</a:t>
                      </a:r>
                      <a:endParaRPr lang="en-US" sz="1100" dirty="0">
                        <a:solidFill>
                          <a:schemeClr val="bg1"/>
                        </a:solidFill>
                        <a:effectLst/>
                        <a:latin typeface="+mn-lt"/>
                        <a:ea typeface="Calibri" panose="020F0502020204030204" pitchFamily="34" charset="0"/>
                        <a:cs typeface="Times New Roman" panose="02020603050405020304" pitchFamily="18" charset="0"/>
                      </a:endParaRPr>
                    </a:p>
                  </a:txBody>
                  <a:tcPr marL="51435" marR="51435" marT="0" marB="0" anchor="ctr">
                    <a:solidFill>
                      <a:srgbClr val="49ABC5"/>
                    </a:solidFill>
                  </a:tcPr>
                </a:tc>
                <a:extLst>
                  <a:ext uri="{0D108BD9-81ED-4DB2-BD59-A6C34878D82A}">
                    <a16:rowId xmlns:a16="http://schemas.microsoft.com/office/drawing/2014/main" val="3739924095"/>
                  </a:ext>
                </a:extLst>
              </a:tr>
              <a:tr h="388584">
                <a:tc>
                  <a:txBody>
                    <a:bodyPr/>
                    <a:lstStyle/>
                    <a:p>
                      <a:pPr marL="0" marR="0">
                        <a:lnSpc>
                          <a:spcPct val="100000"/>
                        </a:lnSpc>
                        <a:spcBef>
                          <a:spcPts val="300"/>
                        </a:spcBef>
                        <a:spcAft>
                          <a:spcPts val="0"/>
                        </a:spcAft>
                      </a:pPr>
                      <a:r>
                        <a:rPr lang="en-US" sz="1100" b="1" dirty="0">
                          <a:solidFill>
                            <a:srgbClr val="000000"/>
                          </a:solidFill>
                          <a:effectLst/>
                          <a:latin typeface="+mn-lt"/>
                        </a:rPr>
                        <a:t>Overall response rate*, N (%)      </a:t>
                      </a:r>
                      <a:endParaRPr lang="en-US" sz="1100" dirty="0">
                        <a:effectLst/>
                        <a:latin typeface="+mn-lt"/>
                      </a:endParaRPr>
                    </a:p>
                    <a:p>
                      <a:pPr marL="0" marR="0">
                        <a:lnSpc>
                          <a:spcPct val="100000"/>
                        </a:lnSpc>
                        <a:spcBef>
                          <a:spcPts val="300"/>
                        </a:spcBef>
                        <a:spcAft>
                          <a:spcPts val="0"/>
                        </a:spcAft>
                      </a:pPr>
                      <a:r>
                        <a:rPr lang="en-US" sz="1100" b="1" dirty="0">
                          <a:solidFill>
                            <a:srgbClr val="000000"/>
                          </a:solidFill>
                          <a:effectLst/>
                          <a:latin typeface="+mn-lt"/>
                        </a:rPr>
                        <a:t>     (95% CI)</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a:lnSpc>
                          <a:spcPct val="100000"/>
                        </a:lnSpc>
                        <a:spcBef>
                          <a:spcPts val="300"/>
                        </a:spcBef>
                        <a:spcAft>
                          <a:spcPts val="0"/>
                        </a:spcAft>
                      </a:pPr>
                      <a:r>
                        <a:rPr lang="en-US" sz="1100" dirty="0">
                          <a:solidFill>
                            <a:srgbClr val="000000"/>
                          </a:solidFill>
                          <a:effectLst/>
                          <a:latin typeface="+mn-lt"/>
                        </a:rPr>
                        <a:t>8 (66.7)</a:t>
                      </a:r>
                      <a:endParaRPr lang="en-US" sz="1100" dirty="0">
                        <a:effectLst/>
                        <a:latin typeface="+mn-lt"/>
                      </a:endParaRPr>
                    </a:p>
                    <a:p>
                      <a:pPr marL="0" marR="0" algn="ctr">
                        <a:lnSpc>
                          <a:spcPct val="100000"/>
                        </a:lnSpc>
                        <a:spcBef>
                          <a:spcPts val="300"/>
                        </a:spcBef>
                        <a:spcAft>
                          <a:spcPts val="0"/>
                        </a:spcAft>
                      </a:pPr>
                      <a:r>
                        <a:rPr lang="en-US" sz="1100" dirty="0">
                          <a:solidFill>
                            <a:srgbClr val="000000"/>
                          </a:solidFill>
                          <a:effectLst/>
                          <a:latin typeface="+mn-lt"/>
                        </a:rPr>
                        <a:t>(34.9, 90.1)</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extLst>
                  <a:ext uri="{0D108BD9-81ED-4DB2-BD59-A6C34878D82A}">
                    <a16:rowId xmlns:a16="http://schemas.microsoft.com/office/drawing/2014/main" val="1587589186"/>
                  </a:ext>
                </a:extLst>
              </a:tr>
              <a:tr h="388584">
                <a:tc>
                  <a:txBody>
                    <a:bodyPr/>
                    <a:lstStyle/>
                    <a:p>
                      <a:pPr marL="0" marR="0">
                        <a:lnSpc>
                          <a:spcPct val="100000"/>
                        </a:lnSpc>
                        <a:spcBef>
                          <a:spcPts val="300"/>
                        </a:spcBef>
                        <a:spcAft>
                          <a:spcPts val="0"/>
                        </a:spcAft>
                      </a:pPr>
                      <a:r>
                        <a:rPr lang="en-US" sz="1100" b="1" dirty="0">
                          <a:effectLst/>
                          <a:latin typeface="+mn-lt"/>
                          <a:ea typeface="Calibri" panose="020F0502020204030204" pitchFamily="34" charset="0"/>
                          <a:cs typeface="Times New Roman" panose="02020603050405020304" pitchFamily="18" charset="0"/>
                        </a:rPr>
                        <a:t>Clinical benefit rate*, N (%)</a:t>
                      </a:r>
                    </a:p>
                    <a:p>
                      <a:pPr marL="0" marR="0">
                        <a:lnSpc>
                          <a:spcPct val="100000"/>
                        </a:lnSpc>
                        <a:spcBef>
                          <a:spcPts val="300"/>
                        </a:spcBef>
                        <a:spcAft>
                          <a:spcPts val="0"/>
                        </a:spcAft>
                      </a:pPr>
                      <a:r>
                        <a:rPr lang="en-US" sz="1100" b="1" dirty="0">
                          <a:effectLst/>
                          <a:latin typeface="+mn-lt"/>
                          <a:ea typeface="Calibri" panose="020F0502020204030204" pitchFamily="34" charset="0"/>
                          <a:cs typeface="Times New Roman" panose="02020603050405020304" pitchFamily="18" charset="0"/>
                        </a:rPr>
                        <a:t>     (95% CI)</a:t>
                      </a:r>
                    </a:p>
                  </a:txBody>
                  <a:tcPr marL="51435" marR="51435" marT="0" marB="0">
                    <a:solidFill>
                      <a:schemeClr val="bg1"/>
                    </a:solidFill>
                  </a:tcPr>
                </a:tc>
                <a:tc>
                  <a:txBody>
                    <a:bodyPr/>
                    <a:lstStyle/>
                    <a:p>
                      <a:pPr marL="0" marR="0" algn="ctr">
                        <a:lnSpc>
                          <a:spcPct val="100000"/>
                        </a:lnSpc>
                        <a:spcBef>
                          <a:spcPts val="300"/>
                        </a:spcBef>
                        <a:spcAft>
                          <a:spcPts val="0"/>
                        </a:spcAft>
                      </a:pPr>
                      <a:r>
                        <a:rPr lang="en-US" sz="1100" dirty="0">
                          <a:effectLst/>
                          <a:latin typeface="+mn-lt"/>
                          <a:ea typeface="Calibri" panose="020F0502020204030204" pitchFamily="34" charset="0"/>
                          <a:cs typeface="Times New Roman" panose="02020603050405020304" pitchFamily="18" charset="0"/>
                        </a:rPr>
                        <a:t>9 (75.0)</a:t>
                      </a:r>
                    </a:p>
                    <a:p>
                      <a:pPr marL="0" marR="0" algn="ctr">
                        <a:lnSpc>
                          <a:spcPct val="100000"/>
                        </a:lnSpc>
                        <a:spcBef>
                          <a:spcPts val="300"/>
                        </a:spcBef>
                        <a:spcAft>
                          <a:spcPts val="0"/>
                        </a:spcAft>
                      </a:pPr>
                      <a:r>
                        <a:rPr lang="en-US" sz="1100" dirty="0">
                          <a:effectLst/>
                          <a:latin typeface="+mn-lt"/>
                          <a:ea typeface="Calibri" panose="020F0502020204030204" pitchFamily="34" charset="0"/>
                          <a:cs typeface="Times New Roman" panose="02020603050405020304" pitchFamily="18" charset="0"/>
                        </a:rPr>
                        <a:t>(42.8, 94.5)</a:t>
                      </a:r>
                    </a:p>
                  </a:txBody>
                  <a:tcPr marL="51435" marR="51435" marT="0" marB="0">
                    <a:solidFill>
                      <a:schemeClr val="bg1"/>
                    </a:solidFill>
                  </a:tcPr>
                </a:tc>
                <a:extLst>
                  <a:ext uri="{0D108BD9-81ED-4DB2-BD59-A6C34878D82A}">
                    <a16:rowId xmlns:a16="http://schemas.microsoft.com/office/drawing/2014/main" val="839372597"/>
                  </a:ext>
                </a:extLst>
              </a:tr>
              <a:tr h="389098">
                <a:tc>
                  <a:txBody>
                    <a:bodyPr/>
                    <a:lstStyle/>
                    <a:p>
                      <a:pPr marL="0" marR="0">
                        <a:lnSpc>
                          <a:spcPct val="100000"/>
                        </a:lnSpc>
                        <a:spcBef>
                          <a:spcPts val="300"/>
                        </a:spcBef>
                        <a:spcAft>
                          <a:spcPts val="0"/>
                        </a:spcAft>
                      </a:pPr>
                      <a:r>
                        <a:rPr lang="en-US" sz="1100" b="1" dirty="0">
                          <a:effectLst/>
                          <a:latin typeface="+mn-lt"/>
                          <a:ea typeface="Calibri" panose="020F0502020204030204" pitchFamily="34" charset="0"/>
                          <a:cs typeface="Times New Roman" panose="02020603050405020304" pitchFamily="18" charset="0"/>
                        </a:rPr>
                        <a:t>Very good partial response or better, N (%) </a:t>
                      </a:r>
                    </a:p>
                    <a:p>
                      <a:pPr marL="0" marR="0">
                        <a:lnSpc>
                          <a:spcPct val="100000"/>
                        </a:lnSpc>
                        <a:spcBef>
                          <a:spcPts val="300"/>
                        </a:spcBef>
                        <a:spcAft>
                          <a:spcPts val="0"/>
                        </a:spcAft>
                      </a:pPr>
                      <a:r>
                        <a:rPr lang="en-US" sz="1100" b="1" dirty="0">
                          <a:effectLst/>
                          <a:latin typeface="+mn-lt"/>
                          <a:ea typeface="Calibri" panose="020F0502020204030204" pitchFamily="34" charset="0"/>
                          <a:cs typeface="Times New Roman" panose="02020603050405020304" pitchFamily="18" charset="0"/>
                        </a:rPr>
                        <a:t>     (95% CI)</a:t>
                      </a:r>
                    </a:p>
                  </a:txBody>
                  <a:tcPr marL="51435" marR="51435" marT="0" marB="0">
                    <a:solidFill>
                      <a:srgbClr val="F0F0F0"/>
                    </a:solidFill>
                  </a:tcPr>
                </a:tc>
                <a:tc>
                  <a:txBody>
                    <a:bodyPr/>
                    <a:lstStyle/>
                    <a:p>
                      <a:pPr marL="0" marR="0" algn="ctr">
                        <a:lnSpc>
                          <a:spcPct val="100000"/>
                        </a:lnSpc>
                        <a:spcBef>
                          <a:spcPts val="300"/>
                        </a:spcBef>
                        <a:spcAft>
                          <a:spcPts val="0"/>
                        </a:spcAft>
                      </a:pPr>
                      <a:r>
                        <a:rPr lang="en-US" sz="1100">
                          <a:effectLst/>
                          <a:latin typeface="+mn-lt"/>
                          <a:ea typeface="Calibri" panose="020F0502020204030204" pitchFamily="34" charset="0"/>
                          <a:cs typeface="Times New Roman" panose="02020603050405020304" pitchFamily="18" charset="0"/>
                        </a:rPr>
                        <a:t>6 (50.0)</a:t>
                      </a:r>
                    </a:p>
                    <a:p>
                      <a:pPr marL="0" marR="0" algn="ctr">
                        <a:lnSpc>
                          <a:spcPct val="100000"/>
                        </a:lnSpc>
                        <a:spcBef>
                          <a:spcPts val="300"/>
                        </a:spcBef>
                        <a:spcAft>
                          <a:spcPts val="0"/>
                        </a:spcAft>
                      </a:pPr>
                      <a:r>
                        <a:rPr lang="en-US" sz="1100">
                          <a:effectLst/>
                          <a:latin typeface="+mn-lt"/>
                          <a:ea typeface="Calibri" panose="020F0502020204030204" pitchFamily="34" charset="0"/>
                          <a:cs typeface="Times New Roman" panose="02020603050405020304" pitchFamily="18" charset="0"/>
                        </a:rPr>
                        <a:t>(21.1, 78.9)</a:t>
                      </a:r>
                    </a:p>
                  </a:txBody>
                  <a:tcPr marL="51435" marR="51435" marT="0" marB="0">
                    <a:solidFill>
                      <a:srgbClr val="F0F0F0"/>
                    </a:solidFill>
                  </a:tcPr>
                </a:tc>
                <a:extLst>
                  <a:ext uri="{0D108BD9-81ED-4DB2-BD59-A6C34878D82A}">
                    <a16:rowId xmlns:a16="http://schemas.microsoft.com/office/drawing/2014/main" val="1693122154"/>
                  </a:ext>
                </a:extLst>
              </a:tr>
              <a:tr h="389098">
                <a:tc>
                  <a:txBody>
                    <a:bodyPr/>
                    <a:lstStyle/>
                    <a:p>
                      <a:pPr marL="0" marR="0">
                        <a:lnSpc>
                          <a:spcPct val="100000"/>
                        </a:lnSpc>
                        <a:spcBef>
                          <a:spcPts val="300"/>
                        </a:spcBef>
                        <a:spcAft>
                          <a:spcPts val="0"/>
                        </a:spcAft>
                      </a:pPr>
                      <a:r>
                        <a:rPr lang="en-US" sz="1100" b="1" dirty="0">
                          <a:solidFill>
                            <a:srgbClr val="000000"/>
                          </a:solidFill>
                          <a:effectLst/>
                          <a:latin typeface="+mn-lt"/>
                        </a:rPr>
                        <a:t>Time to response, median (months) </a:t>
                      </a:r>
                      <a:endParaRPr lang="en-US" sz="1100" dirty="0">
                        <a:effectLst/>
                        <a:latin typeface="+mn-lt"/>
                      </a:endParaRPr>
                    </a:p>
                    <a:p>
                      <a:pPr marL="0" marR="0">
                        <a:lnSpc>
                          <a:spcPct val="100000"/>
                        </a:lnSpc>
                        <a:spcBef>
                          <a:spcPts val="300"/>
                        </a:spcBef>
                        <a:spcAft>
                          <a:spcPts val="0"/>
                        </a:spcAft>
                      </a:pPr>
                      <a:r>
                        <a:rPr lang="en-US" sz="1100" b="1" dirty="0">
                          <a:solidFill>
                            <a:srgbClr val="000000"/>
                          </a:solidFill>
                          <a:effectLst/>
                          <a:latin typeface="+mn-lt"/>
                        </a:rPr>
                        <a:t>     (95% CI) [N]</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chemeClr val="bg1"/>
                    </a:solidFill>
                  </a:tcPr>
                </a:tc>
                <a:tc>
                  <a:txBody>
                    <a:bodyPr/>
                    <a:lstStyle/>
                    <a:p>
                      <a:pPr marL="0" marR="0" algn="ctr">
                        <a:lnSpc>
                          <a:spcPct val="100000"/>
                        </a:lnSpc>
                        <a:spcBef>
                          <a:spcPts val="300"/>
                        </a:spcBef>
                        <a:spcAft>
                          <a:spcPts val="0"/>
                        </a:spcAft>
                      </a:pPr>
                      <a:r>
                        <a:rPr lang="en-US" sz="1100" dirty="0">
                          <a:solidFill>
                            <a:srgbClr val="000000"/>
                          </a:solidFill>
                          <a:effectLst/>
                          <a:latin typeface="+mn-lt"/>
                        </a:rPr>
                        <a:t>1.0</a:t>
                      </a:r>
                      <a:endParaRPr lang="en-US" sz="1100" dirty="0">
                        <a:effectLst/>
                        <a:latin typeface="+mn-lt"/>
                      </a:endParaRPr>
                    </a:p>
                    <a:p>
                      <a:pPr marL="0" marR="0" algn="ctr">
                        <a:lnSpc>
                          <a:spcPct val="100000"/>
                        </a:lnSpc>
                        <a:spcBef>
                          <a:spcPts val="300"/>
                        </a:spcBef>
                        <a:spcAft>
                          <a:spcPts val="0"/>
                        </a:spcAft>
                      </a:pPr>
                      <a:r>
                        <a:rPr lang="en-US" sz="1100" dirty="0">
                          <a:solidFill>
                            <a:srgbClr val="000000"/>
                          </a:solidFill>
                          <a:effectLst/>
                          <a:latin typeface="+mn-lt"/>
                        </a:rPr>
                        <a:t>(0.9, NE) [8]</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chemeClr val="bg1"/>
                    </a:solidFill>
                  </a:tcPr>
                </a:tc>
                <a:extLst>
                  <a:ext uri="{0D108BD9-81ED-4DB2-BD59-A6C34878D82A}">
                    <a16:rowId xmlns:a16="http://schemas.microsoft.com/office/drawing/2014/main" val="1885938777"/>
                  </a:ext>
                </a:extLst>
              </a:tr>
              <a:tr h="389098">
                <a:tc>
                  <a:txBody>
                    <a:bodyPr/>
                    <a:lstStyle/>
                    <a:p>
                      <a:pPr marL="0" marR="0">
                        <a:lnSpc>
                          <a:spcPct val="100000"/>
                        </a:lnSpc>
                        <a:spcBef>
                          <a:spcPts val="300"/>
                        </a:spcBef>
                        <a:spcAft>
                          <a:spcPts val="0"/>
                        </a:spcAft>
                      </a:pPr>
                      <a:r>
                        <a:rPr lang="en-US" sz="1100" b="1">
                          <a:solidFill>
                            <a:srgbClr val="000000"/>
                          </a:solidFill>
                          <a:effectLst/>
                          <a:latin typeface="+mn-lt"/>
                        </a:rPr>
                        <a:t>Progression free survival, median (months) </a:t>
                      </a:r>
                      <a:endParaRPr lang="en-US" sz="1100">
                        <a:effectLst/>
                        <a:latin typeface="+mn-lt"/>
                      </a:endParaRPr>
                    </a:p>
                    <a:p>
                      <a:pPr marL="0" marR="0">
                        <a:lnSpc>
                          <a:spcPct val="100000"/>
                        </a:lnSpc>
                        <a:spcBef>
                          <a:spcPts val="300"/>
                        </a:spcBef>
                        <a:spcAft>
                          <a:spcPts val="0"/>
                        </a:spcAft>
                      </a:pPr>
                      <a:r>
                        <a:rPr lang="en-US" sz="1100" b="1">
                          <a:solidFill>
                            <a:srgbClr val="000000"/>
                          </a:solidFill>
                          <a:effectLst/>
                          <a:latin typeface="+mn-lt"/>
                        </a:rPr>
                        <a:t>     (95% CI) [N]</a:t>
                      </a:r>
                      <a:endParaRPr lang="en-US" sz="110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a:lnSpc>
                          <a:spcPct val="100000"/>
                        </a:lnSpc>
                        <a:spcBef>
                          <a:spcPts val="300"/>
                        </a:spcBef>
                        <a:spcAft>
                          <a:spcPts val="0"/>
                        </a:spcAft>
                      </a:pPr>
                      <a:r>
                        <a:rPr lang="en-US" sz="1100" dirty="0">
                          <a:solidFill>
                            <a:srgbClr val="000000"/>
                          </a:solidFill>
                          <a:effectLst/>
                          <a:latin typeface="+mn-lt"/>
                        </a:rPr>
                        <a:t>13.8</a:t>
                      </a:r>
                      <a:endParaRPr lang="en-US" sz="1100" dirty="0">
                        <a:effectLst/>
                        <a:latin typeface="+mn-lt"/>
                      </a:endParaRPr>
                    </a:p>
                    <a:p>
                      <a:pPr marL="0" marR="0" algn="ctr">
                        <a:lnSpc>
                          <a:spcPct val="100000"/>
                        </a:lnSpc>
                        <a:spcBef>
                          <a:spcPts val="300"/>
                        </a:spcBef>
                        <a:spcAft>
                          <a:spcPts val="0"/>
                        </a:spcAft>
                      </a:pPr>
                      <a:r>
                        <a:rPr lang="en-US" sz="1100" dirty="0">
                          <a:solidFill>
                            <a:srgbClr val="000000"/>
                          </a:solidFill>
                          <a:effectLst/>
                          <a:latin typeface="+mn-lt"/>
                        </a:rPr>
                        <a:t>(5.3, NE) [12]</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extLst>
                  <a:ext uri="{0D108BD9-81ED-4DB2-BD59-A6C34878D82A}">
                    <a16:rowId xmlns:a16="http://schemas.microsoft.com/office/drawing/2014/main" val="3579772637"/>
                  </a:ext>
                </a:extLst>
              </a:tr>
              <a:tr h="389098">
                <a:tc>
                  <a:txBody>
                    <a:bodyPr/>
                    <a:lstStyle/>
                    <a:p>
                      <a:pPr marL="0" marR="0">
                        <a:lnSpc>
                          <a:spcPct val="100000"/>
                        </a:lnSpc>
                        <a:spcBef>
                          <a:spcPts val="300"/>
                        </a:spcBef>
                        <a:spcAft>
                          <a:spcPts val="0"/>
                        </a:spcAft>
                      </a:pPr>
                      <a:r>
                        <a:rPr lang="en-US" sz="1100" b="1" dirty="0">
                          <a:solidFill>
                            <a:srgbClr val="000000"/>
                          </a:solidFill>
                          <a:effectLst/>
                          <a:latin typeface="+mn-lt"/>
                        </a:rPr>
                        <a:t>Duration of response, median (months) </a:t>
                      </a:r>
                      <a:endParaRPr lang="en-US" sz="1100" dirty="0">
                        <a:effectLst/>
                        <a:latin typeface="+mn-lt"/>
                      </a:endParaRPr>
                    </a:p>
                    <a:p>
                      <a:pPr marL="0" marR="0">
                        <a:lnSpc>
                          <a:spcPct val="100000"/>
                        </a:lnSpc>
                        <a:spcBef>
                          <a:spcPts val="300"/>
                        </a:spcBef>
                        <a:spcAft>
                          <a:spcPts val="0"/>
                        </a:spcAft>
                      </a:pPr>
                      <a:r>
                        <a:rPr lang="en-US" sz="1100" b="1" dirty="0">
                          <a:solidFill>
                            <a:srgbClr val="000000"/>
                          </a:solidFill>
                          <a:effectLst/>
                          <a:latin typeface="+mn-lt"/>
                        </a:rPr>
                        <a:t>     (95% CI) [N]</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chemeClr val="bg1"/>
                    </a:solidFill>
                  </a:tcPr>
                </a:tc>
                <a:tc>
                  <a:txBody>
                    <a:bodyPr/>
                    <a:lstStyle/>
                    <a:p>
                      <a:pPr marL="0" marR="0" algn="ctr">
                        <a:lnSpc>
                          <a:spcPct val="100000"/>
                        </a:lnSpc>
                        <a:spcBef>
                          <a:spcPts val="300"/>
                        </a:spcBef>
                        <a:spcAft>
                          <a:spcPts val="0"/>
                        </a:spcAft>
                      </a:pPr>
                      <a:r>
                        <a:rPr lang="en-US" sz="1100">
                          <a:solidFill>
                            <a:srgbClr val="000000"/>
                          </a:solidFill>
                          <a:effectLst/>
                          <a:latin typeface="+mn-lt"/>
                        </a:rPr>
                        <a:t>12.0</a:t>
                      </a:r>
                      <a:endParaRPr lang="en-US" sz="1100">
                        <a:effectLst/>
                        <a:latin typeface="+mn-lt"/>
                      </a:endParaRPr>
                    </a:p>
                    <a:p>
                      <a:pPr marL="0" marR="0" algn="ctr">
                        <a:lnSpc>
                          <a:spcPct val="100000"/>
                        </a:lnSpc>
                        <a:spcBef>
                          <a:spcPts val="300"/>
                        </a:spcBef>
                        <a:spcAft>
                          <a:spcPts val="0"/>
                        </a:spcAft>
                      </a:pPr>
                      <a:r>
                        <a:rPr lang="en-US" sz="1100">
                          <a:solidFill>
                            <a:srgbClr val="000000"/>
                          </a:solidFill>
                          <a:effectLst/>
                          <a:latin typeface="+mn-lt"/>
                        </a:rPr>
                        <a:t>(12.0, NE) [8]</a:t>
                      </a:r>
                      <a:endParaRPr lang="en-US" sz="1100">
                        <a:effectLst/>
                        <a:latin typeface="+mn-lt"/>
                        <a:ea typeface="Calibri" panose="020F0502020204030204" pitchFamily="34" charset="0"/>
                        <a:cs typeface="Times New Roman" panose="02020603050405020304" pitchFamily="18" charset="0"/>
                      </a:endParaRPr>
                    </a:p>
                  </a:txBody>
                  <a:tcPr marL="51435" marR="51435" marT="0" marB="0">
                    <a:solidFill>
                      <a:schemeClr val="bg1"/>
                    </a:solidFill>
                  </a:tcPr>
                </a:tc>
                <a:extLst>
                  <a:ext uri="{0D108BD9-81ED-4DB2-BD59-A6C34878D82A}">
                    <a16:rowId xmlns:a16="http://schemas.microsoft.com/office/drawing/2014/main" val="2186088003"/>
                  </a:ext>
                </a:extLst>
              </a:tr>
              <a:tr h="389098">
                <a:tc>
                  <a:txBody>
                    <a:bodyPr/>
                    <a:lstStyle/>
                    <a:p>
                      <a:pPr marL="0" marR="0">
                        <a:lnSpc>
                          <a:spcPct val="100000"/>
                        </a:lnSpc>
                        <a:spcBef>
                          <a:spcPts val="300"/>
                        </a:spcBef>
                        <a:spcAft>
                          <a:spcPts val="0"/>
                        </a:spcAft>
                      </a:pPr>
                      <a:r>
                        <a:rPr lang="en-US" sz="1100" b="1" dirty="0">
                          <a:solidFill>
                            <a:srgbClr val="000000"/>
                          </a:solidFill>
                          <a:effectLst/>
                          <a:latin typeface="+mn-lt"/>
                        </a:rPr>
                        <a:t>Overall survival, median (months) </a:t>
                      </a:r>
                      <a:endParaRPr lang="en-US" sz="1100" dirty="0">
                        <a:effectLst/>
                        <a:latin typeface="+mn-lt"/>
                      </a:endParaRPr>
                    </a:p>
                    <a:p>
                      <a:pPr marL="0" marR="0">
                        <a:lnSpc>
                          <a:spcPct val="100000"/>
                        </a:lnSpc>
                        <a:spcBef>
                          <a:spcPts val="300"/>
                        </a:spcBef>
                        <a:spcAft>
                          <a:spcPts val="0"/>
                        </a:spcAft>
                      </a:pPr>
                      <a:r>
                        <a:rPr lang="en-US" sz="1100" b="1" dirty="0">
                          <a:solidFill>
                            <a:srgbClr val="000000"/>
                          </a:solidFill>
                          <a:effectLst/>
                          <a:latin typeface="+mn-lt"/>
                        </a:rPr>
                        <a:t>     (95% CI) [N]</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tc>
                  <a:txBody>
                    <a:bodyPr/>
                    <a:lstStyle/>
                    <a:p>
                      <a:pPr marL="0" marR="0" algn="ctr">
                        <a:lnSpc>
                          <a:spcPct val="100000"/>
                        </a:lnSpc>
                        <a:spcBef>
                          <a:spcPts val="300"/>
                        </a:spcBef>
                        <a:spcAft>
                          <a:spcPts val="0"/>
                        </a:spcAft>
                      </a:pPr>
                      <a:r>
                        <a:rPr lang="en-US" sz="1100" dirty="0">
                          <a:solidFill>
                            <a:srgbClr val="000000"/>
                          </a:solidFill>
                          <a:effectLst/>
                          <a:latin typeface="+mn-lt"/>
                        </a:rPr>
                        <a:t>33.0</a:t>
                      </a:r>
                      <a:endParaRPr lang="en-US" sz="1100" dirty="0">
                        <a:effectLst/>
                        <a:latin typeface="+mn-lt"/>
                      </a:endParaRPr>
                    </a:p>
                    <a:p>
                      <a:pPr marL="0" marR="0" algn="ctr">
                        <a:lnSpc>
                          <a:spcPct val="100000"/>
                        </a:lnSpc>
                        <a:spcBef>
                          <a:spcPts val="300"/>
                        </a:spcBef>
                        <a:spcAft>
                          <a:spcPts val="0"/>
                        </a:spcAft>
                      </a:pPr>
                      <a:r>
                        <a:rPr lang="en-US" sz="1100" dirty="0">
                          <a:solidFill>
                            <a:srgbClr val="000000"/>
                          </a:solidFill>
                          <a:effectLst/>
                          <a:latin typeface="+mn-lt"/>
                        </a:rPr>
                        <a:t>(20.4, NE) [12]</a:t>
                      </a:r>
                      <a:endParaRPr lang="en-US" sz="1100" dirty="0">
                        <a:effectLst/>
                        <a:latin typeface="+mn-lt"/>
                        <a:ea typeface="Calibri" panose="020F0502020204030204" pitchFamily="34" charset="0"/>
                        <a:cs typeface="Times New Roman" panose="02020603050405020304" pitchFamily="18" charset="0"/>
                      </a:endParaRPr>
                    </a:p>
                  </a:txBody>
                  <a:tcPr marL="51435" marR="51435" marT="0" marB="0">
                    <a:solidFill>
                      <a:srgbClr val="F0F0F0"/>
                    </a:solidFill>
                  </a:tcPr>
                </a:tc>
                <a:extLst>
                  <a:ext uri="{0D108BD9-81ED-4DB2-BD59-A6C34878D82A}">
                    <a16:rowId xmlns:a16="http://schemas.microsoft.com/office/drawing/2014/main" val="2362064850"/>
                  </a:ext>
                </a:extLst>
              </a:tr>
            </a:tbl>
          </a:graphicData>
        </a:graphic>
      </p:graphicFrame>
      <p:sp>
        <p:nvSpPr>
          <p:cNvPr id="10" name="TextBox 9">
            <a:extLst>
              <a:ext uri="{FF2B5EF4-FFF2-40B4-BE49-F238E27FC236}">
                <a16:creationId xmlns:a16="http://schemas.microsoft.com/office/drawing/2014/main" id="{A6E1A71A-8933-4750-A3BE-11DBC3F04780}"/>
              </a:ext>
            </a:extLst>
          </p:cNvPr>
          <p:cNvSpPr txBox="1"/>
          <p:nvPr/>
        </p:nvSpPr>
        <p:spPr>
          <a:xfrm>
            <a:off x="2350643" y="4089945"/>
            <a:ext cx="4760466" cy="459700"/>
          </a:xfrm>
          <a:prstGeom prst="roundRect">
            <a:avLst/>
          </a:prstGeom>
          <a:noFill/>
          <a:ln>
            <a:noFill/>
          </a:ln>
        </p:spPr>
        <p:txBody>
          <a:bodyPr wrap="square" rtlCol="0">
            <a:spAutoFit/>
          </a:bodyPr>
          <a:lstStyle/>
          <a:p>
            <a:pPr defTabSz="342900" fontAlgn="auto">
              <a:spcBef>
                <a:spcPts val="0"/>
              </a:spcBef>
              <a:spcAft>
                <a:spcPts val="900"/>
              </a:spcAft>
              <a:defRPr/>
            </a:pPr>
            <a:r>
              <a:rPr lang="en-US" sz="1050">
                <a:solidFill>
                  <a:prstClr val="black"/>
                </a:solidFill>
                <a:latin typeface="Arial" panose="020B0604020202020204" pitchFamily="34" charset="0"/>
                <a:cs typeface="Arial" panose="020B0604020202020204" pitchFamily="34" charset="0"/>
              </a:rPr>
              <a:t>*Including </a:t>
            </a:r>
            <a:r>
              <a:rPr lang="en-US" sz="1050" dirty="0">
                <a:solidFill>
                  <a:prstClr val="black"/>
                </a:solidFill>
                <a:latin typeface="Arial" panose="020B0604020202020204" pitchFamily="34" charset="0"/>
                <a:cs typeface="Arial" panose="020B0604020202020204" pitchFamily="34" charset="0"/>
              </a:rPr>
              <a:t>5 (41.7%) very good partial responses and 1 (8.3%) complete response. </a:t>
            </a:r>
          </a:p>
        </p:txBody>
      </p:sp>
    </p:spTree>
    <p:extLst>
      <p:ext uri="{BB962C8B-B14F-4D97-AF65-F5344CB8AC3E}">
        <p14:creationId xmlns:p14="http://schemas.microsoft.com/office/powerpoint/2010/main" val="29437382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2CC2B-E62C-46AF-B5A6-81B2F4F15131}"/>
              </a:ext>
            </a:extLst>
          </p:cNvPr>
          <p:cNvSpPr/>
          <p:nvPr/>
        </p:nvSpPr>
        <p:spPr bwMode="gray">
          <a:xfrm>
            <a:off x="1192" y="1447228"/>
            <a:ext cx="9141619" cy="2847355"/>
          </a:xfrm>
          <a:prstGeom prst="rect">
            <a:avLst/>
          </a:prstGeom>
          <a:solidFill>
            <a:schemeClr val="tx1">
              <a:lumMod val="20000"/>
              <a:lumOff val="80000"/>
            </a:schemeClr>
          </a:solidFill>
          <a:ln w="28575">
            <a:noFill/>
            <a:miter lim="800000"/>
          </a:ln>
          <a:effectLst/>
        </p:spPr>
        <p:txBody>
          <a:bodyPr vert="horz" lIns="68580" tIns="34290" rIns="68580" bIns="34290" rtlCol="0" anchor="ctr" anchorCtr="0">
            <a:noAutofit/>
          </a:bodyPr>
          <a:lstStyle/>
          <a:p>
            <a:pPr algn="ctr">
              <a:lnSpc>
                <a:spcPct val="90000"/>
              </a:lnSpc>
              <a:buClr>
                <a:srgbClr val="94C83D"/>
              </a:buClr>
              <a:buSzPct val="100000"/>
            </a:pPr>
            <a:endParaRPr lang="en-US" sz="1800" b="1">
              <a:solidFill>
                <a:srgbClr val="FFFFFF"/>
              </a:solidFill>
              <a:latin typeface="Arial" panose="020B0604020202020204"/>
            </a:endParaRPr>
          </a:p>
        </p:txBody>
      </p:sp>
      <p:sp>
        <p:nvSpPr>
          <p:cNvPr id="3" name="Rectangle: Rounded Corners 2">
            <a:extLst>
              <a:ext uri="{FF2B5EF4-FFF2-40B4-BE49-F238E27FC236}">
                <a16:creationId xmlns:a16="http://schemas.microsoft.com/office/drawing/2014/main" id="{CA032532-DA8D-475C-97B4-52C6BADF6B03}"/>
              </a:ext>
            </a:extLst>
          </p:cNvPr>
          <p:cNvSpPr/>
          <p:nvPr/>
        </p:nvSpPr>
        <p:spPr bwMode="gray">
          <a:xfrm>
            <a:off x="3151197" y="1518007"/>
            <a:ext cx="3292163" cy="2757636"/>
          </a:xfrm>
          <a:prstGeom prst="roundRect">
            <a:avLst/>
          </a:prstGeom>
          <a:solidFill>
            <a:schemeClr val="bg1"/>
          </a:solidFill>
          <a:ln w="28575">
            <a:noFill/>
            <a:miter lim="800000"/>
          </a:ln>
          <a:effectLst/>
        </p:spPr>
        <p:txBody>
          <a:bodyPr vert="horz" lIns="68562" tIns="34281" rIns="68562" bIns="34281" rtlCol="0" anchor="ctr" anchorCtr="0">
            <a:noAutofit/>
          </a:bodyPr>
          <a:lstStyle/>
          <a:p>
            <a:pPr algn="ctr" defTabSz="685595">
              <a:lnSpc>
                <a:spcPct val="90000"/>
              </a:lnSpc>
              <a:buClr>
                <a:srgbClr val="94C83D"/>
              </a:buClr>
              <a:buSzPct val="100000"/>
            </a:pPr>
            <a:endParaRPr lang="en-US" sz="1349" b="1">
              <a:solidFill>
                <a:srgbClr val="FFFFFF"/>
              </a:solidFill>
              <a:latin typeface="Arial" panose="020B0604020202020204"/>
            </a:endParaRPr>
          </a:p>
        </p:txBody>
      </p:sp>
      <p:sp>
        <p:nvSpPr>
          <p:cNvPr id="30" name="Title 1">
            <a:extLst>
              <a:ext uri="{FF2B5EF4-FFF2-40B4-BE49-F238E27FC236}">
                <a16:creationId xmlns:a16="http://schemas.microsoft.com/office/drawing/2014/main" id="{7C2BBD9D-354E-5D4F-9F24-85D564DD39FE}"/>
              </a:ext>
            </a:extLst>
          </p:cNvPr>
          <p:cNvSpPr txBox="1">
            <a:spLocks/>
          </p:cNvSpPr>
          <p:nvPr/>
        </p:nvSpPr>
        <p:spPr>
          <a:xfrm>
            <a:off x="488043" y="747896"/>
            <a:ext cx="8082514" cy="261863"/>
          </a:xfrm>
          <a:prstGeom prst="rect">
            <a:avLst/>
          </a:prstGeom>
        </p:spPr>
        <p:txBody>
          <a:bodyPr vert="horz" wrap="none" lIns="0" tIns="0" rIns="0" bIns="0" rtlCol="0" anchor="t" anchorCtr="0">
            <a:no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defTabSz="685389">
              <a:defRPr/>
            </a:pPr>
            <a:endParaRPr lang="en-US" sz="1050" b="0">
              <a:solidFill>
                <a:srgbClr val="424242"/>
              </a:solidFill>
              <a:latin typeface="Arial" panose="020B0604020202020204"/>
            </a:endParaRPr>
          </a:p>
          <a:p>
            <a:pPr defTabSz="685389">
              <a:defRPr/>
            </a:pPr>
            <a:r>
              <a:rPr lang="en-US" sz="1050">
                <a:solidFill>
                  <a:srgbClr val="424242"/>
                </a:solidFill>
                <a:latin typeface="Arial" panose="020B0604020202020204"/>
              </a:rPr>
              <a:t>XPOVIO provides a mechanistic switch and maintains full optionality to future regimens.  </a:t>
            </a:r>
            <a:endParaRPr lang="en-US" sz="1050" strike="sngStrike">
              <a:solidFill>
                <a:srgbClr val="424242"/>
              </a:solidFill>
              <a:highlight>
                <a:srgbClr val="FFFF00"/>
              </a:highlight>
              <a:latin typeface="Arial" panose="020B0604020202020204"/>
            </a:endParaRPr>
          </a:p>
          <a:p>
            <a:pPr defTabSz="685389">
              <a:defRPr/>
            </a:pPr>
            <a:endParaRPr lang="en-US" sz="900" b="0" baseline="30000">
              <a:solidFill>
                <a:srgbClr val="424242"/>
              </a:solidFill>
              <a:latin typeface="Arial" panose="020B0604020202020204"/>
            </a:endParaRPr>
          </a:p>
        </p:txBody>
      </p:sp>
      <p:sp>
        <p:nvSpPr>
          <p:cNvPr id="31" name="Title 1">
            <a:extLst>
              <a:ext uri="{FF2B5EF4-FFF2-40B4-BE49-F238E27FC236}">
                <a16:creationId xmlns:a16="http://schemas.microsoft.com/office/drawing/2014/main" id="{D4604E77-E0D2-E140-A830-E80855424EBE}"/>
              </a:ext>
            </a:extLst>
          </p:cNvPr>
          <p:cNvSpPr txBox="1">
            <a:spLocks/>
          </p:cNvSpPr>
          <p:nvPr/>
        </p:nvSpPr>
        <p:spPr>
          <a:xfrm>
            <a:off x="413516" y="67656"/>
            <a:ext cx="8316968" cy="548744"/>
          </a:xfrm>
          <a:prstGeom prst="rect">
            <a:avLst/>
          </a:prstGeom>
        </p:spPr>
        <p:txBody>
          <a:bodyPr vert="horz" lIns="68544" tIns="0" rIns="68544" bIns="0" rtlCol="0" anchor="b">
            <a:noAutofit/>
          </a:bodyPr>
          <a:lstStyle>
            <a:lvl1pPr algn="l" defTabSz="914400" rtl="0" eaLnBrk="1" latinLnBrk="0" hangingPunct="1">
              <a:lnSpc>
                <a:spcPct val="90000"/>
              </a:lnSpc>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pPr>
              <a:lnSpc>
                <a:spcPct val="85000"/>
              </a:lnSpc>
              <a:spcBef>
                <a:spcPts val="0"/>
              </a:spcBef>
              <a:buClr>
                <a:srgbClr val="94C83D"/>
              </a:buClr>
              <a:buSzPct val="100000"/>
              <a:defRPr/>
            </a:pPr>
            <a:r>
              <a:rPr lang="en-US" sz="1800" b="0" dirty="0">
                <a:solidFill>
                  <a:schemeClr val="bg1"/>
                </a:solidFill>
                <a:latin typeface="Arial" panose="020B0604020202020204"/>
              </a:rPr>
              <a:t>Clarity of Sequencing with XPOVIO-based Regimens Post Anti-CD38mAb </a:t>
            </a:r>
            <a:br>
              <a:rPr lang="en-US" sz="1800" b="0" dirty="0">
                <a:solidFill>
                  <a:schemeClr val="bg1"/>
                </a:solidFill>
                <a:latin typeface="Arial" panose="020B0604020202020204"/>
              </a:rPr>
            </a:br>
            <a:r>
              <a:rPr lang="en-US" sz="1800" b="0" dirty="0">
                <a:solidFill>
                  <a:schemeClr val="bg1"/>
                </a:solidFill>
                <a:latin typeface="Arial" panose="020B0604020202020204"/>
              </a:rPr>
              <a:t>in the 2L and 3L Settings of RRMM </a:t>
            </a:r>
          </a:p>
        </p:txBody>
      </p:sp>
      <p:sp>
        <p:nvSpPr>
          <p:cNvPr id="14" name="Arrow: Right 13">
            <a:extLst>
              <a:ext uri="{FF2B5EF4-FFF2-40B4-BE49-F238E27FC236}">
                <a16:creationId xmlns:a16="http://schemas.microsoft.com/office/drawing/2014/main" id="{FE9C98E1-8519-44C8-86B5-4F64D47B2468}"/>
              </a:ext>
            </a:extLst>
          </p:cNvPr>
          <p:cNvSpPr/>
          <p:nvPr/>
        </p:nvSpPr>
        <p:spPr>
          <a:xfrm>
            <a:off x="494326" y="1081565"/>
            <a:ext cx="8054093" cy="480121"/>
          </a:xfrm>
          <a:prstGeom prst="rightArrow">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389">
              <a:defRPr/>
            </a:pPr>
            <a:endParaRPr lang="en-US" sz="1349" b="1">
              <a:solidFill>
                <a:srgbClr val="FFFFFF"/>
              </a:solidFill>
              <a:latin typeface="Arial" panose="020B0604020202020204"/>
              <a:cs typeface="Arial"/>
            </a:endParaRPr>
          </a:p>
        </p:txBody>
      </p:sp>
      <p:grpSp>
        <p:nvGrpSpPr>
          <p:cNvPr id="2" name="Group 1">
            <a:extLst>
              <a:ext uri="{FF2B5EF4-FFF2-40B4-BE49-F238E27FC236}">
                <a16:creationId xmlns:a16="http://schemas.microsoft.com/office/drawing/2014/main" id="{9F0DB377-76F1-E247-9090-A65E09899937}"/>
              </a:ext>
            </a:extLst>
          </p:cNvPr>
          <p:cNvGrpSpPr/>
          <p:nvPr/>
        </p:nvGrpSpPr>
        <p:grpSpPr>
          <a:xfrm>
            <a:off x="3357532" y="1858911"/>
            <a:ext cx="837989" cy="780897"/>
            <a:chOff x="2138258" y="1587562"/>
            <a:chExt cx="2157746" cy="2188781"/>
          </a:xfrm>
          <a:solidFill>
            <a:schemeClr val="accent4">
              <a:lumMod val="75000"/>
            </a:schemeClr>
          </a:solidFill>
          <a:effectLst/>
        </p:grpSpPr>
        <p:sp>
          <p:nvSpPr>
            <p:cNvPr id="6" name="Oval 5">
              <a:extLst>
                <a:ext uri="{FF2B5EF4-FFF2-40B4-BE49-F238E27FC236}">
                  <a16:creationId xmlns:a16="http://schemas.microsoft.com/office/drawing/2014/main" id="{90AFD2BE-A998-0149-8336-FDB140D60B54}"/>
                </a:ext>
              </a:extLst>
            </p:cNvPr>
            <p:cNvSpPr/>
            <p:nvPr/>
          </p:nvSpPr>
          <p:spPr>
            <a:xfrm>
              <a:off x="2138258" y="1587562"/>
              <a:ext cx="2157746" cy="2188781"/>
            </a:xfrm>
            <a:prstGeom prst="roundRect">
              <a:avLst/>
            </a:prstGeom>
            <a:gr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FFFFFF"/>
                </a:solidFill>
                <a:latin typeface="Arial" panose="020B0604020202020204"/>
              </a:endParaRPr>
            </a:p>
          </p:txBody>
        </p:sp>
        <p:sp>
          <p:nvSpPr>
            <p:cNvPr id="34" name="Title 1">
              <a:extLst>
                <a:ext uri="{FF2B5EF4-FFF2-40B4-BE49-F238E27FC236}">
                  <a16:creationId xmlns:a16="http://schemas.microsoft.com/office/drawing/2014/main" id="{1BB98EC3-8CA3-4C89-8C9A-BA069C61AEDC}"/>
                </a:ext>
              </a:extLst>
            </p:cNvPr>
            <p:cNvSpPr txBox="1">
              <a:spLocks/>
            </p:cNvSpPr>
            <p:nvPr/>
          </p:nvSpPr>
          <p:spPr>
            <a:xfrm>
              <a:off x="2271842" y="2359827"/>
              <a:ext cx="1890069" cy="644248"/>
            </a:xfrm>
            <a:prstGeom prst="roundRect">
              <a:avLst/>
            </a:prstGeom>
            <a:grpFill/>
          </p:spPr>
          <p:txBody>
            <a:bodyPr vert="horz" wrap="none" lIns="0" tIns="0" rIns="0" bIns="0" rtlCol="0" anchor="ctr">
              <a:sp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algn="ctr" defTabSz="685389">
                <a:defRPr/>
              </a:pPr>
              <a:r>
                <a:rPr lang="en-US" sz="750">
                  <a:solidFill>
                    <a:srgbClr val="FFFFFF"/>
                  </a:solidFill>
                </a:rPr>
                <a:t>Proteasome</a:t>
              </a:r>
              <a:br>
                <a:rPr lang="en-US" sz="750">
                  <a:solidFill>
                    <a:srgbClr val="FFFFFF"/>
                  </a:solidFill>
                </a:rPr>
              </a:br>
              <a:r>
                <a:rPr lang="en-US" sz="750">
                  <a:solidFill>
                    <a:srgbClr val="FFFFFF"/>
                  </a:solidFill>
                </a:rPr>
                <a:t>inhibitors (PIs)*</a:t>
              </a:r>
            </a:p>
          </p:txBody>
        </p:sp>
      </p:grpSp>
      <p:grpSp>
        <p:nvGrpSpPr>
          <p:cNvPr id="9" name="Group 8">
            <a:extLst>
              <a:ext uri="{FF2B5EF4-FFF2-40B4-BE49-F238E27FC236}">
                <a16:creationId xmlns:a16="http://schemas.microsoft.com/office/drawing/2014/main" id="{9434F454-0F5F-BB42-84EE-D2C69997E289}"/>
              </a:ext>
            </a:extLst>
          </p:cNvPr>
          <p:cNvGrpSpPr/>
          <p:nvPr/>
        </p:nvGrpSpPr>
        <p:grpSpPr>
          <a:xfrm>
            <a:off x="4360598" y="1858911"/>
            <a:ext cx="799117" cy="787745"/>
            <a:chOff x="4633965" y="1382180"/>
            <a:chExt cx="2157746" cy="2188781"/>
          </a:xfrm>
          <a:solidFill>
            <a:schemeClr val="accent4">
              <a:lumMod val="75000"/>
            </a:schemeClr>
          </a:solidFill>
          <a:effectLst/>
        </p:grpSpPr>
        <p:sp>
          <p:nvSpPr>
            <p:cNvPr id="17" name="Oval 16">
              <a:extLst>
                <a:ext uri="{FF2B5EF4-FFF2-40B4-BE49-F238E27FC236}">
                  <a16:creationId xmlns:a16="http://schemas.microsoft.com/office/drawing/2014/main" id="{2E0D9424-D6C8-8A41-A52F-662E11CDA382}"/>
                </a:ext>
              </a:extLst>
            </p:cNvPr>
            <p:cNvSpPr/>
            <p:nvPr/>
          </p:nvSpPr>
          <p:spPr>
            <a:xfrm>
              <a:off x="4633965" y="1382180"/>
              <a:ext cx="2157746" cy="2188781"/>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FFFFFF"/>
                </a:solidFill>
                <a:latin typeface="Arial" panose="020B0604020202020204"/>
              </a:endParaRPr>
            </a:p>
          </p:txBody>
        </p:sp>
        <p:sp>
          <p:nvSpPr>
            <p:cNvPr id="35" name="Title 1">
              <a:extLst>
                <a:ext uri="{FF2B5EF4-FFF2-40B4-BE49-F238E27FC236}">
                  <a16:creationId xmlns:a16="http://schemas.microsoft.com/office/drawing/2014/main" id="{521A2D18-8877-4BFD-9513-22FE3232D275}"/>
                </a:ext>
              </a:extLst>
            </p:cNvPr>
            <p:cNvSpPr txBox="1">
              <a:spLocks/>
            </p:cNvSpPr>
            <p:nvPr/>
          </p:nvSpPr>
          <p:spPr>
            <a:xfrm>
              <a:off x="4712159" y="2316909"/>
              <a:ext cx="2079552" cy="319324"/>
            </a:xfrm>
            <a:prstGeom prst="roundRect">
              <a:avLst/>
            </a:prstGeom>
            <a:grpFill/>
          </p:spPr>
          <p:txBody>
            <a:bodyPr vert="horz" wrap="square" lIns="0" tIns="0" rIns="0" bIns="0" rtlCol="0" anchor="ctr">
              <a:sp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algn="ctr" defTabSz="685389">
                <a:defRPr/>
              </a:pPr>
              <a:r>
                <a:rPr lang="en-US" sz="750">
                  <a:solidFill>
                    <a:srgbClr val="FFFFFF"/>
                  </a:solidFill>
                </a:rPr>
                <a:t>(IMiDs)*</a:t>
              </a:r>
              <a:endParaRPr lang="en-US" sz="1050">
                <a:solidFill>
                  <a:srgbClr val="FFFFFF"/>
                </a:solidFill>
              </a:endParaRPr>
            </a:p>
          </p:txBody>
        </p:sp>
      </p:grpSp>
      <p:grpSp>
        <p:nvGrpSpPr>
          <p:cNvPr id="22" name="Group 21">
            <a:extLst>
              <a:ext uri="{FF2B5EF4-FFF2-40B4-BE49-F238E27FC236}">
                <a16:creationId xmlns:a16="http://schemas.microsoft.com/office/drawing/2014/main" id="{48AB4A08-855A-B24B-93D2-B6E8D4F3D839}"/>
              </a:ext>
            </a:extLst>
          </p:cNvPr>
          <p:cNvGrpSpPr/>
          <p:nvPr/>
        </p:nvGrpSpPr>
        <p:grpSpPr>
          <a:xfrm>
            <a:off x="5342959" y="1870779"/>
            <a:ext cx="864155" cy="780897"/>
            <a:chOff x="6721623" y="2456751"/>
            <a:chExt cx="1152506" cy="1041467"/>
          </a:xfrm>
        </p:grpSpPr>
        <p:sp>
          <p:nvSpPr>
            <p:cNvPr id="19" name="Oval 18">
              <a:extLst>
                <a:ext uri="{FF2B5EF4-FFF2-40B4-BE49-F238E27FC236}">
                  <a16:creationId xmlns:a16="http://schemas.microsoft.com/office/drawing/2014/main" id="{41F0F9D9-352F-0646-B8B2-2312DAE9A983}"/>
                </a:ext>
              </a:extLst>
            </p:cNvPr>
            <p:cNvSpPr/>
            <p:nvPr/>
          </p:nvSpPr>
          <p:spPr>
            <a:xfrm>
              <a:off x="6721623" y="2456751"/>
              <a:ext cx="1152506" cy="1041467"/>
            </a:xfrm>
            <a:prstGeom prst="round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FFFFFF"/>
                </a:solidFill>
                <a:latin typeface="Arial" panose="020B0604020202020204"/>
              </a:endParaRPr>
            </a:p>
          </p:txBody>
        </p:sp>
        <p:sp>
          <p:nvSpPr>
            <p:cNvPr id="36" name="Title 1">
              <a:extLst>
                <a:ext uri="{FF2B5EF4-FFF2-40B4-BE49-F238E27FC236}">
                  <a16:creationId xmlns:a16="http://schemas.microsoft.com/office/drawing/2014/main" id="{0AB42EB5-9D11-4830-9BB4-39CAF2307449}"/>
                </a:ext>
              </a:extLst>
            </p:cNvPr>
            <p:cNvSpPr txBox="1">
              <a:spLocks/>
            </p:cNvSpPr>
            <p:nvPr/>
          </p:nvSpPr>
          <p:spPr>
            <a:xfrm>
              <a:off x="6735339" y="2640285"/>
              <a:ext cx="1138789" cy="674402"/>
            </a:xfrm>
            <a:prstGeom prst="round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algn="ctr" defTabSz="685389">
                <a:defRPr/>
              </a:pPr>
              <a:r>
                <a:rPr lang="en-US" sz="825">
                  <a:solidFill>
                    <a:srgbClr val="FFFFFF"/>
                  </a:solidFill>
                </a:rPr>
                <a:t>Anti-CD38 </a:t>
              </a:r>
            </a:p>
            <a:p>
              <a:pPr algn="ctr" defTabSz="685389">
                <a:defRPr/>
              </a:pPr>
              <a:r>
                <a:rPr lang="en-US" sz="825">
                  <a:solidFill>
                    <a:srgbClr val="FFFFFF"/>
                  </a:solidFill>
                </a:rPr>
                <a:t>monoclonal </a:t>
              </a:r>
            </a:p>
            <a:p>
              <a:pPr algn="ctr" defTabSz="685389">
                <a:defRPr/>
              </a:pPr>
              <a:r>
                <a:rPr lang="en-US" sz="825">
                  <a:solidFill>
                    <a:srgbClr val="FFFFFF"/>
                  </a:solidFill>
                </a:rPr>
                <a:t>antibodies </a:t>
              </a:r>
            </a:p>
            <a:p>
              <a:pPr algn="ctr" defTabSz="685389">
                <a:defRPr/>
              </a:pPr>
              <a:r>
                <a:rPr lang="en-US" sz="825">
                  <a:solidFill>
                    <a:srgbClr val="FFFFFF"/>
                  </a:solidFill>
                </a:rPr>
                <a:t>(mAbs)*</a:t>
              </a:r>
            </a:p>
          </p:txBody>
        </p:sp>
      </p:grpSp>
      <p:sp>
        <p:nvSpPr>
          <p:cNvPr id="15" name="TextBox 14">
            <a:extLst>
              <a:ext uri="{FF2B5EF4-FFF2-40B4-BE49-F238E27FC236}">
                <a16:creationId xmlns:a16="http://schemas.microsoft.com/office/drawing/2014/main" id="{E53A333E-968B-474A-BC5E-6AEF6A1B49EA}"/>
              </a:ext>
            </a:extLst>
          </p:cNvPr>
          <p:cNvSpPr txBox="1"/>
          <p:nvPr/>
        </p:nvSpPr>
        <p:spPr>
          <a:xfrm>
            <a:off x="7717502" y="4701542"/>
            <a:ext cx="909223" cy="196208"/>
          </a:xfrm>
          <a:prstGeom prst="rect">
            <a:avLst/>
          </a:prstGeom>
          <a:noFill/>
        </p:spPr>
        <p:txBody>
          <a:bodyPr wrap="none" rtlCol="0">
            <a:spAutoFit/>
          </a:bodyPr>
          <a:lstStyle/>
          <a:p>
            <a:pPr algn="r" defTabSz="685389">
              <a:defRPr/>
            </a:pPr>
            <a:r>
              <a:rPr lang="en-US" sz="675">
                <a:solidFill>
                  <a:srgbClr val="FFFFFF">
                    <a:lumMod val="65000"/>
                  </a:srgbClr>
                </a:solidFill>
                <a:latin typeface="Arial" panose="020B0604020202020204"/>
                <a:cs typeface="Arial" pitchFamily="34" charset="0"/>
              </a:rPr>
              <a:t>* +dexamethasone</a:t>
            </a:r>
          </a:p>
        </p:txBody>
      </p:sp>
      <p:sp>
        <p:nvSpPr>
          <p:cNvPr id="46" name="TextBox 45">
            <a:extLst>
              <a:ext uri="{FF2B5EF4-FFF2-40B4-BE49-F238E27FC236}">
                <a16:creationId xmlns:a16="http://schemas.microsoft.com/office/drawing/2014/main" id="{24D6A051-4D4B-E846-BC04-BE0556EC4420}"/>
              </a:ext>
            </a:extLst>
          </p:cNvPr>
          <p:cNvSpPr txBox="1"/>
          <p:nvPr/>
        </p:nvSpPr>
        <p:spPr>
          <a:xfrm>
            <a:off x="8560813" y="4710526"/>
            <a:ext cx="138564" cy="162737"/>
          </a:xfrm>
          <a:prstGeom prst="rect">
            <a:avLst/>
          </a:prstGeom>
          <a:noFill/>
        </p:spPr>
        <p:txBody>
          <a:bodyPr wrap="none" lIns="68580" tIns="34290" rIns="68580" bIns="34290" rtlCol="0" anchor="t">
            <a:spAutoFit/>
          </a:bodyPr>
          <a:lstStyle/>
          <a:p>
            <a:pPr algn="r" defTabSz="685595">
              <a:lnSpc>
                <a:spcPct val="90000"/>
              </a:lnSpc>
              <a:spcBef>
                <a:spcPts val="1499"/>
              </a:spcBef>
              <a:buClr>
                <a:srgbClr val="414548"/>
              </a:buClr>
              <a:buSzPct val="100000"/>
              <a:defRPr/>
            </a:pPr>
            <a:endParaRPr lang="en-US" sz="675">
              <a:solidFill>
                <a:srgbClr val="FF0000"/>
              </a:solidFill>
              <a:highlight>
                <a:srgbClr val="FFFF00"/>
              </a:highlight>
              <a:latin typeface="Arial" panose="020B0604020202020204"/>
              <a:cs typeface="Arial" pitchFamily="34" charset="0"/>
            </a:endParaRPr>
          </a:p>
        </p:txBody>
      </p:sp>
      <p:sp>
        <p:nvSpPr>
          <p:cNvPr id="16" name="Rectangle 15">
            <a:extLst>
              <a:ext uri="{FF2B5EF4-FFF2-40B4-BE49-F238E27FC236}">
                <a16:creationId xmlns:a16="http://schemas.microsoft.com/office/drawing/2014/main" id="{8457ECA6-2420-7449-9809-63FBE75587DC}"/>
              </a:ext>
            </a:extLst>
          </p:cNvPr>
          <p:cNvSpPr/>
          <p:nvPr/>
        </p:nvSpPr>
        <p:spPr>
          <a:xfrm>
            <a:off x="543199" y="1876016"/>
            <a:ext cx="1028481" cy="1074021"/>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84">
              <a:defRPr/>
            </a:pPr>
            <a:r>
              <a:rPr lang="en-US" sz="1050" b="1" dirty="0">
                <a:solidFill>
                  <a:srgbClr val="FFFFFF"/>
                </a:solidFill>
                <a:latin typeface="Arial" panose="020B0604020202020204" pitchFamily="34" charset="0"/>
                <a:cs typeface="Arial" panose="020B0604020202020204" pitchFamily="34" charset="0"/>
              </a:rPr>
              <a:t>PI + </a:t>
            </a:r>
            <a:r>
              <a:rPr lang="en-US" sz="1050" b="1" dirty="0" err="1">
                <a:solidFill>
                  <a:srgbClr val="FFFFFF"/>
                </a:solidFill>
                <a:latin typeface="Arial" panose="020B0604020202020204" pitchFamily="34" charset="0"/>
                <a:cs typeface="Arial" panose="020B0604020202020204" pitchFamily="34" charset="0"/>
              </a:rPr>
              <a:t>IMiD</a:t>
            </a:r>
            <a:r>
              <a:rPr lang="en-US" sz="1050" dirty="0">
                <a:solidFill>
                  <a:srgbClr val="FFFFFF"/>
                </a:solidFill>
                <a:latin typeface="Arial" panose="020B0604020202020204" pitchFamily="34" charset="0"/>
                <a:cs typeface="Arial" panose="020B0604020202020204" pitchFamily="34" charset="0"/>
              </a:rPr>
              <a:t> Triplet and Rev Maintenance (SoC)</a:t>
            </a:r>
          </a:p>
        </p:txBody>
      </p:sp>
      <p:grpSp>
        <p:nvGrpSpPr>
          <p:cNvPr id="21" name="Group 20">
            <a:extLst>
              <a:ext uri="{FF2B5EF4-FFF2-40B4-BE49-F238E27FC236}">
                <a16:creationId xmlns:a16="http://schemas.microsoft.com/office/drawing/2014/main" id="{57457CF6-809D-024F-B3A5-C6C969691884}"/>
              </a:ext>
            </a:extLst>
          </p:cNvPr>
          <p:cNvGrpSpPr/>
          <p:nvPr/>
        </p:nvGrpSpPr>
        <p:grpSpPr>
          <a:xfrm>
            <a:off x="977233" y="1179220"/>
            <a:ext cx="7490091" cy="321232"/>
            <a:chOff x="1386561" y="1614928"/>
            <a:chExt cx="9989388" cy="428421"/>
          </a:xfrm>
        </p:grpSpPr>
        <p:sp>
          <p:nvSpPr>
            <p:cNvPr id="4" name="TextBox 3">
              <a:extLst>
                <a:ext uri="{FF2B5EF4-FFF2-40B4-BE49-F238E27FC236}">
                  <a16:creationId xmlns:a16="http://schemas.microsoft.com/office/drawing/2014/main" id="{EAB29E9A-AF91-4B7D-811B-C6AA8DCA6717}"/>
                </a:ext>
              </a:extLst>
            </p:cNvPr>
            <p:cNvSpPr txBox="1"/>
            <p:nvPr/>
          </p:nvSpPr>
          <p:spPr>
            <a:xfrm>
              <a:off x="4671785" y="1614928"/>
              <a:ext cx="3268753" cy="400043"/>
            </a:xfrm>
            <a:prstGeom prst="rect">
              <a:avLst/>
            </a:prstGeom>
            <a:noFill/>
          </p:spPr>
          <p:txBody>
            <a:bodyPr wrap="square" rtlCol="0">
              <a:spAutoFit/>
            </a:bodyPr>
            <a:lstStyle/>
            <a:p>
              <a:pPr algn="ctr" defTabSz="685389">
                <a:defRPr/>
              </a:pPr>
              <a:r>
                <a:rPr lang="en-US" sz="1349" b="1">
                  <a:solidFill>
                    <a:srgbClr val="FFFFFF"/>
                  </a:solidFill>
                  <a:latin typeface="Arial" panose="020B0604020202020204"/>
                  <a:cs typeface="Arial"/>
                </a:rPr>
                <a:t>2L-3L </a:t>
              </a:r>
              <a:r>
                <a:rPr lang="en-US" sz="1349">
                  <a:solidFill>
                    <a:srgbClr val="FFFFFF"/>
                  </a:solidFill>
                  <a:latin typeface="Arial" panose="020B0604020202020204"/>
                  <a:cs typeface="Arial"/>
                </a:rPr>
                <a:t>Post Anti-CD38 mAb</a:t>
              </a:r>
            </a:p>
          </p:txBody>
        </p:sp>
        <p:sp>
          <p:nvSpPr>
            <p:cNvPr id="38" name="TextBox 37">
              <a:extLst>
                <a:ext uri="{FF2B5EF4-FFF2-40B4-BE49-F238E27FC236}">
                  <a16:creationId xmlns:a16="http://schemas.microsoft.com/office/drawing/2014/main" id="{6C667FF7-7EED-41E0-A0D5-200B191A7650}"/>
                </a:ext>
              </a:extLst>
            </p:cNvPr>
            <p:cNvSpPr txBox="1"/>
            <p:nvPr/>
          </p:nvSpPr>
          <p:spPr>
            <a:xfrm>
              <a:off x="8277392" y="1643306"/>
              <a:ext cx="3098557" cy="400043"/>
            </a:xfrm>
            <a:prstGeom prst="rect">
              <a:avLst/>
            </a:prstGeom>
            <a:noFill/>
          </p:spPr>
          <p:txBody>
            <a:bodyPr wrap="square" rtlCol="0">
              <a:spAutoFit/>
            </a:bodyPr>
            <a:lstStyle/>
            <a:p>
              <a:pPr algn="ctr" defTabSz="685389">
                <a:defRPr/>
              </a:pPr>
              <a:r>
                <a:rPr lang="en-US" sz="1349" b="1">
                  <a:solidFill>
                    <a:srgbClr val="FFFFFF"/>
                  </a:solidFill>
                  <a:latin typeface="Arial" panose="020B0604020202020204"/>
                  <a:cs typeface="Arial"/>
                </a:rPr>
                <a:t>4L+</a:t>
              </a:r>
            </a:p>
          </p:txBody>
        </p:sp>
        <p:sp>
          <p:nvSpPr>
            <p:cNvPr id="50" name="TextBox 49">
              <a:extLst>
                <a:ext uri="{FF2B5EF4-FFF2-40B4-BE49-F238E27FC236}">
                  <a16:creationId xmlns:a16="http://schemas.microsoft.com/office/drawing/2014/main" id="{EAB2D9C9-572D-314A-A3FA-E4E414E19C1A}"/>
                </a:ext>
              </a:extLst>
            </p:cNvPr>
            <p:cNvSpPr txBox="1"/>
            <p:nvPr/>
          </p:nvSpPr>
          <p:spPr>
            <a:xfrm>
              <a:off x="1386561" y="1643306"/>
              <a:ext cx="1241239" cy="400043"/>
            </a:xfrm>
            <a:prstGeom prst="rect">
              <a:avLst/>
            </a:prstGeom>
            <a:noFill/>
          </p:spPr>
          <p:txBody>
            <a:bodyPr wrap="square" rtlCol="0">
              <a:spAutoFit/>
            </a:bodyPr>
            <a:lstStyle/>
            <a:p>
              <a:pPr algn="ctr" defTabSz="685389">
                <a:defRPr/>
              </a:pPr>
              <a:r>
                <a:rPr lang="en-US" sz="1349" b="1">
                  <a:solidFill>
                    <a:srgbClr val="FFFFFF"/>
                  </a:solidFill>
                  <a:latin typeface="Arial" panose="020B0604020202020204"/>
                  <a:cs typeface="Arial"/>
                </a:rPr>
                <a:t>1L- 2L</a:t>
              </a:r>
            </a:p>
          </p:txBody>
        </p:sp>
      </p:grpSp>
      <p:sp>
        <p:nvSpPr>
          <p:cNvPr id="51" name="Rectangle 50">
            <a:extLst>
              <a:ext uri="{FF2B5EF4-FFF2-40B4-BE49-F238E27FC236}">
                <a16:creationId xmlns:a16="http://schemas.microsoft.com/office/drawing/2014/main" id="{AE9149D3-5306-9E46-8D33-36FE34BEECC1}"/>
              </a:ext>
            </a:extLst>
          </p:cNvPr>
          <p:cNvSpPr/>
          <p:nvPr/>
        </p:nvSpPr>
        <p:spPr>
          <a:xfrm>
            <a:off x="1661182" y="1876016"/>
            <a:ext cx="1027904" cy="1088457"/>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r>
              <a:rPr lang="en-US" sz="1050" b="1" dirty="0">
                <a:solidFill>
                  <a:srgbClr val="FFFFFF"/>
                </a:solidFill>
                <a:latin typeface="Arial" panose="020B0604020202020204" pitchFamily="34" charset="0"/>
                <a:cs typeface="Arial" panose="020B0604020202020204" pitchFamily="34" charset="0"/>
              </a:rPr>
              <a:t>Other PI or </a:t>
            </a:r>
            <a:r>
              <a:rPr lang="en-US" sz="1050" b="1" dirty="0" err="1">
                <a:solidFill>
                  <a:srgbClr val="FFFFFF"/>
                </a:solidFill>
                <a:latin typeface="Arial" panose="020B0604020202020204" pitchFamily="34" charset="0"/>
                <a:cs typeface="Arial" panose="020B0604020202020204" pitchFamily="34" charset="0"/>
              </a:rPr>
              <a:t>IMiD</a:t>
            </a:r>
            <a:r>
              <a:rPr lang="en-US" sz="1050" b="1" dirty="0">
                <a:solidFill>
                  <a:srgbClr val="FFFFFF"/>
                </a:solidFill>
                <a:latin typeface="Arial" panose="020B0604020202020204" pitchFamily="34" charset="0"/>
                <a:cs typeface="Arial" panose="020B0604020202020204" pitchFamily="34" charset="0"/>
              </a:rPr>
              <a:t> based regimens </a:t>
            </a:r>
          </a:p>
          <a:p>
            <a:pPr algn="ctr" defTabSz="685389">
              <a:defRPr/>
            </a:pPr>
            <a:r>
              <a:rPr lang="en-US" sz="1050" i="1" dirty="0">
                <a:solidFill>
                  <a:srgbClr val="FFFFFF"/>
                </a:solidFill>
                <a:latin typeface="Arial" panose="020B0604020202020204" pitchFamily="34" charset="0"/>
                <a:cs typeface="Arial" panose="020B0604020202020204" pitchFamily="34" charset="0"/>
              </a:rPr>
              <a:t>(</a:t>
            </a:r>
            <a:r>
              <a:rPr lang="en-US" sz="1050" i="1" dirty="0" err="1">
                <a:solidFill>
                  <a:srgbClr val="FFFFFF"/>
                </a:solidFill>
                <a:latin typeface="Arial" panose="020B0604020202020204" pitchFamily="34" charset="0"/>
                <a:cs typeface="Arial" panose="020B0604020202020204" pitchFamily="34" charset="0"/>
              </a:rPr>
              <a:t>Vd</a:t>
            </a:r>
            <a:r>
              <a:rPr lang="en-US" sz="1050" i="1" dirty="0">
                <a:solidFill>
                  <a:srgbClr val="FFFFFF"/>
                </a:solidFill>
                <a:latin typeface="Arial" panose="020B0604020202020204" pitchFamily="34" charset="0"/>
                <a:cs typeface="Arial" panose="020B0604020202020204" pitchFamily="34" charset="0"/>
              </a:rPr>
              <a:t>, Rd, </a:t>
            </a:r>
            <a:r>
              <a:rPr lang="en-US" sz="1050" i="1" dirty="0" err="1">
                <a:solidFill>
                  <a:srgbClr val="FFFFFF"/>
                </a:solidFill>
                <a:latin typeface="Arial" panose="020B0604020202020204" pitchFamily="34" charset="0"/>
                <a:cs typeface="Arial" panose="020B0604020202020204" pitchFamily="34" charset="0"/>
              </a:rPr>
              <a:t>Kd</a:t>
            </a:r>
            <a:r>
              <a:rPr lang="en-US" sz="1050" i="1" dirty="0">
                <a:solidFill>
                  <a:srgbClr val="FFFFFF"/>
                </a:solidFill>
                <a:latin typeface="Arial" panose="020B0604020202020204" pitchFamily="34" charset="0"/>
                <a:cs typeface="Arial" panose="020B0604020202020204" pitchFamily="34" charset="0"/>
              </a:rPr>
              <a:t>, Pd, etc.)</a:t>
            </a:r>
          </a:p>
        </p:txBody>
      </p:sp>
      <p:sp>
        <p:nvSpPr>
          <p:cNvPr id="53" name="TextBox 52">
            <a:extLst>
              <a:ext uri="{FF2B5EF4-FFF2-40B4-BE49-F238E27FC236}">
                <a16:creationId xmlns:a16="http://schemas.microsoft.com/office/drawing/2014/main" id="{BAF5564D-C769-1C49-A00A-B8E45D87A476}"/>
              </a:ext>
            </a:extLst>
          </p:cNvPr>
          <p:cNvSpPr txBox="1"/>
          <p:nvPr/>
        </p:nvSpPr>
        <p:spPr>
          <a:xfrm>
            <a:off x="682036" y="4075431"/>
            <a:ext cx="825341" cy="230832"/>
          </a:xfrm>
          <a:prstGeom prst="rect">
            <a:avLst/>
          </a:prstGeom>
          <a:noFill/>
        </p:spPr>
        <p:txBody>
          <a:bodyPr wrap="square" rtlCol="0">
            <a:spAutoFit/>
          </a:bodyPr>
          <a:lstStyle/>
          <a:p>
            <a:pPr algn="ctr" defTabSz="685389">
              <a:defRPr/>
            </a:pPr>
            <a:r>
              <a:rPr lang="en-US" sz="900" b="1">
                <a:solidFill>
                  <a:srgbClr val="2B56A7"/>
                </a:solidFill>
                <a:latin typeface="Arial" panose="020B0604020202020204"/>
                <a:cs typeface="Arial"/>
              </a:rPr>
              <a:t>&gt;42 months</a:t>
            </a:r>
          </a:p>
        </p:txBody>
      </p:sp>
      <p:sp>
        <p:nvSpPr>
          <p:cNvPr id="54" name="TextBox 53">
            <a:extLst>
              <a:ext uri="{FF2B5EF4-FFF2-40B4-BE49-F238E27FC236}">
                <a16:creationId xmlns:a16="http://schemas.microsoft.com/office/drawing/2014/main" id="{B5FDE7D2-DA07-BE4A-83BA-E3D79804B241}"/>
              </a:ext>
            </a:extLst>
          </p:cNvPr>
          <p:cNvSpPr txBox="1"/>
          <p:nvPr/>
        </p:nvSpPr>
        <p:spPr>
          <a:xfrm>
            <a:off x="6937165" y="4361231"/>
            <a:ext cx="825341" cy="369332"/>
          </a:xfrm>
          <a:prstGeom prst="rect">
            <a:avLst/>
          </a:prstGeom>
          <a:noFill/>
        </p:spPr>
        <p:txBody>
          <a:bodyPr wrap="square" rtlCol="0">
            <a:spAutoFit/>
          </a:bodyPr>
          <a:lstStyle/>
          <a:p>
            <a:pPr algn="ctr" defTabSz="685389">
              <a:defRPr/>
            </a:pPr>
            <a:r>
              <a:rPr lang="en-US" sz="900" b="1">
                <a:solidFill>
                  <a:srgbClr val="FFFFFF"/>
                </a:solidFill>
                <a:latin typeface="Arial" panose="020B0604020202020204"/>
                <a:cs typeface="Arial"/>
              </a:rPr>
              <a:t>9-13 months</a:t>
            </a:r>
          </a:p>
        </p:txBody>
      </p:sp>
      <p:sp>
        <p:nvSpPr>
          <p:cNvPr id="57" name="TextBox 56">
            <a:extLst>
              <a:ext uri="{FF2B5EF4-FFF2-40B4-BE49-F238E27FC236}">
                <a16:creationId xmlns:a16="http://schemas.microsoft.com/office/drawing/2014/main" id="{CE1F8027-0D57-4268-A0D1-9672E49716C4}"/>
              </a:ext>
            </a:extLst>
          </p:cNvPr>
          <p:cNvSpPr txBox="1"/>
          <p:nvPr/>
        </p:nvSpPr>
        <p:spPr>
          <a:xfrm>
            <a:off x="6738263" y="4841903"/>
            <a:ext cx="1961114" cy="162737"/>
          </a:xfrm>
          <a:prstGeom prst="rect">
            <a:avLst/>
          </a:prstGeom>
          <a:noFill/>
        </p:spPr>
        <p:txBody>
          <a:bodyPr wrap="none" lIns="68580" tIns="34290" rIns="68580" bIns="34290" rtlCol="0" anchor="t">
            <a:spAutoFit/>
          </a:bodyPr>
          <a:lstStyle/>
          <a:p>
            <a:pPr algn="r" defTabSz="685595">
              <a:lnSpc>
                <a:spcPct val="90000"/>
              </a:lnSpc>
              <a:spcBef>
                <a:spcPts val="1499"/>
              </a:spcBef>
              <a:buClr>
                <a:srgbClr val="414548"/>
              </a:buClr>
              <a:buSzPct val="100000"/>
              <a:defRPr/>
            </a:pPr>
            <a:r>
              <a:rPr lang="en-US" sz="675" dirty="0">
                <a:solidFill>
                  <a:srgbClr val="FFFFFF">
                    <a:lumMod val="65000"/>
                  </a:srgbClr>
                </a:solidFill>
                <a:latin typeface="Arial" panose="020B0604020202020204"/>
                <a:cs typeface="Arial"/>
              </a:rPr>
              <a:t>*** NCCN Guideline inclusion for </a:t>
            </a:r>
            <a:r>
              <a:rPr lang="en-US" sz="675" dirty="0" err="1">
                <a:solidFill>
                  <a:srgbClr val="FFFFFF">
                    <a:lumMod val="65000"/>
                  </a:srgbClr>
                </a:solidFill>
                <a:latin typeface="Arial" panose="020B0604020202020204"/>
                <a:cs typeface="Arial"/>
              </a:rPr>
              <a:t>SPd</a:t>
            </a:r>
            <a:r>
              <a:rPr lang="en-US" sz="675" dirty="0">
                <a:solidFill>
                  <a:srgbClr val="FFFFFF">
                    <a:lumMod val="65000"/>
                  </a:srgbClr>
                </a:solidFill>
                <a:latin typeface="Arial" panose="020B0604020202020204"/>
                <a:cs typeface="Arial"/>
              </a:rPr>
              <a:t> and </a:t>
            </a:r>
            <a:r>
              <a:rPr lang="en-US" sz="675" dirty="0" err="1">
                <a:solidFill>
                  <a:srgbClr val="FFFFFF">
                    <a:lumMod val="65000"/>
                  </a:srgbClr>
                </a:solidFill>
                <a:latin typeface="Arial" panose="020B0604020202020204"/>
                <a:cs typeface="Arial"/>
              </a:rPr>
              <a:t>SDd</a:t>
            </a:r>
            <a:r>
              <a:rPr lang="en-US" sz="675" dirty="0">
                <a:solidFill>
                  <a:srgbClr val="FFFFFF">
                    <a:lumMod val="65000"/>
                  </a:srgbClr>
                </a:solidFill>
                <a:latin typeface="Arial" panose="020B0604020202020204"/>
                <a:cs typeface="Arial"/>
              </a:rPr>
              <a:t> </a:t>
            </a:r>
            <a:endParaRPr lang="en-US" sz="675" dirty="0">
              <a:solidFill>
                <a:srgbClr val="FFFFFF">
                  <a:lumMod val="65000"/>
                </a:srgbClr>
              </a:solidFill>
              <a:latin typeface="Arial" panose="020B0604020202020204"/>
              <a:cs typeface="Arial" pitchFamily="34" charset="0"/>
            </a:endParaRPr>
          </a:p>
        </p:txBody>
      </p:sp>
      <p:sp>
        <p:nvSpPr>
          <p:cNvPr id="58" name="TextBox 57">
            <a:extLst>
              <a:ext uri="{FF2B5EF4-FFF2-40B4-BE49-F238E27FC236}">
                <a16:creationId xmlns:a16="http://schemas.microsoft.com/office/drawing/2014/main" id="{7F507F7B-D81B-4BAF-81E9-93DC3112E61E}"/>
              </a:ext>
            </a:extLst>
          </p:cNvPr>
          <p:cNvSpPr txBox="1"/>
          <p:nvPr/>
        </p:nvSpPr>
        <p:spPr>
          <a:xfrm>
            <a:off x="1592975" y="4320505"/>
            <a:ext cx="5547031" cy="184666"/>
          </a:xfrm>
          <a:prstGeom prst="rect">
            <a:avLst/>
          </a:prstGeom>
          <a:noFill/>
        </p:spPr>
        <p:txBody>
          <a:bodyPr wrap="none" lIns="68580" tIns="34290" rIns="68580" bIns="34290" rtlCol="0" anchor="t">
            <a:spAutoFit/>
          </a:bodyPr>
          <a:lstStyle/>
          <a:p>
            <a:pPr defTabSz="685389">
              <a:defRPr/>
            </a:pPr>
            <a:r>
              <a:rPr lang="en-US" sz="750" dirty="0">
                <a:solidFill>
                  <a:srgbClr val="414548"/>
                </a:solidFill>
                <a:latin typeface="Arial" panose="020B0604020202020204"/>
              </a:rPr>
              <a:t>*Combinations other than </a:t>
            </a:r>
            <a:r>
              <a:rPr lang="en-US" sz="750" dirty="0" err="1">
                <a:solidFill>
                  <a:srgbClr val="414548"/>
                </a:solidFill>
                <a:latin typeface="Arial" panose="020B0604020202020204"/>
              </a:rPr>
              <a:t>XVd</a:t>
            </a:r>
            <a:r>
              <a:rPr lang="en-US" sz="750" dirty="0">
                <a:solidFill>
                  <a:srgbClr val="414548"/>
                </a:solidFill>
                <a:latin typeface="Arial" panose="020B0604020202020204"/>
              </a:rPr>
              <a:t> and </a:t>
            </a:r>
            <a:r>
              <a:rPr lang="en-US" sz="750" dirty="0" err="1">
                <a:solidFill>
                  <a:srgbClr val="414548"/>
                </a:solidFill>
                <a:latin typeface="Arial" panose="020B0604020202020204"/>
              </a:rPr>
              <a:t>Xd</a:t>
            </a:r>
            <a:r>
              <a:rPr lang="en-US" sz="750" dirty="0">
                <a:solidFill>
                  <a:srgbClr val="414548"/>
                </a:solidFill>
                <a:latin typeface="Arial" panose="020B0604020202020204"/>
              </a:rPr>
              <a:t> will not be promoted by Karyopharm, but may be considered for future indication updates</a:t>
            </a:r>
          </a:p>
        </p:txBody>
      </p:sp>
      <p:grpSp>
        <p:nvGrpSpPr>
          <p:cNvPr id="59" name="Group 58">
            <a:extLst>
              <a:ext uri="{FF2B5EF4-FFF2-40B4-BE49-F238E27FC236}">
                <a16:creationId xmlns:a16="http://schemas.microsoft.com/office/drawing/2014/main" id="{0D4F88B7-04A3-42DE-B924-2041FE8A5823}"/>
              </a:ext>
            </a:extLst>
          </p:cNvPr>
          <p:cNvGrpSpPr/>
          <p:nvPr/>
        </p:nvGrpSpPr>
        <p:grpSpPr>
          <a:xfrm>
            <a:off x="536004" y="3379438"/>
            <a:ext cx="2155724" cy="698749"/>
            <a:chOff x="7696078" y="3520865"/>
            <a:chExt cx="2150883" cy="1896901"/>
          </a:xfrm>
          <a:solidFill>
            <a:schemeClr val="accent5">
              <a:lumMod val="75000"/>
            </a:schemeClr>
          </a:solidFill>
          <a:effectLst/>
        </p:grpSpPr>
        <p:sp>
          <p:nvSpPr>
            <p:cNvPr id="60" name="Rounded Rectangle 9">
              <a:extLst>
                <a:ext uri="{FF2B5EF4-FFF2-40B4-BE49-F238E27FC236}">
                  <a16:creationId xmlns:a16="http://schemas.microsoft.com/office/drawing/2014/main" id="{A5CC0BAB-D750-40CB-B8BB-0CC3449079B5}"/>
                </a:ext>
              </a:extLst>
            </p:cNvPr>
            <p:cNvSpPr/>
            <p:nvPr/>
          </p:nvSpPr>
          <p:spPr>
            <a:xfrm>
              <a:off x="7696078" y="3520865"/>
              <a:ext cx="2150883" cy="189690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FFFFFF"/>
                </a:solidFill>
                <a:latin typeface="Arial" panose="020B0604020202020204"/>
              </a:endParaRPr>
            </a:p>
          </p:txBody>
        </p:sp>
        <p:sp>
          <p:nvSpPr>
            <p:cNvPr id="61" name="Title 1">
              <a:extLst>
                <a:ext uri="{FF2B5EF4-FFF2-40B4-BE49-F238E27FC236}">
                  <a16:creationId xmlns:a16="http://schemas.microsoft.com/office/drawing/2014/main" id="{9DED06D9-581F-43DE-87D6-1857D3450DE8}"/>
                </a:ext>
              </a:extLst>
            </p:cNvPr>
            <p:cNvSpPr txBox="1">
              <a:spLocks/>
            </p:cNvSpPr>
            <p:nvPr/>
          </p:nvSpPr>
          <p:spPr>
            <a:xfrm>
              <a:off x="7825089" y="4113918"/>
              <a:ext cx="1888923" cy="789571"/>
            </a:xfrm>
            <a:prstGeom prst="rect">
              <a:avLst/>
            </a:prstGeom>
            <a:grpFill/>
          </p:spPr>
          <p:txBody>
            <a:bodyPr vert="horz" wrap="square" lIns="0" tIns="0" rIns="0" bIns="0" rtlCol="0" anchor="ctr">
              <a:spAutoFit/>
            </a:bodyPr>
            <a:lst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algn="ctr" defTabSz="685389">
                <a:defRPr/>
              </a:pPr>
              <a:r>
                <a:rPr lang="en-US" sz="1050" dirty="0">
                  <a:solidFill>
                    <a:srgbClr val="FFFFFF"/>
                  </a:solidFill>
                </a:rPr>
                <a:t>Anti-CD 38 </a:t>
              </a:r>
              <a:r>
                <a:rPr lang="en-US" sz="1050" dirty="0" err="1">
                  <a:solidFill>
                    <a:srgbClr val="FFFFFF"/>
                  </a:solidFill>
                </a:rPr>
                <a:t>mAb</a:t>
              </a:r>
              <a:r>
                <a:rPr lang="en-US" sz="1050" dirty="0">
                  <a:solidFill>
                    <a:srgbClr val="FFFFFF"/>
                  </a:solidFill>
                </a:rPr>
                <a:t> </a:t>
              </a:r>
            </a:p>
            <a:p>
              <a:pPr algn="ctr" defTabSz="685389">
                <a:defRPr/>
              </a:pPr>
              <a:r>
                <a:rPr lang="en-US" sz="1050" dirty="0">
                  <a:solidFill>
                    <a:srgbClr val="FFFFFF"/>
                  </a:solidFill>
                </a:rPr>
                <a:t>based therapy</a:t>
              </a:r>
            </a:p>
          </p:txBody>
        </p:sp>
      </p:grpSp>
      <p:sp>
        <p:nvSpPr>
          <p:cNvPr id="63" name="Arrow: Right 13">
            <a:extLst>
              <a:ext uri="{FF2B5EF4-FFF2-40B4-BE49-F238E27FC236}">
                <a16:creationId xmlns:a16="http://schemas.microsoft.com/office/drawing/2014/main" id="{6A6EDF2B-DDAC-485D-8A0A-3AF84DB7D79F}"/>
              </a:ext>
            </a:extLst>
          </p:cNvPr>
          <p:cNvSpPr/>
          <p:nvPr/>
        </p:nvSpPr>
        <p:spPr>
          <a:xfrm>
            <a:off x="2677451" y="2003833"/>
            <a:ext cx="683330" cy="864011"/>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lnSpc>
                <a:spcPct val="90000"/>
              </a:lnSpc>
              <a:defRPr/>
            </a:pPr>
            <a:r>
              <a:rPr lang="en-US" sz="788" b="1">
                <a:solidFill>
                  <a:srgbClr val="FFFFFF"/>
                </a:solidFill>
                <a:latin typeface="Arial" panose="020B0604020202020204"/>
                <a:cs typeface="Arial"/>
              </a:rPr>
              <a:t>Class Switch</a:t>
            </a:r>
          </a:p>
        </p:txBody>
      </p:sp>
      <p:sp>
        <p:nvSpPr>
          <p:cNvPr id="64" name="Plus Sign 17">
            <a:extLst>
              <a:ext uri="{FF2B5EF4-FFF2-40B4-BE49-F238E27FC236}">
                <a16:creationId xmlns:a16="http://schemas.microsoft.com/office/drawing/2014/main" id="{DEFDBB97-7B92-B04A-8107-398556651CF0}"/>
              </a:ext>
            </a:extLst>
          </p:cNvPr>
          <p:cNvSpPr/>
          <p:nvPr/>
        </p:nvSpPr>
        <p:spPr>
          <a:xfrm>
            <a:off x="1458373" y="3045692"/>
            <a:ext cx="275279" cy="303187"/>
          </a:xfrm>
          <a:prstGeom prst="mathPlus">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424242"/>
              </a:solidFill>
              <a:latin typeface="Arial" panose="020B0604020202020204"/>
            </a:endParaRPr>
          </a:p>
        </p:txBody>
      </p:sp>
      <p:sp>
        <p:nvSpPr>
          <p:cNvPr id="44" name="Arrow: Right 13">
            <a:extLst>
              <a:ext uri="{FF2B5EF4-FFF2-40B4-BE49-F238E27FC236}">
                <a16:creationId xmlns:a16="http://schemas.microsoft.com/office/drawing/2014/main" id="{C928B5D8-E7F2-4E91-9513-C39DCA4998F3}"/>
              </a:ext>
            </a:extLst>
          </p:cNvPr>
          <p:cNvSpPr/>
          <p:nvPr/>
        </p:nvSpPr>
        <p:spPr>
          <a:xfrm>
            <a:off x="2680164" y="3289353"/>
            <a:ext cx="684634" cy="864011"/>
          </a:xfrm>
          <a:prstGeom prst="rightArrow">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lnSpc>
                <a:spcPct val="90000"/>
              </a:lnSpc>
              <a:defRPr/>
            </a:pPr>
            <a:r>
              <a:rPr lang="en-US" sz="788" b="1">
                <a:solidFill>
                  <a:srgbClr val="FFFFFF"/>
                </a:solidFill>
                <a:latin typeface="Arial" panose="020B0604020202020204"/>
                <a:cs typeface="Arial"/>
              </a:rPr>
              <a:t>Class Switch</a:t>
            </a:r>
          </a:p>
        </p:txBody>
      </p:sp>
      <p:sp>
        <p:nvSpPr>
          <p:cNvPr id="45" name="Rounded Rectangle 9">
            <a:extLst>
              <a:ext uri="{FF2B5EF4-FFF2-40B4-BE49-F238E27FC236}">
                <a16:creationId xmlns:a16="http://schemas.microsoft.com/office/drawing/2014/main" id="{B495912A-5B55-47FE-B296-F527E7FF23FD}"/>
              </a:ext>
            </a:extLst>
          </p:cNvPr>
          <p:cNvSpPr/>
          <p:nvPr/>
        </p:nvSpPr>
        <p:spPr>
          <a:xfrm>
            <a:off x="6708628" y="1973640"/>
            <a:ext cx="1876337" cy="1734697"/>
          </a:xfrm>
          <a:prstGeom prst="roundRect">
            <a:avLst/>
          </a:prstGeom>
          <a:solidFill>
            <a:schemeClr val="tx2">
              <a:lumMod val="60000"/>
              <a:lumOff val="40000"/>
            </a:schemeClr>
          </a:solidFill>
          <a:ln w="38100">
            <a:solidFill>
              <a:schemeClr val="tx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184">
              <a:defRPr/>
            </a:pPr>
            <a:endParaRPr lang="en-US" sz="1200" dirty="0">
              <a:solidFill>
                <a:srgbClr val="424242"/>
              </a:solidFill>
              <a:latin typeface="Arial" panose="020B0604020202020204"/>
            </a:endParaRPr>
          </a:p>
          <a:p>
            <a:pPr marL="214184" indent="-214184" defTabSz="685184">
              <a:buFontTx/>
              <a:buChar char="-"/>
              <a:defRPr/>
            </a:pPr>
            <a:r>
              <a:rPr lang="en-US" sz="1200" dirty="0">
                <a:solidFill>
                  <a:srgbClr val="FFFFFF"/>
                </a:solidFill>
                <a:latin typeface="Arial" panose="020B0604020202020204"/>
              </a:rPr>
              <a:t>SLAMF7*, Alkylating agents</a:t>
            </a:r>
          </a:p>
          <a:p>
            <a:pPr marL="214184" indent="-214184" defTabSz="685184">
              <a:buFontTx/>
              <a:buChar char="-"/>
              <a:defRPr/>
            </a:pPr>
            <a:r>
              <a:rPr lang="en-US" sz="1200" dirty="0">
                <a:solidFill>
                  <a:srgbClr val="FFFFFF"/>
                </a:solidFill>
                <a:latin typeface="Arial" panose="020B0604020202020204"/>
              </a:rPr>
              <a:t>BCMAs (CAR-T)</a:t>
            </a:r>
          </a:p>
          <a:p>
            <a:pPr marL="214184" indent="-214184" defTabSz="685184">
              <a:buFontTx/>
              <a:buChar char="-"/>
              <a:defRPr/>
            </a:pPr>
            <a:r>
              <a:rPr lang="en-US" sz="1200" dirty="0">
                <a:solidFill>
                  <a:srgbClr val="FFFFFF"/>
                </a:solidFill>
                <a:latin typeface="Arial" panose="020B0604020202020204"/>
              </a:rPr>
              <a:t>BCMAs</a:t>
            </a:r>
          </a:p>
          <a:p>
            <a:pPr marL="214184" indent="-214184" defTabSz="685184">
              <a:buFontTx/>
              <a:buChar char="-"/>
              <a:defRPr/>
            </a:pPr>
            <a:r>
              <a:rPr lang="en-US" sz="1200" dirty="0">
                <a:solidFill>
                  <a:srgbClr val="FFFFFF"/>
                </a:solidFill>
                <a:latin typeface="Arial" panose="020B0604020202020204" pitchFamily="34" charset="0"/>
                <a:cs typeface="Arial" panose="020B0604020202020204" pitchFamily="34" charset="0"/>
              </a:rPr>
              <a:t>Retreatment with PIs, </a:t>
            </a:r>
            <a:r>
              <a:rPr lang="en-US" sz="1200" dirty="0" err="1">
                <a:solidFill>
                  <a:srgbClr val="FFFFFF"/>
                </a:solidFill>
                <a:latin typeface="Arial" panose="020B0604020202020204" pitchFamily="34" charset="0"/>
                <a:cs typeface="Arial" panose="020B0604020202020204" pitchFamily="34" charset="0"/>
              </a:rPr>
              <a:t>IMiDs</a:t>
            </a:r>
            <a:r>
              <a:rPr lang="en-US" sz="1200" dirty="0">
                <a:solidFill>
                  <a:srgbClr val="FFFFFF"/>
                </a:solidFill>
                <a:latin typeface="Arial" panose="020B0604020202020204" pitchFamily="34" charset="0"/>
                <a:cs typeface="Arial" panose="020B0604020202020204" pitchFamily="34" charset="0"/>
              </a:rPr>
              <a:t>, CD38</a:t>
            </a:r>
          </a:p>
          <a:p>
            <a:pPr defTabSz="685184">
              <a:defRPr/>
            </a:pPr>
            <a:endParaRPr lang="en-US" sz="1349" b="1" dirty="0">
              <a:solidFill>
                <a:srgbClr val="424242"/>
              </a:solidFill>
              <a:latin typeface="Arial" panose="020B0604020202020204"/>
            </a:endParaRPr>
          </a:p>
          <a:p>
            <a:pPr marL="214184" indent="-214184" defTabSz="685184">
              <a:buFontTx/>
              <a:buChar char="-"/>
              <a:defRPr/>
            </a:pPr>
            <a:endParaRPr lang="en-US" sz="1349" b="1" dirty="0">
              <a:solidFill>
                <a:srgbClr val="424242"/>
              </a:solidFill>
              <a:latin typeface="Arial" panose="020B0604020202020204"/>
            </a:endParaRPr>
          </a:p>
          <a:p>
            <a:pPr marL="214184" indent="-214184" defTabSz="685184">
              <a:buFontTx/>
              <a:buChar char="-"/>
              <a:defRPr/>
            </a:pPr>
            <a:endParaRPr lang="en-US" sz="1349" b="1" dirty="0">
              <a:solidFill>
                <a:srgbClr val="424242"/>
              </a:solidFill>
              <a:latin typeface="Arial" panose="020B0604020202020204"/>
            </a:endParaRPr>
          </a:p>
          <a:p>
            <a:pPr marL="214184" indent="-214184" defTabSz="685184">
              <a:buFontTx/>
              <a:buChar char="-"/>
              <a:defRPr/>
            </a:pPr>
            <a:endParaRPr lang="en-US" sz="1349" b="1" dirty="0">
              <a:solidFill>
                <a:srgbClr val="424242"/>
              </a:solidFill>
              <a:latin typeface="Arial" panose="020B0604020202020204"/>
            </a:endParaRPr>
          </a:p>
          <a:p>
            <a:pPr algn="ctr" defTabSz="685184">
              <a:defRPr/>
            </a:pPr>
            <a:endParaRPr lang="en-US" sz="1348" b="1" dirty="0">
              <a:solidFill>
                <a:srgbClr val="424242"/>
              </a:solidFill>
              <a:latin typeface="Arial" panose="020B0604020202020204"/>
            </a:endParaRPr>
          </a:p>
        </p:txBody>
      </p:sp>
      <p:sp>
        <p:nvSpPr>
          <p:cNvPr id="47" name="Rounded Rectangle 9">
            <a:extLst>
              <a:ext uri="{FF2B5EF4-FFF2-40B4-BE49-F238E27FC236}">
                <a16:creationId xmlns:a16="http://schemas.microsoft.com/office/drawing/2014/main" id="{30EE043E-608A-4ACF-A354-683068270480}"/>
              </a:ext>
            </a:extLst>
          </p:cNvPr>
          <p:cNvSpPr/>
          <p:nvPr/>
        </p:nvSpPr>
        <p:spPr>
          <a:xfrm>
            <a:off x="3376303" y="3269451"/>
            <a:ext cx="2767709" cy="758302"/>
          </a:xfrm>
          <a:prstGeom prst="roundRect">
            <a:avLst/>
          </a:prstGeom>
          <a:solidFill>
            <a:schemeClr val="accent1"/>
          </a:solidFill>
          <a:ln w="38100">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184">
              <a:defRPr/>
            </a:pPr>
            <a:r>
              <a:rPr lang="en-US" sz="1349" b="1">
                <a:solidFill>
                  <a:srgbClr val="424242"/>
                </a:solidFill>
                <a:latin typeface="Arial" panose="020B0604020202020204"/>
              </a:rPr>
              <a:t>Selective Inhibitors of </a:t>
            </a:r>
            <a:br>
              <a:rPr lang="en-US" sz="1349" b="1">
                <a:solidFill>
                  <a:srgbClr val="424242"/>
                </a:solidFill>
                <a:latin typeface="Arial" panose="020B0604020202020204"/>
              </a:rPr>
            </a:br>
            <a:r>
              <a:rPr lang="en-US" sz="1349" b="1">
                <a:solidFill>
                  <a:srgbClr val="424242"/>
                </a:solidFill>
                <a:latin typeface="Arial" panose="020B0604020202020204"/>
              </a:rPr>
              <a:t>Nuclear Export (SINE) - XPO1 </a:t>
            </a:r>
            <a:br>
              <a:rPr lang="en-US" sz="1349" b="1">
                <a:solidFill>
                  <a:srgbClr val="424242"/>
                </a:solidFill>
                <a:latin typeface="Arial" panose="020B0604020202020204"/>
              </a:rPr>
            </a:br>
            <a:r>
              <a:rPr lang="en-US" sz="1349" b="1">
                <a:solidFill>
                  <a:srgbClr val="424242"/>
                </a:solidFill>
                <a:latin typeface="Arial" panose="020B0604020202020204"/>
              </a:rPr>
              <a:t>inhibitors*</a:t>
            </a:r>
            <a:endParaRPr lang="en-US" sz="1348" b="1">
              <a:solidFill>
                <a:srgbClr val="424242"/>
              </a:solidFill>
              <a:latin typeface="Arial" panose="020B0604020202020204"/>
            </a:endParaRPr>
          </a:p>
        </p:txBody>
      </p:sp>
      <p:sp>
        <p:nvSpPr>
          <p:cNvPr id="62" name="Plus Sign 17">
            <a:extLst>
              <a:ext uri="{FF2B5EF4-FFF2-40B4-BE49-F238E27FC236}">
                <a16:creationId xmlns:a16="http://schemas.microsoft.com/office/drawing/2014/main" id="{84B0DA26-61F2-41D1-8609-6DE8DCB87066}"/>
              </a:ext>
            </a:extLst>
          </p:cNvPr>
          <p:cNvSpPr/>
          <p:nvPr/>
        </p:nvSpPr>
        <p:spPr>
          <a:xfrm>
            <a:off x="4572000" y="2918840"/>
            <a:ext cx="275279" cy="277665"/>
          </a:xfrm>
          <a:prstGeom prst="mathPlus">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89">
              <a:defRPr/>
            </a:pPr>
            <a:endParaRPr lang="en-US" sz="1349">
              <a:solidFill>
                <a:srgbClr val="424242"/>
              </a:solidFill>
              <a:latin typeface="Arial" panose="020B0604020202020204"/>
            </a:endParaRPr>
          </a:p>
        </p:txBody>
      </p:sp>
      <p:cxnSp>
        <p:nvCxnSpPr>
          <p:cNvPr id="66" name="Straight Connector 65">
            <a:extLst>
              <a:ext uri="{FF2B5EF4-FFF2-40B4-BE49-F238E27FC236}">
                <a16:creationId xmlns:a16="http://schemas.microsoft.com/office/drawing/2014/main" id="{5AD2B4A1-46B4-4CA8-842C-281F5C9366CA}"/>
              </a:ext>
            </a:extLst>
          </p:cNvPr>
          <p:cNvCxnSpPr>
            <a:cxnSpLocks/>
          </p:cNvCxnSpPr>
          <p:nvPr/>
        </p:nvCxnSpPr>
        <p:spPr>
          <a:xfrm>
            <a:off x="6485549" y="1473149"/>
            <a:ext cx="0" cy="2847355"/>
          </a:xfrm>
          <a:prstGeom prst="line">
            <a:avLst/>
          </a:prstGeom>
          <a:noFill/>
          <a:ln w="25400" cap="rnd">
            <a:solidFill>
              <a:schemeClr val="tx1"/>
            </a:solidFill>
            <a:prstDash val="sysDot"/>
            <a:round/>
            <a:headEnd/>
            <a:tailEnd/>
          </a:ln>
          <a:effectLst/>
        </p:spPr>
      </p:cxnSp>
      <p:sp>
        <p:nvSpPr>
          <p:cNvPr id="67" name="Rectangle: Rounded Corners 66">
            <a:extLst>
              <a:ext uri="{FF2B5EF4-FFF2-40B4-BE49-F238E27FC236}">
                <a16:creationId xmlns:a16="http://schemas.microsoft.com/office/drawing/2014/main" id="{473AA88C-B1B0-45D8-AE26-B56BE174BD89}"/>
              </a:ext>
            </a:extLst>
          </p:cNvPr>
          <p:cNvSpPr/>
          <p:nvPr/>
        </p:nvSpPr>
        <p:spPr bwMode="gray">
          <a:xfrm>
            <a:off x="3385732" y="2687323"/>
            <a:ext cx="837989" cy="228039"/>
          </a:xfrm>
          <a:prstGeom prst="roundRect">
            <a:avLst/>
          </a:prstGeom>
          <a:solidFill>
            <a:schemeClr val="accent1">
              <a:lumMod val="50000"/>
            </a:schemeClr>
          </a:solidFill>
          <a:ln w="28575">
            <a:noFill/>
            <a:miter lim="800000"/>
          </a:ln>
          <a:effectLst/>
        </p:spPr>
        <p:txBody>
          <a:bodyPr vert="horz" lIns="68544" tIns="34272" rIns="68544" bIns="34272" rtlCol="0" anchor="ctr" anchorCtr="0">
            <a:noAutofit/>
          </a:bodyPr>
          <a:lstStyle/>
          <a:p>
            <a:pPr algn="ctr" defTabSz="685595">
              <a:lnSpc>
                <a:spcPct val="90000"/>
              </a:lnSpc>
              <a:buClr>
                <a:srgbClr val="94C83D"/>
              </a:buClr>
              <a:buSzPct val="100000"/>
            </a:pPr>
            <a:r>
              <a:rPr lang="en-US" sz="1050" b="1">
                <a:solidFill>
                  <a:srgbClr val="FFFFFF"/>
                </a:solidFill>
                <a:latin typeface="Arial" panose="020B0604020202020204"/>
              </a:rPr>
              <a:t>USPI XVd</a:t>
            </a:r>
          </a:p>
        </p:txBody>
      </p:sp>
      <p:sp>
        <p:nvSpPr>
          <p:cNvPr id="68" name="Rectangle: Rounded Corners 67">
            <a:extLst>
              <a:ext uri="{FF2B5EF4-FFF2-40B4-BE49-F238E27FC236}">
                <a16:creationId xmlns:a16="http://schemas.microsoft.com/office/drawing/2014/main" id="{0BE2FC6F-E5F7-438C-AD7B-4BBB4BD28CBB}"/>
              </a:ext>
            </a:extLst>
          </p:cNvPr>
          <p:cNvSpPr/>
          <p:nvPr/>
        </p:nvSpPr>
        <p:spPr bwMode="gray">
          <a:xfrm>
            <a:off x="4446800" y="2668347"/>
            <a:ext cx="1760314" cy="247210"/>
          </a:xfrm>
          <a:prstGeom prst="roundRect">
            <a:avLst/>
          </a:prstGeom>
          <a:solidFill>
            <a:schemeClr val="accent1">
              <a:lumMod val="50000"/>
            </a:schemeClr>
          </a:solidFill>
          <a:ln w="28575">
            <a:noFill/>
            <a:miter lim="800000"/>
          </a:ln>
          <a:effectLst/>
        </p:spPr>
        <p:txBody>
          <a:bodyPr vert="horz" lIns="68544" tIns="34272" rIns="68544" bIns="34272" rtlCol="0" anchor="ctr" anchorCtr="0">
            <a:noAutofit/>
          </a:bodyPr>
          <a:lstStyle/>
          <a:p>
            <a:pPr algn="ctr" defTabSz="685595">
              <a:lnSpc>
                <a:spcPct val="90000"/>
              </a:lnSpc>
              <a:buClr>
                <a:srgbClr val="94C83D"/>
              </a:buClr>
              <a:buSzPct val="100000"/>
            </a:pPr>
            <a:r>
              <a:rPr lang="en-US" sz="1050" b="1" dirty="0">
                <a:solidFill>
                  <a:srgbClr val="FFFFFF"/>
                </a:solidFill>
                <a:latin typeface="Arial" panose="020B0604020202020204"/>
              </a:rPr>
              <a:t>NCCN*** </a:t>
            </a:r>
            <a:r>
              <a:rPr lang="en-US" sz="1050" dirty="0">
                <a:solidFill>
                  <a:srgbClr val="FFFFFF"/>
                </a:solidFill>
                <a:latin typeface="Arial" panose="020B0604020202020204"/>
              </a:rPr>
              <a:t>(</a:t>
            </a:r>
            <a:r>
              <a:rPr lang="en-US" sz="1050" dirty="0" err="1">
                <a:solidFill>
                  <a:srgbClr val="FFFFFF"/>
                </a:solidFill>
                <a:latin typeface="Arial" panose="020B0604020202020204"/>
              </a:rPr>
              <a:t>SPd</a:t>
            </a:r>
            <a:r>
              <a:rPr lang="en-US" sz="1050" dirty="0">
                <a:solidFill>
                  <a:srgbClr val="FFFFFF"/>
                </a:solidFill>
                <a:latin typeface="Arial" panose="020B0604020202020204"/>
              </a:rPr>
              <a:t>, </a:t>
            </a:r>
            <a:r>
              <a:rPr lang="en-US" sz="1050" dirty="0" err="1">
                <a:solidFill>
                  <a:srgbClr val="FFFFFF"/>
                </a:solidFill>
                <a:latin typeface="Arial" panose="020B0604020202020204"/>
              </a:rPr>
              <a:t>SKd</a:t>
            </a:r>
            <a:r>
              <a:rPr lang="en-US" sz="1050" dirty="0">
                <a:solidFill>
                  <a:srgbClr val="FFFFFF"/>
                </a:solidFill>
                <a:latin typeface="Arial" panose="020B0604020202020204"/>
              </a:rPr>
              <a:t>, </a:t>
            </a:r>
            <a:r>
              <a:rPr lang="en-US" sz="1050" dirty="0" err="1">
                <a:solidFill>
                  <a:srgbClr val="FFFFFF"/>
                </a:solidFill>
                <a:latin typeface="Arial" panose="020B0604020202020204"/>
              </a:rPr>
              <a:t>SDd</a:t>
            </a:r>
            <a:r>
              <a:rPr lang="en-US" sz="1050" dirty="0">
                <a:solidFill>
                  <a:srgbClr val="FFFFFF"/>
                </a:solidFill>
                <a:latin typeface="Arial" panose="020B0604020202020204"/>
              </a:rPr>
              <a:t>)</a:t>
            </a:r>
          </a:p>
        </p:txBody>
      </p:sp>
    </p:spTree>
    <p:extLst>
      <p:ext uri="{BB962C8B-B14F-4D97-AF65-F5344CB8AC3E}">
        <p14:creationId xmlns:p14="http://schemas.microsoft.com/office/powerpoint/2010/main" val="34262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239-F802-48C6-A8AE-C27819ACEB36}"/>
              </a:ext>
            </a:extLst>
          </p:cNvPr>
          <p:cNvSpPr>
            <a:spLocks noGrp="1"/>
          </p:cNvSpPr>
          <p:nvPr>
            <p:ph type="title"/>
          </p:nvPr>
        </p:nvSpPr>
        <p:spPr>
          <a:xfrm>
            <a:off x="284111" y="132916"/>
            <a:ext cx="8572500" cy="424732"/>
          </a:xfrm>
        </p:spPr>
        <p:txBody>
          <a:bodyPr/>
          <a:lstStyle/>
          <a:p>
            <a:r>
              <a:rPr lang="en-US"/>
              <a:t>Conclusions</a:t>
            </a:r>
          </a:p>
        </p:txBody>
      </p:sp>
      <p:sp>
        <p:nvSpPr>
          <p:cNvPr id="5" name="Text Placeholder 4">
            <a:extLst>
              <a:ext uri="{FF2B5EF4-FFF2-40B4-BE49-F238E27FC236}">
                <a16:creationId xmlns:a16="http://schemas.microsoft.com/office/drawing/2014/main" id="{31CDEEA0-1F4F-4A94-8CCB-38DB76B5EC91}"/>
              </a:ext>
            </a:extLst>
          </p:cNvPr>
          <p:cNvSpPr>
            <a:spLocks noGrp="1"/>
          </p:cNvSpPr>
          <p:nvPr>
            <p:ph type="body" sz="quarter" idx="10"/>
          </p:nvPr>
        </p:nvSpPr>
        <p:spPr/>
        <p:txBody>
          <a:bodyPr/>
          <a:lstStyle/>
          <a:p>
            <a:pPr>
              <a:spcBef>
                <a:spcPts val="0"/>
              </a:spcBef>
            </a:pPr>
            <a:r>
              <a:rPr lang="nb-NO">
                <a:effectLst/>
                <a:latin typeface="Arial" panose="020B0604020202020204" pitchFamily="34" charset="0"/>
                <a:cs typeface="Arial" panose="020B0604020202020204" pitchFamily="34" charset="0"/>
              </a:rPr>
              <a:t> </a:t>
            </a:r>
            <a:r>
              <a:rPr lang="nb-NO" baseline="30000">
                <a:effectLst/>
                <a:latin typeface="Arial" panose="020B0604020202020204" pitchFamily="34" charset="0"/>
                <a:cs typeface="Arial" panose="020B0604020202020204" pitchFamily="34" charset="0"/>
              </a:rPr>
              <a:t>1</a:t>
            </a:r>
            <a:r>
              <a:rPr lang="en-US">
                <a:solidFill>
                  <a:prstClr val="black"/>
                </a:solidFill>
              </a:rPr>
              <a:t>U. H Gandhi </a:t>
            </a:r>
            <a:r>
              <a:rPr lang="en-US" i="1">
                <a:solidFill>
                  <a:prstClr val="black"/>
                </a:solidFill>
              </a:rPr>
              <a:t>et al</a:t>
            </a:r>
            <a:r>
              <a:rPr lang="en-US">
                <a:solidFill>
                  <a:prstClr val="black"/>
                </a:solidFill>
              </a:rPr>
              <a:t>., </a:t>
            </a:r>
            <a:r>
              <a:rPr lang="en-US" i="1">
                <a:solidFill>
                  <a:prstClr val="black"/>
                </a:solidFill>
              </a:rPr>
              <a:t>Leukemia</a:t>
            </a:r>
            <a:r>
              <a:rPr lang="en-US">
                <a:solidFill>
                  <a:prstClr val="black"/>
                </a:solidFill>
              </a:rPr>
              <a:t>. </a:t>
            </a:r>
            <a:r>
              <a:rPr lang="en-US" b="1">
                <a:solidFill>
                  <a:prstClr val="black"/>
                </a:solidFill>
              </a:rPr>
              <a:t>33</a:t>
            </a:r>
            <a:r>
              <a:rPr lang="en-US">
                <a:solidFill>
                  <a:prstClr val="black"/>
                </a:solidFill>
              </a:rPr>
              <a:t>, 2266-2275 (2019);</a:t>
            </a:r>
            <a:r>
              <a:rPr lang="en-US">
                <a:effectLst/>
                <a:latin typeface="Arial" panose="020B0604020202020204" pitchFamily="34" charset="0"/>
                <a:cs typeface="Arial" panose="020B0604020202020204" pitchFamily="34" charset="0"/>
              </a:rPr>
              <a:t> </a:t>
            </a:r>
            <a:r>
              <a:rPr lang="en-US" baseline="30000">
                <a:effectLst/>
                <a:latin typeface="Arial" panose="020B0604020202020204" pitchFamily="34" charset="0"/>
                <a:cs typeface="Arial" panose="020B0604020202020204" pitchFamily="34" charset="0"/>
              </a:rPr>
              <a:t>2</a:t>
            </a:r>
            <a:r>
              <a:rPr lang="en-US">
                <a:effectLst/>
                <a:latin typeface="Arial" panose="020B0604020202020204" pitchFamily="34" charset="0"/>
                <a:cs typeface="Arial" panose="020B0604020202020204" pitchFamily="34" charset="0"/>
              </a:rPr>
              <a:t>M.-V. Mateos </a:t>
            </a:r>
            <a:r>
              <a:rPr lang="en-US" i="1">
                <a:effectLst/>
                <a:latin typeface="Arial" panose="020B0604020202020204" pitchFamily="34" charset="0"/>
                <a:cs typeface="Arial" panose="020B0604020202020204" pitchFamily="34" charset="0"/>
              </a:rPr>
              <a:t>et al.</a:t>
            </a:r>
            <a:r>
              <a:rPr lang="en-US">
                <a:effectLst/>
                <a:latin typeface="Arial" panose="020B0604020202020204" pitchFamily="34" charset="0"/>
                <a:cs typeface="Arial" panose="020B0604020202020204" pitchFamily="34" charset="0"/>
              </a:rPr>
              <a:t>, </a:t>
            </a:r>
            <a:r>
              <a:rPr lang="en-US" i="1">
                <a:effectLst/>
                <a:latin typeface="Arial" panose="020B0604020202020204" pitchFamily="34" charset="0"/>
                <a:cs typeface="Arial" panose="020B0604020202020204" pitchFamily="34" charset="0"/>
              </a:rPr>
              <a:t>Leukemia</a:t>
            </a:r>
            <a:r>
              <a:rPr lang="en-US">
                <a:effectLst/>
                <a:latin typeface="Arial" panose="020B0604020202020204" pitchFamily="34" charset="0"/>
                <a:cs typeface="Arial" panose="020B0604020202020204" pitchFamily="34" charset="0"/>
              </a:rPr>
              <a:t>. </a:t>
            </a:r>
            <a:r>
              <a:rPr lang="en-US" b="1">
                <a:effectLst/>
                <a:latin typeface="Arial" panose="020B0604020202020204" pitchFamily="34" charset="0"/>
                <a:cs typeface="Arial" panose="020B0604020202020204" pitchFamily="34" charset="0"/>
              </a:rPr>
              <a:t>36</a:t>
            </a:r>
            <a:r>
              <a:rPr lang="en-US">
                <a:effectLst/>
                <a:latin typeface="Arial" panose="020B0604020202020204" pitchFamily="34" charset="0"/>
                <a:cs typeface="Arial" panose="020B0604020202020204" pitchFamily="34" charset="0"/>
              </a:rPr>
              <a:t>, 1371–1376 (2022).</a:t>
            </a:r>
            <a:endParaRPr lang="en-US">
              <a:cs typeface="Calibri"/>
            </a:endParaRPr>
          </a:p>
        </p:txBody>
      </p:sp>
      <p:sp>
        <p:nvSpPr>
          <p:cNvPr id="6" name="Slide Number Placeholder 5">
            <a:extLst>
              <a:ext uri="{FF2B5EF4-FFF2-40B4-BE49-F238E27FC236}">
                <a16:creationId xmlns:a16="http://schemas.microsoft.com/office/drawing/2014/main" id="{6C92CD33-0A85-43FC-BECA-9840B295F681}"/>
              </a:ext>
            </a:extLst>
          </p:cNvPr>
          <p:cNvSpPr>
            <a:spLocks noGrp="1"/>
          </p:cNvSpPr>
          <p:nvPr>
            <p:ph type="sldNum" sz="quarter" idx="4"/>
          </p:nvPr>
        </p:nvSpPr>
        <p:spPr/>
        <p:txBody>
          <a:bodyPr/>
          <a:lstStyle/>
          <a:p>
            <a:fld id="{ACACDCC2-A4AF-FB44-B2B2-D552A29314C5}" type="slidenum">
              <a:rPr lang="en-US" smtClean="0"/>
              <a:pPr/>
              <a:t>113</a:t>
            </a:fld>
            <a:endParaRPr lang="en-US"/>
          </a:p>
        </p:txBody>
      </p:sp>
      <p:sp>
        <p:nvSpPr>
          <p:cNvPr id="7" name="TextBox 6">
            <a:extLst>
              <a:ext uri="{FF2B5EF4-FFF2-40B4-BE49-F238E27FC236}">
                <a16:creationId xmlns:a16="http://schemas.microsoft.com/office/drawing/2014/main" id="{7EAB7F7A-7438-4886-940E-B619F1F1830A}"/>
              </a:ext>
            </a:extLst>
          </p:cNvPr>
          <p:cNvSpPr txBox="1"/>
          <p:nvPr/>
        </p:nvSpPr>
        <p:spPr>
          <a:xfrm>
            <a:off x="284111" y="849154"/>
            <a:ext cx="8572500" cy="3691791"/>
          </a:xfrm>
          <a:prstGeom prst="roundRect">
            <a:avLst/>
          </a:prstGeom>
          <a:solidFill>
            <a:srgbClr val="DBEEF3"/>
          </a:solidFill>
        </p:spPr>
        <p:txBody>
          <a:bodyPr wrap="square" lIns="342900" tIns="68580" rIns="685800" bIns="137160">
            <a:spAutoFit/>
          </a:bodyPr>
          <a:lstStyle/>
          <a:p>
            <a:pPr marL="342900" indent="-342900" defTabSz="342900" fontAlgn="auto">
              <a:spcBef>
                <a:spcPts val="0"/>
              </a:spcBef>
              <a:spcAft>
                <a:spcPts val="450"/>
              </a:spcAft>
              <a:buFont typeface="Arial" panose="020B0604020202020204" pitchFamily="34" charset="0"/>
              <a:buChar char="•"/>
              <a:defRPr/>
            </a:pPr>
            <a:r>
              <a:rPr lang="en-US" sz="1500" b="1">
                <a:solidFill>
                  <a:prstClr val="black"/>
                </a:solidFill>
                <a:latin typeface="Arial" panose="020B0604020202020204" pitchFamily="34" charset="0"/>
                <a:ea typeface="+mn-ea"/>
                <a:cs typeface="Arial" panose="020B0604020202020204" pitchFamily="34" charset="0"/>
              </a:rPr>
              <a:t>XKd </a:t>
            </a:r>
            <a:r>
              <a:rPr lang="en-US" sz="1500" b="1" dirty="0">
                <a:solidFill>
                  <a:prstClr val="black"/>
                </a:solidFill>
                <a:latin typeface="Arial" panose="020B0604020202020204" pitchFamily="34" charset="0"/>
                <a:ea typeface="+mn-ea"/>
                <a:cs typeface="Arial" panose="020B0604020202020204" pitchFamily="34" charset="0"/>
              </a:rPr>
              <a:t>was generally well tolerated in this patient population with a generally manageable AE profile and a median DOR of </a:t>
            </a:r>
            <a:r>
              <a:rPr lang="en-US" sz="1500" b="1">
                <a:solidFill>
                  <a:prstClr val="black"/>
                </a:solidFill>
                <a:latin typeface="Arial" panose="020B0604020202020204" pitchFamily="34" charset="0"/>
                <a:ea typeface="+mn-ea"/>
                <a:cs typeface="Arial" panose="020B0604020202020204" pitchFamily="34" charset="0"/>
              </a:rPr>
              <a:t>12 months.</a:t>
            </a:r>
          </a:p>
          <a:p>
            <a:pPr marL="685800" lvl="1" indent="-342900" defTabSz="342900">
              <a:spcAft>
                <a:spcPts val="1800"/>
              </a:spcAft>
              <a:buFont typeface="Arial" panose="020B0604020202020204" pitchFamily="34" charset="0"/>
              <a:buChar char="–"/>
              <a:defRPr/>
            </a:pPr>
            <a:r>
              <a:rPr lang="en-US" sz="1500">
                <a:solidFill>
                  <a:prstClr val="black"/>
                </a:solidFill>
                <a:latin typeface="Arial" panose="020B0604020202020204" pitchFamily="34" charset="0"/>
                <a:cs typeface="Arial" panose="020B0604020202020204" pitchFamily="34" charset="0"/>
              </a:rPr>
              <a:t>This highlights the potential utility of the treatment regimen for patients with TCR MM.</a:t>
            </a:r>
            <a:endParaRPr lang="en-US" sz="1500" b="1" dirty="0">
              <a:solidFill>
                <a:prstClr val="black"/>
              </a:solidFill>
              <a:latin typeface="Arial" panose="020B0604020202020204" pitchFamily="34" charset="0"/>
              <a:ea typeface="+mn-ea"/>
              <a:cs typeface="Arial" panose="020B0604020202020204" pitchFamily="34" charset="0"/>
            </a:endParaRPr>
          </a:p>
          <a:p>
            <a:pPr marL="342900" indent="-342900" defTabSz="342900" fontAlgn="auto">
              <a:spcBef>
                <a:spcPts val="0"/>
              </a:spcBef>
              <a:spcAft>
                <a:spcPts val="450"/>
              </a:spcAft>
              <a:buFont typeface="Arial" panose="020B0604020202020204" pitchFamily="34" charset="0"/>
              <a:buChar char="•"/>
              <a:defRPr/>
            </a:pPr>
            <a:r>
              <a:rPr lang="en-US" sz="1500" b="1" dirty="0">
                <a:solidFill>
                  <a:prstClr val="black"/>
                </a:solidFill>
                <a:latin typeface="Arial" panose="020B0604020202020204" pitchFamily="34" charset="0"/>
                <a:ea typeface="+mn-ea"/>
                <a:cs typeface="Arial" panose="020B0604020202020204" pitchFamily="34" charset="0"/>
              </a:rPr>
              <a:t>The majority of patients were treated with a selinexor starting dose of 80 </a:t>
            </a:r>
            <a:r>
              <a:rPr lang="en-US" sz="1500" b="1">
                <a:solidFill>
                  <a:prstClr val="black"/>
                </a:solidFill>
                <a:latin typeface="Arial" panose="020B0604020202020204" pitchFamily="34" charset="0"/>
                <a:ea typeface="+mn-ea"/>
                <a:cs typeface="Arial" panose="020B0604020202020204" pitchFamily="34" charset="0"/>
              </a:rPr>
              <a:t>mg QW. </a:t>
            </a:r>
          </a:p>
          <a:p>
            <a:pPr marL="685800" lvl="1" indent="-342900" defTabSz="342900">
              <a:spcAft>
                <a:spcPts val="1800"/>
              </a:spcAft>
              <a:buFont typeface="Arial" panose="020B0604020202020204" pitchFamily="34" charset="0"/>
              <a:buChar char="–"/>
              <a:defRPr/>
            </a:pPr>
            <a:r>
              <a:rPr lang="en-US" sz="1500">
                <a:solidFill>
                  <a:prstClr val="black"/>
                </a:solidFill>
                <a:latin typeface="Arial" panose="020B0604020202020204" pitchFamily="34" charset="0"/>
                <a:ea typeface="+mn-ea"/>
                <a:cs typeface="Arial" panose="020B0604020202020204" pitchFamily="34" charset="0"/>
              </a:rPr>
              <a:t>With dose reductions, </a:t>
            </a:r>
            <a:r>
              <a:rPr lang="en-US" sz="1500" dirty="0">
                <a:solidFill>
                  <a:prstClr val="black"/>
                </a:solidFill>
                <a:latin typeface="Arial" panose="020B0604020202020204" pitchFamily="34" charset="0"/>
                <a:ea typeface="+mn-ea"/>
                <a:cs typeface="Arial" panose="020B0604020202020204" pitchFamily="34" charset="0"/>
              </a:rPr>
              <a:t>the median weekly dose was 60.8 mg. </a:t>
            </a:r>
          </a:p>
          <a:p>
            <a:pPr marL="342900" indent="-342900" defTabSz="342900" fontAlgn="auto">
              <a:spcBef>
                <a:spcPts val="0"/>
              </a:spcBef>
              <a:spcAft>
                <a:spcPts val="1800"/>
              </a:spcAft>
              <a:buFont typeface="Arial" panose="020B0604020202020204" pitchFamily="34" charset="0"/>
              <a:buChar char="•"/>
              <a:defRPr/>
            </a:pPr>
            <a:r>
              <a:rPr lang="en-US" sz="1500" b="1" dirty="0">
                <a:solidFill>
                  <a:prstClr val="black"/>
                </a:solidFill>
                <a:latin typeface="Arial" panose="020B0604020202020204" pitchFamily="34" charset="0"/>
                <a:ea typeface="+mn-ea"/>
                <a:cs typeface="Arial" panose="020B0604020202020204" pitchFamily="34" charset="0"/>
              </a:rPr>
              <a:t>T</a:t>
            </a:r>
            <a:r>
              <a:rPr lang="en-US" sz="1500" b="1" dirty="0">
                <a:solidFill>
                  <a:srgbClr val="000000"/>
                </a:solidFill>
                <a:latin typeface="Arial" panose="020B0604020202020204" pitchFamily="34" charset="0"/>
                <a:ea typeface="+mn-ea"/>
                <a:cs typeface="Arial" panose="020B0604020202020204" pitchFamily="34" charset="0"/>
              </a:rPr>
              <a:t>hese results compare favorably to </a:t>
            </a:r>
            <a:r>
              <a:rPr lang="en-US" sz="1500" b="1">
                <a:solidFill>
                  <a:srgbClr val="000000"/>
                </a:solidFill>
                <a:latin typeface="Arial" panose="020B0604020202020204" pitchFamily="34" charset="0"/>
                <a:ea typeface="+mn-ea"/>
                <a:cs typeface="Arial" panose="020B0604020202020204" pitchFamily="34" charset="0"/>
              </a:rPr>
              <a:t>the MAMMOTH</a:t>
            </a:r>
            <a:r>
              <a:rPr lang="en-US" sz="1500" b="1" baseline="30000">
                <a:solidFill>
                  <a:srgbClr val="000000"/>
                </a:solidFill>
                <a:latin typeface="Arial" panose="020B0604020202020204" pitchFamily="34" charset="0"/>
                <a:cs typeface="Arial" panose="020B0604020202020204" pitchFamily="34" charset="0"/>
              </a:rPr>
              <a:t>1</a:t>
            </a:r>
            <a:r>
              <a:rPr lang="en-US" sz="1500" b="1">
                <a:solidFill>
                  <a:srgbClr val="000000"/>
                </a:solidFill>
                <a:latin typeface="Arial" panose="020B0604020202020204" pitchFamily="34" charset="0"/>
                <a:ea typeface="+mn-ea"/>
                <a:cs typeface="Arial" panose="020B0604020202020204" pitchFamily="34" charset="0"/>
              </a:rPr>
              <a:t> </a:t>
            </a:r>
            <a:r>
              <a:rPr lang="en-US" sz="1500" b="1" dirty="0">
                <a:solidFill>
                  <a:srgbClr val="000000"/>
                </a:solidFill>
                <a:latin typeface="Arial" panose="020B0604020202020204" pitchFamily="34" charset="0"/>
                <a:ea typeface="+mn-ea"/>
                <a:cs typeface="Arial" panose="020B0604020202020204" pitchFamily="34" charset="0"/>
              </a:rPr>
              <a:t>study and the prospective </a:t>
            </a:r>
            <a:r>
              <a:rPr lang="en-US" sz="1500" b="1" err="1">
                <a:solidFill>
                  <a:srgbClr val="000000"/>
                </a:solidFill>
                <a:latin typeface="Arial" panose="020B0604020202020204" pitchFamily="34" charset="0"/>
                <a:ea typeface="+mn-ea"/>
                <a:cs typeface="Arial" panose="020B0604020202020204" pitchFamily="34" charset="0"/>
              </a:rPr>
              <a:t>LocoMMotion</a:t>
            </a:r>
            <a:r>
              <a:rPr lang="en-US" sz="1500" b="1">
                <a:solidFill>
                  <a:srgbClr val="000000"/>
                </a:solidFill>
                <a:latin typeface="Arial" panose="020B0604020202020204" pitchFamily="34" charset="0"/>
                <a:ea typeface="+mn-ea"/>
                <a:cs typeface="Arial" panose="020B0604020202020204" pitchFamily="34" charset="0"/>
              </a:rPr>
              <a:t> study</a:t>
            </a:r>
            <a:r>
              <a:rPr lang="en-US" sz="1500" b="1" baseline="30000">
                <a:solidFill>
                  <a:srgbClr val="000000"/>
                </a:solidFill>
                <a:latin typeface="Arial" panose="020B0604020202020204" pitchFamily="34" charset="0"/>
                <a:ea typeface="+mn-ea"/>
                <a:cs typeface="Arial" panose="020B0604020202020204" pitchFamily="34" charset="0"/>
              </a:rPr>
              <a:t>2 </a:t>
            </a:r>
            <a:r>
              <a:rPr lang="en-US" sz="1500" b="1" dirty="0">
                <a:solidFill>
                  <a:srgbClr val="000000"/>
                </a:solidFill>
                <a:latin typeface="Arial" panose="020B0604020202020204" pitchFamily="34" charset="0"/>
                <a:ea typeface="+mn-ea"/>
                <a:cs typeface="Arial" panose="020B0604020202020204" pitchFamily="34" charset="0"/>
              </a:rPr>
              <a:t>of real world clinical practice, which found an ORR of 25.1% and a </a:t>
            </a:r>
            <a:r>
              <a:rPr lang="en-US" sz="1500" b="1" dirty="0" err="1">
                <a:solidFill>
                  <a:srgbClr val="000000"/>
                </a:solidFill>
                <a:latin typeface="Arial" panose="020B0604020202020204" pitchFamily="34" charset="0"/>
                <a:ea typeface="+mn-ea"/>
                <a:cs typeface="Arial" panose="020B0604020202020204" pitchFamily="34" charset="0"/>
              </a:rPr>
              <a:t>mPFS</a:t>
            </a:r>
            <a:r>
              <a:rPr lang="en-US" sz="1500" b="1" dirty="0">
                <a:solidFill>
                  <a:srgbClr val="000000"/>
                </a:solidFill>
                <a:latin typeface="Arial" panose="020B0604020202020204" pitchFamily="34" charset="0"/>
                <a:ea typeface="+mn-ea"/>
                <a:cs typeface="Arial" panose="020B0604020202020204" pitchFamily="34" charset="0"/>
              </a:rPr>
              <a:t> of 3.9 months in patients with TCR MM treated with standard treatment regimens</a:t>
            </a:r>
            <a:r>
              <a:rPr lang="en-US" sz="1500" b="1">
                <a:solidFill>
                  <a:srgbClr val="000000"/>
                </a:solidFill>
                <a:latin typeface="Arial" panose="020B0604020202020204" pitchFamily="34" charset="0"/>
                <a:ea typeface="+mn-ea"/>
                <a:cs typeface="Arial" panose="020B0604020202020204" pitchFamily="34" charset="0"/>
              </a:rPr>
              <a:t>. </a:t>
            </a:r>
            <a:endParaRPr lang="en-US" sz="1500" b="1"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04402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283661"/>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3465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dirty="0">
                <a:solidFill>
                  <a:srgbClr val="003767"/>
                </a:solidFill>
                <a:latin typeface="Arial" panose="020B0604020202020204" pitchFamily="34" charset="0"/>
                <a:cs typeface="Arial" panose="020B0604020202020204" pitchFamily="34" charset="0"/>
              </a:rPr>
              <a:t>Networking Reception</a:t>
            </a:r>
          </a:p>
          <a:p>
            <a:pPr marL="0" indent="0" algn="ctr">
              <a:buNone/>
            </a:pPr>
            <a:r>
              <a:rPr lang="en-US" sz="4000" i="1" dirty="0">
                <a:solidFill>
                  <a:srgbClr val="003767"/>
                </a:solidFill>
                <a:latin typeface="Arial" panose="020B0604020202020204" pitchFamily="34" charset="0"/>
                <a:cs typeface="Arial" panose="020B0604020202020204" pitchFamily="34" charset="0"/>
              </a:rPr>
              <a:t>We will begin at 7:30pm</a:t>
            </a:r>
            <a:endParaRPr lang="en-US" sz="4000" i="1" dirty="0"/>
          </a:p>
        </p:txBody>
      </p:sp>
    </p:spTree>
    <p:extLst>
      <p:ext uri="{BB962C8B-B14F-4D97-AF65-F5344CB8AC3E}">
        <p14:creationId xmlns:p14="http://schemas.microsoft.com/office/powerpoint/2010/main" val="13056162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7"/>
          <a:stretch>
            <a:fillRect/>
          </a:stretch>
        </p:blipFill>
        <p:spPr>
          <a:xfrm>
            <a:off x="-1" y="-12701"/>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5762" y="12699"/>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11"/>
          <a:stretch>
            <a:fillRect/>
          </a:stretch>
        </p:blipFill>
        <p:spPr>
          <a:xfrm>
            <a:off x="-1" y="12699"/>
            <a:ext cx="9144001"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MULTIPLE MYELOMA</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Tuesday January 17, 2023</a:t>
            </a:r>
          </a:p>
        </p:txBody>
      </p:sp>
      <p:pic>
        <p:nvPicPr>
          <p:cNvPr id="6" name="Picture 5">
            <a:extLst>
              <a:ext uri="{FF2B5EF4-FFF2-40B4-BE49-F238E27FC236}">
                <a16:creationId xmlns:a16="http://schemas.microsoft.com/office/drawing/2014/main" id="{A0AAB0AE-8984-A010-6A68-1F2B3FAECF32}"/>
              </a:ext>
            </a:extLst>
          </p:cNvPr>
          <p:cNvPicPr>
            <a:picLocks noChangeAspect="1"/>
          </p:cNvPicPr>
          <p:nvPr/>
        </p:nvPicPr>
        <p:blipFill>
          <a:blip r:embed="rId12"/>
          <a:srcRect/>
          <a:stretch/>
        </p:blipFill>
        <p:spPr>
          <a:xfrm>
            <a:off x="7199086" y="4438997"/>
            <a:ext cx="1650876" cy="427565"/>
          </a:xfrm>
          <a:prstGeom prst="rect">
            <a:avLst/>
          </a:prstGeom>
        </p:spPr>
      </p:pic>
    </p:spTree>
    <p:extLst>
      <p:ext uri="{BB962C8B-B14F-4D97-AF65-F5344CB8AC3E}">
        <p14:creationId xmlns:p14="http://schemas.microsoft.com/office/powerpoint/2010/main" val="33287388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Molly Gallogly, MD, PhD</a:t>
            </a:r>
          </a:p>
          <a:p>
            <a:r>
              <a:rPr lang="en-US" dirty="0">
                <a:solidFill>
                  <a:srgbClr val="002E51"/>
                </a:solidFill>
              </a:rPr>
              <a:t>Assistant Professor of Medicine</a:t>
            </a:r>
          </a:p>
          <a:p>
            <a:r>
              <a:rPr lang="en-US" dirty="0">
                <a:solidFill>
                  <a:srgbClr val="002E51"/>
                </a:solidFill>
              </a:rPr>
              <a:t>University Hospitals Seidman Cancer Center</a:t>
            </a:r>
          </a:p>
          <a:p>
            <a:r>
              <a:rPr lang="en-US" dirty="0">
                <a:solidFill>
                  <a:srgbClr val="002E51"/>
                </a:solidFill>
              </a:rPr>
              <a:t>Cleveland, OH</a:t>
            </a:r>
          </a:p>
        </p:txBody>
      </p:sp>
      <p:sp>
        <p:nvSpPr>
          <p:cNvPr id="4" name="Title 3"/>
          <p:cNvSpPr>
            <a:spLocks noGrp="1"/>
          </p:cNvSpPr>
          <p:nvPr>
            <p:ph type="title"/>
          </p:nvPr>
        </p:nvSpPr>
        <p:spPr>
          <a:xfrm>
            <a:off x="0" y="127465"/>
            <a:ext cx="9144000" cy="1318780"/>
          </a:xfrm>
        </p:spPr>
        <p:txBody>
          <a:bodyPr/>
          <a:lstStyle/>
          <a:p>
            <a:r>
              <a:rPr lang="en-US" b="1" dirty="0">
                <a:solidFill>
                  <a:srgbClr val="002E51"/>
                </a:solidFill>
              </a:rPr>
              <a:t>BCMA-Targeted Therapy in MM</a:t>
            </a:r>
            <a:br>
              <a:rPr lang="en-US" b="1" dirty="0">
                <a:solidFill>
                  <a:srgbClr val="002E51"/>
                </a:solidFill>
              </a:rPr>
            </a:br>
            <a:r>
              <a:rPr lang="en-US" sz="3200" b="1" i="1" dirty="0">
                <a:solidFill>
                  <a:srgbClr val="002E51"/>
                </a:solidFill>
              </a:rPr>
              <a:t>ADCs, </a:t>
            </a:r>
            <a:r>
              <a:rPr lang="en-US" sz="3200" b="1" i="1" dirty="0" err="1">
                <a:solidFill>
                  <a:srgbClr val="002E51"/>
                </a:solidFill>
              </a:rPr>
              <a:t>BiTEs</a:t>
            </a:r>
            <a:r>
              <a:rPr lang="en-US" sz="3200" b="1" i="1" dirty="0">
                <a:solidFill>
                  <a:srgbClr val="002E51"/>
                </a:solidFill>
              </a:rPr>
              <a:t>, and more</a:t>
            </a:r>
          </a:p>
        </p:txBody>
      </p:sp>
      <p:pic>
        <p:nvPicPr>
          <p:cNvPr id="3" name="Picture 2">
            <a:extLst>
              <a:ext uri="{FF2B5EF4-FFF2-40B4-BE49-F238E27FC236}">
                <a16:creationId xmlns:a16="http://schemas.microsoft.com/office/drawing/2014/main" id="{E25536A9-54F7-E452-15AC-0828AED96877}"/>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5697864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4786746" y="1102612"/>
            <a:ext cx="3429000" cy="3140363"/>
          </a:xfrm>
        </p:spPr>
        <p:txBody>
          <a:bodyPr/>
          <a:lstStyle/>
          <a:p>
            <a:pPr marL="285750" indent="-285750" algn="l">
              <a:buClr>
                <a:schemeClr val="accent2">
                  <a:lumMod val="75000"/>
                </a:schemeClr>
              </a:buClr>
              <a:buSzPct val="120000"/>
              <a:buFont typeface="Arial" panose="020B0604020202020204" pitchFamily="34" charset="0"/>
              <a:buChar char="•"/>
            </a:pPr>
            <a:r>
              <a:rPr lang="en-US" sz="1600" dirty="0">
                <a:solidFill>
                  <a:srgbClr val="002E51"/>
                </a:solidFill>
              </a:rPr>
              <a:t>Tumor necrosis factor (TNF) receptor (TNFR) superfamily:  BCMA, BAFF, TACI</a:t>
            </a:r>
          </a:p>
          <a:p>
            <a:pPr marL="285750" indent="-285750" algn="l">
              <a:buClr>
                <a:schemeClr val="accent2">
                  <a:lumMod val="75000"/>
                </a:schemeClr>
              </a:buClr>
              <a:buSzPct val="120000"/>
              <a:buFont typeface="Arial" panose="020B0604020202020204" pitchFamily="34" charset="0"/>
              <a:buChar char="•"/>
            </a:pPr>
            <a:endParaRPr lang="en-US" sz="800" dirty="0">
              <a:solidFill>
                <a:srgbClr val="002E51"/>
              </a:solidFill>
            </a:endParaRPr>
          </a:p>
          <a:p>
            <a:pPr marL="285750" indent="-285750" algn="l">
              <a:buClr>
                <a:schemeClr val="accent2">
                  <a:lumMod val="75000"/>
                </a:schemeClr>
              </a:buClr>
              <a:buSzPct val="120000"/>
              <a:buFont typeface="Arial" panose="020B0604020202020204" pitchFamily="34" charset="0"/>
              <a:buChar char="•"/>
            </a:pPr>
            <a:r>
              <a:rPr lang="en-US" sz="1600" dirty="0">
                <a:solidFill>
                  <a:srgbClr val="002E51"/>
                </a:solidFill>
              </a:rPr>
              <a:t>Regulate B cell proliferation, maturation, survival </a:t>
            </a:r>
          </a:p>
          <a:p>
            <a:pPr marL="285750" indent="-285750" algn="l">
              <a:buClr>
                <a:schemeClr val="accent2">
                  <a:lumMod val="75000"/>
                </a:schemeClr>
              </a:buClr>
              <a:buSzPct val="120000"/>
              <a:buFont typeface="Arial" panose="020B0604020202020204" pitchFamily="34" charset="0"/>
              <a:buChar char="•"/>
            </a:pPr>
            <a:endParaRPr lang="en-US" sz="800" dirty="0">
              <a:solidFill>
                <a:srgbClr val="002E51"/>
              </a:solidFill>
            </a:endParaRPr>
          </a:p>
          <a:p>
            <a:pPr marL="285750" indent="-285750" algn="l">
              <a:buClr>
                <a:schemeClr val="accent2">
                  <a:lumMod val="75000"/>
                </a:schemeClr>
              </a:buClr>
              <a:buSzPct val="120000"/>
              <a:buFont typeface="Arial" panose="020B0604020202020204" pitchFamily="34" charset="0"/>
              <a:buChar char="•"/>
            </a:pPr>
            <a:r>
              <a:rPr lang="en-US" sz="1600" dirty="0">
                <a:solidFill>
                  <a:srgbClr val="002E51"/>
                </a:solidFill>
              </a:rPr>
              <a:t>BMCA is almost exclusively expressed on </a:t>
            </a:r>
            <a:r>
              <a:rPr lang="en-US" sz="1600" dirty="0" err="1">
                <a:solidFill>
                  <a:srgbClr val="002E51"/>
                </a:solidFill>
              </a:rPr>
              <a:t>plasmablasts</a:t>
            </a:r>
            <a:r>
              <a:rPr lang="en-US" sz="1600" dirty="0">
                <a:solidFill>
                  <a:srgbClr val="002E51"/>
                </a:solidFill>
              </a:rPr>
              <a:t> and plasma cells</a:t>
            </a:r>
          </a:p>
          <a:p>
            <a:pPr marL="285750" indent="-285750" algn="l">
              <a:buClr>
                <a:schemeClr val="accent2">
                  <a:lumMod val="75000"/>
                </a:schemeClr>
              </a:buClr>
              <a:buSzPct val="120000"/>
              <a:buFont typeface="Arial" panose="020B0604020202020204" pitchFamily="34" charset="0"/>
              <a:buChar char="•"/>
            </a:pPr>
            <a:endParaRPr lang="en-US" sz="800" dirty="0">
              <a:solidFill>
                <a:srgbClr val="002E51"/>
              </a:solidFill>
            </a:endParaRPr>
          </a:p>
          <a:p>
            <a:pPr marL="285750" indent="-285750" algn="l">
              <a:buClr>
                <a:schemeClr val="accent2">
                  <a:lumMod val="75000"/>
                </a:schemeClr>
              </a:buClr>
              <a:buSzPct val="120000"/>
              <a:buFont typeface="Arial" panose="020B0604020202020204" pitchFamily="34" charset="0"/>
              <a:buChar char="•"/>
            </a:pPr>
            <a:r>
              <a:rPr lang="en-US" sz="1600" dirty="0">
                <a:solidFill>
                  <a:srgbClr val="002E51"/>
                </a:solidFill>
              </a:rPr>
              <a:t>Signals through NF</a:t>
            </a:r>
            <a:r>
              <a:rPr lang="el-GR" sz="1600" dirty="0">
                <a:solidFill>
                  <a:srgbClr val="002E51"/>
                </a:solidFill>
              </a:rPr>
              <a:t>κ</a:t>
            </a:r>
            <a:r>
              <a:rPr lang="en-US" sz="1600" dirty="0">
                <a:solidFill>
                  <a:srgbClr val="002E51"/>
                </a:solidFill>
              </a:rPr>
              <a:t>B, RAS, PI3K pathways</a:t>
            </a:r>
          </a:p>
        </p:txBody>
      </p:sp>
      <p:sp>
        <p:nvSpPr>
          <p:cNvPr id="4" name="Title 3"/>
          <p:cNvSpPr>
            <a:spLocks noGrp="1"/>
          </p:cNvSpPr>
          <p:nvPr>
            <p:ph type="title"/>
          </p:nvPr>
        </p:nvSpPr>
        <p:spPr>
          <a:xfrm>
            <a:off x="0" y="127465"/>
            <a:ext cx="9144000" cy="807256"/>
          </a:xfrm>
        </p:spPr>
        <p:txBody>
          <a:bodyPr/>
          <a:lstStyle/>
          <a:p>
            <a:r>
              <a:rPr lang="en-US" b="1" dirty="0"/>
              <a:t>B Cell Maturation Antigen (BCMA)</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pic>
        <p:nvPicPr>
          <p:cNvPr id="3" name="Picture 2"/>
          <p:cNvPicPr>
            <a:picLocks noChangeAspect="1"/>
          </p:cNvPicPr>
          <p:nvPr/>
        </p:nvPicPr>
        <p:blipFill>
          <a:blip r:embed="rId4"/>
          <a:stretch>
            <a:fillRect/>
          </a:stretch>
        </p:blipFill>
        <p:spPr>
          <a:xfrm>
            <a:off x="748789" y="1163782"/>
            <a:ext cx="3554549" cy="2864396"/>
          </a:xfrm>
          <a:prstGeom prst="rect">
            <a:avLst/>
          </a:prstGeom>
        </p:spPr>
      </p:pic>
      <p:sp>
        <p:nvSpPr>
          <p:cNvPr id="7" name="TextBox 6"/>
          <p:cNvSpPr txBox="1"/>
          <p:nvPr/>
        </p:nvSpPr>
        <p:spPr>
          <a:xfrm>
            <a:off x="893620" y="4000470"/>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Tree>
    <p:extLst>
      <p:ext uri="{BB962C8B-B14F-4D97-AF65-F5344CB8AC3E}">
        <p14:creationId xmlns:p14="http://schemas.microsoft.com/office/powerpoint/2010/main" val="29272351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b="1" dirty="0"/>
              <a:t>Soluble BCMA (</a:t>
            </a:r>
            <a:r>
              <a:rPr lang="en-US" b="1" dirty="0" err="1"/>
              <a:t>sBCMA</a:t>
            </a:r>
            <a:r>
              <a:rPr lang="en-US" b="1" dirty="0"/>
              <a:t>)</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pic>
        <p:nvPicPr>
          <p:cNvPr id="7" name="Picture 6"/>
          <p:cNvPicPr>
            <a:picLocks noChangeAspect="1"/>
          </p:cNvPicPr>
          <p:nvPr/>
        </p:nvPicPr>
        <p:blipFill>
          <a:blip r:embed="rId4"/>
          <a:stretch>
            <a:fillRect/>
          </a:stretch>
        </p:blipFill>
        <p:spPr>
          <a:xfrm>
            <a:off x="748789" y="1163782"/>
            <a:ext cx="3554549" cy="2864396"/>
          </a:xfrm>
          <a:prstGeom prst="rect">
            <a:avLst/>
          </a:prstGeom>
        </p:spPr>
      </p:pic>
      <p:sp>
        <p:nvSpPr>
          <p:cNvPr id="8" name="TextBox 7"/>
          <p:cNvSpPr txBox="1"/>
          <p:nvPr/>
        </p:nvSpPr>
        <p:spPr>
          <a:xfrm>
            <a:off x="893620" y="4000470"/>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
        <p:nvSpPr>
          <p:cNvPr id="9" name="Subtitle 1"/>
          <p:cNvSpPr>
            <a:spLocks noGrp="1"/>
          </p:cNvSpPr>
          <p:nvPr>
            <p:ph type="subTitle" idx="1"/>
          </p:nvPr>
        </p:nvSpPr>
        <p:spPr>
          <a:xfrm>
            <a:off x="4678654" y="1025798"/>
            <a:ext cx="3453964" cy="3140363"/>
          </a:xfrm>
        </p:spPr>
        <p:txBody>
          <a:bodyPr/>
          <a:lstStyle/>
          <a:p>
            <a:pPr marL="342900" indent="-342900" algn="l">
              <a:buClr>
                <a:schemeClr val="accent2">
                  <a:lumMod val="75000"/>
                </a:schemeClr>
              </a:buClr>
              <a:buSzPct val="120000"/>
              <a:buFont typeface="Arial" panose="020B0604020202020204" pitchFamily="34" charset="0"/>
              <a:buChar char="•"/>
            </a:pPr>
            <a:r>
              <a:rPr lang="en-US" sz="1600" dirty="0" err="1">
                <a:solidFill>
                  <a:srgbClr val="002E51"/>
                </a:solidFill>
              </a:rPr>
              <a:t>sBCMA</a:t>
            </a:r>
            <a:r>
              <a:rPr lang="en-US" sz="1600" dirty="0">
                <a:solidFill>
                  <a:srgbClr val="002E51"/>
                </a:solidFill>
              </a:rPr>
              <a:t> levels are higher in patients with MM </a:t>
            </a:r>
          </a:p>
          <a:p>
            <a:pPr marL="342900" indent="-342900" algn="l">
              <a:buClr>
                <a:schemeClr val="accent2">
                  <a:lumMod val="75000"/>
                </a:schemeClr>
              </a:buClr>
              <a:buSzPct val="120000"/>
              <a:buFont typeface="Arial" panose="020B0604020202020204" pitchFamily="34" charset="0"/>
              <a:buChar char="•"/>
            </a:pPr>
            <a:endParaRPr lang="en-US" sz="800" dirty="0">
              <a:solidFill>
                <a:srgbClr val="002E51"/>
              </a:solidFill>
            </a:endParaRPr>
          </a:p>
          <a:p>
            <a:pPr marL="342900" indent="-342900" algn="l">
              <a:buClr>
                <a:schemeClr val="accent2">
                  <a:lumMod val="75000"/>
                </a:schemeClr>
              </a:buClr>
              <a:buSzPct val="120000"/>
              <a:buFont typeface="Arial" panose="020B0604020202020204" pitchFamily="34" charset="0"/>
              <a:buChar char="•"/>
            </a:pPr>
            <a:r>
              <a:rPr lang="en-US" sz="1600" dirty="0" err="1">
                <a:solidFill>
                  <a:srgbClr val="002E51"/>
                </a:solidFill>
              </a:rPr>
              <a:t>sBCMA</a:t>
            </a:r>
            <a:r>
              <a:rPr lang="en-US" sz="1600" dirty="0">
                <a:solidFill>
                  <a:srgbClr val="002E51"/>
                </a:solidFill>
              </a:rPr>
              <a:t> levels correlate to higher disease burden, lower response rates, poorer prognosis</a:t>
            </a:r>
          </a:p>
          <a:p>
            <a:pPr marL="342900" indent="-342900" algn="l">
              <a:buClr>
                <a:schemeClr val="accent2">
                  <a:lumMod val="75000"/>
                </a:schemeClr>
              </a:buClr>
              <a:buSzPct val="120000"/>
              <a:buFont typeface="Arial" panose="020B0604020202020204" pitchFamily="34" charset="0"/>
              <a:buChar char="•"/>
            </a:pPr>
            <a:endParaRPr lang="en-US" sz="800" dirty="0">
              <a:solidFill>
                <a:srgbClr val="002E51"/>
              </a:solidFill>
            </a:endParaRPr>
          </a:p>
          <a:p>
            <a:pPr marL="342900" indent="-342900" algn="l">
              <a:buClr>
                <a:schemeClr val="accent2">
                  <a:lumMod val="75000"/>
                </a:schemeClr>
              </a:buClr>
              <a:buSzPct val="120000"/>
              <a:buFont typeface="Arial" panose="020B0604020202020204" pitchFamily="34" charset="0"/>
              <a:buChar char="•"/>
            </a:pPr>
            <a:r>
              <a:rPr lang="en-US" sz="1600" dirty="0" err="1">
                <a:solidFill>
                  <a:srgbClr val="002E51"/>
                </a:solidFill>
              </a:rPr>
              <a:t>sBCMA</a:t>
            </a:r>
            <a:r>
              <a:rPr lang="en-US" sz="1600" dirty="0">
                <a:solidFill>
                  <a:srgbClr val="002E51"/>
                </a:solidFill>
              </a:rPr>
              <a:t> may interfere with BMCA-targeted therapies by decreasing membrane-bound BCMA and sequestering therapeutic ligands or antibodies</a:t>
            </a:r>
          </a:p>
        </p:txBody>
      </p:sp>
      <p:sp>
        <p:nvSpPr>
          <p:cNvPr id="3" name="Oval 2"/>
          <p:cNvSpPr/>
          <p:nvPr/>
        </p:nvSpPr>
        <p:spPr bwMode="auto">
          <a:xfrm>
            <a:off x="2899066" y="1570123"/>
            <a:ext cx="1641766" cy="1253836"/>
          </a:xfrm>
          <a:prstGeom prst="ellipse">
            <a:avLst/>
          </a:prstGeom>
          <a:solidFill>
            <a:srgbClr val="FFFF00">
              <a:alpha val="16000"/>
            </a:srgb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080076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9E4B58-5D8E-51AB-C45D-6FF3AB907DF5}"/>
              </a:ext>
            </a:extLst>
          </p:cNvPr>
          <p:cNvPicPr>
            <a:picLocks noGrp="1" noChangeAspect="1"/>
          </p:cNvPicPr>
          <p:nvPr>
            <p:ph idx="1"/>
          </p:nvPr>
        </p:nvPicPr>
        <p:blipFill>
          <a:blip r:embed="rId2"/>
          <a:stretch>
            <a:fillRect/>
          </a:stretch>
        </p:blipFill>
        <p:spPr>
          <a:xfrm>
            <a:off x="710930" y="7140"/>
            <a:ext cx="7495286" cy="4122408"/>
          </a:xfrm>
        </p:spPr>
      </p:pic>
    </p:spTree>
    <p:extLst>
      <p:ext uri="{BB962C8B-B14F-4D97-AF65-F5344CB8AC3E}">
        <p14:creationId xmlns:p14="http://schemas.microsoft.com/office/powerpoint/2010/main" val="40639105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88689"/>
          </a:xfrm>
          <a:prstGeom prst="rect">
            <a:avLst/>
          </a:prstGeom>
        </p:spPr>
      </p:pic>
      <p:sp>
        <p:nvSpPr>
          <p:cNvPr id="4" name="Title 3"/>
          <p:cNvSpPr>
            <a:spLocks noGrp="1"/>
          </p:cNvSpPr>
          <p:nvPr>
            <p:ph type="title"/>
          </p:nvPr>
        </p:nvSpPr>
        <p:spPr>
          <a:xfrm>
            <a:off x="0" y="127465"/>
            <a:ext cx="9144000" cy="807256"/>
          </a:xfrm>
        </p:spPr>
        <p:txBody>
          <a:bodyPr/>
          <a:lstStyle/>
          <a:p>
            <a:r>
              <a:rPr lang="en-US" b="1" dirty="0"/>
              <a:t>Pharmacological Targeting of BCMA</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pic>
        <p:nvPicPr>
          <p:cNvPr id="3" name="Picture 2"/>
          <p:cNvPicPr>
            <a:picLocks noChangeAspect="1"/>
          </p:cNvPicPr>
          <p:nvPr/>
        </p:nvPicPr>
        <p:blipFill rotWithShape="1">
          <a:blip r:embed="rId4"/>
          <a:srcRect t="2856" b="-1"/>
          <a:stretch/>
        </p:blipFill>
        <p:spPr>
          <a:xfrm>
            <a:off x="768279" y="1114594"/>
            <a:ext cx="6942422" cy="2420800"/>
          </a:xfrm>
          <a:prstGeom prst="rect">
            <a:avLst/>
          </a:prstGeom>
        </p:spPr>
      </p:pic>
      <p:sp>
        <p:nvSpPr>
          <p:cNvPr id="7" name="TextBox 6"/>
          <p:cNvSpPr txBox="1"/>
          <p:nvPr/>
        </p:nvSpPr>
        <p:spPr>
          <a:xfrm>
            <a:off x="-16273" y="4108038"/>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
        <p:nvSpPr>
          <p:cNvPr id="8" name="TextBox 7"/>
          <p:cNvSpPr txBox="1"/>
          <p:nvPr/>
        </p:nvSpPr>
        <p:spPr>
          <a:xfrm>
            <a:off x="887016" y="3274920"/>
            <a:ext cx="1953490"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Belantamab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mafadotin</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9" name="TextBox 8"/>
          <p:cNvSpPr txBox="1"/>
          <p:nvPr/>
        </p:nvSpPr>
        <p:spPr>
          <a:xfrm>
            <a:off x="5756564" y="3274920"/>
            <a:ext cx="16002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Teclistamab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Elranatamab</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10" name="TextBox 9"/>
          <p:cNvSpPr txBox="1"/>
          <p:nvPr/>
        </p:nvSpPr>
        <p:spPr>
          <a:xfrm>
            <a:off x="2840506" y="3576767"/>
            <a:ext cx="235527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Idecabtagene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vicleucel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Ciltacabtagene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autoleucel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Tree>
    <p:extLst>
      <p:ext uri="{BB962C8B-B14F-4D97-AF65-F5344CB8AC3E}">
        <p14:creationId xmlns:p14="http://schemas.microsoft.com/office/powerpoint/2010/main" val="24546291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7353"/>
            <a:ext cx="9215692" cy="5196626"/>
          </a:xfrm>
          <a:prstGeom prst="rect">
            <a:avLst/>
          </a:prstGeom>
        </p:spPr>
      </p:pic>
      <p:sp>
        <p:nvSpPr>
          <p:cNvPr id="2" name="Subtitle 1"/>
          <p:cNvSpPr>
            <a:spLocks noGrp="1"/>
          </p:cNvSpPr>
          <p:nvPr>
            <p:ph type="subTitle" idx="1"/>
          </p:nvPr>
        </p:nvSpPr>
        <p:spPr>
          <a:xfrm>
            <a:off x="318655" y="1168401"/>
            <a:ext cx="7966363" cy="2915920"/>
          </a:xfrm>
        </p:spPr>
        <p:txBody>
          <a:bodyPr/>
          <a:lstStyle/>
          <a:p>
            <a:pPr marL="342900" indent="-342900" algn="l">
              <a:buClr>
                <a:schemeClr val="accent2">
                  <a:lumMod val="75000"/>
                </a:schemeClr>
              </a:buClr>
              <a:buSzPct val="120000"/>
              <a:buFont typeface="Arial" panose="020B0604020202020204" pitchFamily="34" charset="0"/>
              <a:buChar char="•"/>
            </a:pPr>
            <a:r>
              <a:rPr lang="en-US" sz="1600" dirty="0">
                <a:solidFill>
                  <a:schemeClr val="accent6">
                    <a:lumMod val="75000"/>
                  </a:schemeClr>
                </a:solidFill>
              </a:rPr>
              <a:t>Humanized anti-BCMA IgG1 </a:t>
            </a:r>
            <a:r>
              <a:rPr lang="en-US" sz="1600" dirty="0" err="1">
                <a:solidFill>
                  <a:schemeClr val="accent6">
                    <a:lumMod val="75000"/>
                  </a:schemeClr>
                </a:solidFill>
              </a:rPr>
              <a:t>mAb</a:t>
            </a:r>
            <a:r>
              <a:rPr lang="en-US" sz="1600" dirty="0">
                <a:solidFill>
                  <a:schemeClr val="accent6">
                    <a:lumMod val="75000"/>
                  </a:schemeClr>
                </a:solidFill>
              </a:rPr>
              <a:t> conjugated to monomethyl </a:t>
            </a:r>
            <a:r>
              <a:rPr lang="en-US" sz="1600" dirty="0" err="1">
                <a:solidFill>
                  <a:schemeClr val="accent6">
                    <a:lumMod val="75000"/>
                  </a:schemeClr>
                </a:solidFill>
              </a:rPr>
              <a:t>auristatin</a:t>
            </a:r>
            <a:r>
              <a:rPr lang="en-US" sz="1600" dirty="0">
                <a:solidFill>
                  <a:schemeClr val="accent6">
                    <a:lumMod val="75000"/>
                  </a:schemeClr>
                </a:solidFill>
              </a:rPr>
              <a:t> F (MMAF)</a:t>
            </a:r>
          </a:p>
          <a:p>
            <a:pPr marL="342900" indent="-342900" algn="l">
              <a:buClr>
                <a:schemeClr val="accent2">
                  <a:lumMod val="75000"/>
                </a:schemeClr>
              </a:buClr>
              <a:buSzPct val="120000"/>
              <a:buFont typeface="Arial" panose="020B0604020202020204" pitchFamily="34" charset="0"/>
              <a:buChar char="•"/>
            </a:pPr>
            <a:r>
              <a:rPr lang="en-US" sz="1600" dirty="0">
                <a:solidFill>
                  <a:schemeClr val="accent6">
                    <a:lumMod val="75000"/>
                  </a:schemeClr>
                </a:solidFill>
              </a:rPr>
              <a:t>MMAF (microtubule inhibitor) released from lysosomes after ADC degradation</a:t>
            </a:r>
          </a:p>
        </p:txBody>
      </p:sp>
      <p:sp>
        <p:nvSpPr>
          <p:cNvPr id="4" name="Title 3"/>
          <p:cNvSpPr>
            <a:spLocks noGrp="1"/>
          </p:cNvSpPr>
          <p:nvPr>
            <p:ph type="title"/>
          </p:nvPr>
        </p:nvSpPr>
        <p:spPr>
          <a:xfrm>
            <a:off x="0" y="127465"/>
            <a:ext cx="9144000" cy="807256"/>
          </a:xfrm>
        </p:spPr>
        <p:txBody>
          <a:bodyPr/>
          <a:lstStyle/>
          <a:p>
            <a:r>
              <a:rPr lang="en-US" b="1" dirty="0" err="1"/>
              <a:t>Belantamab</a:t>
            </a:r>
            <a:r>
              <a:rPr lang="en-US" b="1" dirty="0"/>
              <a:t> </a:t>
            </a:r>
            <a:r>
              <a:rPr lang="en-US" b="1" dirty="0" err="1"/>
              <a:t>Mafadotin</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3" name="Picture 2"/>
          <p:cNvPicPr>
            <a:picLocks noChangeAspect="1"/>
          </p:cNvPicPr>
          <p:nvPr/>
        </p:nvPicPr>
        <p:blipFill>
          <a:blip r:embed="rId5"/>
          <a:stretch>
            <a:fillRect/>
          </a:stretch>
        </p:blipFill>
        <p:spPr>
          <a:xfrm>
            <a:off x="1567762" y="2128305"/>
            <a:ext cx="5204911" cy="1661304"/>
          </a:xfrm>
          <a:prstGeom prst="rect">
            <a:avLst/>
          </a:prstGeom>
        </p:spPr>
      </p:pic>
      <p:sp>
        <p:nvSpPr>
          <p:cNvPr id="7" name="TextBox 6"/>
          <p:cNvSpPr txBox="1"/>
          <p:nvPr/>
        </p:nvSpPr>
        <p:spPr>
          <a:xfrm>
            <a:off x="-16273" y="4108038"/>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FDA package insert</a:t>
            </a:r>
          </a:p>
        </p:txBody>
      </p:sp>
    </p:spTree>
    <p:extLst>
      <p:ext uri="{BB962C8B-B14F-4D97-AF65-F5344CB8AC3E}">
        <p14:creationId xmlns:p14="http://schemas.microsoft.com/office/powerpoint/2010/main" val="1118417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r>
              <a:rPr lang="en-US" b="1" dirty="0" err="1"/>
              <a:t>Belantamab</a:t>
            </a:r>
            <a:r>
              <a:rPr lang="en-US" b="1" dirty="0"/>
              <a:t> </a:t>
            </a:r>
            <a:r>
              <a:rPr lang="en-US" b="1" dirty="0" err="1"/>
              <a:t>Mafadotin</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graphicFrame>
        <p:nvGraphicFramePr>
          <p:cNvPr id="8" name="Table 7"/>
          <p:cNvGraphicFramePr>
            <a:graphicFrameLocks noGrp="1"/>
          </p:cNvGraphicFramePr>
          <p:nvPr/>
        </p:nvGraphicFramePr>
        <p:xfrm>
          <a:off x="584972" y="1042578"/>
          <a:ext cx="7457592" cy="2849880"/>
        </p:xfrm>
        <a:graphic>
          <a:graphicData uri="http://schemas.openxmlformats.org/drawingml/2006/table">
            <a:tbl>
              <a:tblPr firstRow="1" bandRow="1">
                <a:tableStyleId>{5C22544A-7EE6-4342-B048-85BDC9FD1C3A}</a:tableStyleId>
              </a:tblPr>
              <a:tblGrid>
                <a:gridCol w="1146846">
                  <a:extLst>
                    <a:ext uri="{9D8B030D-6E8A-4147-A177-3AD203B41FA5}">
                      <a16:colId xmlns:a16="http://schemas.microsoft.com/office/drawing/2014/main" val="1297420361"/>
                    </a:ext>
                  </a:extLst>
                </a:gridCol>
                <a:gridCol w="3013364">
                  <a:extLst>
                    <a:ext uri="{9D8B030D-6E8A-4147-A177-3AD203B41FA5}">
                      <a16:colId xmlns:a16="http://schemas.microsoft.com/office/drawing/2014/main" val="3500669100"/>
                    </a:ext>
                  </a:extLst>
                </a:gridCol>
                <a:gridCol w="3297382">
                  <a:extLst>
                    <a:ext uri="{9D8B030D-6E8A-4147-A177-3AD203B41FA5}">
                      <a16:colId xmlns:a16="http://schemas.microsoft.com/office/drawing/2014/main" val="1657765913"/>
                    </a:ext>
                  </a:extLst>
                </a:gridCol>
              </a:tblGrid>
              <a:tr h="370840">
                <a:tc>
                  <a:txBody>
                    <a:bodyPr/>
                    <a:lstStyle/>
                    <a:p>
                      <a:endParaRPr lang="en-US" dirty="0"/>
                    </a:p>
                  </a:txBody>
                  <a:tcPr anchor="ctr"/>
                </a:tc>
                <a:tc>
                  <a:txBody>
                    <a:bodyPr/>
                    <a:lstStyle/>
                    <a:p>
                      <a:pPr algn="ctr"/>
                      <a:r>
                        <a:rPr lang="en-US" dirty="0"/>
                        <a:t>DREAMM-1</a:t>
                      </a:r>
                    </a:p>
                  </a:txBody>
                  <a:tcPr anchor="ctr"/>
                </a:tc>
                <a:tc>
                  <a:txBody>
                    <a:bodyPr/>
                    <a:lstStyle/>
                    <a:p>
                      <a:pPr algn="ctr"/>
                      <a:r>
                        <a:rPr lang="en-US" dirty="0"/>
                        <a:t>DREAMM-2</a:t>
                      </a:r>
                    </a:p>
                  </a:txBody>
                  <a:tcPr anchor="ctr"/>
                </a:tc>
                <a:extLst>
                  <a:ext uri="{0D108BD9-81ED-4DB2-BD59-A6C34878D82A}">
                    <a16:rowId xmlns:a16="http://schemas.microsoft.com/office/drawing/2014/main" val="681445885"/>
                  </a:ext>
                </a:extLst>
              </a:tr>
              <a:tr h="370840">
                <a:tc>
                  <a:txBody>
                    <a:bodyPr/>
                    <a:lstStyle/>
                    <a:p>
                      <a:r>
                        <a:rPr lang="en-US" sz="1400" b="1" dirty="0"/>
                        <a:t>Phase,</a:t>
                      </a:r>
                      <a:r>
                        <a:rPr lang="en-US" sz="1400" b="1" baseline="0" dirty="0"/>
                        <a:t> n</a:t>
                      </a:r>
                      <a:endParaRPr lang="en-US" sz="1400" b="1" dirty="0"/>
                    </a:p>
                  </a:txBody>
                  <a:tcPr anchor="ctr"/>
                </a:tc>
                <a:tc>
                  <a:txBody>
                    <a:bodyPr/>
                    <a:lstStyle/>
                    <a:p>
                      <a:r>
                        <a:rPr lang="en-US" sz="1200" dirty="0"/>
                        <a:t>1 (n = 35)</a:t>
                      </a:r>
                    </a:p>
                  </a:txBody>
                  <a:tcPr anchor="ctr"/>
                </a:tc>
                <a:tc>
                  <a:txBody>
                    <a:bodyPr/>
                    <a:lstStyle/>
                    <a:p>
                      <a:r>
                        <a:rPr lang="en-US" sz="1200" dirty="0"/>
                        <a:t>2</a:t>
                      </a:r>
                      <a:r>
                        <a:rPr lang="en-US" sz="1200" baseline="0" dirty="0"/>
                        <a:t> (</a:t>
                      </a:r>
                      <a:r>
                        <a:rPr lang="en-US" sz="1200" dirty="0"/>
                        <a:t>n = 196)</a:t>
                      </a:r>
                    </a:p>
                  </a:txBody>
                  <a:tcPr anchor="ctr"/>
                </a:tc>
                <a:extLst>
                  <a:ext uri="{0D108BD9-81ED-4DB2-BD59-A6C34878D82A}">
                    <a16:rowId xmlns:a16="http://schemas.microsoft.com/office/drawing/2014/main" val="3903640034"/>
                  </a:ext>
                </a:extLst>
              </a:tr>
              <a:tr h="370840">
                <a:tc>
                  <a:txBody>
                    <a:bodyPr/>
                    <a:lstStyle/>
                    <a:p>
                      <a:r>
                        <a:rPr lang="en-US" sz="1400" b="1" dirty="0"/>
                        <a:t>Patients</a:t>
                      </a:r>
                    </a:p>
                  </a:txBody>
                  <a:tcPr anchor="ctr"/>
                </a:tc>
                <a:tc>
                  <a:txBody>
                    <a:bodyPr/>
                    <a:lstStyle/>
                    <a:p>
                      <a:r>
                        <a:rPr lang="en-US" sz="1200" dirty="0"/>
                        <a:t>Refractory to ASCT, </a:t>
                      </a:r>
                      <a:r>
                        <a:rPr lang="en-US" sz="1200" dirty="0" err="1"/>
                        <a:t>alkylators</a:t>
                      </a:r>
                      <a:r>
                        <a:rPr lang="en-US" sz="1200" dirty="0"/>
                        <a:t>, PI, </a:t>
                      </a:r>
                      <a:r>
                        <a:rPr lang="en-US" sz="1200" dirty="0" err="1"/>
                        <a:t>imid</a:t>
                      </a:r>
                      <a:endParaRPr lang="en-US" sz="1200" dirty="0"/>
                    </a:p>
                  </a:txBody>
                  <a:tcPr anchor="ctr"/>
                </a:tc>
                <a:tc>
                  <a:txBody>
                    <a:bodyPr/>
                    <a:lstStyle/>
                    <a:p>
                      <a:r>
                        <a:rPr lang="en-US" sz="1200" dirty="0"/>
                        <a:t>Refractory to ASCT, </a:t>
                      </a:r>
                      <a:r>
                        <a:rPr lang="en-US" sz="1200" dirty="0" err="1"/>
                        <a:t>alkylators</a:t>
                      </a:r>
                      <a:r>
                        <a:rPr lang="en-US" sz="1200" dirty="0"/>
                        <a:t>, PI, </a:t>
                      </a:r>
                      <a:r>
                        <a:rPr lang="en-US" sz="1200" dirty="0" err="1"/>
                        <a:t>imid</a:t>
                      </a:r>
                      <a:r>
                        <a:rPr lang="en-US" sz="1200" dirty="0"/>
                        <a:t>, and </a:t>
                      </a:r>
                      <a:r>
                        <a:rPr lang="en-US" sz="1200" dirty="0">
                          <a:solidFill>
                            <a:srgbClr val="C00000"/>
                          </a:solidFill>
                        </a:rPr>
                        <a:t>CD38 </a:t>
                      </a:r>
                      <a:r>
                        <a:rPr lang="en-US" sz="1200" dirty="0" err="1">
                          <a:solidFill>
                            <a:srgbClr val="C00000"/>
                          </a:solidFill>
                        </a:rPr>
                        <a:t>mAb</a:t>
                      </a:r>
                      <a:endParaRPr lang="en-US" sz="1200" dirty="0">
                        <a:solidFill>
                          <a:srgbClr val="C00000"/>
                        </a:solidFill>
                      </a:endParaRPr>
                    </a:p>
                  </a:txBody>
                  <a:tcPr anchor="ctr"/>
                </a:tc>
                <a:extLst>
                  <a:ext uri="{0D108BD9-81ED-4DB2-BD59-A6C34878D82A}">
                    <a16:rowId xmlns:a16="http://schemas.microsoft.com/office/drawing/2014/main" val="769561314"/>
                  </a:ext>
                </a:extLst>
              </a:tr>
              <a:tr h="370840">
                <a:tc>
                  <a:txBody>
                    <a:bodyPr/>
                    <a:lstStyle/>
                    <a:p>
                      <a:r>
                        <a:rPr lang="en-US" sz="1400" b="1" dirty="0"/>
                        <a:t>Dose</a:t>
                      </a:r>
                    </a:p>
                  </a:txBody>
                  <a:tcPr anchor="ctr"/>
                </a:tc>
                <a:tc>
                  <a:txBody>
                    <a:bodyPr/>
                    <a:lstStyle/>
                    <a:p>
                      <a:r>
                        <a:rPr lang="en-US" sz="1200" dirty="0"/>
                        <a:t>3.4 mg/kg IV q3w</a:t>
                      </a:r>
                    </a:p>
                  </a:txBody>
                  <a:tcPr anchor="ctr"/>
                </a:tc>
                <a:tc>
                  <a:txBody>
                    <a:bodyPr/>
                    <a:lstStyle/>
                    <a:p>
                      <a:r>
                        <a:rPr lang="en-US" sz="1200" dirty="0"/>
                        <a:t>2.5 or 3.4 IV mg/kg q3w</a:t>
                      </a:r>
                    </a:p>
                  </a:txBody>
                  <a:tcPr anchor="ctr"/>
                </a:tc>
                <a:extLst>
                  <a:ext uri="{0D108BD9-81ED-4DB2-BD59-A6C34878D82A}">
                    <a16:rowId xmlns:a16="http://schemas.microsoft.com/office/drawing/2014/main" val="3631991178"/>
                  </a:ext>
                </a:extLst>
              </a:tr>
              <a:tr h="370840">
                <a:tc>
                  <a:txBody>
                    <a:bodyPr/>
                    <a:lstStyle/>
                    <a:p>
                      <a:r>
                        <a:rPr lang="en-US" sz="1400" b="1" dirty="0"/>
                        <a:t>Response</a:t>
                      </a:r>
                    </a:p>
                  </a:txBody>
                  <a:tcPr anchor="ctr"/>
                </a:tc>
                <a:tc>
                  <a:txBody>
                    <a:bodyPr/>
                    <a:lstStyle/>
                    <a:p>
                      <a:r>
                        <a:rPr lang="en-US" sz="1200" dirty="0"/>
                        <a:t>ORR 60%, VGPR 40%, CR 9%, </a:t>
                      </a:r>
                      <a:r>
                        <a:rPr lang="en-US" sz="1200" dirty="0" err="1"/>
                        <a:t>sCR</a:t>
                      </a:r>
                      <a:r>
                        <a:rPr lang="en-US" sz="1200" dirty="0"/>
                        <a:t> 6%</a:t>
                      </a:r>
                    </a:p>
                  </a:txBody>
                  <a:tcPr anchor="ctr"/>
                </a:tc>
                <a:tc>
                  <a:txBody>
                    <a:bodyPr/>
                    <a:lstStyle/>
                    <a:p>
                      <a:r>
                        <a:rPr lang="en-US" sz="1200" b="1" dirty="0"/>
                        <a:t>(2.5 mg/kg, 3.4 mg/kg):  </a:t>
                      </a:r>
                      <a:r>
                        <a:rPr lang="en-US" sz="1200" dirty="0"/>
                        <a:t>ORR 31%, 34%; VGPR 15%, 17%; </a:t>
                      </a:r>
                      <a:r>
                        <a:rPr lang="en-US" sz="1200" dirty="0" err="1"/>
                        <a:t>sCR</a:t>
                      </a:r>
                      <a:r>
                        <a:rPr lang="en-US" sz="1200" dirty="0"/>
                        <a:t>/CR</a:t>
                      </a:r>
                      <a:r>
                        <a:rPr lang="en-US" sz="1200" baseline="0" dirty="0"/>
                        <a:t> 3%, 3%; PD 58%, PD 56%</a:t>
                      </a:r>
                      <a:endParaRPr lang="en-US" sz="1200" dirty="0"/>
                    </a:p>
                  </a:txBody>
                  <a:tcPr anchor="ctr"/>
                </a:tc>
                <a:extLst>
                  <a:ext uri="{0D108BD9-81ED-4DB2-BD59-A6C34878D82A}">
                    <a16:rowId xmlns:a16="http://schemas.microsoft.com/office/drawing/2014/main" val="1565088775"/>
                  </a:ext>
                </a:extLst>
              </a:tr>
              <a:tr h="370840">
                <a:tc>
                  <a:txBody>
                    <a:bodyPr/>
                    <a:lstStyle/>
                    <a:p>
                      <a:r>
                        <a:rPr lang="en-US" sz="1400" b="1" dirty="0"/>
                        <a:t>AEs</a:t>
                      </a:r>
                    </a:p>
                  </a:txBody>
                  <a:tcPr anchor="ctr"/>
                </a:tc>
                <a:tc>
                  <a:txBody>
                    <a:bodyPr/>
                    <a:lstStyle/>
                    <a:p>
                      <a:r>
                        <a:rPr lang="en-US" sz="1200" dirty="0"/>
                        <a:t>G3+ thrombocytopenia (35%) anemia (17%), G1, 2 corneal events:  blurry vision (52%), dry eyes (37%)</a:t>
                      </a:r>
                    </a:p>
                  </a:txBody>
                  <a:tcPr anchor="ctr"/>
                </a:tc>
                <a:tc>
                  <a:txBody>
                    <a:bodyPr/>
                    <a:lstStyle/>
                    <a:p>
                      <a:r>
                        <a:rPr lang="en-US" sz="1200" b="1" dirty="0"/>
                        <a:t>(2.5 mg/kg, 3.4 mg/kg): </a:t>
                      </a:r>
                      <a:r>
                        <a:rPr lang="en-US" sz="1200" dirty="0"/>
                        <a:t>G3+ keratopathy (27%,</a:t>
                      </a:r>
                      <a:r>
                        <a:rPr lang="en-US" sz="1200" baseline="0" dirty="0"/>
                        <a:t> 21%), thrombocytopenia (20%, 33%), </a:t>
                      </a:r>
                    </a:p>
                    <a:p>
                      <a:r>
                        <a:rPr lang="en-US" sz="1200" baseline="0" dirty="0"/>
                        <a:t>anemia (20%, 25%)</a:t>
                      </a:r>
                      <a:endParaRPr lang="en-US" sz="1200" dirty="0"/>
                    </a:p>
                  </a:txBody>
                  <a:tcPr anchor="ctr"/>
                </a:tc>
                <a:extLst>
                  <a:ext uri="{0D108BD9-81ED-4DB2-BD59-A6C34878D82A}">
                    <a16:rowId xmlns:a16="http://schemas.microsoft.com/office/drawing/2014/main" val="2005926128"/>
                  </a:ext>
                </a:extLst>
              </a:tr>
            </a:tbl>
          </a:graphicData>
        </a:graphic>
      </p:graphicFrame>
      <p:sp>
        <p:nvSpPr>
          <p:cNvPr id="11" name="TextBox 10"/>
          <p:cNvSpPr txBox="1"/>
          <p:nvPr/>
        </p:nvSpPr>
        <p:spPr>
          <a:xfrm>
            <a:off x="0" y="4105007"/>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Tree>
    <p:extLst>
      <p:ext uri="{BB962C8B-B14F-4D97-AF65-F5344CB8AC3E}">
        <p14:creationId xmlns:p14="http://schemas.microsoft.com/office/powerpoint/2010/main" val="395828163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297873" y="1249681"/>
            <a:ext cx="7529945" cy="2651759"/>
          </a:xfrm>
        </p:spPr>
        <p:txBody>
          <a:bodyPr/>
          <a:lstStyle/>
          <a:p>
            <a:pPr marL="342900" indent="-342900" algn="l">
              <a:buClr>
                <a:schemeClr val="accent2">
                  <a:lumMod val="75000"/>
                </a:schemeClr>
              </a:buClr>
              <a:buSzPct val="120000"/>
              <a:buFont typeface="Arial" panose="020B0604020202020204" pitchFamily="34" charset="0"/>
              <a:buChar char="•"/>
            </a:pPr>
            <a:r>
              <a:rPr lang="en-US" sz="1400" dirty="0">
                <a:solidFill>
                  <a:schemeClr val="accent6">
                    <a:lumMod val="50000"/>
                  </a:schemeClr>
                </a:solidFill>
              </a:rPr>
              <a:t>Based on DREAMM-2 results, BM was approved by the FDA in August, 2020 for adults with R/R MM who have received at least 4 prior therapies including an anti-CD38 </a:t>
            </a:r>
            <a:r>
              <a:rPr lang="en-US" sz="1400" dirty="0" err="1">
                <a:solidFill>
                  <a:schemeClr val="accent6">
                    <a:lumMod val="50000"/>
                  </a:schemeClr>
                </a:solidFill>
              </a:rPr>
              <a:t>mAb</a:t>
            </a:r>
            <a:r>
              <a:rPr lang="en-US" sz="1400" dirty="0">
                <a:solidFill>
                  <a:schemeClr val="accent6">
                    <a:lumMod val="50000"/>
                  </a:schemeClr>
                </a:solidFill>
              </a:rPr>
              <a:t>, proteasome inhibitor, and an </a:t>
            </a:r>
            <a:r>
              <a:rPr lang="en-US" sz="1400" dirty="0" err="1">
                <a:solidFill>
                  <a:schemeClr val="accent6">
                    <a:lumMod val="50000"/>
                  </a:schemeClr>
                </a:solidFill>
              </a:rPr>
              <a:t>imid</a:t>
            </a:r>
            <a:endParaRPr lang="en-US" sz="1400" dirty="0">
              <a:solidFill>
                <a:schemeClr val="accent6">
                  <a:lumMod val="50000"/>
                </a:schemeClr>
              </a:solidFill>
            </a:endParaRPr>
          </a:p>
          <a:p>
            <a:pPr marL="342900" indent="-342900" algn="l">
              <a:buClr>
                <a:schemeClr val="accent2">
                  <a:lumMod val="75000"/>
                </a:schemeClr>
              </a:buClr>
              <a:buSzPct val="120000"/>
              <a:buFont typeface="Arial" panose="020B0604020202020204" pitchFamily="34" charset="0"/>
              <a:buChar char="•"/>
            </a:pPr>
            <a:endParaRPr lang="en-US" sz="800" dirty="0">
              <a:solidFill>
                <a:schemeClr val="accent6">
                  <a:lumMod val="50000"/>
                </a:schemeClr>
              </a:solidFill>
            </a:endParaRPr>
          </a:p>
          <a:p>
            <a:pPr marL="342900" indent="-342900" algn="l">
              <a:buClr>
                <a:schemeClr val="accent2">
                  <a:lumMod val="75000"/>
                </a:schemeClr>
              </a:buClr>
              <a:buSzPct val="120000"/>
              <a:buFont typeface="Arial" panose="020B0604020202020204" pitchFamily="34" charset="0"/>
              <a:buChar char="•"/>
            </a:pPr>
            <a:r>
              <a:rPr lang="en-US" sz="1400" b="1" dirty="0">
                <a:solidFill>
                  <a:srgbClr val="C00000"/>
                </a:solidFill>
              </a:rPr>
              <a:t>Approval withdrawn </a:t>
            </a:r>
            <a:r>
              <a:rPr lang="en-US" sz="1400" dirty="0">
                <a:solidFill>
                  <a:schemeClr val="accent6">
                    <a:lumMod val="50000"/>
                  </a:schemeClr>
                </a:solidFill>
              </a:rPr>
              <a:t>in November, 2022, after the confirmatory randomized DREAMM-3 phase 3 trial of </a:t>
            </a:r>
            <a:r>
              <a:rPr lang="en-US" sz="1400" dirty="0" err="1">
                <a:solidFill>
                  <a:schemeClr val="accent6">
                    <a:lumMod val="50000"/>
                  </a:schemeClr>
                </a:solidFill>
              </a:rPr>
              <a:t>belantamab</a:t>
            </a:r>
            <a:r>
              <a:rPr lang="en-US" sz="1400" dirty="0">
                <a:solidFill>
                  <a:schemeClr val="accent6">
                    <a:lumMod val="50000"/>
                  </a:schemeClr>
                </a:solidFill>
              </a:rPr>
              <a:t> </a:t>
            </a:r>
            <a:r>
              <a:rPr lang="en-US" sz="1400" dirty="0" err="1">
                <a:solidFill>
                  <a:schemeClr val="accent6">
                    <a:lumMod val="50000"/>
                  </a:schemeClr>
                </a:solidFill>
              </a:rPr>
              <a:t>mafodotin</a:t>
            </a:r>
            <a:r>
              <a:rPr lang="en-US" sz="1400" dirty="0">
                <a:solidFill>
                  <a:schemeClr val="accent6">
                    <a:lumMod val="50000"/>
                  </a:schemeClr>
                </a:solidFill>
              </a:rPr>
              <a:t> monotherapy versus </a:t>
            </a:r>
            <a:r>
              <a:rPr lang="en-US" sz="1400" dirty="0" err="1">
                <a:solidFill>
                  <a:schemeClr val="accent6">
                    <a:lumMod val="50000"/>
                  </a:schemeClr>
                </a:solidFill>
              </a:rPr>
              <a:t>pomalidomide</a:t>
            </a:r>
            <a:r>
              <a:rPr lang="en-US" sz="1400" dirty="0">
                <a:solidFill>
                  <a:schemeClr val="accent6">
                    <a:lumMod val="50000"/>
                  </a:schemeClr>
                </a:solidFill>
              </a:rPr>
              <a:t> and dexamethasone did not meet its primary end point of superior PFS</a:t>
            </a:r>
          </a:p>
          <a:p>
            <a:pPr marL="342900" indent="-342900" algn="l">
              <a:buClr>
                <a:schemeClr val="accent2">
                  <a:lumMod val="75000"/>
                </a:schemeClr>
              </a:buClr>
              <a:buSzPct val="120000"/>
              <a:buFont typeface="Arial" panose="020B0604020202020204" pitchFamily="34" charset="0"/>
              <a:buChar char="•"/>
            </a:pPr>
            <a:endParaRPr lang="en-US" sz="800" dirty="0">
              <a:solidFill>
                <a:schemeClr val="accent6">
                  <a:lumMod val="50000"/>
                </a:schemeClr>
              </a:solidFill>
            </a:endParaRPr>
          </a:p>
          <a:p>
            <a:pPr marL="342900" indent="-342900" algn="l">
              <a:buClr>
                <a:schemeClr val="accent2">
                  <a:lumMod val="75000"/>
                </a:schemeClr>
              </a:buClr>
              <a:buSzPct val="120000"/>
              <a:buFont typeface="Arial" panose="020B0604020202020204" pitchFamily="34" charset="0"/>
              <a:buChar char="•"/>
            </a:pPr>
            <a:r>
              <a:rPr lang="en-US" sz="1400" dirty="0">
                <a:solidFill>
                  <a:schemeClr val="accent6">
                    <a:lumMod val="50000"/>
                  </a:schemeClr>
                </a:solidFill>
              </a:rPr>
              <a:t>Expanded access trials available through the manufacturer for responding patients </a:t>
            </a:r>
          </a:p>
          <a:p>
            <a:pPr marL="342900" indent="-342900" algn="l">
              <a:buClr>
                <a:schemeClr val="accent2">
                  <a:lumMod val="75000"/>
                </a:schemeClr>
              </a:buClr>
              <a:buSzPct val="120000"/>
              <a:buFont typeface="Arial" panose="020B0604020202020204" pitchFamily="34" charset="0"/>
              <a:buChar char="•"/>
            </a:pPr>
            <a:endParaRPr lang="en-US" sz="800" dirty="0">
              <a:solidFill>
                <a:schemeClr val="accent6">
                  <a:lumMod val="50000"/>
                </a:schemeClr>
              </a:solidFill>
            </a:endParaRPr>
          </a:p>
          <a:p>
            <a:pPr marL="342900" indent="-342900" algn="l">
              <a:buClr>
                <a:schemeClr val="accent2">
                  <a:lumMod val="75000"/>
                </a:schemeClr>
              </a:buClr>
              <a:buSzPct val="120000"/>
              <a:buFont typeface="Arial" panose="020B0604020202020204" pitchFamily="34" charset="0"/>
              <a:buChar char="•"/>
            </a:pPr>
            <a:r>
              <a:rPr lang="en-US" sz="1400" dirty="0">
                <a:solidFill>
                  <a:schemeClr val="accent6">
                    <a:lumMod val="50000"/>
                  </a:schemeClr>
                </a:solidFill>
              </a:rPr>
              <a:t>Ongoing trials:  combination therapy, earlier line therapy, post-transplant maintenance</a:t>
            </a:r>
          </a:p>
        </p:txBody>
      </p:sp>
      <p:sp>
        <p:nvSpPr>
          <p:cNvPr id="4" name="Title 3"/>
          <p:cNvSpPr>
            <a:spLocks noGrp="1"/>
          </p:cNvSpPr>
          <p:nvPr>
            <p:ph type="title"/>
          </p:nvPr>
        </p:nvSpPr>
        <p:spPr/>
        <p:txBody>
          <a:bodyPr/>
          <a:lstStyle/>
          <a:p>
            <a:r>
              <a:rPr lang="en-US" b="1" dirty="0" err="1"/>
              <a:t>Belantamab</a:t>
            </a:r>
            <a:r>
              <a:rPr lang="en-US" b="1" dirty="0"/>
              <a:t> </a:t>
            </a:r>
            <a:r>
              <a:rPr lang="en-US" b="1" dirty="0" err="1"/>
              <a:t>Mafadotin</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40200507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297873" y="991669"/>
            <a:ext cx="7529945" cy="3132436"/>
          </a:xfrm>
        </p:spPr>
        <p:txBody>
          <a:bodyPr/>
          <a:lstStyle/>
          <a:p>
            <a:pPr marL="342900" indent="-342900" algn="l">
              <a:buClr>
                <a:schemeClr val="accent2">
                  <a:lumMod val="75000"/>
                </a:schemeClr>
              </a:buClr>
              <a:buSzPct val="120000"/>
              <a:buFont typeface="Arial" panose="020B0604020202020204" pitchFamily="34" charset="0"/>
              <a:buChar char="•"/>
            </a:pPr>
            <a:r>
              <a:rPr lang="en-US" sz="1600" b="1" dirty="0">
                <a:solidFill>
                  <a:schemeClr val="accent6">
                    <a:lumMod val="50000"/>
                  </a:schemeClr>
                </a:solidFill>
              </a:rPr>
              <a:t>EAE120 – newly diagnosed, transplant ineligible</a:t>
            </a: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Phase 1/2 study of </a:t>
            </a:r>
            <a:r>
              <a:rPr lang="en-US" sz="1200" dirty="0">
                <a:solidFill>
                  <a:srgbClr val="C00000"/>
                </a:solidFill>
              </a:rPr>
              <a:t>BM +</a:t>
            </a:r>
            <a:r>
              <a:rPr lang="en-US" sz="1200" dirty="0" err="1">
                <a:solidFill>
                  <a:srgbClr val="C00000"/>
                </a:solidFill>
              </a:rPr>
              <a:t>DRd</a:t>
            </a:r>
            <a:r>
              <a:rPr lang="en-US" sz="1200" dirty="0">
                <a:solidFill>
                  <a:srgbClr val="C00000"/>
                </a:solidFill>
              </a:rPr>
              <a:t> </a:t>
            </a:r>
            <a:r>
              <a:rPr lang="en-US" sz="1200" dirty="0">
                <a:solidFill>
                  <a:schemeClr val="accent6">
                    <a:lumMod val="50000"/>
                  </a:schemeClr>
                </a:solidFill>
              </a:rPr>
              <a:t>in transplant-ineligible, untreated myeloma patients</a:t>
            </a: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2 cohorts:  1.4 and 1.9 mg/kg BM + standard doses of </a:t>
            </a:r>
            <a:r>
              <a:rPr lang="en-US" sz="1200" dirty="0" err="1">
                <a:solidFill>
                  <a:schemeClr val="accent6">
                    <a:lumMod val="50000"/>
                  </a:schemeClr>
                </a:solidFill>
              </a:rPr>
              <a:t>DRd</a:t>
            </a:r>
            <a:endParaRPr lang="en-US" sz="1200" dirty="0">
              <a:solidFill>
                <a:schemeClr val="accent6">
                  <a:lumMod val="50000"/>
                </a:schemeClr>
              </a:solidFill>
            </a:endParaRP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Of the 11 of 36 planned patients enrolled:  median follow up 1.3m, safety profile similar to individual agents alone</a:t>
            </a:r>
          </a:p>
          <a:p>
            <a:pPr marL="800100" lvl="1" indent="-342900" algn="l">
              <a:buClr>
                <a:schemeClr val="accent2">
                  <a:lumMod val="75000"/>
                </a:schemeClr>
              </a:buClr>
              <a:buSzPct val="120000"/>
              <a:buFont typeface="Courier New" panose="02070309020205020404" pitchFamily="49" charset="0"/>
              <a:buChar char="o"/>
            </a:pPr>
            <a:endParaRPr lang="en-US" sz="1200" dirty="0">
              <a:solidFill>
                <a:schemeClr val="accent6">
                  <a:lumMod val="50000"/>
                </a:schemeClr>
              </a:solidFill>
            </a:endParaRPr>
          </a:p>
          <a:p>
            <a:pPr marL="342900" indent="-342900" algn="l">
              <a:buClr>
                <a:schemeClr val="accent2">
                  <a:lumMod val="75000"/>
                </a:schemeClr>
              </a:buClr>
              <a:buSzPct val="120000"/>
              <a:buFont typeface="Arial" panose="020B0604020202020204" pitchFamily="34" charset="0"/>
              <a:buChar char="•"/>
            </a:pPr>
            <a:r>
              <a:rPr lang="en-US" sz="1600" b="1" dirty="0">
                <a:solidFill>
                  <a:schemeClr val="accent6">
                    <a:lumMod val="50000"/>
                  </a:schemeClr>
                </a:solidFill>
              </a:rPr>
              <a:t>GEM-BELA-</a:t>
            </a:r>
            <a:r>
              <a:rPr lang="en-US" sz="1600" b="1" dirty="0" err="1">
                <a:solidFill>
                  <a:schemeClr val="accent6">
                    <a:lumMod val="50000"/>
                  </a:schemeClr>
                </a:solidFill>
              </a:rPr>
              <a:t>Vrd</a:t>
            </a:r>
            <a:r>
              <a:rPr lang="en-US" sz="1600" b="1" dirty="0">
                <a:solidFill>
                  <a:schemeClr val="accent6">
                    <a:lumMod val="50000"/>
                  </a:schemeClr>
                </a:solidFill>
              </a:rPr>
              <a:t> – newly diagnosed, transplant eligible</a:t>
            </a: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Phase 2, single arm study of </a:t>
            </a:r>
            <a:r>
              <a:rPr lang="en-US" sz="1200" dirty="0">
                <a:solidFill>
                  <a:srgbClr val="C00000"/>
                </a:solidFill>
              </a:rPr>
              <a:t>induction</a:t>
            </a:r>
            <a:r>
              <a:rPr lang="en-US" sz="1200" dirty="0">
                <a:solidFill>
                  <a:schemeClr val="accent6">
                    <a:lumMod val="50000"/>
                  </a:schemeClr>
                </a:solidFill>
              </a:rPr>
              <a:t> with </a:t>
            </a:r>
            <a:r>
              <a:rPr lang="en-US" sz="1200" dirty="0" err="1">
                <a:solidFill>
                  <a:schemeClr val="accent6">
                    <a:lumMod val="50000"/>
                  </a:schemeClr>
                </a:solidFill>
              </a:rPr>
              <a:t>VRd</a:t>
            </a:r>
            <a:r>
              <a:rPr lang="en-US" sz="1200" dirty="0">
                <a:solidFill>
                  <a:schemeClr val="accent6">
                    <a:lumMod val="50000"/>
                  </a:schemeClr>
                </a:solidFill>
              </a:rPr>
              <a:t> q4w, BM 2.5 mg/kg IV q8w followed by high dose </a:t>
            </a:r>
            <a:r>
              <a:rPr lang="en-US" sz="1200" dirty="0" err="1">
                <a:solidFill>
                  <a:schemeClr val="accent6">
                    <a:lumMod val="50000"/>
                  </a:schemeClr>
                </a:solidFill>
              </a:rPr>
              <a:t>melphalan</a:t>
            </a:r>
            <a:r>
              <a:rPr lang="en-US" sz="1200" dirty="0">
                <a:solidFill>
                  <a:schemeClr val="accent6">
                    <a:lumMod val="50000"/>
                  </a:schemeClr>
                </a:solidFill>
              </a:rPr>
              <a:t> (200 mg/m</a:t>
            </a:r>
            <a:r>
              <a:rPr lang="en-US" sz="1200" baseline="30000" dirty="0">
                <a:solidFill>
                  <a:schemeClr val="accent6">
                    <a:lumMod val="50000"/>
                  </a:schemeClr>
                </a:solidFill>
              </a:rPr>
              <a:t>2</a:t>
            </a:r>
            <a:r>
              <a:rPr lang="en-US" sz="1200" dirty="0">
                <a:solidFill>
                  <a:schemeClr val="accent6">
                    <a:lumMod val="50000"/>
                  </a:schemeClr>
                </a:solidFill>
              </a:rPr>
              <a:t>) and </a:t>
            </a:r>
            <a:r>
              <a:rPr lang="en-US" sz="1200" dirty="0" err="1">
                <a:solidFill>
                  <a:schemeClr val="accent6">
                    <a:lumMod val="50000"/>
                  </a:schemeClr>
                </a:solidFill>
              </a:rPr>
              <a:t>aSCT</a:t>
            </a:r>
            <a:r>
              <a:rPr lang="en-US" sz="1200" dirty="0">
                <a:solidFill>
                  <a:schemeClr val="accent6">
                    <a:lumMod val="50000"/>
                  </a:schemeClr>
                </a:solidFill>
              </a:rPr>
              <a:t>, followed by 2 </a:t>
            </a:r>
            <a:r>
              <a:rPr lang="en-US" sz="1200" dirty="0">
                <a:solidFill>
                  <a:srgbClr val="C00000"/>
                </a:solidFill>
              </a:rPr>
              <a:t>consolidation </a:t>
            </a:r>
            <a:r>
              <a:rPr lang="en-US" sz="1200" dirty="0">
                <a:solidFill>
                  <a:schemeClr val="accent6">
                    <a:lumMod val="50000"/>
                  </a:schemeClr>
                </a:solidFill>
              </a:rPr>
              <a:t>cycles of </a:t>
            </a:r>
            <a:r>
              <a:rPr lang="en-US" sz="1200" dirty="0" err="1">
                <a:solidFill>
                  <a:schemeClr val="accent6">
                    <a:lumMod val="50000"/>
                  </a:schemeClr>
                </a:solidFill>
              </a:rPr>
              <a:t>VRd</a:t>
            </a:r>
            <a:r>
              <a:rPr lang="en-US" sz="1200" dirty="0">
                <a:solidFill>
                  <a:schemeClr val="accent6">
                    <a:lumMod val="50000"/>
                  </a:schemeClr>
                </a:solidFill>
              </a:rPr>
              <a:t> (q4w) and BM (q8w), then </a:t>
            </a:r>
            <a:r>
              <a:rPr lang="en-US" sz="1200" dirty="0">
                <a:solidFill>
                  <a:srgbClr val="C00000"/>
                </a:solidFill>
              </a:rPr>
              <a:t>maintenance</a:t>
            </a:r>
            <a:r>
              <a:rPr lang="en-US" sz="1200" dirty="0">
                <a:solidFill>
                  <a:schemeClr val="accent6">
                    <a:lumMod val="50000"/>
                  </a:schemeClr>
                </a:solidFill>
              </a:rPr>
              <a:t> with R and BM q8w for 2 years</a:t>
            </a: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Of the 40 of 50 planned patients who completed induction:  95% had an ocular AE.  At C2, 50% had keratopathy (mild 50%, mod 46%, severe 4%).  At C4, 80% had keratopathy (mild 38%, mod 53%, severe 9.4%)</a:t>
            </a:r>
          </a:p>
          <a:p>
            <a:pPr marL="800100" lvl="1" indent="-342900" algn="l">
              <a:buClr>
                <a:schemeClr val="accent2">
                  <a:lumMod val="75000"/>
                </a:schemeClr>
              </a:buClr>
              <a:buSzPct val="120000"/>
              <a:buFont typeface="Courier New" panose="02070309020205020404" pitchFamily="49" charset="0"/>
              <a:buChar char="o"/>
            </a:pPr>
            <a:r>
              <a:rPr lang="en-US" sz="1200" dirty="0">
                <a:solidFill>
                  <a:schemeClr val="accent6">
                    <a:lumMod val="50000"/>
                  </a:schemeClr>
                </a:solidFill>
              </a:rPr>
              <a:t>At median follow up 6m:  ORR 82%, VGPR 69%, CR 13%</a:t>
            </a:r>
          </a:p>
        </p:txBody>
      </p:sp>
      <p:sp>
        <p:nvSpPr>
          <p:cNvPr id="4" name="Title 3"/>
          <p:cNvSpPr>
            <a:spLocks noGrp="1"/>
          </p:cNvSpPr>
          <p:nvPr>
            <p:ph type="title"/>
          </p:nvPr>
        </p:nvSpPr>
        <p:spPr/>
        <p:txBody>
          <a:bodyPr/>
          <a:lstStyle/>
          <a:p>
            <a:r>
              <a:rPr lang="en-US" b="1" dirty="0" err="1"/>
              <a:t>Belantamab</a:t>
            </a:r>
            <a:r>
              <a:rPr lang="en-US" b="1" dirty="0"/>
              <a:t> </a:t>
            </a:r>
            <a:r>
              <a:rPr lang="en-US" b="1" dirty="0" err="1"/>
              <a:t>Mafadotin</a:t>
            </a:r>
            <a:r>
              <a:rPr lang="en-US" b="1" dirty="0"/>
              <a:t>:  ASH Updates</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
        <p:nvSpPr>
          <p:cNvPr id="7" name="TextBox 6"/>
          <p:cNvSpPr txBox="1"/>
          <p:nvPr/>
        </p:nvSpPr>
        <p:spPr>
          <a:xfrm>
            <a:off x="3707879" y="4439960"/>
            <a:ext cx="3442855"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Terpos</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 (Supplement 1):12616.</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Golzalez-Calle</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140(Supplement 1):7286.</a:t>
            </a:r>
          </a:p>
        </p:txBody>
      </p:sp>
    </p:spTree>
    <p:extLst>
      <p:ext uri="{BB962C8B-B14F-4D97-AF65-F5344CB8AC3E}">
        <p14:creationId xmlns:p14="http://schemas.microsoft.com/office/powerpoint/2010/main" val="16847116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b="1" dirty="0"/>
              <a:t>Emerging Anti-BCMA ADCs</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
        <p:nvSpPr>
          <p:cNvPr id="7" name="TextBox 6"/>
          <p:cNvSpPr txBox="1"/>
          <p:nvPr/>
        </p:nvSpPr>
        <p:spPr>
          <a:xfrm>
            <a:off x="0" y="4105007"/>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graphicFrame>
        <p:nvGraphicFramePr>
          <p:cNvPr id="8" name="Table 7"/>
          <p:cNvGraphicFramePr>
            <a:graphicFrameLocks noGrp="1"/>
          </p:cNvGraphicFramePr>
          <p:nvPr/>
        </p:nvGraphicFramePr>
        <p:xfrm>
          <a:off x="914352" y="967871"/>
          <a:ext cx="7012906" cy="2854960"/>
        </p:xfrm>
        <a:graphic>
          <a:graphicData uri="http://schemas.openxmlformats.org/drawingml/2006/table">
            <a:tbl>
              <a:tblPr firstRow="1" bandRow="1">
                <a:tableStyleId>{5C22544A-7EE6-4342-B048-85BDC9FD1C3A}</a:tableStyleId>
              </a:tblPr>
              <a:tblGrid>
                <a:gridCol w="1460138">
                  <a:extLst>
                    <a:ext uri="{9D8B030D-6E8A-4147-A177-3AD203B41FA5}">
                      <a16:colId xmlns:a16="http://schemas.microsoft.com/office/drawing/2014/main" val="1297420361"/>
                    </a:ext>
                  </a:extLst>
                </a:gridCol>
                <a:gridCol w="2452004">
                  <a:extLst>
                    <a:ext uri="{9D8B030D-6E8A-4147-A177-3AD203B41FA5}">
                      <a16:colId xmlns:a16="http://schemas.microsoft.com/office/drawing/2014/main" val="3500669100"/>
                    </a:ext>
                  </a:extLst>
                </a:gridCol>
                <a:gridCol w="3100764">
                  <a:extLst>
                    <a:ext uri="{9D8B030D-6E8A-4147-A177-3AD203B41FA5}">
                      <a16:colId xmlns:a16="http://schemas.microsoft.com/office/drawing/2014/main" val="1657765913"/>
                    </a:ext>
                  </a:extLst>
                </a:gridCol>
              </a:tblGrid>
              <a:tr h="370840">
                <a:tc>
                  <a:txBody>
                    <a:bodyPr/>
                    <a:lstStyle/>
                    <a:p>
                      <a:endParaRPr lang="en-US" dirty="0"/>
                    </a:p>
                  </a:txBody>
                  <a:tcPr anchor="ctr"/>
                </a:tc>
                <a:tc>
                  <a:txBody>
                    <a:bodyPr/>
                    <a:lstStyle/>
                    <a:p>
                      <a:pPr algn="ctr"/>
                      <a:r>
                        <a:rPr lang="en-US" dirty="0"/>
                        <a:t>HDP-101</a:t>
                      </a:r>
                    </a:p>
                  </a:txBody>
                  <a:tcPr anchor="ctr"/>
                </a:tc>
                <a:tc>
                  <a:txBody>
                    <a:bodyPr/>
                    <a:lstStyle/>
                    <a:p>
                      <a:pPr algn="ctr"/>
                      <a:r>
                        <a:rPr lang="en-US" dirty="0"/>
                        <a:t>MEDI2228</a:t>
                      </a:r>
                    </a:p>
                  </a:txBody>
                  <a:tcPr anchor="ctr"/>
                </a:tc>
                <a:extLst>
                  <a:ext uri="{0D108BD9-81ED-4DB2-BD59-A6C34878D82A}">
                    <a16:rowId xmlns:a16="http://schemas.microsoft.com/office/drawing/2014/main" val="681445885"/>
                  </a:ext>
                </a:extLst>
              </a:tr>
              <a:tr h="370840">
                <a:tc>
                  <a:txBody>
                    <a:bodyPr/>
                    <a:lstStyle/>
                    <a:p>
                      <a:r>
                        <a:rPr lang="en-US" sz="1400" b="1" dirty="0"/>
                        <a:t>Sponsor</a:t>
                      </a:r>
                    </a:p>
                  </a:txBody>
                  <a:tcPr anchor="ctr"/>
                </a:tc>
                <a:tc>
                  <a:txBody>
                    <a:bodyPr/>
                    <a:lstStyle/>
                    <a:p>
                      <a:r>
                        <a:rPr lang="en-US" sz="1200" dirty="0"/>
                        <a:t>Heidelberg Pharma</a:t>
                      </a:r>
                    </a:p>
                  </a:txBody>
                  <a:tcPr anchor="ctr"/>
                </a:tc>
                <a:tc>
                  <a:txBody>
                    <a:bodyPr/>
                    <a:lstStyle/>
                    <a:p>
                      <a:r>
                        <a:rPr lang="en-US" sz="1200" dirty="0" err="1"/>
                        <a:t>MedImmune</a:t>
                      </a:r>
                      <a:r>
                        <a:rPr lang="en-US" sz="1200" dirty="0"/>
                        <a:t> LLC</a:t>
                      </a:r>
                    </a:p>
                  </a:txBody>
                  <a:tcPr anchor="ctr"/>
                </a:tc>
                <a:extLst>
                  <a:ext uri="{0D108BD9-81ED-4DB2-BD59-A6C34878D82A}">
                    <a16:rowId xmlns:a16="http://schemas.microsoft.com/office/drawing/2014/main" val="769561314"/>
                  </a:ext>
                </a:extLst>
              </a:tr>
              <a:tr h="370840">
                <a:tc>
                  <a:txBody>
                    <a:bodyPr/>
                    <a:lstStyle/>
                    <a:p>
                      <a:r>
                        <a:rPr lang="en-US" sz="1400" b="1" dirty="0"/>
                        <a:t>Toxin</a:t>
                      </a:r>
                    </a:p>
                  </a:txBody>
                  <a:tcPr anchor="ctr"/>
                </a:tc>
                <a:tc>
                  <a:txBody>
                    <a:bodyPr/>
                    <a:lstStyle/>
                    <a:p>
                      <a:r>
                        <a:rPr lang="en-US" sz="1200" dirty="0" err="1">
                          <a:solidFill>
                            <a:srgbClr val="C00000"/>
                          </a:solidFill>
                        </a:rPr>
                        <a:t>Amanitin</a:t>
                      </a:r>
                      <a:r>
                        <a:rPr lang="en-US" sz="1200" dirty="0"/>
                        <a:t> (RNA pol</a:t>
                      </a:r>
                      <a:r>
                        <a:rPr lang="en-US" sz="1200" baseline="0" dirty="0"/>
                        <a:t> I inhibitor)</a:t>
                      </a:r>
                      <a:endParaRPr lang="en-US" sz="1200" dirty="0"/>
                    </a:p>
                  </a:txBody>
                  <a:tcPr anchor="ctr"/>
                </a:tc>
                <a:tc>
                  <a:txBody>
                    <a:bodyPr/>
                    <a:lstStyle/>
                    <a:p>
                      <a:r>
                        <a:rPr lang="en-US" sz="1200" dirty="0" err="1">
                          <a:solidFill>
                            <a:srgbClr val="C00000"/>
                          </a:solidFill>
                        </a:rPr>
                        <a:t>Pyrrolobenzodiazepine</a:t>
                      </a:r>
                      <a:r>
                        <a:rPr lang="en-US" sz="1200" dirty="0"/>
                        <a:t> (DNA cross-linker)</a:t>
                      </a:r>
                    </a:p>
                  </a:txBody>
                  <a:tcPr anchor="ctr"/>
                </a:tc>
                <a:extLst>
                  <a:ext uri="{0D108BD9-81ED-4DB2-BD59-A6C34878D82A}">
                    <a16:rowId xmlns:a16="http://schemas.microsoft.com/office/drawing/2014/main" val="3631991178"/>
                  </a:ext>
                </a:extLst>
              </a:tr>
              <a:tr h="370840">
                <a:tc>
                  <a:txBody>
                    <a:bodyPr/>
                    <a:lstStyle/>
                    <a:p>
                      <a:r>
                        <a:rPr lang="en-US" sz="1400" b="1" dirty="0"/>
                        <a:t>Phase</a:t>
                      </a:r>
                    </a:p>
                  </a:txBody>
                  <a:tcPr anchor="ctr"/>
                </a:tc>
                <a:tc>
                  <a:txBody>
                    <a:bodyPr/>
                    <a:lstStyle/>
                    <a:p>
                      <a:r>
                        <a:rPr lang="en-US" sz="1200" b="0" i="0" kern="1200" dirty="0">
                          <a:solidFill>
                            <a:schemeClr val="dk1"/>
                          </a:solidFill>
                          <a:effectLst/>
                          <a:latin typeface="+mn-lt"/>
                          <a:ea typeface="+mn-ea"/>
                          <a:cs typeface="+mn-cs"/>
                        </a:rPr>
                        <a:t>A Phase 1/2a, First-in-human Study to Evaluate the Safety, Tolerability, Pharmacokinetics, and Efficacy of HDP-101 in Patients With Plasma Cell Disorders Including Multiple Myeloma (NCT04879043)</a:t>
                      </a:r>
                      <a:endParaRPr lang="en-US" sz="1200" dirty="0"/>
                    </a:p>
                  </a:txBody>
                  <a:tcPr anchor="ctr"/>
                </a:tc>
                <a:tc>
                  <a:txBody>
                    <a:bodyPr/>
                    <a:lstStyle/>
                    <a:p>
                      <a:r>
                        <a:rPr lang="en-US" sz="1200" b="0" i="0" kern="1200" dirty="0">
                          <a:solidFill>
                            <a:schemeClr val="dk1"/>
                          </a:solidFill>
                          <a:effectLst/>
                          <a:latin typeface="+mn-lt"/>
                          <a:ea typeface="+mn-ea"/>
                          <a:cs typeface="+mn-cs"/>
                        </a:rPr>
                        <a:t>A Phase 1, Open-label Study to Evaluate the Safety, Pharmacokinetics, Immunogenicity, and Preliminary Efficacy of MEDI2228 in Subjects With Relapsed/Refractory Multiple Myeloma (NCT NCT03489525)</a:t>
                      </a:r>
                      <a:endParaRPr lang="en-US" sz="1200" dirty="0"/>
                    </a:p>
                  </a:txBody>
                  <a:tcPr anchor="ctr"/>
                </a:tc>
                <a:extLst>
                  <a:ext uri="{0D108BD9-81ED-4DB2-BD59-A6C34878D82A}">
                    <a16:rowId xmlns:a16="http://schemas.microsoft.com/office/drawing/2014/main" val="1565088775"/>
                  </a:ext>
                </a:extLst>
              </a:tr>
              <a:tr h="370840">
                <a:tc>
                  <a:txBody>
                    <a:bodyPr/>
                    <a:lstStyle/>
                    <a:p>
                      <a:r>
                        <a:rPr lang="en-US" sz="1400" b="1" dirty="0"/>
                        <a:t>Notes</a:t>
                      </a:r>
                    </a:p>
                  </a:txBody>
                  <a:tcPr anchor="ctr"/>
                </a:tc>
                <a:tc>
                  <a:txBody>
                    <a:bodyPr/>
                    <a:lstStyle/>
                    <a:p>
                      <a:r>
                        <a:rPr lang="en-US" sz="1200" dirty="0"/>
                        <a:t>Does not require</a:t>
                      </a:r>
                      <a:r>
                        <a:rPr lang="en-US" sz="1200" baseline="0" dirty="0"/>
                        <a:t> cell proliferation</a:t>
                      </a:r>
                      <a:endParaRPr lang="en-US" sz="1200" dirty="0"/>
                    </a:p>
                  </a:txBody>
                  <a:tcPr anchor="ctr"/>
                </a:tc>
                <a:tc>
                  <a:txBody>
                    <a:bodyPr/>
                    <a:lstStyle/>
                    <a:p>
                      <a:r>
                        <a:rPr lang="en-US" sz="1200" dirty="0"/>
                        <a:t>High</a:t>
                      </a:r>
                      <a:r>
                        <a:rPr lang="en-US" sz="1200" baseline="0" dirty="0"/>
                        <a:t> affinity to membrane-bound BCMA</a:t>
                      </a:r>
                      <a:endParaRPr lang="en-US" sz="1200" dirty="0"/>
                    </a:p>
                  </a:txBody>
                  <a:tcPr anchor="ctr"/>
                </a:tc>
                <a:extLst>
                  <a:ext uri="{0D108BD9-81ED-4DB2-BD59-A6C34878D82A}">
                    <a16:rowId xmlns:a16="http://schemas.microsoft.com/office/drawing/2014/main" val="2005926128"/>
                  </a:ext>
                </a:extLst>
              </a:tr>
            </a:tbl>
          </a:graphicData>
        </a:graphic>
      </p:graphicFrame>
    </p:spTree>
    <p:extLst>
      <p:ext uri="{BB962C8B-B14F-4D97-AF65-F5344CB8AC3E}">
        <p14:creationId xmlns:p14="http://schemas.microsoft.com/office/powerpoint/2010/main" val="37764963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519545" y="1168401"/>
            <a:ext cx="7252855" cy="2915920"/>
          </a:xfrm>
        </p:spPr>
        <p:txBody>
          <a:bodyPr/>
          <a:lstStyle/>
          <a:p>
            <a:pPr marL="285750" indent="-285750" algn="l">
              <a:buSzPct val="120000"/>
              <a:buFont typeface="Arial" panose="020B0604020202020204" pitchFamily="34" charset="0"/>
              <a:buChar char="•"/>
            </a:pPr>
            <a:r>
              <a:rPr lang="en-US" sz="1400" dirty="0">
                <a:solidFill>
                  <a:srgbClr val="002E51"/>
                </a:solidFill>
              </a:rPr>
              <a:t>The only anti-BCMA ADC approved by the FDA was </a:t>
            </a:r>
            <a:r>
              <a:rPr lang="en-US" sz="1400" dirty="0" err="1">
                <a:solidFill>
                  <a:srgbClr val="002E51"/>
                </a:solidFill>
              </a:rPr>
              <a:t>belantamab</a:t>
            </a:r>
            <a:r>
              <a:rPr lang="en-US" sz="1400" dirty="0">
                <a:solidFill>
                  <a:srgbClr val="002E51"/>
                </a:solidFill>
              </a:rPr>
              <a:t> </a:t>
            </a:r>
            <a:r>
              <a:rPr lang="en-US" sz="1400" dirty="0" err="1">
                <a:solidFill>
                  <a:srgbClr val="002E51"/>
                </a:solidFill>
              </a:rPr>
              <a:t>mafadotin</a:t>
            </a:r>
            <a:r>
              <a:rPr lang="en-US" sz="1400" dirty="0">
                <a:solidFill>
                  <a:srgbClr val="002E51"/>
                </a:solidFill>
              </a:rPr>
              <a:t>; it was voluntarily withdrawn due to lack of PFS superiority over </a:t>
            </a:r>
            <a:r>
              <a:rPr lang="en-US" sz="1400" dirty="0" err="1">
                <a:solidFill>
                  <a:srgbClr val="002E51"/>
                </a:solidFill>
              </a:rPr>
              <a:t>pom</a:t>
            </a:r>
            <a:r>
              <a:rPr lang="en-US" sz="1400" dirty="0">
                <a:solidFill>
                  <a:srgbClr val="002E51"/>
                </a:solidFill>
              </a:rPr>
              <a:t>/</a:t>
            </a:r>
            <a:r>
              <a:rPr lang="en-US" sz="1400" dirty="0" err="1">
                <a:solidFill>
                  <a:srgbClr val="002E51"/>
                </a:solidFill>
              </a:rPr>
              <a:t>dex</a:t>
            </a:r>
            <a:r>
              <a:rPr lang="en-US" sz="1400" dirty="0">
                <a:solidFill>
                  <a:srgbClr val="002E51"/>
                </a:solidFill>
              </a:rPr>
              <a:t> in DREAMM-3 trial.</a:t>
            </a:r>
          </a:p>
          <a:p>
            <a:pPr marL="285750" indent="-285750" algn="l">
              <a:buSzPct val="120000"/>
              <a:buFont typeface="Arial" panose="020B0604020202020204" pitchFamily="34" charset="0"/>
              <a:buChar char="•"/>
            </a:pPr>
            <a:endParaRPr lang="en-US" sz="800" dirty="0">
              <a:solidFill>
                <a:srgbClr val="002E51"/>
              </a:solidFill>
            </a:endParaRPr>
          </a:p>
          <a:p>
            <a:pPr marL="285750" indent="-285750" algn="l">
              <a:buSzPct val="120000"/>
              <a:buFont typeface="Arial" panose="020B0604020202020204" pitchFamily="34" charset="0"/>
              <a:buChar char="•"/>
            </a:pPr>
            <a:r>
              <a:rPr lang="en-US" sz="1400" dirty="0" err="1">
                <a:solidFill>
                  <a:srgbClr val="002E51"/>
                </a:solidFill>
              </a:rPr>
              <a:t>Belantamab</a:t>
            </a:r>
            <a:r>
              <a:rPr lang="en-US" sz="1400" dirty="0">
                <a:solidFill>
                  <a:srgbClr val="002E51"/>
                </a:solidFill>
              </a:rPr>
              <a:t> </a:t>
            </a:r>
            <a:r>
              <a:rPr lang="en-US" sz="1400" dirty="0" err="1">
                <a:solidFill>
                  <a:srgbClr val="002E51"/>
                </a:solidFill>
              </a:rPr>
              <a:t>mafadotin</a:t>
            </a:r>
            <a:r>
              <a:rPr lang="en-US" sz="1400" dirty="0">
                <a:solidFill>
                  <a:srgbClr val="002E51"/>
                </a:solidFill>
              </a:rPr>
              <a:t> continues to be studied in combination with other agents and in the </a:t>
            </a:r>
            <a:r>
              <a:rPr lang="en-US" sz="1400" dirty="0" err="1">
                <a:solidFill>
                  <a:srgbClr val="002E51"/>
                </a:solidFill>
              </a:rPr>
              <a:t>peritransplant</a:t>
            </a:r>
            <a:r>
              <a:rPr lang="en-US" sz="1400" dirty="0">
                <a:solidFill>
                  <a:srgbClr val="002E51"/>
                </a:solidFill>
              </a:rPr>
              <a:t> setting.</a:t>
            </a:r>
          </a:p>
          <a:p>
            <a:pPr marL="285750" indent="-285750" algn="l">
              <a:buSzPct val="120000"/>
              <a:buFont typeface="Arial" panose="020B0604020202020204" pitchFamily="34" charset="0"/>
              <a:buChar char="•"/>
            </a:pPr>
            <a:endParaRPr lang="en-US" sz="800" dirty="0">
              <a:solidFill>
                <a:srgbClr val="002E51"/>
              </a:solidFill>
            </a:endParaRPr>
          </a:p>
          <a:p>
            <a:pPr marL="285750" indent="-285750" algn="l">
              <a:buSzPct val="120000"/>
              <a:buFont typeface="Arial" panose="020B0604020202020204" pitchFamily="34" charset="0"/>
              <a:buChar char="•"/>
            </a:pPr>
            <a:r>
              <a:rPr lang="en-US" sz="1400" dirty="0" err="1">
                <a:solidFill>
                  <a:srgbClr val="002E51"/>
                </a:solidFill>
              </a:rPr>
              <a:t>Belantamab</a:t>
            </a:r>
            <a:r>
              <a:rPr lang="en-US" sz="1400" dirty="0">
                <a:solidFill>
                  <a:srgbClr val="002E51"/>
                </a:solidFill>
              </a:rPr>
              <a:t> </a:t>
            </a:r>
            <a:r>
              <a:rPr lang="en-US" sz="1400" dirty="0" err="1">
                <a:solidFill>
                  <a:srgbClr val="002E51"/>
                </a:solidFill>
              </a:rPr>
              <a:t>mafadotin’s</a:t>
            </a:r>
            <a:r>
              <a:rPr lang="en-US" sz="1400" dirty="0">
                <a:solidFill>
                  <a:srgbClr val="002E51"/>
                </a:solidFill>
              </a:rPr>
              <a:t> ocular toxicity, so far attributed to MMAF, may preclude its routine adoption.</a:t>
            </a:r>
          </a:p>
          <a:p>
            <a:pPr marL="285750" indent="-285750" algn="l">
              <a:buSzPct val="120000"/>
              <a:buFont typeface="Arial" panose="020B0604020202020204" pitchFamily="34" charset="0"/>
              <a:buChar char="•"/>
            </a:pPr>
            <a:endParaRPr lang="en-US" sz="800" dirty="0">
              <a:solidFill>
                <a:srgbClr val="002E51"/>
              </a:solidFill>
            </a:endParaRPr>
          </a:p>
          <a:p>
            <a:pPr marL="285750" indent="-285750" algn="l">
              <a:buSzPct val="120000"/>
              <a:buFont typeface="Arial" panose="020B0604020202020204" pitchFamily="34" charset="0"/>
              <a:buChar char="•"/>
            </a:pPr>
            <a:r>
              <a:rPr lang="en-US" sz="1400" dirty="0">
                <a:solidFill>
                  <a:srgbClr val="002E51"/>
                </a:solidFill>
              </a:rPr>
              <a:t>ADCs with non-MMAF toxins are in early clinical development.</a:t>
            </a:r>
          </a:p>
          <a:p>
            <a:pPr marL="285750" indent="-285750" algn="l">
              <a:buSzPct val="120000"/>
              <a:buFont typeface="Arial" panose="020B0604020202020204" pitchFamily="34" charset="0"/>
              <a:buChar char="•"/>
            </a:pPr>
            <a:endParaRPr lang="en-US" sz="1400" dirty="0">
              <a:solidFill>
                <a:srgbClr val="002E51"/>
              </a:solidFill>
            </a:endParaRPr>
          </a:p>
          <a:p>
            <a:pPr marL="285750" indent="-285750" algn="l">
              <a:buSzPct val="120000"/>
              <a:buFont typeface="Arial" panose="020B0604020202020204" pitchFamily="34" charset="0"/>
              <a:buChar char="•"/>
            </a:pP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Summary:  Anti-BCMA ADCs</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Tree>
    <p:extLst>
      <p:ext uri="{BB962C8B-B14F-4D97-AF65-F5344CB8AC3E}">
        <p14:creationId xmlns:p14="http://schemas.microsoft.com/office/powerpoint/2010/main" val="39505141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88689"/>
          </a:xfrm>
          <a:prstGeom prst="rect">
            <a:avLst/>
          </a:prstGeom>
        </p:spPr>
      </p:pic>
      <p:sp>
        <p:nvSpPr>
          <p:cNvPr id="4" name="Title 3"/>
          <p:cNvSpPr>
            <a:spLocks noGrp="1"/>
          </p:cNvSpPr>
          <p:nvPr>
            <p:ph type="title"/>
          </p:nvPr>
        </p:nvSpPr>
        <p:spPr>
          <a:xfrm>
            <a:off x="0" y="127465"/>
            <a:ext cx="9144000" cy="807256"/>
          </a:xfrm>
        </p:spPr>
        <p:txBody>
          <a:bodyPr/>
          <a:lstStyle/>
          <a:p>
            <a:r>
              <a:rPr lang="en-US" b="1" dirty="0"/>
              <a:t>Pharmacological Targeting of BCMA</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pic>
        <p:nvPicPr>
          <p:cNvPr id="3" name="Picture 2"/>
          <p:cNvPicPr>
            <a:picLocks noChangeAspect="1"/>
          </p:cNvPicPr>
          <p:nvPr/>
        </p:nvPicPr>
        <p:blipFill rotWithShape="1">
          <a:blip r:embed="rId4"/>
          <a:srcRect t="2856" b="-1"/>
          <a:stretch/>
        </p:blipFill>
        <p:spPr>
          <a:xfrm>
            <a:off x="768279" y="1114594"/>
            <a:ext cx="6942422" cy="2420800"/>
          </a:xfrm>
          <a:prstGeom prst="rect">
            <a:avLst/>
          </a:prstGeom>
        </p:spPr>
      </p:pic>
      <p:sp>
        <p:nvSpPr>
          <p:cNvPr id="7" name="TextBox 6"/>
          <p:cNvSpPr txBox="1"/>
          <p:nvPr/>
        </p:nvSpPr>
        <p:spPr>
          <a:xfrm>
            <a:off x="-16273" y="4108038"/>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
        <p:nvSpPr>
          <p:cNvPr id="8" name="TextBox 7"/>
          <p:cNvSpPr txBox="1"/>
          <p:nvPr/>
        </p:nvSpPr>
        <p:spPr>
          <a:xfrm>
            <a:off x="887016" y="3274920"/>
            <a:ext cx="1953490"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Belantamab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mafadotin</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9" name="TextBox 8"/>
          <p:cNvSpPr txBox="1"/>
          <p:nvPr/>
        </p:nvSpPr>
        <p:spPr>
          <a:xfrm>
            <a:off x="5756564" y="3274920"/>
            <a:ext cx="16002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Teclistamab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Elranatamab</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10" name="TextBox 9"/>
          <p:cNvSpPr txBox="1"/>
          <p:nvPr/>
        </p:nvSpPr>
        <p:spPr>
          <a:xfrm>
            <a:off x="2840506" y="3576767"/>
            <a:ext cx="235527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Idecabtagene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vicleucel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Ciltacabtagene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autoleucel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Tree>
    <p:extLst>
      <p:ext uri="{BB962C8B-B14F-4D97-AF65-F5344CB8AC3E}">
        <p14:creationId xmlns:p14="http://schemas.microsoft.com/office/powerpoint/2010/main" val="4019983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b="1" dirty="0"/>
              <a:t>Bispecific T Cell Engagers (</a:t>
            </a:r>
            <a:r>
              <a:rPr lang="en-US" b="1" dirty="0" err="1"/>
              <a:t>BiTEs</a:t>
            </a:r>
            <a:r>
              <a:rPr lang="en-US" b="1" dirty="0"/>
              <a:t>)</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8" name="Picture 7"/>
          <p:cNvPicPr>
            <a:picLocks noChangeAspect="1"/>
          </p:cNvPicPr>
          <p:nvPr/>
        </p:nvPicPr>
        <p:blipFill rotWithShape="1">
          <a:blip r:embed="rId5"/>
          <a:srcRect t="5842" b="15567"/>
          <a:stretch/>
        </p:blipFill>
        <p:spPr>
          <a:xfrm>
            <a:off x="3044551" y="1059796"/>
            <a:ext cx="5063103" cy="2996182"/>
          </a:xfrm>
          <a:prstGeom prst="rect">
            <a:avLst/>
          </a:prstGeom>
        </p:spPr>
      </p:pic>
      <p:sp>
        <p:nvSpPr>
          <p:cNvPr id="15" name="Subtitle 1"/>
          <p:cNvSpPr>
            <a:spLocks noGrp="1"/>
          </p:cNvSpPr>
          <p:nvPr>
            <p:ph type="subTitle" idx="1"/>
          </p:nvPr>
        </p:nvSpPr>
        <p:spPr>
          <a:xfrm>
            <a:off x="304800" y="1150693"/>
            <a:ext cx="2867891" cy="3030359"/>
          </a:xfrm>
        </p:spPr>
        <p:txBody>
          <a:bodyPr/>
          <a:lstStyle/>
          <a:p>
            <a:pPr marL="342900" indent="-342900" algn="l">
              <a:buSzPct val="120000"/>
              <a:buFont typeface="Arial" panose="020B0604020202020204" pitchFamily="34" charset="0"/>
              <a:buChar char="•"/>
            </a:pPr>
            <a:r>
              <a:rPr lang="en-US" sz="1400" dirty="0" err="1">
                <a:solidFill>
                  <a:srgbClr val="002E51"/>
                </a:solidFill>
              </a:rPr>
              <a:t>BiTE</a:t>
            </a:r>
            <a:r>
              <a:rPr lang="en-US" sz="1400" dirty="0">
                <a:solidFill>
                  <a:srgbClr val="002E51"/>
                </a:solidFill>
              </a:rPr>
              <a:t>:  2 linked Fab fragments, one targeting a tumor-associated antigen (TAA) and one targeting cytotoxic T cell antigen (CD3)</a:t>
            </a:r>
          </a:p>
          <a:p>
            <a:pPr algn="l">
              <a:buSzPct val="120000"/>
            </a:pPr>
            <a:endParaRPr lang="en-US" sz="800" dirty="0">
              <a:solidFill>
                <a:srgbClr val="002E51"/>
              </a:solidFill>
            </a:endParaRPr>
          </a:p>
          <a:p>
            <a:pPr marL="342900" indent="-342900" algn="l">
              <a:buSzPct val="120000"/>
              <a:buFont typeface="Arial" panose="020B0604020202020204" pitchFamily="34" charset="0"/>
              <a:buChar char="•"/>
            </a:pPr>
            <a:r>
              <a:rPr lang="en-US" sz="1400" dirty="0">
                <a:solidFill>
                  <a:srgbClr val="002E51"/>
                </a:solidFill>
              </a:rPr>
              <a:t>FDA-approved </a:t>
            </a:r>
            <a:r>
              <a:rPr lang="en-US" sz="1400" dirty="0" err="1">
                <a:solidFill>
                  <a:srgbClr val="002E51"/>
                </a:solidFill>
              </a:rPr>
              <a:t>BiTEs</a:t>
            </a:r>
            <a:r>
              <a:rPr lang="en-US" sz="1400" dirty="0">
                <a:solidFill>
                  <a:srgbClr val="002E51"/>
                </a:solidFill>
              </a:rPr>
              <a:t>:  </a:t>
            </a:r>
            <a:r>
              <a:rPr lang="en-US" sz="1400" dirty="0" err="1">
                <a:solidFill>
                  <a:srgbClr val="002E51"/>
                </a:solidFill>
              </a:rPr>
              <a:t>blinatumomab</a:t>
            </a:r>
            <a:r>
              <a:rPr lang="en-US" sz="1400" dirty="0">
                <a:solidFill>
                  <a:srgbClr val="002E51"/>
                </a:solidFill>
              </a:rPr>
              <a:t> (CD19-targeted for R/R B-ALL), </a:t>
            </a:r>
            <a:r>
              <a:rPr lang="en-US" sz="1400" dirty="0" err="1">
                <a:solidFill>
                  <a:srgbClr val="002E51"/>
                </a:solidFill>
              </a:rPr>
              <a:t>mosunetuzumab</a:t>
            </a:r>
            <a:r>
              <a:rPr lang="en-US" sz="1400" dirty="0">
                <a:solidFill>
                  <a:srgbClr val="002E51"/>
                </a:solidFill>
              </a:rPr>
              <a:t> (CD20-targeted for R/R FL), </a:t>
            </a:r>
            <a:r>
              <a:rPr lang="en-US" sz="1400" dirty="0" err="1">
                <a:solidFill>
                  <a:srgbClr val="002E51"/>
                </a:solidFill>
              </a:rPr>
              <a:t>teclistamab</a:t>
            </a:r>
            <a:r>
              <a:rPr lang="en-US" sz="1400" dirty="0">
                <a:solidFill>
                  <a:srgbClr val="002E51"/>
                </a:solidFill>
              </a:rPr>
              <a:t> (BCMA-targeted for R/R MM)</a:t>
            </a:r>
          </a:p>
        </p:txBody>
      </p:sp>
      <p:sp>
        <p:nvSpPr>
          <p:cNvPr id="16" name="TextBox 15"/>
          <p:cNvSpPr txBox="1"/>
          <p:nvPr/>
        </p:nvSpPr>
        <p:spPr>
          <a:xfrm>
            <a:off x="4572000" y="3989591"/>
            <a:ext cx="3442855" cy="2308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Zhao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(2021),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Biomarker Res,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9:38.</a:t>
            </a:r>
          </a:p>
        </p:txBody>
      </p:sp>
    </p:spTree>
    <p:extLst>
      <p:ext uri="{BB962C8B-B14F-4D97-AF65-F5344CB8AC3E}">
        <p14:creationId xmlns:p14="http://schemas.microsoft.com/office/powerpoint/2010/main" val="13008085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sz="3200" b="1" dirty="0" err="1"/>
              <a:t>Teclistamab</a:t>
            </a:r>
            <a:r>
              <a:rPr lang="en-US" sz="3200" b="1" dirty="0"/>
              <a:t>:  MAJESTEC-1</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7" name="Picture 6"/>
          <p:cNvPicPr>
            <a:picLocks noChangeAspect="1"/>
          </p:cNvPicPr>
          <p:nvPr/>
        </p:nvPicPr>
        <p:blipFill>
          <a:blip r:embed="rId5"/>
          <a:stretch>
            <a:fillRect/>
          </a:stretch>
        </p:blipFill>
        <p:spPr>
          <a:xfrm>
            <a:off x="2580779" y="703020"/>
            <a:ext cx="5060679" cy="3488059"/>
          </a:xfrm>
          <a:prstGeom prst="rect">
            <a:avLst/>
          </a:prstGeom>
        </p:spPr>
      </p:pic>
      <p:sp>
        <p:nvSpPr>
          <p:cNvPr id="8" name="TextBox 7"/>
          <p:cNvSpPr txBox="1"/>
          <p:nvPr/>
        </p:nvSpPr>
        <p:spPr>
          <a:xfrm>
            <a:off x="388635" y="2196007"/>
            <a:ext cx="1787237"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BBE0E3">
                    <a:lumMod val="25000"/>
                  </a:srgbClr>
                </a:solidFill>
                <a:effectLst/>
                <a:uLnTx/>
                <a:uFillTx/>
                <a:latin typeface="Arial" charset="0"/>
                <a:ea typeface="ＭＳ Ｐゴシック" charset="0"/>
              </a:rPr>
              <a:t>MAJESTEC-1 Trial (phase 1/2)</a:t>
            </a:r>
          </a:p>
        </p:txBody>
      </p:sp>
      <p:sp>
        <p:nvSpPr>
          <p:cNvPr id="9" name="Left Brace 8"/>
          <p:cNvSpPr/>
          <p:nvPr/>
        </p:nvSpPr>
        <p:spPr bwMode="auto">
          <a:xfrm>
            <a:off x="2175872" y="934721"/>
            <a:ext cx="290946" cy="3138134"/>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10" name="TextBox 9"/>
          <p:cNvSpPr txBox="1"/>
          <p:nvPr/>
        </p:nvSpPr>
        <p:spPr>
          <a:xfrm>
            <a:off x="3607785" y="4397302"/>
            <a:ext cx="3674431"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Usmani</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(2021),</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Lancet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398:665.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MultipleMyelomaHub.com</a:t>
            </a:r>
          </a:p>
        </p:txBody>
      </p:sp>
      <p:sp>
        <p:nvSpPr>
          <p:cNvPr id="11" name="TextBox 10"/>
          <p:cNvSpPr txBox="1"/>
          <p:nvPr/>
        </p:nvSpPr>
        <p:spPr>
          <a:xfrm>
            <a:off x="3920757" y="3487078"/>
            <a:ext cx="2088158"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BBE0E3">
                    <a:lumMod val="25000"/>
                  </a:srgbClr>
                </a:solidFill>
                <a:effectLst/>
                <a:uLnTx/>
                <a:uFillTx/>
                <a:latin typeface="Arial" charset="0"/>
                <a:ea typeface="ＭＳ Ｐゴシック" charset="0"/>
              </a:rPr>
              <a:t>Inpatient administration, standard </a:t>
            </a:r>
            <a:r>
              <a:rPr kumimoji="0" lang="en-US" sz="1050" b="0" i="0" u="none" strike="noStrike" kern="1200" cap="none" spc="0" normalizeH="0" baseline="0" noProof="0" dirty="0" err="1">
                <a:ln>
                  <a:noFill/>
                </a:ln>
                <a:solidFill>
                  <a:srgbClr val="BBE0E3">
                    <a:lumMod val="25000"/>
                  </a:srgbClr>
                </a:solidFill>
                <a:effectLst/>
                <a:uLnTx/>
                <a:uFillTx/>
                <a:latin typeface="Arial" charset="0"/>
                <a:ea typeface="ＭＳ Ｐゴシック" charset="0"/>
              </a:rPr>
              <a:t>premedications</a:t>
            </a:r>
            <a:endParaRPr kumimoji="0" lang="en-US" sz="1050" b="0" i="0" u="none" strike="noStrike" kern="1200" cap="none" spc="0" normalizeH="0" baseline="0" noProof="0" dirty="0">
              <a:ln>
                <a:noFill/>
              </a:ln>
              <a:solidFill>
                <a:srgbClr val="BBE0E3">
                  <a:lumMod val="25000"/>
                </a:srgbClr>
              </a:solidFill>
              <a:effectLst/>
              <a:uLnTx/>
              <a:uFillTx/>
              <a:latin typeface="Arial" charset="0"/>
              <a:ea typeface="ＭＳ Ｐゴシック" charset="0"/>
            </a:endParaRPr>
          </a:p>
        </p:txBody>
      </p:sp>
      <p:sp>
        <p:nvSpPr>
          <p:cNvPr id="12" name="TextBox 11"/>
          <p:cNvSpPr txBox="1"/>
          <p:nvPr/>
        </p:nvSpPr>
        <p:spPr>
          <a:xfrm>
            <a:off x="4018645" y="929403"/>
            <a:ext cx="1664461" cy="4154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BBE0E3">
                    <a:lumMod val="25000"/>
                  </a:srgbClr>
                </a:solidFill>
                <a:effectLst/>
                <a:uLnTx/>
                <a:uFillTx/>
                <a:latin typeface="Arial" charset="0"/>
                <a:ea typeface="ＭＳ Ｐゴシック" charset="0"/>
              </a:rPr>
              <a:t>Initial phase 1 schedule:  0.3 </a:t>
            </a:r>
            <a:r>
              <a:rPr kumimoji="0" lang="el-GR" sz="1050" b="0" i="0" u="none" strike="noStrike" kern="1200" cap="none" spc="0" normalizeH="0" baseline="0" noProof="0" dirty="0">
                <a:ln>
                  <a:noFill/>
                </a:ln>
                <a:solidFill>
                  <a:srgbClr val="BBE0E3">
                    <a:lumMod val="25000"/>
                  </a:srgbClr>
                </a:solidFill>
                <a:effectLst/>
                <a:uLnTx/>
                <a:uFillTx/>
                <a:latin typeface="Arial" charset="0"/>
                <a:ea typeface="ＭＳ Ｐゴシック" charset="0"/>
              </a:rPr>
              <a:t>μ</a:t>
            </a:r>
            <a:r>
              <a:rPr kumimoji="0" lang="en-US" sz="1050" b="0" i="0" u="none" strike="noStrike" kern="1200" cap="none" spc="0" normalizeH="0" baseline="0" noProof="0" dirty="0">
                <a:ln>
                  <a:noFill/>
                </a:ln>
                <a:solidFill>
                  <a:srgbClr val="BBE0E3">
                    <a:lumMod val="25000"/>
                  </a:srgbClr>
                </a:solidFill>
                <a:effectLst/>
                <a:uLnTx/>
                <a:uFillTx/>
                <a:latin typeface="Arial" charset="0"/>
                <a:ea typeface="ＭＳ Ｐゴシック" charset="0"/>
              </a:rPr>
              <a:t>g/kg IV q2w</a:t>
            </a:r>
          </a:p>
        </p:txBody>
      </p:sp>
      <p:sp>
        <p:nvSpPr>
          <p:cNvPr id="3" name="Rounded Rectangle 2"/>
          <p:cNvSpPr/>
          <p:nvPr/>
        </p:nvSpPr>
        <p:spPr bwMode="auto">
          <a:xfrm>
            <a:off x="2580779" y="2593908"/>
            <a:ext cx="1437866" cy="1569178"/>
          </a:xfrm>
          <a:prstGeom prst="roundRect">
            <a:avLst/>
          </a:prstGeom>
          <a:solidFill>
            <a:schemeClr val="bg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
        <p:nvSpPr>
          <p:cNvPr id="13" name="Down Arrow 12"/>
          <p:cNvSpPr/>
          <p:nvPr/>
        </p:nvSpPr>
        <p:spPr bwMode="auto">
          <a:xfrm>
            <a:off x="4711959" y="1344901"/>
            <a:ext cx="252877" cy="24130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12888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38B4BC-87C6-E8A9-C04F-3C95CEA5869B}"/>
              </a:ext>
            </a:extLst>
          </p:cNvPr>
          <p:cNvPicPr>
            <a:picLocks noGrp="1" noChangeAspect="1"/>
          </p:cNvPicPr>
          <p:nvPr>
            <p:ph idx="1"/>
          </p:nvPr>
        </p:nvPicPr>
        <p:blipFill>
          <a:blip r:embed="rId2"/>
          <a:stretch>
            <a:fillRect/>
          </a:stretch>
        </p:blipFill>
        <p:spPr>
          <a:xfrm>
            <a:off x="1090208" y="37816"/>
            <a:ext cx="6677276" cy="4242259"/>
          </a:xfrm>
        </p:spPr>
      </p:pic>
    </p:spTree>
    <p:extLst>
      <p:ext uri="{BB962C8B-B14F-4D97-AF65-F5344CB8AC3E}">
        <p14:creationId xmlns:p14="http://schemas.microsoft.com/office/powerpoint/2010/main" val="42223376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4" name="Title 3"/>
          <p:cNvSpPr>
            <a:spLocks noGrp="1"/>
          </p:cNvSpPr>
          <p:nvPr>
            <p:ph type="title"/>
          </p:nvPr>
        </p:nvSpPr>
        <p:spPr>
          <a:xfrm>
            <a:off x="0" y="127465"/>
            <a:ext cx="9144000" cy="807256"/>
          </a:xfrm>
        </p:spPr>
        <p:txBody>
          <a:bodyPr/>
          <a:lstStyle/>
          <a:p>
            <a:r>
              <a:rPr lang="en-US" sz="3200" b="1" dirty="0" err="1"/>
              <a:t>Teclistamab</a:t>
            </a:r>
            <a:r>
              <a:rPr lang="en-US" sz="3200" b="1" dirty="0"/>
              <a:t>:  MAJESTEC-1, Cohort A</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
        <p:nvSpPr>
          <p:cNvPr id="10" name="TextBox 9"/>
          <p:cNvSpPr txBox="1"/>
          <p:nvPr/>
        </p:nvSpPr>
        <p:spPr>
          <a:xfrm>
            <a:off x="3707879" y="4439960"/>
            <a:ext cx="3442855"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Moreau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NEJM</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387(6):495.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*Data not yet mature</a:t>
            </a:r>
          </a:p>
        </p:txBody>
      </p:sp>
      <p:graphicFrame>
        <p:nvGraphicFramePr>
          <p:cNvPr id="3" name="Table 2"/>
          <p:cNvGraphicFramePr>
            <a:graphicFrameLocks noGrp="1"/>
          </p:cNvGraphicFramePr>
          <p:nvPr/>
        </p:nvGraphicFramePr>
        <p:xfrm>
          <a:off x="870155" y="876407"/>
          <a:ext cx="7175090" cy="3362960"/>
        </p:xfrm>
        <a:graphic>
          <a:graphicData uri="http://schemas.openxmlformats.org/drawingml/2006/table">
            <a:tbl>
              <a:tblPr firstRow="1" bandRow="1">
                <a:tableStyleId>{5C22544A-7EE6-4342-B048-85BDC9FD1C3A}</a:tableStyleId>
              </a:tblPr>
              <a:tblGrid>
                <a:gridCol w="2108972">
                  <a:extLst>
                    <a:ext uri="{9D8B030D-6E8A-4147-A177-3AD203B41FA5}">
                      <a16:colId xmlns:a16="http://schemas.microsoft.com/office/drawing/2014/main" val="2630051462"/>
                    </a:ext>
                  </a:extLst>
                </a:gridCol>
                <a:gridCol w="5066118">
                  <a:extLst>
                    <a:ext uri="{9D8B030D-6E8A-4147-A177-3AD203B41FA5}">
                      <a16:colId xmlns:a16="http://schemas.microsoft.com/office/drawing/2014/main" val="1360115110"/>
                    </a:ext>
                  </a:extLst>
                </a:gridCol>
              </a:tblGrid>
              <a:tr h="370840">
                <a:tc>
                  <a:txBody>
                    <a:bodyPr/>
                    <a:lstStyle/>
                    <a:p>
                      <a:r>
                        <a:rPr lang="en-US" dirty="0"/>
                        <a:t>Variable</a:t>
                      </a:r>
                    </a:p>
                  </a:txBody>
                  <a:tcPr anchor="ctr"/>
                </a:tc>
                <a:tc>
                  <a:txBody>
                    <a:bodyPr/>
                    <a:lstStyle/>
                    <a:p>
                      <a:r>
                        <a:rPr lang="en-US" dirty="0"/>
                        <a:t>Result</a:t>
                      </a:r>
                    </a:p>
                  </a:txBody>
                  <a:tcPr anchor="ctr"/>
                </a:tc>
                <a:extLst>
                  <a:ext uri="{0D108BD9-81ED-4DB2-BD59-A6C34878D82A}">
                    <a16:rowId xmlns:a16="http://schemas.microsoft.com/office/drawing/2014/main" val="2822259577"/>
                  </a:ext>
                </a:extLst>
              </a:tr>
              <a:tr h="370840">
                <a:tc>
                  <a:txBody>
                    <a:bodyPr/>
                    <a:lstStyle/>
                    <a:p>
                      <a:r>
                        <a:rPr lang="en-US" sz="1400" b="1" dirty="0">
                          <a:solidFill>
                            <a:srgbClr val="002E51"/>
                          </a:solidFill>
                        </a:rPr>
                        <a:t>Patient characteristics</a:t>
                      </a:r>
                    </a:p>
                  </a:txBody>
                  <a:tcPr anchor="ctr"/>
                </a:tc>
                <a:tc>
                  <a:txBody>
                    <a:bodyPr/>
                    <a:lstStyle/>
                    <a:p>
                      <a:r>
                        <a:rPr lang="en-US" sz="1400" dirty="0">
                          <a:solidFill>
                            <a:srgbClr val="002E51"/>
                          </a:solidFill>
                        </a:rPr>
                        <a:t>n</a:t>
                      </a:r>
                      <a:r>
                        <a:rPr lang="en-US" sz="1400" baseline="0" dirty="0">
                          <a:solidFill>
                            <a:srgbClr val="002E51"/>
                          </a:solidFill>
                        </a:rPr>
                        <a:t> = 165 (40 phase 1, 125 phase 2), 35 sites, 9 countries</a:t>
                      </a:r>
                    </a:p>
                    <a:p>
                      <a:r>
                        <a:rPr lang="en-US" sz="1400" baseline="0" dirty="0">
                          <a:solidFill>
                            <a:srgbClr val="002E51"/>
                          </a:solidFill>
                        </a:rPr>
                        <a:t>median age 64 (33-84), median lines of therapy 5 (2-14)</a:t>
                      </a:r>
                    </a:p>
                    <a:p>
                      <a:r>
                        <a:rPr lang="en-US" sz="1400" baseline="0" dirty="0">
                          <a:solidFill>
                            <a:srgbClr val="002E51"/>
                          </a:solidFill>
                        </a:rPr>
                        <a:t>26% high risk cytogenetics, 17% </a:t>
                      </a:r>
                      <a:r>
                        <a:rPr lang="en-US" sz="1400" baseline="0" dirty="0" err="1">
                          <a:solidFill>
                            <a:srgbClr val="002E51"/>
                          </a:solidFill>
                        </a:rPr>
                        <a:t>extramedullary</a:t>
                      </a:r>
                      <a:r>
                        <a:rPr lang="en-US" sz="1400" baseline="0" dirty="0">
                          <a:solidFill>
                            <a:srgbClr val="002E51"/>
                          </a:solidFill>
                        </a:rPr>
                        <a:t> disease</a:t>
                      </a:r>
                      <a:endParaRPr lang="en-US" sz="1400" dirty="0">
                        <a:solidFill>
                          <a:srgbClr val="002E51"/>
                        </a:solidFill>
                      </a:endParaRPr>
                    </a:p>
                  </a:txBody>
                  <a:tcPr anchor="ctr"/>
                </a:tc>
                <a:extLst>
                  <a:ext uri="{0D108BD9-81ED-4DB2-BD59-A6C34878D82A}">
                    <a16:rowId xmlns:a16="http://schemas.microsoft.com/office/drawing/2014/main" val="3431309894"/>
                  </a:ext>
                </a:extLst>
              </a:tr>
              <a:tr h="370840">
                <a:tc>
                  <a:txBody>
                    <a:bodyPr/>
                    <a:lstStyle/>
                    <a:p>
                      <a:r>
                        <a:rPr lang="en-US" sz="1400" b="1" dirty="0">
                          <a:solidFill>
                            <a:srgbClr val="002E51"/>
                          </a:solidFill>
                        </a:rPr>
                        <a:t>Duration of treatment</a:t>
                      </a:r>
                    </a:p>
                  </a:txBody>
                  <a:tcPr anchor="ctr"/>
                </a:tc>
                <a:tc>
                  <a:txBody>
                    <a:bodyPr/>
                    <a:lstStyle/>
                    <a:p>
                      <a:r>
                        <a:rPr lang="en-US" sz="1400" dirty="0">
                          <a:solidFill>
                            <a:srgbClr val="002E51"/>
                          </a:solidFill>
                        </a:rPr>
                        <a:t>median 8.5m; 59% received 6m, 48% received 9m</a:t>
                      </a:r>
                    </a:p>
                  </a:txBody>
                  <a:tcPr anchor="ctr"/>
                </a:tc>
                <a:extLst>
                  <a:ext uri="{0D108BD9-81ED-4DB2-BD59-A6C34878D82A}">
                    <a16:rowId xmlns:a16="http://schemas.microsoft.com/office/drawing/2014/main" val="20151986"/>
                  </a:ext>
                </a:extLst>
              </a:tr>
              <a:tr h="370840">
                <a:tc>
                  <a:txBody>
                    <a:bodyPr/>
                    <a:lstStyle/>
                    <a:p>
                      <a:r>
                        <a:rPr lang="en-US" sz="1400" b="1" dirty="0">
                          <a:solidFill>
                            <a:srgbClr val="002E51"/>
                          </a:solidFill>
                        </a:rPr>
                        <a:t>Response</a:t>
                      </a:r>
                    </a:p>
                  </a:txBody>
                  <a:tcPr anchor="ctr"/>
                </a:tc>
                <a:tc>
                  <a:txBody>
                    <a:bodyPr/>
                    <a:lstStyle/>
                    <a:p>
                      <a:r>
                        <a:rPr lang="en-US" sz="1400" dirty="0">
                          <a:solidFill>
                            <a:srgbClr val="002E51"/>
                          </a:solidFill>
                        </a:rPr>
                        <a:t>ORR 63%, VGPR 59%, CR 39%</a:t>
                      </a:r>
                    </a:p>
                    <a:p>
                      <a:r>
                        <a:rPr lang="en-US" sz="1400" dirty="0">
                          <a:solidFill>
                            <a:srgbClr val="002E51"/>
                          </a:solidFill>
                        </a:rPr>
                        <a:t>median</a:t>
                      </a:r>
                      <a:r>
                        <a:rPr lang="en-US" sz="1400" baseline="0" dirty="0">
                          <a:solidFill>
                            <a:srgbClr val="002E51"/>
                          </a:solidFill>
                        </a:rPr>
                        <a:t> t</a:t>
                      </a:r>
                      <a:r>
                        <a:rPr lang="en-US" sz="1400" dirty="0">
                          <a:solidFill>
                            <a:srgbClr val="002E51"/>
                          </a:solidFill>
                        </a:rPr>
                        <a:t> to response</a:t>
                      </a:r>
                      <a:r>
                        <a:rPr lang="en-US" sz="1400" baseline="0" dirty="0">
                          <a:solidFill>
                            <a:srgbClr val="002E51"/>
                          </a:solidFill>
                        </a:rPr>
                        <a:t> 1.2m, median t to best response 3.8m</a:t>
                      </a:r>
                    </a:p>
                    <a:p>
                      <a:r>
                        <a:rPr lang="en-US" sz="1400" baseline="0" dirty="0">
                          <a:solidFill>
                            <a:srgbClr val="002E51"/>
                          </a:solidFill>
                        </a:rPr>
                        <a:t>[ND in responses according to cytogenetics]</a:t>
                      </a:r>
                    </a:p>
                    <a:p>
                      <a:r>
                        <a:rPr lang="en-US" sz="1400" baseline="0" dirty="0">
                          <a:solidFill>
                            <a:srgbClr val="002E51"/>
                          </a:solidFill>
                        </a:rPr>
                        <a:t>median DOR 18.4m, median PFS 11.3m, median OS 18.3m*</a:t>
                      </a:r>
                      <a:endParaRPr lang="en-US" sz="1400" dirty="0">
                        <a:solidFill>
                          <a:srgbClr val="002E51"/>
                        </a:solidFill>
                      </a:endParaRPr>
                    </a:p>
                  </a:txBody>
                  <a:tcPr anchor="ctr"/>
                </a:tc>
                <a:extLst>
                  <a:ext uri="{0D108BD9-81ED-4DB2-BD59-A6C34878D82A}">
                    <a16:rowId xmlns:a16="http://schemas.microsoft.com/office/drawing/2014/main" val="23983881"/>
                  </a:ext>
                </a:extLst>
              </a:tr>
              <a:tr h="370840">
                <a:tc>
                  <a:txBody>
                    <a:bodyPr/>
                    <a:lstStyle/>
                    <a:p>
                      <a:r>
                        <a:rPr lang="en-US" sz="1400" b="1" dirty="0">
                          <a:solidFill>
                            <a:srgbClr val="002E51"/>
                          </a:solidFill>
                        </a:rPr>
                        <a:t>Safety</a:t>
                      </a:r>
                    </a:p>
                  </a:txBody>
                  <a:tcPr anchor="ctr"/>
                </a:tc>
                <a:tc>
                  <a:txBody>
                    <a:bodyPr/>
                    <a:lstStyle/>
                    <a:p>
                      <a:r>
                        <a:rPr lang="en-US" sz="1400" dirty="0">
                          <a:solidFill>
                            <a:srgbClr val="002E51"/>
                          </a:solidFill>
                        </a:rPr>
                        <a:t>Grade 3-4 AEs in 95%, skipped doses for AEs in 63%</a:t>
                      </a:r>
                    </a:p>
                    <a:p>
                      <a:r>
                        <a:rPr lang="en-US" sz="1400" dirty="0">
                          <a:solidFill>
                            <a:srgbClr val="002E51"/>
                          </a:solidFill>
                        </a:rPr>
                        <a:t>AEs:  hematologic (71%), </a:t>
                      </a:r>
                      <a:r>
                        <a:rPr lang="en-US" sz="1400" dirty="0" err="1">
                          <a:solidFill>
                            <a:srgbClr val="002E51"/>
                          </a:solidFill>
                        </a:rPr>
                        <a:t>hypogammaglobulinemia</a:t>
                      </a:r>
                      <a:r>
                        <a:rPr lang="en-US" sz="1400" dirty="0">
                          <a:solidFill>
                            <a:srgbClr val="002E51"/>
                          </a:solidFill>
                        </a:rPr>
                        <a:t> (75%), CRS (72%), neurotoxicity</a:t>
                      </a:r>
                      <a:r>
                        <a:rPr lang="en-US" sz="1400" baseline="0" dirty="0">
                          <a:solidFill>
                            <a:srgbClr val="002E51"/>
                          </a:solidFill>
                        </a:rPr>
                        <a:t> (15%)</a:t>
                      </a:r>
                    </a:p>
                    <a:p>
                      <a:r>
                        <a:rPr lang="en-US" sz="1400" baseline="0" dirty="0">
                          <a:solidFill>
                            <a:srgbClr val="002E51"/>
                          </a:solidFill>
                        </a:rPr>
                        <a:t>2 discontinued due to AEs (grade 3 PNA, grade 4 PML)</a:t>
                      </a:r>
                      <a:endParaRPr lang="en-US" sz="1400" dirty="0">
                        <a:solidFill>
                          <a:srgbClr val="002E51"/>
                        </a:solidFill>
                      </a:endParaRPr>
                    </a:p>
                  </a:txBody>
                  <a:tcPr anchor="ctr"/>
                </a:tc>
                <a:extLst>
                  <a:ext uri="{0D108BD9-81ED-4DB2-BD59-A6C34878D82A}">
                    <a16:rowId xmlns:a16="http://schemas.microsoft.com/office/drawing/2014/main" val="3952266763"/>
                  </a:ext>
                </a:extLst>
              </a:tr>
            </a:tbl>
          </a:graphicData>
        </a:graphic>
      </p:graphicFrame>
    </p:spTree>
    <p:extLst>
      <p:ext uri="{BB962C8B-B14F-4D97-AF65-F5344CB8AC3E}">
        <p14:creationId xmlns:p14="http://schemas.microsoft.com/office/powerpoint/2010/main" val="3468568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547253" y="1280684"/>
            <a:ext cx="7047865" cy="2915920"/>
          </a:xfrm>
        </p:spPr>
        <p:txBody>
          <a:bodyPr/>
          <a:lstStyle/>
          <a:p>
            <a:pPr marL="342900" indent="-342900" algn="l">
              <a:buFont typeface="Arial" panose="020B0604020202020204" pitchFamily="34" charset="0"/>
              <a:buChar char="•"/>
            </a:pPr>
            <a:r>
              <a:rPr lang="en-US" sz="1600" b="1" dirty="0">
                <a:solidFill>
                  <a:srgbClr val="002E51"/>
                </a:solidFill>
              </a:rPr>
              <a:t>Cytokine release syndrome (CRS) </a:t>
            </a:r>
            <a:r>
              <a:rPr lang="en-US" sz="1600" dirty="0">
                <a:solidFill>
                  <a:srgbClr val="002E51"/>
                </a:solidFill>
              </a:rPr>
              <a:t>– 72% of patients; most grade 1-2 (1 grade 3); most during step-up or C1 doses; median time to CRS 2 days (1-6), median duration 2 days (1-9); no discontinuation due to CRS</a:t>
            </a:r>
          </a:p>
          <a:p>
            <a:pPr marL="342900" indent="-342900" algn="l">
              <a:buFont typeface="Arial" panose="020B0604020202020204" pitchFamily="34" charset="0"/>
              <a:buChar char="•"/>
            </a:pPr>
            <a:endParaRPr lang="en-US" sz="800" dirty="0">
              <a:solidFill>
                <a:srgbClr val="002E51"/>
              </a:solidFill>
            </a:endParaRPr>
          </a:p>
          <a:p>
            <a:pPr marL="342900" indent="-342900" algn="l">
              <a:buFont typeface="Arial" panose="020B0604020202020204" pitchFamily="34" charset="0"/>
              <a:buChar char="•"/>
            </a:pPr>
            <a:r>
              <a:rPr lang="en-US" sz="1600" b="1" dirty="0">
                <a:solidFill>
                  <a:srgbClr val="002E51"/>
                </a:solidFill>
              </a:rPr>
              <a:t>Neurotoxicity</a:t>
            </a:r>
            <a:r>
              <a:rPr lang="en-US" sz="1600" dirty="0">
                <a:solidFill>
                  <a:srgbClr val="002E51"/>
                </a:solidFill>
              </a:rPr>
              <a:t> – 15% of patients; most grade 1-2 (1 grade 4); no discontinuation due to neurotoxicity</a:t>
            </a:r>
          </a:p>
          <a:p>
            <a:pPr marL="342900" indent="-342900" algn="l">
              <a:buFont typeface="Arial" panose="020B0604020202020204" pitchFamily="34" charset="0"/>
              <a:buChar char="•"/>
            </a:pPr>
            <a:endParaRPr lang="en-US" sz="800" dirty="0">
              <a:solidFill>
                <a:srgbClr val="002E51"/>
              </a:solidFill>
            </a:endParaRPr>
          </a:p>
          <a:p>
            <a:pPr marL="342900" indent="-342900" algn="l">
              <a:buFont typeface="Arial" panose="020B0604020202020204" pitchFamily="34" charset="0"/>
              <a:buChar char="•"/>
            </a:pPr>
            <a:r>
              <a:rPr lang="en-US" sz="1600" dirty="0">
                <a:solidFill>
                  <a:srgbClr val="002E51"/>
                </a:solidFill>
              </a:rPr>
              <a:t>FDA package insert recommends CRS and neurotoxicity management per current practice guidelines</a:t>
            </a:r>
          </a:p>
          <a:p>
            <a:pPr marL="342900" indent="-342900" algn="l">
              <a:buFont typeface="Arial" panose="020B0604020202020204" pitchFamily="34" charset="0"/>
              <a:buChar char="•"/>
            </a:pPr>
            <a:endParaRPr lang="en-US" sz="800" dirty="0">
              <a:solidFill>
                <a:srgbClr val="002E51"/>
              </a:solidFill>
            </a:endParaRPr>
          </a:p>
          <a:p>
            <a:pPr marL="342900" indent="-342900" algn="l">
              <a:buClr>
                <a:schemeClr val="accent6">
                  <a:lumMod val="75000"/>
                </a:schemeClr>
              </a:buClr>
              <a:buFont typeface="Arial" panose="020B0604020202020204" pitchFamily="34" charset="0"/>
              <a:buChar char="•"/>
            </a:pPr>
            <a:r>
              <a:rPr lang="en-US" sz="1600" b="1" dirty="0">
                <a:solidFill>
                  <a:srgbClr val="C00000"/>
                </a:solidFill>
              </a:rPr>
              <a:t>REMS Program</a:t>
            </a:r>
          </a:p>
        </p:txBody>
      </p:sp>
      <p:sp>
        <p:nvSpPr>
          <p:cNvPr id="4" name="Title 3"/>
          <p:cNvSpPr>
            <a:spLocks noGrp="1"/>
          </p:cNvSpPr>
          <p:nvPr>
            <p:ph type="title"/>
          </p:nvPr>
        </p:nvSpPr>
        <p:spPr>
          <a:xfrm>
            <a:off x="0" y="127465"/>
            <a:ext cx="9144000" cy="807256"/>
          </a:xfrm>
        </p:spPr>
        <p:txBody>
          <a:bodyPr/>
          <a:lstStyle/>
          <a:p>
            <a:r>
              <a:rPr lang="en-US" b="1" dirty="0" err="1"/>
              <a:t>Teclistamab</a:t>
            </a:r>
            <a:r>
              <a:rPr lang="en-US" b="1" dirty="0"/>
              <a:t>:  Safety</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34414322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503853" y="1102612"/>
            <a:ext cx="7968343" cy="3021044"/>
          </a:xfrm>
        </p:spPr>
        <p:txBody>
          <a:bodyPr/>
          <a:lstStyle/>
          <a:p>
            <a:pPr marL="342900" indent="-342900" algn="l">
              <a:buFont typeface="Arial" panose="020B0604020202020204" pitchFamily="34" charset="0"/>
              <a:buChar char="•"/>
            </a:pPr>
            <a:r>
              <a:rPr lang="en-US" sz="1600" b="1" dirty="0">
                <a:solidFill>
                  <a:srgbClr val="002E51"/>
                </a:solidFill>
              </a:rPr>
              <a:t>Correlative analyses from MAJESTEC-1</a:t>
            </a:r>
          </a:p>
          <a:p>
            <a:pPr marL="800100" lvl="1" indent="-342900" algn="l">
              <a:buFont typeface="Courier New" panose="02070309020205020404" pitchFamily="49" charset="0"/>
              <a:buChar char="o"/>
            </a:pPr>
            <a:r>
              <a:rPr lang="en-US" sz="1200" dirty="0">
                <a:solidFill>
                  <a:srgbClr val="002E51"/>
                </a:solidFill>
              </a:rPr>
              <a:t>Blood and bone marrow aspirate samples analyzed by flow for BCMA expression, </a:t>
            </a:r>
            <a:r>
              <a:rPr lang="en-US" sz="1200" dirty="0" err="1">
                <a:solidFill>
                  <a:srgbClr val="002E51"/>
                </a:solidFill>
              </a:rPr>
              <a:t>immunophenotyping</a:t>
            </a:r>
            <a:endParaRPr lang="en-US" sz="1200" dirty="0">
              <a:solidFill>
                <a:srgbClr val="002E51"/>
              </a:solidFill>
            </a:endParaRPr>
          </a:p>
          <a:p>
            <a:pPr marL="800100" lvl="1" indent="-342900" algn="l">
              <a:buFont typeface="Courier New" panose="02070309020205020404" pitchFamily="49" charset="0"/>
              <a:buChar char="o"/>
            </a:pPr>
            <a:r>
              <a:rPr lang="en-US" sz="1200" dirty="0" err="1">
                <a:solidFill>
                  <a:srgbClr val="002E51"/>
                </a:solidFill>
              </a:rPr>
              <a:t>sBCMA</a:t>
            </a:r>
            <a:r>
              <a:rPr lang="en-US" sz="1200" dirty="0">
                <a:solidFill>
                  <a:srgbClr val="002E51"/>
                </a:solidFill>
              </a:rPr>
              <a:t> levels correlated  inversely with response rates</a:t>
            </a:r>
          </a:p>
          <a:p>
            <a:pPr marL="800100" lvl="1" indent="-342900" algn="l">
              <a:buFont typeface="Courier New" panose="02070309020205020404" pitchFamily="49" charset="0"/>
              <a:buChar char="o"/>
            </a:pPr>
            <a:r>
              <a:rPr lang="en-US" sz="1200" dirty="0">
                <a:solidFill>
                  <a:srgbClr val="002E51"/>
                </a:solidFill>
              </a:rPr>
              <a:t>Non-responders had higher levels of CD38+ T cells (CD4, CD8, peripheral, and bone marrow)</a:t>
            </a:r>
          </a:p>
          <a:p>
            <a:pPr marL="800100" lvl="1" indent="-342900" algn="l">
              <a:buFont typeface="Courier New" panose="02070309020205020404" pitchFamily="49" charset="0"/>
              <a:buChar char="o"/>
            </a:pPr>
            <a:endParaRPr lang="en-US" sz="1050" dirty="0">
              <a:solidFill>
                <a:srgbClr val="002E51"/>
              </a:solidFill>
            </a:endParaRPr>
          </a:p>
          <a:p>
            <a:pPr marL="342900" indent="-342900" algn="l">
              <a:buFont typeface="Arial" panose="020B0604020202020204" pitchFamily="34" charset="0"/>
              <a:buChar char="•"/>
            </a:pPr>
            <a:r>
              <a:rPr lang="en-US" sz="1600" b="1" dirty="0">
                <a:solidFill>
                  <a:srgbClr val="002E51"/>
                </a:solidFill>
              </a:rPr>
              <a:t>TRIMM-2:  </a:t>
            </a:r>
            <a:r>
              <a:rPr lang="en-US" sz="1600" b="1" dirty="0" err="1">
                <a:solidFill>
                  <a:srgbClr val="002E51"/>
                </a:solidFill>
              </a:rPr>
              <a:t>Teclistamab</a:t>
            </a:r>
            <a:r>
              <a:rPr lang="en-US" sz="1600" b="1" dirty="0">
                <a:solidFill>
                  <a:srgbClr val="002E51"/>
                </a:solidFill>
              </a:rPr>
              <a:t> + </a:t>
            </a:r>
            <a:r>
              <a:rPr lang="en-US" sz="1600" b="1" dirty="0" err="1">
                <a:solidFill>
                  <a:srgbClr val="002E51"/>
                </a:solidFill>
              </a:rPr>
              <a:t>daratumumab</a:t>
            </a:r>
            <a:r>
              <a:rPr lang="en-US" sz="1600" b="1" dirty="0">
                <a:solidFill>
                  <a:srgbClr val="002E51"/>
                </a:solidFill>
              </a:rPr>
              <a:t> for R/R MM (phase 1/2)</a:t>
            </a:r>
          </a:p>
          <a:p>
            <a:pPr marL="800100" lvl="1" indent="-342900" algn="l">
              <a:buFont typeface="Courier New" panose="02070309020205020404" pitchFamily="49" charset="0"/>
              <a:buChar char="o"/>
            </a:pPr>
            <a:r>
              <a:rPr lang="en-US" sz="1200" dirty="0">
                <a:solidFill>
                  <a:srgbClr val="002E51"/>
                </a:solidFill>
              </a:rPr>
              <a:t>Rational design based on </a:t>
            </a:r>
            <a:r>
              <a:rPr lang="en-US" sz="1200" dirty="0" err="1">
                <a:solidFill>
                  <a:srgbClr val="002E51"/>
                </a:solidFill>
              </a:rPr>
              <a:t>daratumumab’s</a:t>
            </a:r>
            <a:r>
              <a:rPr lang="en-US" sz="1200" dirty="0">
                <a:solidFill>
                  <a:srgbClr val="002E51"/>
                </a:solidFill>
              </a:rPr>
              <a:t> effects on suppressive CD38+ T cells</a:t>
            </a:r>
          </a:p>
          <a:p>
            <a:pPr marL="800100" lvl="1" indent="-342900" algn="l">
              <a:buFont typeface="Courier New" panose="02070309020205020404" pitchFamily="49" charset="0"/>
              <a:buChar char="o"/>
            </a:pPr>
            <a:r>
              <a:rPr lang="en-US" sz="1200" dirty="0">
                <a:solidFill>
                  <a:srgbClr val="002E51"/>
                </a:solidFill>
              </a:rPr>
              <a:t>Patients:  ≥ 3 lines of therapy including PI and </a:t>
            </a:r>
            <a:r>
              <a:rPr lang="en-US" sz="1200" dirty="0" err="1">
                <a:solidFill>
                  <a:srgbClr val="002E51"/>
                </a:solidFill>
              </a:rPr>
              <a:t>imid</a:t>
            </a:r>
            <a:r>
              <a:rPr lang="en-US" sz="1200" dirty="0">
                <a:solidFill>
                  <a:srgbClr val="002E51"/>
                </a:solidFill>
              </a:rPr>
              <a:t> or double-refractory to PI and </a:t>
            </a:r>
            <a:r>
              <a:rPr lang="en-US" sz="1200" dirty="0" err="1">
                <a:solidFill>
                  <a:srgbClr val="002E51"/>
                </a:solidFill>
              </a:rPr>
              <a:t>imid</a:t>
            </a:r>
            <a:r>
              <a:rPr lang="en-US" sz="1200" dirty="0">
                <a:solidFill>
                  <a:srgbClr val="002E51"/>
                </a:solidFill>
              </a:rPr>
              <a:t>; no anti-CD38 therapy within ≤ 90 days</a:t>
            </a:r>
          </a:p>
          <a:p>
            <a:pPr marL="800100" lvl="1" indent="-342900" algn="l">
              <a:buClr>
                <a:schemeClr val="accent5">
                  <a:lumMod val="10000"/>
                </a:schemeClr>
              </a:buClr>
              <a:buFont typeface="Courier New" panose="02070309020205020404" pitchFamily="49" charset="0"/>
              <a:buChar char="o"/>
            </a:pPr>
            <a:r>
              <a:rPr lang="en-US" sz="1200" dirty="0" err="1">
                <a:solidFill>
                  <a:srgbClr val="C00000"/>
                </a:solidFill>
              </a:rPr>
              <a:t>Daratumumab</a:t>
            </a:r>
            <a:r>
              <a:rPr lang="en-US" sz="1200" dirty="0">
                <a:solidFill>
                  <a:srgbClr val="C00000"/>
                </a:solidFill>
              </a:rPr>
              <a:t> SC 1800 mg per approved schedule + </a:t>
            </a:r>
            <a:r>
              <a:rPr lang="en-US" sz="1200" dirty="0" err="1">
                <a:solidFill>
                  <a:srgbClr val="C00000"/>
                </a:solidFill>
              </a:rPr>
              <a:t>teclistamab</a:t>
            </a:r>
            <a:r>
              <a:rPr lang="en-US" sz="1200" dirty="0">
                <a:solidFill>
                  <a:srgbClr val="C00000"/>
                </a:solidFill>
              </a:rPr>
              <a:t> 1.5-3 mg/kg q1-2w</a:t>
            </a:r>
          </a:p>
          <a:p>
            <a:pPr marL="800100" lvl="1" indent="-342900" algn="l">
              <a:buFont typeface="Courier New" panose="02070309020205020404" pitchFamily="49" charset="0"/>
              <a:buChar char="o"/>
            </a:pPr>
            <a:r>
              <a:rPr lang="en-US" sz="1200" dirty="0">
                <a:solidFill>
                  <a:srgbClr val="002E51"/>
                </a:solidFill>
              </a:rPr>
              <a:t>Median follow up 7.2m, median time to response 1 month, ORR 78%, VGPR 73%</a:t>
            </a:r>
          </a:p>
          <a:p>
            <a:pPr marL="800100" lvl="1" indent="-342900" algn="l">
              <a:buFont typeface="Courier New" panose="02070309020205020404" pitchFamily="49" charset="0"/>
              <a:buChar char="o"/>
            </a:pPr>
            <a:r>
              <a:rPr lang="en-US" sz="1200" dirty="0">
                <a:solidFill>
                  <a:srgbClr val="002E51"/>
                </a:solidFill>
              </a:rPr>
              <a:t>CRS in 61% (grade 1-2); median time to onset 2d, median duration 2d</a:t>
            </a:r>
          </a:p>
        </p:txBody>
      </p:sp>
      <p:sp>
        <p:nvSpPr>
          <p:cNvPr id="4" name="Title 3"/>
          <p:cNvSpPr>
            <a:spLocks noGrp="1"/>
          </p:cNvSpPr>
          <p:nvPr>
            <p:ph type="title"/>
          </p:nvPr>
        </p:nvSpPr>
        <p:spPr>
          <a:xfrm>
            <a:off x="0" y="127465"/>
            <a:ext cx="9144000" cy="807256"/>
          </a:xfrm>
        </p:spPr>
        <p:txBody>
          <a:bodyPr/>
          <a:lstStyle/>
          <a:p>
            <a:r>
              <a:rPr lang="en-US" b="1" dirty="0" err="1"/>
              <a:t>Teclistamab</a:t>
            </a:r>
            <a:r>
              <a:rPr lang="en-US" b="1" dirty="0"/>
              <a:t>:  Conference Updates</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
        <p:nvSpPr>
          <p:cNvPr id="8" name="TextBox 7"/>
          <p:cNvSpPr txBox="1"/>
          <p:nvPr/>
        </p:nvSpPr>
        <p:spPr>
          <a:xfrm>
            <a:off x="3707879" y="4439960"/>
            <a:ext cx="3442855"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Cortes-Silva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 (Supplement 1):241.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Rodriguez-Otero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JCO</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40(16, Supplement):8032.</a:t>
            </a:r>
          </a:p>
        </p:txBody>
      </p:sp>
    </p:spTree>
    <p:extLst>
      <p:ext uri="{BB962C8B-B14F-4D97-AF65-F5344CB8AC3E}">
        <p14:creationId xmlns:p14="http://schemas.microsoft.com/office/powerpoint/2010/main" val="10180734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475861" y="1168401"/>
            <a:ext cx="7296539" cy="2915920"/>
          </a:xfrm>
        </p:spPr>
        <p:txBody>
          <a:bodyPr/>
          <a:lstStyle/>
          <a:p>
            <a:pPr marL="285750" indent="-285750" algn="l">
              <a:buFont typeface="Arial" panose="020B0604020202020204" pitchFamily="34" charset="0"/>
              <a:buChar char="•"/>
            </a:pPr>
            <a:r>
              <a:rPr lang="en-US" sz="1800" b="1" dirty="0">
                <a:solidFill>
                  <a:srgbClr val="002E51"/>
                </a:solidFill>
              </a:rPr>
              <a:t>MajesTEC-2</a:t>
            </a:r>
          </a:p>
          <a:p>
            <a:pPr marL="742950" lvl="1" indent="-285750" algn="l">
              <a:buFont typeface="Courier New" panose="02070309020205020404" pitchFamily="49" charset="0"/>
              <a:buChar char="o"/>
            </a:pPr>
            <a:r>
              <a:rPr lang="en-US" sz="1200" dirty="0">
                <a:solidFill>
                  <a:srgbClr val="002E51"/>
                </a:solidFill>
              </a:rPr>
              <a:t>Phase 1b:  </a:t>
            </a:r>
            <a:r>
              <a:rPr lang="en-US" sz="1200" dirty="0" err="1">
                <a:solidFill>
                  <a:srgbClr val="C00000"/>
                </a:solidFill>
              </a:rPr>
              <a:t>Teclistamab</a:t>
            </a:r>
            <a:r>
              <a:rPr lang="en-US" sz="1200" dirty="0">
                <a:solidFill>
                  <a:srgbClr val="C00000"/>
                </a:solidFill>
              </a:rPr>
              <a:t> + SC </a:t>
            </a:r>
            <a:r>
              <a:rPr lang="en-US" sz="1200" dirty="0" err="1">
                <a:solidFill>
                  <a:srgbClr val="C00000"/>
                </a:solidFill>
              </a:rPr>
              <a:t>daratumumab</a:t>
            </a:r>
            <a:r>
              <a:rPr lang="en-US" sz="1200" dirty="0">
                <a:solidFill>
                  <a:srgbClr val="C00000"/>
                </a:solidFill>
              </a:rPr>
              <a:t> and </a:t>
            </a:r>
            <a:r>
              <a:rPr lang="en-US" sz="1200" dirty="0" err="1">
                <a:solidFill>
                  <a:srgbClr val="C00000"/>
                </a:solidFill>
              </a:rPr>
              <a:t>lenalidomide</a:t>
            </a:r>
            <a:r>
              <a:rPr lang="en-US" sz="1200" dirty="0">
                <a:solidFill>
                  <a:srgbClr val="C00000"/>
                </a:solidFill>
              </a:rPr>
              <a:t> </a:t>
            </a:r>
            <a:r>
              <a:rPr lang="en-US" sz="1200" dirty="0">
                <a:solidFill>
                  <a:srgbClr val="002E51"/>
                </a:solidFill>
              </a:rPr>
              <a:t>in patients with R/R MM</a:t>
            </a:r>
          </a:p>
          <a:p>
            <a:pPr marL="742950" lvl="1" indent="-285750" algn="l">
              <a:buFont typeface="Courier New" panose="02070309020205020404" pitchFamily="49" charset="0"/>
              <a:buChar char="o"/>
            </a:pPr>
            <a:r>
              <a:rPr lang="en-US" sz="1200" dirty="0">
                <a:solidFill>
                  <a:srgbClr val="002E51"/>
                </a:solidFill>
              </a:rPr>
              <a:t>Eligibility:  1-3 lines of therapy including PI and </a:t>
            </a:r>
            <a:r>
              <a:rPr lang="en-US" sz="1200" dirty="0" err="1">
                <a:solidFill>
                  <a:srgbClr val="002E51"/>
                </a:solidFill>
              </a:rPr>
              <a:t>imid</a:t>
            </a:r>
            <a:endParaRPr lang="en-US" sz="1200" dirty="0">
              <a:solidFill>
                <a:srgbClr val="002E51"/>
              </a:solidFill>
            </a:endParaRPr>
          </a:p>
          <a:p>
            <a:pPr marL="742950" lvl="1" indent="-285750" algn="l">
              <a:buFont typeface="Courier New" panose="02070309020205020404" pitchFamily="49" charset="0"/>
              <a:buChar char="o"/>
            </a:pPr>
            <a:r>
              <a:rPr lang="en-US" sz="1200" dirty="0">
                <a:solidFill>
                  <a:srgbClr val="002E51"/>
                </a:solidFill>
              </a:rPr>
              <a:t>Schedule:  weekly </a:t>
            </a:r>
            <a:r>
              <a:rPr lang="en-US" sz="1200" dirty="0" err="1">
                <a:solidFill>
                  <a:srgbClr val="002E51"/>
                </a:solidFill>
              </a:rPr>
              <a:t>teclistamab</a:t>
            </a:r>
            <a:r>
              <a:rPr lang="en-US" sz="1200" dirty="0">
                <a:solidFill>
                  <a:srgbClr val="002E51"/>
                </a:solidFill>
              </a:rPr>
              <a:t> + approved schedules of </a:t>
            </a:r>
            <a:r>
              <a:rPr lang="en-US" sz="1200" dirty="0" err="1">
                <a:solidFill>
                  <a:srgbClr val="002E51"/>
                </a:solidFill>
              </a:rPr>
              <a:t>daratumumab</a:t>
            </a:r>
            <a:r>
              <a:rPr lang="en-US" sz="1200" dirty="0">
                <a:solidFill>
                  <a:srgbClr val="002E51"/>
                </a:solidFill>
              </a:rPr>
              <a:t>, </a:t>
            </a:r>
            <a:r>
              <a:rPr lang="en-US" sz="1200" dirty="0" err="1">
                <a:solidFill>
                  <a:srgbClr val="002E51"/>
                </a:solidFill>
              </a:rPr>
              <a:t>lenalidomide</a:t>
            </a:r>
            <a:r>
              <a:rPr lang="en-US" sz="1200" dirty="0">
                <a:solidFill>
                  <a:srgbClr val="002E51"/>
                </a:solidFill>
              </a:rPr>
              <a:t> 25 mg</a:t>
            </a:r>
          </a:p>
          <a:p>
            <a:pPr marL="742950" lvl="1" indent="-285750" algn="l">
              <a:buFont typeface="Courier New" panose="02070309020205020404" pitchFamily="49" charset="0"/>
              <a:buChar char="o"/>
            </a:pPr>
            <a:r>
              <a:rPr lang="en-US" sz="1200" dirty="0">
                <a:solidFill>
                  <a:srgbClr val="002E51"/>
                </a:solidFill>
              </a:rPr>
              <a:t>Good tolerance and encouraging responses prompted phase 3 </a:t>
            </a:r>
            <a:r>
              <a:rPr lang="en-US" sz="1200" b="1" dirty="0">
                <a:solidFill>
                  <a:srgbClr val="002E51"/>
                </a:solidFill>
              </a:rPr>
              <a:t>MajesTEC-7</a:t>
            </a:r>
            <a:r>
              <a:rPr lang="en-US" sz="1200" dirty="0">
                <a:solidFill>
                  <a:srgbClr val="002E51"/>
                </a:solidFill>
              </a:rPr>
              <a:t>:  </a:t>
            </a:r>
            <a:r>
              <a:rPr lang="en-US" sz="1200" dirty="0" err="1">
                <a:solidFill>
                  <a:srgbClr val="C00000"/>
                </a:solidFill>
              </a:rPr>
              <a:t>tec-dara-len</a:t>
            </a:r>
            <a:r>
              <a:rPr lang="en-US" sz="1200" dirty="0">
                <a:solidFill>
                  <a:srgbClr val="C00000"/>
                </a:solidFill>
              </a:rPr>
              <a:t> vs. </a:t>
            </a:r>
            <a:r>
              <a:rPr lang="en-US" sz="1200" dirty="0" err="1">
                <a:solidFill>
                  <a:srgbClr val="C00000"/>
                </a:solidFill>
              </a:rPr>
              <a:t>dara-len-dex</a:t>
            </a:r>
            <a:r>
              <a:rPr lang="en-US" sz="1200" dirty="0">
                <a:solidFill>
                  <a:srgbClr val="002E51"/>
                </a:solidFill>
              </a:rPr>
              <a:t> in newly diagnosed MM patients ineligible for </a:t>
            </a:r>
            <a:r>
              <a:rPr lang="en-US" sz="1200" dirty="0" err="1">
                <a:solidFill>
                  <a:srgbClr val="002E51"/>
                </a:solidFill>
              </a:rPr>
              <a:t>aSCT</a:t>
            </a:r>
            <a:endParaRPr lang="en-US" sz="1200" dirty="0">
              <a:solidFill>
                <a:srgbClr val="002E51"/>
              </a:solidFill>
            </a:endParaRPr>
          </a:p>
          <a:p>
            <a:pPr marL="285750" indent="-285750" algn="l">
              <a:buFont typeface="Arial" panose="020B0604020202020204" pitchFamily="34" charset="0"/>
              <a:buChar char="•"/>
            </a:pPr>
            <a:endParaRPr lang="en-US" sz="1200" dirty="0">
              <a:solidFill>
                <a:srgbClr val="002E51"/>
              </a:solidFill>
            </a:endParaRPr>
          </a:p>
          <a:p>
            <a:pPr marL="285750" indent="-285750" algn="l">
              <a:buFont typeface="Arial" panose="020B0604020202020204" pitchFamily="34" charset="0"/>
              <a:buChar char="•"/>
            </a:pPr>
            <a:r>
              <a:rPr lang="en-US" sz="1800" b="1" dirty="0">
                <a:solidFill>
                  <a:srgbClr val="002E51"/>
                </a:solidFill>
              </a:rPr>
              <a:t>MajesTEC-4</a:t>
            </a:r>
          </a:p>
          <a:p>
            <a:pPr marL="742950" lvl="1" indent="-285750" algn="l">
              <a:buFont typeface="Courier New" panose="02070309020205020404" pitchFamily="49" charset="0"/>
              <a:buChar char="o"/>
            </a:pPr>
            <a:r>
              <a:rPr lang="en-US" sz="1200" dirty="0">
                <a:solidFill>
                  <a:srgbClr val="002E51"/>
                </a:solidFill>
              </a:rPr>
              <a:t>Phase 3:  </a:t>
            </a:r>
            <a:r>
              <a:rPr lang="en-US" sz="1200" dirty="0" err="1">
                <a:solidFill>
                  <a:srgbClr val="C00000"/>
                </a:solidFill>
              </a:rPr>
              <a:t>teclistamab</a:t>
            </a:r>
            <a:r>
              <a:rPr lang="en-US" sz="1200" dirty="0">
                <a:solidFill>
                  <a:srgbClr val="C00000"/>
                </a:solidFill>
              </a:rPr>
              <a:t> + </a:t>
            </a:r>
            <a:r>
              <a:rPr lang="en-US" sz="1200" dirty="0" err="1">
                <a:solidFill>
                  <a:srgbClr val="C00000"/>
                </a:solidFill>
              </a:rPr>
              <a:t>lenalidomide</a:t>
            </a:r>
            <a:r>
              <a:rPr lang="en-US" sz="1200" dirty="0">
                <a:solidFill>
                  <a:srgbClr val="C00000"/>
                </a:solidFill>
              </a:rPr>
              <a:t> vs. </a:t>
            </a:r>
            <a:r>
              <a:rPr lang="en-US" sz="1200" dirty="0" err="1">
                <a:solidFill>
                  <a:srgbClr val="C00000"/>
                </a:solidFill>
              </a:rPr>
              <a:t>lenalidomide</a:t>
            </a:r>
            <a:r>
              <a:rPr lang="en-US" sz="1200" dirty="0">
                <a:solidFill>
                  <a:srgbClr val="C00000"/>
                </a:solidFill>
              </a:rPr>
              <a:t> </a:t>
            </a:r>
            <a:r>
              <a:rPr lang="en-US" sz="1200" dirty="0">
                <a:solidFill>
                  <a:srgbClr val="002E51"/>
                </a:solidFill>
              </a:rPr>
              <a:t>alone as maintenance therapy after </a:t>
            </a:r>
            <a:r>
              <a:rPr lang="en-US" sz="1200" dirty="0" err="1">
                <a:solidFill>
                  <a:srgbClr val="002E51"/>
                </a:solidFill>
              </a:rPr>
              <a:t>aSCT</a:t>
            </a:r>
            <a:r>
              <a:rPr lang="en-US" sz="1200" dirty="0">
                <a:solidFill>
                  <a:srgbClr val="002E51"/>
                </a:solidFill>
              </a:rPr>
              <a:t> in patients with newly diagnosed multiple myeloma</a:t>
            </a:r>
            <a:endParaRPr lang="en-US" sz="11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Ongoing </a:t>
            </a:r>
            <a:r>
              <a:rPr lang="en-US" b="1" dirty="0" err="1"/>
              <a:t>MajesTEC</a:t>
            </a:r>
            <a:r>
              <a:rPr lang="en-US" b="1" dirty="0"/>
              <a:t> Trials</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Box 6"/>
          <p:cNvSpPr txBox="1"/>
          <p:nvPr/>
        </p:nvSpPr>
        <p:spPr>
          <a:xfrm>
            <a:off x="3707879" y="4439960"/>
            <a:ext cx="3442855"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Serle</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 (Supplement 1):394.</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Zamagni</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140(Supplement 1):7289.</a:t>
            </a:r>
          </a:p>
        </p:txBody>
      </p:sp>
    </p:spTree>
    <p:extLst>
      <p:ext uri="{BB962C8B-B14F-4D97-AF65-F5344CB8AC3E}">
        <p14:creationId xmlns:p14="http://schemas.microsoft.com/office/powerpoint/2010/main" val="13904207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373224" y="934721"/>
            <a:ext cx="7399176" cy="3149600"/>
          </a:xfrm>
        </p:spPr>
        <p:txBody>
          <a:bodyPr/>
          <a:lstStyle/>
          <a:p>
            <a:pPr algn="l"/>
            <a:r>
              <a:rPr lang="en-US" sz="1400" dirty="0">
                <a:solidFill>
                  <a:srgbClr val="002E51"/>
                </a:solidFill>
              </a:rPr>
              <a:t>Anti-BCMA, anti-CD3 </a:t>
            </a:r>
            <a:r>
              <a:rPr lang="en-US" sz="1400" dirty="0" err="1">
                <a:solidFill>
                  <a:srgbClr val="002E51"/>
                </a:solidFill>
              </a:rPr>
              <a:t>BiTE</a:t>
            </a:r>
            <a:r>
              <a:rPr lang="en-US" sz="1400" dirty="0">
                <a:solidFill>
                  <a:srgbClr val="002E51"/>
                </a:solidFill>
              </a:rPr>
              <a:t> which received </a:t>
            </a:r>
            <a:r>
              <a:rPr lang="en-US" sz="1400" dirty="0">
                <a:solidFill>
                  <a:srgbClr val="C00000"/>
                </a:solidFill>
              </a:rPr>
              <a:t>breakthrough designation </a:t>
            </a:r>
            <a:r>
              <a:rPr lang="en-US" sz="1400" dirty="0">
                <a:solidFill>
                  <a:srgbClr val="002E51"/>
                </a:solidFill>
              </a:rPr>
              <a:t>in November, 2022</a:t>
            </a:r>
          </a:p>
        </p:txBody>
      </p:sp>
      <p:sp>
        <p:nvSpPr>
          <p:cNvPr id="4" name="Title 3"/>
          <p:cNvSpPr>
            <a:spLocks noGrp="1"/>
          </p:cNvSpPr>
          <p:nvPr>
            <p:ph type="title"/>
          </p:nvPr>
        </p:nvSpPr>
        <p:spPr>
          <a:xfrm>
            <a:off x="0" y="127465"/>
            <a:ext cx="9144000" cy="807256"/>
          </a:xfrm>
        </p:spPr>
        <p:txBody>
          <a:bodyPr/>
          <a:lstStyle/>
          <a:p>
            <a:r>
              <a:rPr lang="en-US" b="1" dirty="0" err="1"/>
              <a:t>Elranatamab</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3" name="Picture 2"/>
          <p:cNvPicPr>
            <a:picLocks noChangeAspect="1"/>
          </p:cNvPicPr>
          <p:nvPr/>
        </p:nvPicPr>
        <p:blipFill rotWithShape="1">
          <a:blip r:embed="rId5"/>
          <a:srcRect t="-2" r="4262" b="709"/>
          <a:stretch/>
        </p:blipFill>
        <p:spPr>
          <a:xfrm>
            <a:off x="6748620" y="1478240"/>
            <a:ext cx="2292743" cy="2604932"/>
          </a:xfrm>
          <a:prstGeom prst="rect">
            <a:avLst/>
          </a:prstGeom>
        </p:spPr>
      </p:pic>
      <p:sp>
        <p:nvSpPr>
          <p:cNvPr id="9" name="TextBox 8"/>
          <p:cNvSpPr txBox="1"/>
          <p:nvPr/>
        </p:nvSpPr>
        <p:spPr>
          <a:xfrm>
            <a:off x="437139" y="1465137"/>
            <a:ext cx="3178614" cy="236988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0" u="none" strike="noStrike" kern="1200" cap="none" spc="0" normalizeH="0" baseline="0" noProof="0" dirty="0">
                <a:ln>
                  <a:noFill/>
                </a:ln>
                <a:solidFill>
                  <a:srgbClr val="002E51"/>
                </a:solidFill>
                <a:effectLst/>
                <a:uLnTx/>
                <a:uFillTx/>
                <a:latin typeface="Arial" charset="0"/>
                <a:ea typeface="ＭＳ Ｐゴシック" charset="0"/>
              </a:rPr>
              <a:t>MagnetisMM-1 Trial</a:t>
            </a: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1" u="none" strike="noStrike" kern="1200" cap="none" spc="0" normalizeH="0" baseline="0" noProof="0" dirty="0">
                <a:ln>
                  <a:noFill/>
                </a:ln>
                <a:solidFill>
                  <a:srgbClr val="002E51"/>
                </a:solidFill>
                <a:effectLst/>
                <a:uLnTx/>
                <a:uFillTx/>
                <a:latin typeface="Arial" charset="0"/>
                <a:ea typeface="ＭＳ Ｐゴシック" charset="0"/>
              </a:rPr>
              <a:t>Patients</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n = 58 (54 received monotherapy)</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age:  64</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prior regimens:  5</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C00000"/>
                </a:solidFill>
                <a:effectLst/>
                <a:uLnTx/>
                <a:uFillTx/>
                <a:latin typeface="Arial" charset="0"/>
                <a:ea typeface="ＭＳ Ｐゴシック" charset="0"/>
              </a:rPr>
              <a:t>22% prior BCMA-targeted therapy</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91% triple class-refractory</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69% prior </a:t>
            </a:r>
            <a:r>
              <a:rPr kumimoji="0" lang="en-US" sz="1400" b="0" i="0" u="none" strike="noStrike" kern="1200" cap="none" spc="0" normalizeH="0" baseline="0" noProof="0" dirty="0" err="1">
                <a:ln>
                  <a:noFill/>
                </a:ln>
                <a:solidFill>
                  <a:srgbClr val="002060"/>
                </a:solidFill>
                <a:effectLst/>
                <a:uLnTx/>
                <a:uFillTx/>
                <a:latin typeface="Arial" charset="0"/>
                <a:ea typeface="ＭＳ Ｐゴシック" charset="0"/>
              </a:rPr>
              <a:t>aSCT</a:t>
            </a:r>
            <a:endParaRPr kumimoji="0" lang="en-US" sz="1400" b="0" i="0" u="none" strike="noStrike" kern="1200" cap="none" spc="0" normalizeH="0" baseline="0" noProof="0" dirty="0">
              <a:ln>
                <a:noFill/>
              </a:ln>
              <a:solidFill>
                <a:srgbClr val="00206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29% high cytogenetic risk</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4" name="TextBox 13"/>
          <p:cNvSpPr txBox="1"/>
          <p:nvPr/>
        </p:nvSpPr>
        <p:spPr>
          <a:xfrm>
            <a:off x="3707879" y="4439960"/>
            <a:ext cx="3442855" cy="5078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Sebag</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(2021),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138 (Supplement 1):895.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Raje</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 (Supplement 1):388.</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MyelomaHub.com</a:t>
            </a:r>
          </a:p>
        </p:txBody>
      </p:sp>
      <p:sp>
        <p:nvSpPr>
          <p:cNvPr id="15" name="TextBox 14"/>
          <p:cNvSpPr txBox="1"/>
          <p:nvPr/>
        </p:nvSpPr>
        <p:spPr>
          <a:xfrm>
            <a:off x="3679668" y="1497909"/>
            <a:ext cx="3124936"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1" i="0"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1" i="0"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1" u="none" strike="noStrike" kern="1200" cap="none" spc="0" normalizeH="0" baseline="0" noProof="0" dirty="0">
                <a:ln>
                  <a:noFill/>
                </a:ln>
                <a:solidFill>
                  <a:srgbClr val="002E51"/>
                </a:solidFill>
                <a:effectLst/>
                <a:uLnTx/>
                <a:uFillTx/>
                <a:latin typeface="Arial" charset="0"/>
                <a:ea typeface="ＭＳ Ｐゴシック" charset="0"/>
              </a:rPr>
              <a:t>Treatment</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Dose escalation (weekly dosing)</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Priming (weight-based)</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Expansion (fixed dose)</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Premeds:  dexamethasone, acetaminophen, diphenhydramine</a:t>
            </a:r>
            <a:endParaRPr kumimoji="0" lang="en-US" sz="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7" name="TextBox 6"/>
          <p:cNvSpPr txBox="1"/>
          <p:nvPr/>
        </p:nvSpPr>
        <p:spPr>
          <a:xfrm>
            <a:off x="6713343" y="1253363"/>
            <a:ext cx="1181648"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Arial" charset="0"/>
                <a:ea typeface="ＭＳ Ｐゴシック" charset="0"/>
              </a:rPr>
              <a:t>Phase 1</a:t>
            </a:r>
          </a:p>
        </p:txBody>
      </p:sp>
    </p:spTree>
    <p:extLst>
      <p:ext uri="{BB962C8B-B14F-4D97-AF65-F5344CB8AC3E}">
        <p14:creationId xmlns:p14="http://schemas.microsoft.com/office/powerpoint/2010/main" val="12806263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373224" y="934721"/>
            <a:ext cx="7399176" cy="3149600"/>
          </a:xfrm>
        </p:spPr>
        <p:txBody>
          <a:bodyPr/>
          <a:lstStyle/>
          <a:p>
            <a:pPr algn="l"/>
            <a:r>
              <a:rPr lang="en-US" sz="1400" dirty="0">
                <a:solidFill>
                  <a:srgbClr val="002E51"/>
                </a:solidFill>
              </a:rPr>
              <a:t>Anti-BCMA, anti-CD3 </a:t>
            </a:r>
            <a:r>
              <a:rPr lang="en-US" sz="1400" dirty="0" err="1">
                <a:solidFill>
                  <a:srgbClr val="002E51"/>
                </a:solidFill>
              </a:rPr>
              <a:t>BiTE</a:t>
            </a:r>
            <a:r>
              <a:rPr lang="en-US" sz="1400" dirty="0">
                <a:solidFill>
                  <a:srgbClr val="002E51"/>
                </a:solidFill>
              </a:rPr>
              <a:t> which received </a:t>
            </a:r>
            <a:r>
              <a:rPr lang="en-US" sz="1400" dirty="0">
                <a:solidFill>
                  <a:srgbClr val="C00000"/>
                </a:solidFill>
              </a:rPr>
              <a:t>breakthrough designation </a:t>
            </a:r>
            <a:r>
              <a:rPr lang="en-US" sz="1400" dirty="0">
                <a:solidFill>
                  <a:srgbClr val="002E51"/>
                </a:solidFill>
              </a:rPr>
              <a:t>in November, 2022</a:t>
            </a:r>
          </a:p>
        </p:txBody>
      </p:sp>
      <p:sp>
        <p:nvSpPr>
          <p:cNvPr id="4" name="Title 3"/>
          <p:cNvSpPr>
            <a:spLocks noGrp="1"/>
          </p:cNvSpPr>
          <p:nvPr>
            <p:ph type="title"/>
          </p:nvPr>
        </p:nvSpPr>
        <p:spPr>
          <a:xfrm>
            <a:off x="0" y="127465"/>
            <a:ext cx="9144000" cy="807256"/>
          </a:xfrm>
        </p:spPr>
        <p:txBody>
          <a:bodyPr/>
          <a:lstStyle/>
          <a:p>
            <a:r>
              <a:rPr lang="en-US" b="1" dirty="0" err="1"/>
              <a:t>Elranatamab</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10" name="TextBox 9"/>
          <p:cNvSpPr txBox="1"/>
          <p:nvPr/>
        </p:nvSpPr>
        <p:spPr>
          <a:xfrm>
            <a:off x="437139" y="1465137"/>
            <a:ext cx="3444396" cy="236988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0" u="none" strike="noStrike" kern="1200" cap="none" spc="0" normalizeH="0" baseline="0" noProof="0" dirty="0">
                <a:ln>
                  <a:noFill/>
                </a:ln>
                <a:solidFill>
                  <a:srgbClr val="002E51"/>
                </a:solidFill>
                <a:effectLst/>
                <a:uLnTx/>
                <a:uFillTx/>
                <a:latin typeface="Arial" charset="0"/>
                <a:ea typeface="ＭＳ Ｐゴシック" charset="0"/>
              </a:rPr>
              <a:t>MagnetisMM-1 Trial</a:t>
            </a: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1" u="none" strike="noStrike" kern="1200" cap="none" spc="0" normalizeH="0" baseline="0" noProof="0" dirty="0">
                <a:ln>
                  <a:noFill/>
                </a:ln>
                <a:solidFill>
                  <a:srgbClr val="002E51"/>
                </a:solidFill>
                <a:effectLst/>
                <a:uLnTx/>
                <a:uFillTx/>
                <a:latin typeface="Arial" charset="0"/>
                <a:ea typeface="ＭＳ Ｐゴシック" charset="0"/>
              </a:rPr>
              <a:t>Results</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follow up 12m</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ORR 64% (</a:t>
            </a:r>
            <a:r>
              <a:rPr kumimoji="0" lang="en-US" sz="1400" b="0" i="0" u="none" strike="noStrike" kern="1200" cap="none" spc="0" normalizeH="0" baseline="0" noProof="0" dirty="0">
                <a:ln>
                  <a:noFill/>
                </a:ln>
                <a:solidFill>
                  <a:srgbClr val="C00000"/>
                </a:solidFill>
                <a:effectLst/>
                <a:uLnTx/>
                <a:uFillTx/>
                <a:latin typeface="Arial" charset="0"/>
                <a:ea typeface="ＭＳ Ｐゴシック" charset="0"/>
              </a:rPr>
              <a:t>54% prior BMCA therapy</a:t>
            </a: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VGPR 56%</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CR 38%</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a:t>
            </a:r>
            <a:r>
              <a:rPr kumimoji="0" lang="en-US" sz="1400" b="0" i="0" u="none" strike="noStrike" kern="1200" cap="none" spc="0" normalizeH="0" baseline="0" noProof="0" dirty="0" err="1">
                <a:ln>
                  <a:noFill/>
                </a:ln>
                <a:solidFill>
                  <a:srgbClr val="002060"/>
                </a:solidFill>
                <a:effectLst/>
                <a:uLnTx/>
                <a:uFillTx/>
                <a:latin typeface="Arial" charset="0"/>
                <a:ea typeface="ＭＳ Ｐゴシック" charset="0"/>
              </a:rPr>
              <a:t>DoR</a:t>
            </a: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 17m</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100% patients with CR achieved MRD negativity to 1 x 10</a:t>
            </a:r>
            <a:r>
              <a:rPr kumimoji="0" lang="en-US" sz="1400" b="0" i="0" u="none" strike="noStrike" kern="1200" cap="none" spc="0" normalizeH="0" baseline="30000" noProof="0" dirty="0">
                <a:ln>
                  <a:noFill/>
                </a:ln>
                <a:solidFill>
                  <a:srgbClr val="002060"/>
                </a:solidFill>
                <a:effectLst/>
                <a:uLnTx/>
                <a:uFillTx/>
                <a:latin typeface="Arial" charset="0"/>
                <a:ea typeface="ＭＳ Ｐゴシック" charset="0"/>
              </a:rPr>
              <a:t>-5</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3" name="TextBox 12"/>
          <p:cNvSpPr txBox="1"/>
          <p:nvPr/>
        </p:nvSpPr>
        <p:spPr>
          <a:xfrm>
            <a:off x="4104769" y="1465137"/>
            <a:ext cx="3444396"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endParaRPr kumimoji="0" lang="en-US" sz="1400" b="0" i="1" u="none" strike="noStrike" kern="1200" cap="none" spc="0" normalizeH="0" baseline="0" noProof="0" dirty="0">
              <a:ln>
                <a:noFill/>
              </a:ln>
              <a:solidFill>
                <a:srgbClr val="002E51"/>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1" u="none" strike="noStrike" kern="1200" cap="none" spc="0" normalizeH="0" baseline="0" noProof="0" dirty="0">
                <a:ln>
                  <a:noFill/>
                </a:ln>
                <a:solidFill>
                  <a:srgbClr val="002E51"/>
                </a:solidFill>
                <a:effectLst/>
                <a:uLnTx/>
                <a:uFillTx/>
                <a:latin typeface="Arial" charset="0"/>
                <a:ea typeface="ＭＳ Ｐゴシック" charset="0"/>
              </a:rPr>
              <a:t>Safety &amp; Correlatives</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Most common TEAEs:  CRS (67%, all grade 1-2), neutropenia, anemia, injection site reaction, </a:t>
            </a:r>
            <a:r>
              <a:rPr kumimoji="0" lang="en-US" sz="1400" b="0" i="0" u="none" strike="noStrike" kern="1200" cap="none" spc="0" normalizeH="0" baseline="0" noProof="0" dirty="0" err="1">
                <a:ln>
                  <a:noFill/>
                </a:ln>
                <a:solidFill>
                  <a:srgbClr val="002060"/>
                </a:solidFill>
                <a:effectLst/>
                <a:uLnTx/>
                <a:uFillTx/>
                <a:latin typeface="Arial" charset="0"/>
                <a:ea typeface="ＭＳ Ｐゴシック" charset="0"/>
              </a:rPr>
              <a:t>lymphopenia</a:t>
            </a:r>
            <a:endParaRPr kumimoji="0" lang="en-US" sz="1400" b="0" i="0" u="none" strike="noStrike" kern="1200" cap="none" spc="0" normalizeH="0" baseline="0" noProof="0" dirty="0">
              <a:ln>
                <a:noFill/>
              </a:ln>
              <a:solidFill>
                <a:srgbClr val="00206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err="1">
                <a:ln>
                  <a:noFill/>
                </a:ln>
                <a:solidFill>
                  <a:srgbClr val="002060"/>
                </a:solidFill>
                <a:effectLst/>
                <a:uLnTx/>
                <a:uFillTx/>
                <a:latin typeface="Arial" charset="0"/>
                <a:ea typeface="ＭＳ Ｐゴシック" charset="0"/>
              </a:rPr>
              <a:t>Premedications</a:t>
            </a: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 decreased CRS duration (2-7d to 1-4d)</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err="1">
                <a:ln>
                  <a:noFill/>
                </a:ln>
                <a:solidFill>
                  <a:srgbClr val="002060"/>
                </a:solidFill>
                <a:effectLst/>
                <a:uLnTx/>
                <a:uFillTx/>
                <a:latin typeface="Arial" charset="0"/>
                <a:ea typeface="ＭＳ Ｐゴシック" charset="0"/>
              </a:rPr>
              <a:t>sBCMA</a:t>
            </a: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 levels inversely correlated with response</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1400" b="0" i="0" u="none" strike="noStrike" kern="1200" cap="none" spc="0" normalizeH="0" baseline="0" noProof="0" dirty="0">
              <a:ln>
                <a:noFill/>
              </a:ln>
              <a:solidFill>
                <a:srgbClr val="00206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1400" b="0" i="0" u="none" strike="noStrike" kern="1200" cap="none" spc="0" normalizeH="0" baseline="0" noProof="0" dirty="0">
              <a:ln>
                <a:noFill/>
              </a:ln>
              <a:solidFill>
                <a:srgbClr val="00206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800" b="0" i="0" u="none" strike="noStrike" kern="1200" cap="none" spc="0" normalizeH="0" baseline="0" noProof="0" dirty="0">
              <a:ln>
                <a:noFill/>
              </a:ln>
              <a:solidFill>
                <a:srgbClr val="002060"/>
              </a:solidFill>
              <a:effectLst/>
              <a:uLnTx/>
              <a:uFillTx/>
              <a:latin typeface="Arial" charset="0"/>
              <a:ea typeface="ＭＳ Ｐゴシック" charset="0"/>
            </a:endParaRPr>
          </a:p>
        </p:txBody>
      </p:sp>
      <p:sp>
        <p:nvSpPr>
          <p:cNvPr id="14" name="TextBox 13"/>
          <p:cNvSpPr txBox="1"/>
          <p:nvPr/>
        </p:nvSpPr>
        <p:spPr>
          <a:xfrm>
            <a:off x="3707879" y="4439960"/>
            <a:ext cx="3442855"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Sebag</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(2021),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138 (Supplement 1):895.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Raje</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(2022),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Blood</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140 (Supplement 1):388.</a:t>
            </a:r>
          </a:p>
        </p:txBody>
      </p:sp>
    </p:spTree>
    <p:extLst>
      <p:ext uri="{BB962C8B-B14F-4D97-AF65-F5344CB8AC3E}">
        <p14:creationId xmlns:p14="http://schemas.microsoft.com/office/powerpoint/2010/main" val="389208384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373224" y="1011010"/>
            <a:ext cx="7399176" cy="3073311"/>
          </a:xfrm>
        </p:spPr>
        <p:txBody>
          <a:bodyPr/>
          <a:lstStyle/>
          <a:p>
            <a:pPr algn="l"/>
            <a:r>
              <a:rPr lang="en-US" sz="1400" b="1" dirty="0">
                <a:solidFill>
                  <a:srgbClr val="002E51"/>
                </a:solidFill>
              </a:rPr>
              <a:t>MagnetisMM-3 Trial</a:t>
            </a:r>
          </a:p>
        </p:txBody>
      </p:sp>
      <p:sp>
        <p:nvSpPr>
          <p:cNvPr id="4" name="Title 3"/>
          <p:cNvSpPr>
            <a:spLocks noGrp="1"/>
          </p:cNvSpPr>
          <p:nvPr>
            <p:ph type="title"/>
          </p:nvPr>
        </p:nvSpPr>
        <p:spPr>
          <a:xfrm>
            <a:off x="0" y="127465"/>
            <a:ext cx="9144000" cy="807256"/>
          </a:xfrm>
        </p:spPr>
        <p:txBody>
          <a:bodyPr/>
          <a:lstStyle/>
          <a:p>
            <a:r>
              <a:rPr lang="en-US" b="1" dirty="0" err="1"/>
              <a:t>Elranatamab</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2050" name="Picture 2" descr="https://cdn.sanity.io/images/0vv8moc6/onclive/13ecace5396b142084270470bbb842054f9d4223-745x365.png?fit=crop&amp;auto=format"/>
          <p:cNvPicPr>
            <a:picLocks noChangeAspect="1" noChangeArrowheads="1"/>
          </p:cNvPicPr>
          <p:nvPr/>
        </p:nvPicPr>
        <p:blipFill rotWithShape="1">
          <a:blip r:embed="rId5">
            <a:extLst>
              <a:ext uri="{28A0092B-C50C-407E-A947-70E740481C1C}">
                <a14:useLocalDpi xmlns:a14="http://schemas.microsoft.com/office/drawing/2010/main" val="0"/>
              </a:ext>
            </a:extLst>
          </a:blip>
          <a:srcRect t="7964" b="5950"/>
          <a:stretch/>
        </p:blipFill>
        <p:spPr bwMode="auto">
          <a:xfrm>
            <a:off x="2630648" y="1280485"/>
            <a:ext cx="6415638" cy="27058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94718" y="4443752"/>
            <a:ext cx="2887498" cy="50783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charset="0"/>
                <a:ea typeface="ＭＳ Ｐゴシック" charset="0"/>
              </a:rPr>
              <a:t>Bahlis</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 et al. (2022) Blood, 140 (Supplement 1):391.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OncLive.com</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Box 7"/>
          <p:cNvSpPr txBox="1"/>
          <p:nvPr/>
        </p:nvSpPr>
        <p:spPr>
          <a:xfrm>
            <a:off x="437139" y="1465137"/>
            <a:ext cx="2193509" cy="25135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BBE0E3">
                  <a:lumMod val="10000"/>
                </a:srgbClr>
              </a:buClr>
              <a:buSzPct val="120000"/>
              <a:buFontTx/>
              <a:buNone/>
              <a:tabLst/>
              <a:defRPr/>
            </a:pPr>
            <a:r>
              <a:rPr kumimoji="0" lang="en-US" sz="1400" b="1" i="1" u="none" strike="noStrike" kern="1200" cap="none" spc="0" normalizeH="0" baseline="0" noProof="0" dirty="0">
                <a:ln>
                  <a:noFill/>
                </a:ln>
                <a:solidFill>
                  <a:srgbClr val="002E51"/>
                </a:solidFill>
                <a:effectLst/>
                <a:uLnTx/>
                <a:uFillTx/>
                <a:latin typeface="Arial" charset="0"/>
                <a:ea typeface="ＭＳ Ｐゴシック" charset="0"/>
              </a:rPr>
              <a:t>Preliminary Results (A)</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n = 123</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follow up 7m</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ORR 61%</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Median time to response 1.2m</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Grade 3-4 TEAE 75%</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Infections 62%</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CRS 56% </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charset="0"/>
                <a:ea typeface="ＭＳ Ｐゴシック" charset="0"/>
              </a:rPr>
              <a:t>ICANS 3%</a:t>
            </a: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1400" b="0" i="0" u="none" strike="noStrike" kern="1200" cap="none" spc="0" normalizeH="0" baseline="30000" noProof="0" dirty="0">
              <a:ln>
                <a:noFill/>
              </a:ln>
              <a:solidFill>
                <a:srgbClr val="002060"/>
              </a:solidFill>
              <a:effectLst/>
              <a:uLnTx/>
              <a:uFillTx/>
              <a:latin typeface="Arial"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
                <a:srgbClr val="BBE0E3">
                  <a:lumMod val="10000"/>
                </a:srgbClr>
              </a:buClr>
              <a:buSzPct val="120000"/>
              <a:buFont typeface="Arial" panose="020B0604020202020204" pitchFamily="34" charset="0"/>
              <a:buChar char="•"/>
              <a:tabLst/>
              <a:defRPr/>
            </a:pPr>
            <a:endParaRPr kumimoji="0" lang="en-US" sz="800" b="0" i="0" u="none" strike="noStrike" kern="1200" cap="none" spc="0" normalizeH="0" baseline="0" noProof="0" dirty="0">
              <a:ln>
                <a:noFill/>
              </a:ln>
              <a:solidFill>
                <a:srgbClr val="002060"/>
              </a:solidFill>
              <a:effectLst/>
              <a:uLnTx/>
              <a:uFillTx/>
              <a:latin typeface="Arial" charset="0"/>
              <a:ea typeface="ＭＳ Ｐゴシック" charset="0"/>
            </a:endParaRPr>
          </a:p>
        </p:txBody>
      </p:sp>
    </p:spTree>
    <p:extLst>
      <p:ext uri="{BB962C8B-B14F-4D97-AF65-F5344CB8AC3E}">
        <p14:creationId xmlns:p14="http://schemas.microsoft.com/office/powerpoint/2010/main" val="25313124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519545" y="1168401"/>
            <a:ext cx="7392965" cy="2915920"/>
          </a:xfrm>
        </p:spPr>
        <p:txBody>
          <a:bodyPr/>
          <a:lstStyle/>
          <a:p>
            <a:pPr marL="285750" indent="-285750" algn="l">
              <a:buFont typeface="Arial" panose="020B0604020202020204" pitchFamily="34" charset="0"/>
              <a:buChar char="•"/>
            </a:pPr>
            <a:r>
              <a:rPr lang="en-US" sz="1400" dirty="0" err="1">
                <a:solidFill>
                  <a:srgbClr val="002E51"/>
                </a:solidFill>
              </a:rPr>
              <a:t>Teclistamab</a:t>
            </a:r>
            <a:r>
              <a:rPr lang="en-US" sz="1400" dirty="0">
                <a:solidFill>
                  <a:srgbClr val="002E51"/>
                </a:solidFill>
              </a:rPr>
              <a:t> and </a:t>
            </a:r>
            <a:r>
              <a:rPr lang="en-US" sz="1400" dirty="0" err="1">
                <a:solidFill>
                  <a:srgbClr val="002E51"/>
                </a:solidFill>
              </a:rPr>
              <a:t>elranatamab</a:t>
            </a:r>
            <a:r>
              <a:rPr lang="en-US" sz="1400" dirty="0">
                <a:solidFill>
                  <a:srgbClr val="002E51"/>
                </a:solidFill>
              </a:rPr>
              <a:t> are both </a:t>
            </a:r>
            <a:r>
              <a:rPr lang="en-US" sz="1400" dirty="0" err="1">
                <a:solidFill>
                  <a:srgbClr val="002E51"/>
                </a:solidFill>
              </a:rPr>
              <a:t>BiTEs</a:t>
            </a:r>
            <a:r>
              <a:rPr lang="en-US" sz="1400" dirty="0">
                <a:solidFill>
                  <a:srgbClr val="002E51"/>
                </a:solidFill>
              </a:rPr>
              <a:t> targeted to BCMA and CD3.</a:t>
            </a:r>
          </a:p>
          <a:p>
            <a:pPr marL="285750" indent="-285750" algn="l">
              <a:buFont typeface="Arial" panose="020B0604020202020204" pitchFamily="34" charset="0"/>
              <a:buChar char="•"/>
            </a:pPr>
            <a:endParaRPr lang="en-US" sz="800" dirty="0">
              <a:solidFill>
                <a:srgbClr val="002E51"/>
              </a:solidFill>
            </a:endParaRPr>
          </a:p>
          <a:p>
            <a:pPr marL="285750" indent="-285750" algn="l">
              <a:buFont typeface="Arial" panose="020B0604020202020204" pitchFamily="34" charset="0"/>
              <a:buChar char="•"/>
            </a:pPr>
            <a:r>
              <a:rPr lang="en-US" sz="1400" dirty="0" err="1">
                <a:solidFill>
                  <a:srgbClr val="002E51"/>
                </a:solidFill>
              </a:rPr>
              <a:t>Teclistamab</a:t>
            </a:r>
            <a:r>
              <a:rPr lang="en-US" sz="1400" dirty="0">
                <a:solidFill>
                  <a:srgbClr val="002E51"/>
                </a:solidFill>
              </a:rPr>
              <a:t> is FDA-approved; </a:t>
            </a:r>
            <a:r>
              <a:rPr lang="en-US" sz="1400" dirty="0" err="1">
                <a:solidFill>
                  <a:srgbClr val="002E51"/>
                </a:solidFill>
              </a:rPr>
              <a:t>elranatamab</a:t>
            </a:r>
            <a:r>
              <a:rPr lang="en-US" sz="1400" dirty="0">
                <a:solidFill>
                  <a:srgbClr val="002E51"/>
                </a:solidFill>
              </a:rPr>
              <a:t> was granted breakthrough designation.</a:t>
            </a:r>
          </a:p>
          <a:p>
            <a:pPr marL="285750" indent="-285750" algn="l">
              <a:buFont typeface="Arial" panose="020B0604020202020204" pitchFamily="34" charset="0"/>
              <a:buChar char="•"/>
            </a:pPr>
            <a:endParaRPr lang="en-US" sz="800" dirty="0">
              <a:solidFill>
                <a:srgbClr val="002E51"/>
              </a:solidFill>
            </a:endParaRPr>
          </a:p>
          <a:p>
            <a:pPr marL="285750" indent="-285750" algn="l">
              <a:buFont typeface="Arial" panose="020B0604020202020204" pitchFamily="34" charset="0"/>
              <a:buChar char="•"/>
            </a:pPr>
            <a:r>
              <a:rPr lang="en-US" sz="1400" dirty="0" err="1">
                <a:solidFill>
                  <a:srgbClr val="002E51"/>
                </a:solidFill>
              </a:rPr>
              <a:t>Teclistamab</a:t>
            </a:r>
            <a:r>
              <a:rPr lang="en-US" sz="1400" dirty="0">
                <a:solidFill>
                  <a:srgbClr val="002E51"/>
                </a:solidFill>
              </a:rPr>
              <a:t> must be administered inpatient with standard </a:t>
            </a:r>
            <a:r>
              <a:rPr lang="en-US" sz="1400" dirty="0" err="1">
                <a:solidFill>
                  <a:srgbClr val="002E51"/>
                </a:solidFill>
              </a:rPr>
              <a:t>premedications</a:t>
            </a:r>
            <a:r>
              <a:rPr lang="en-US" sz="1400" dirty="0">
                <a:solidFill>
                  <a:srgbClr val="002E51"/>
                </a:solidFill>
              </a:rPr>
              <a:t> and requires REMS training.</a:t>
            </a:r>
          </a:p>
          <a:p>
            <a:pPr marL="285750" indent="-285750" algn="l">
              <a:buFont typeface="Arial" panose="020B0604020202020204" pitchFamily="34" charset="0"/>
              <a:buChar char="•"/>
            </a:pPr>
            <a:endParaRPr lang="en-US" sz="800" dirty="0">
              <a:solidFill>
                <a:srgbClr val="002E51"/>
              </a:solidFill>
            </a:endParaRPr>
          </a:p>
          <a:p>
            <a:pPr marL="285750" indent="-285750" algn="l">
              <a:buFont typeface="Arial" panose="020B0604020202020204" pitchFamily="34" charset="0"/>
              <a:buChar char="•"/>
            </a:pPr>
            <a:r>
              <a:rPr lang="en-US" sz="1400" dirty="0" err="1">
                <a:solidFill>
                  <a:srgbClr val="002E51"/>
                </a:solidFill>
              </a:rPr>
              <a:t>Teclistamab</a:t>
            </a:r>
            <a:r>
              <a:rPr lang="en-US" sz="1400" dirty="0">
                <a:solidFill>
                  <a:srgbClr val="002E51"/>
                </a:solidFill>
              </a:rPr>
              <a:t> and </a:t>
            </a:r>
            <a:r>
              <a:rPr lang="en-US" sz="1400" dirty="0" err="1">
                <a:solidFill>
                  <a:srgbClr val="002E51"/>
                </a:solidFill>
              </a:rPr>
              <a:t>elranatamab</a:t>
            </a:r>
            <a:r>
              <a:rPr lang="en-US" sz="1400" dirty="0">
                <a:solidFill>
                  <a:srgbClr val="002E51"/>
                </a:solidFill>
              </a:rPr>
              <a:t> appear to have similar dosing, efficacy, and AE profiles, but have not been compared head to head.</a:t>
            </a:r>
          </a:p>
          <a:p>
            <a:pPr marL="285750" indent="-285750" algn="l">
              <a:buFont typeface="Arial" panose="020B0604020202020204" pitchFamily="34" charset="0"/>
              <a:buChar char="•"/>
            </a:pPr>
            <a:endParaRPr lang="en-US" sz="800" dirty="0">
              <a:solidFill>
                <a:srgbClr val="002E51"/>
              </a:solidFill>
            </a:endParaRPr>
          </a:p>
          <a:p>
            <a:pPr marL="285750" indent="-285750" algn="l">
              <a:buFont typeface="Arial" panose="020B0604020202020204" pitchFamily="34" charset="0"/>
              <a:buChar char="•"/>
            </a:pPr>
            <a:r>
              <a:rPr lang="en-US" sz="1400" dirty="0">
                <a:solidFill>
                  <a:srgbClr val="002E51"/>
                </a:solidFill>
              </a:rPr>
              <a:t>Non-BCMA-directed </a:t>
            </a:r>
            <a:r>
              <a:rPr lang="en-US" sz="1400" dirty="0" err="1">
                <a:solidFill>
                  <a:srgbClr val="002E51"/>
                </a:solidFill>
              </a:rPr>
              <a:t>BiTEs</a:t>
            </a:r>
            <a:r>
              <a:rPr lang="en-US" sz="1400" dirty="0">
                <a:solidFill>
                  <a:srgbClr val="002E51"/>
                </a:solidFill>
              </a:rPr>
              <a:t> in clinical development include </a:t>
            </a:r>
            <a:r>
              <a:rPr lang="en-US" sz="1400" dirty="0" err="1">
                <a:solidFill>
                  <a:srgbClr val="002E51"/>
                </a:solidFill>
              </a:rPr>
              <a:t>talquetamab</a:t>
            </a:r>
            <a:r>
              <a:rPr lang="en-US" sz="1400" dirty="0">
                <a:solidFill>
                  <a:srgbClr val="002E51"/>
                </a:solidFill>
              </a:rPr>
              <a:t> (anti-GPRCD5), </a:t>
            </a:r>
            <a:r>
              <a:rPr lang="en-US" sz="1400" dirty="0" err="1">
                <a:solidFill>
                  <a:srgbClr val="002E51"/>
                </a:solidFill>
              </a:rPr>
              <a:t>cevostamab</a:t>
            </a:r>
            <a:r>
              <a:rPr lang="en-US" sz="1400" dirty="0">
                <a:solidFill>
                  <a:srgbClr val="002E51"/>
                </a:solidFill>
              </a:rPr>
              <a:t> (FcRH5).  If approved, treatment sequencing will become an important question.</a:t>
            </a:r>
          </a:p>
        </p:txBody>
      </p:sp>
      <p:sp>
        <p:nvSpPr>
          <p:cNvPr id="4" name="Title 3"/>
          <p:cNvSpPr>
            <a:spLocks noGrp="1"/>
          </p:cNvSpPr>
          <p:nvPr>
            <p:ph type="title"/>
          </p:nvPr>
        </p:nvSpPr>
        <p:spPr>
          <a:xfrm>
            <a:off x="0" y="127465"/>
            <a:ext cx="9144000" cy="807256"/>
          </a:xfrm>
        </p:spPr>
        <p:txBody>
          <a:bodyPr/>
          <a:lstStyle/>
          <a:p>
            <a:r>
              <a:rPr lang="en-US" b="1" dirty="0"/>
              <a:t>Summary Anti-BCMA </a:t>
            </a:r>
            <a:r>
              <a:rPr lang="en-US" b="1" dirty="0" err="1"/>
              <a:t>BiTEs</a:t>
            </a:r>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358531799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3"/>
          <a:stretch>
            <a:fillRect/>
          </a:stretch>
        </p:blipFill>
        <p:spPr>
          <a:xfrm>
            <a:off x="-16273" y="-40426"/>
            <a:ext cx="9215692" cy="5188689"/>
          </a:xfrm>
          <a:prstGeom prst="rect">
            <a:avLst/>
          </a:prstGeom>
        </p:spPr>
      </p:pic>
      <p:sp>
        <p:nvSpPr>
          <p:cNvPr id="4" name="Title 3"/>
          <p:cNvSpPr>
            <a:spLocks noGrp="1"/>
          </p:cNvSpPr>
          <p:nvPr>
            <p:ph type="title"/>
          </p:nvPr>
        </p:nvSpPr>
        <p:spPr>
          <a:xfrm>
            <a:off x="0" y="127465"/>
            <a:ext cx="9144000" cy="807256"/>
          </a:xfrm>
        </p:spPr>
        <p:txBody>
          <a:bodyPr/>
          <a:lstStyle/>
          <a:p>
            <a:r>
              <a:rPr lang="en-US" b="1" dirty="0"/>
              <a:t>Pharmacological Targeting of BCMA</a:t>
            </a:r>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4"/>
          <a:srcRect/>
          <a:stretch/>
        </p:blipFill>
        <p:spPr>
          <a:xfrm>
            <a:off x="7282216" y="4555376"/>
            <a:ext cx="1650876" cy="427565"/>
          </a:xfrm>
          <a:prstGeom prst="rect">
            <a:avLst/>
          </a:prstGeom>
        </p:spPr>
      </p:pic>
      <p:pic>
        <p:nvPicPr>
          <p:cNvPr id="3" name="Picture 2"/>
          <p:cNvPicPr>
            <a:picLocks noChangeAspect="1"/>
          </p:cNvPicPr>
          <p:nvPr/>
        </p:nvPicPr>
        <p:blipFill rotWithShape="1">
          <a:blip r:embed="rId5"/>
          <a:srcRect t="2856" b="-1"/>
          <a:stretch/>
        </p:blipFill>
        <p:spPr>
          <a:xfrm>
            <a:off x="768279" y="1114594"/>
            <a:ext cx="6942422" cy="2420800"/>
          </a:xfrm>
          <a:prstGeom prst="rect">
            <a:avLst/>
          </a:prstGeom>
        </p:spPr>
      </p:pic>
      <p:sp>
        <p:nvSpPr>
          <p:cNvPr id="7" name="TextBox 6"/>
          <p:cNvSpPr txBox="1"/>
          <p:nvPr/>
        </p:nvSpPr>
        <p:spPr>
          <a:xfrm>
            <a:off x="-16273" y="4108038"/>
            <a:ext cx="344285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Yu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et al.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(2020), </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J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Hematol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&amp; </a:t>
            </a:r>
            <a:r>
              <a:rPr kumimoji="0" lang="en-US" sz="900" b="0" i="1" u="none" strike="noStrike" kern="1200" cap="none" spc="0" normalizeH="0" baseline="0" noProof="0" dirty="0" err="1">
                <a:ln>
                  <a:noFill/>
                </a:ln>
                <a:solidFill>
                  <a:srgbClr val="000000"/>
                </a:solidFill>
                <a:effectLst/>
                <a:uLnTx/>
                <a:uFillTx/>
                <a:latin typeface="Arial" charset="0"/>
                <a:ea typeface="ＭＳ Ｐゴシック" charset="0"/>
              </a:rPr>
              <a:t>Oncol</a:t>
            </a:r>
            <a:r>
              <a:rPr kumimoji="0" lang="en-US" sz="900" b="0" i="1"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900" b="0" i="0" u="none" strike="noStrike" kern="1200" cap="none" spc="0" normalizeH="0" baseline="0" noProof="0" dirty="0">
                <a:ln>
                  <a:noFill/>
                </a:ln>
                <a:solidFill>
                  <a:srgbClr val="000000"/>
                </a:solidFill>
                <a:effectLst/>
                <a:uLnTx/>
                <a:uFillTx/>
                <a:latin typeface="Arial" charset="0"/>
                <a:ea typeface="ＭＳ Ｐゴシック" charset="0"/>
              </a:rPr>
              <a:t>13:125.</a:t>
            </a:r>
          </a:p>
        </p:txBody>
      </p:sp>
      <p:sp>
        <p:nvSpPr>
          <p:cNvPr id="8" name="TextBox 7"/>
          <p:cNvSpPr txBox="1"/>
          <p:nvPr/>
        </p:nvSpPr>
        <p:spPr>
          <a:xfrm>
            <a:off x="887016" y="3274920"/>
            <a:ext cx="1953490"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Belantamab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mafadotin</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9" name="TextBox 8"/>
          <p:cNvSpPr txBox="1"/>
          <p:nvPr/>
        </p:nvSpPr>
        <p:spPr>
          <a:xfrm>
            <a:off x="5756564" y="3274920"/>
            <a:ext cx="1600200"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Teclistamab</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Elranatamab</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10" name="TextBox 9"/>
          <p:cNvSpPr txBox="1"/>
          <p:nvPr/>
        </p:nvSpPr>
        <p:spPr>
          <a:xfrm>
            <a:off x="2840506" y="3576767"/>
            <a:ext cx="2355272" cy="43088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Idecabtagene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vicleucel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Ciltacabtagene</a:t>
            </a:r>
            <a:r>
              <a:rPr kumimoji="0" lang="en-US" sz="11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100" b="1" i="0" u="none" strike="noStrike" kern="1200" cap="none" spc="0" normalizeH="0" baseline="0" noProof="0" dirty="0" err="1">
                <a:ln>
                  <a:noFill/>
                </a:ln>
                <a:solidFill>
                  <a:srgbClr val="C00000"/>
                </a:solidFill>
                <a:effectLst/>
                <a:uLnTx/>
                <a:uFillTx/>
                <a:latin typeface="Arial" charset="0"/>
                <a:ea typeface="ＭＳ Ｐゴシック" charset="0"/>
              </a:rPr>
              <a:t>autoleucel</a:t>
            </a:r>
            <a:endParaRPr kumimoji="0" lang="en-US" sz="1100" b="1" i="0" u="none" strike="noStrike" kern="1200" cap="none" spc="0" normalizeH="0" baseline="0" noProof="0" dirty="0">
              <a:ln>
                <a:noFill/>
              </a:ln>
              <a:solidFill>
                <a:srgbClr val="C00000"/>
              </a:solidFill>
              <a:effectLst/>
              <a:uLnTx/>
              <a:uFillTx/>
              <a:latin typeface="Arial" charset="0"/>
              <a:ea typeface="ＭＳ Ｐゴシック" charset="0"/>
            </a:endParaRPr>
          </a:p>
        </p:txBody>
      </p:sp>
    </p:spTree>
    <p:extLst>
      <p:ext uri="{BB962C8B-B14F-4D97-AF65-F5344CB8AC3E}">
        <p14:creationId xmlns:p14="http://schemas.microsoft.com/office/powerpoint/2010/main" val="8802801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7">
            <a:extLst>
              <a:ext uri="{FF2B5EF4-FFF2-40B4-BE49-F238E27FC236}">
                <a16:creationId xmlns:a16="http://schemas.microsoft.com/office/drawing/2014/main" id="{0E81FCD2-40DC-4171-ABA4-037A09681174}"/>
              </a:ext>
            </a:extLst>
          </p:cNvPr>
          <p:cNvSpPr>
            <a:spLocks noGrp="1" noChangeArrowheads="1"/>
          </p:cNvSpPr>
          <p:nvPr>
            <p:ph type="ctrTitle"/>
          </p:nvPr>
        </p:nvSpPr>
        <p:spPr>
          <a:xfrm>
            <a:off x="448867" y="1202531"/>
            <a:ext cx="8370093" cy="1543050"/>
          </a:xfrm>
        </p:spPr>
        <p:txBody>
          <a:bodyPr>
            <a:normAutofit/>
          </a:bodyPr>
          <a:lstStyle/>
          <a:p>
            <a:pPr eaLnBrk="1" hangingPunct="1"/>
            <a:r>
              <a:rPr lang="en-US" altLang="en-US" sz="3000" dirty="0"/>
              <a:t>CAR T-Cell Therapy for Multiple Myeloma</a:t>
            </a:r>
          </a:p>
        </p:txBody>
      </p:sp>
      <p:sp>
        <p:nvSpPr>
          <p:cNvPr id="6" name="Text Box 21">
            <a:extLst>
              <a:ext uri="{FF2B5EF4-FFF2-40B4-BE49-F238E27FC236}">
                <a16:creationId xmlns:a16="http://schemas.microsoft.com/office/drawing/2014/main" id="{97C69EA8-FCB2-46C8-B5DF-7CA0E98FB542}"/>
              </a:ext>
            </a:extLst>
          </p:cNvPr>
          <p:cNvSpPr txBox="1">
            <a:spLocks noChangeArrowheads="1"/>
          </p:cNvSpPr>
          <p:nvPr/>
        </p:nvSpPr>
        <p:spPr bwMode="auto">
          <a:xfrm>
            <a:off x="2834522" y="3426315"/>
            <a:ext cx="3598782" cy="75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spcBef>
                <a:spcPts val="750"/>
              </a:spcBef>
              <a:spcAft>
                <a:spcPts val="525"/>
              </a:spcAft>
              <a:buNone/>
            </a:pPr>
            <a:r>
              <a:rPr lang="en-US" sz="1800" b="1" dirty="0">
                <a:solidFill>
                  <a:srgbClr val="4DA1BB">
                    <a:lumMod val="50000"/>
                  </a:srgbClr>
                </a:solidFill>
                <a:latin typeface="Calibri" panose="020F0502020204030204" pitchFamily="34" charset="0"/>
                <a:ea typeface="+mn-ea"/>
                <a:cs typeface="Arial" panose="020B0604020202020204" pitchFamily="34" charset="0"/>
              </a:rPr>
              <a:t>Ehsan Malek, MD</a:t>
            </a:r>
          </a:p>
          <a:p>
            <a:pPr algn="ctr" defTabSz="685800" eaLnBrk="0" hangingPunct="0">
              <a:spcBef>
                <a:spcPts val="750"/>
              </a:spcBef>
              <a:spcAft>
                <a:spcPts val="525"/>
              </a:spcAft>
              <a:buNone/>
            </a:pPr>
            <a:r>
              <a:rPr lang="en-US" sz="1800" b="1" dirty="0">
                <a:solidFill>
                  <a:srgbClr val="4DA1BB">
                    <a:lumMod val="50000"/>
                  </a:srgbClr>
                </a:solidFill>
                <a:latin typeface="Calibri" panose="020F0502020204030204" pitchFamily="34" charset="0"/>
                <a:ea typeface="+mn-ea"/>
                <a:cs typeface="Arial" panose="020B0604020202020204" pitchFamily="34" charset="0"/>
              </a:rPr>
              <a:t>1/17/2023</a:t>
            </a:r>
          </a:p>
        </p:txBody>
      </p:sp>
    </p:spTree>
    <p:extLst>
      <p:ext uri="{BB962C8B-B14F-4D97-AF65-F5344CB8AC3E}">
        <p14:creationId xmlns:p14="http://schemas.microsoft.com/office/powerpoint/2010/main" val="2187589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0E7A2F-2975-354B-4BEC-510E551532DA}"/>
              </a:ext>
            </a:extLst>
          </p:cNvPr>
          <p:cNvPicPr>
            <a:picLocks noGrp="1" noChangeAspect="1"/>
          </p:cNvPicPr>
          <p:nvPr>
            <p:ph idx="1"/>
          </p:nvPr>
        </p:nvPicPr>
        <p:blipFill>
          <a:blip r:embed="rId2"/>
          <a:stretch>
            <a:fillRect/>
          </a:stretch>
        </p:blipFill>
        <p:spPr>
          <a:xfrm>
            <a:off x="1179870" y="88490"/>
            <a:ext cx="6807236" cy="4218039"/>
          </a:xfrm>
        </p:spPr>
      </p:pic>
    </p:spTree>
    <p:extLst>
      <p:ext uri="{BB962C8B-B14F-4D97-AF65-F5344CB8AC3E}">
        <p14:creationId xmlns:p14="http://schemas.microsoft.com/office/powerpoint/2010/main" val="10475735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EED81D41-9CEE-47E0-BF00-5258093B5E95}"/>
              </a:ext>
            </a:extLst>
          </p:cNvPr>
          <p:cNvSpPr>
            <a:spLocks noGrp="1"/>
          </p:cNvSpPr>
          <p:nvPr>
            <p:ph type="title"/>
          </p:nvPr>
        </p:nvSpPr>
        <p:spPr/>
        <p:txBody>
          <a:bodyPr/>
          <a:lstStyle/>
          <a:p>
            <a:r>
              <a:rPr lang="en-US" dirty="0"/>
              <a:t>Myeloma Drugs Approved Since 2000</a:t>
            </a:r>
            <a:endParaRPr lang="en-US" altLang="en-US" dirty="0"/>
          </a:p>
        </p:txBody>
      </p:sp>
      <p:sp>
        <p:nvSpPr>
          <p:cNvPr id="4" name="Right Arrow 3">
            <a:extLst>
              <a:ext uri="{FF2B5EF4-FFF2-40B4-BE49-F238E27FC236}">
                <a16:creationId xmlns:a16="http://schemas.microsoft.com/office/drawing/2014/main" id="{92694DCC-E3F0-425A-B3DD-1FB379C2FF48}"/>
              </a:ext>
            </a:extLst>
          </p:cNvPr>
          <p:cNvSpPr/>
          <p:nvPr/>
        </p:nvSpPr>
        <p:spPr>
          <a:xfrm>
            <a:off x="339071" y="2568000"/>
            <a:ext cx="8686681" cy="1077164"/>
          </a:xfrm>
          <a:prstGeom prst="rightArrow">
            <a:avLst/>
          </a:prstGeom>
          <a:solidFill>
            <a:schemeClr val="accent1"/>
          </a:solidFill>
          <a:effectLst/>
          <a:scene3d>
            <a:camera prst="orthographicFront"/>
            <a:lightRig rig="flat" dir="t"/>
          </a:scene3d>
          <a:sp3d z="-190500" extrusionH="12700" prstMaterial="plastic"/>
        </p:spPr>
        <p:style>
          <a:lnRef idx="0">
            <a:schemeClr val="accent2">
              <a:hueOff val="0"/>
              <a:satOff val="0"/>
              <a:lumOff val="0"/>
              <a:alphaOff val="0"/>
            </a:schemeClr>
          </a:lnRef>
          <a:fillRef idx="3">
            <a:scrgbClr r="0" g="0" b="0"/>
          </a:fillRef>
          <a:effectRef idx="0">
            <a:scrgbClr r="0" g="0" b="0"/>
          </a:effectRef>
          <a:fontRef idx="minor">
            <a:schemeClr val="dk1">
              <a:hueOff val="0"/>
              <a:satOff val="0"/>
              <a:lumOff val="0"/>
              <a:alphaOff val="0"/>
            </a:schemeClr>
          </a:fontRef>
        </p:style>
      </p:sp>
      <p:cxnSp>
        <p:nvCxnSpPr>
          <p:cNvPr id="51206" name="Straight Arrow Connector 25">
            <a:extLst>
              <a:ext uri="{FF2B5EF4-FFF2-40B4-BE49-F238E27FC236}">
                <a16:creationId xmlns:a16="http://schemas.microsoft.com/office/drawing/2014/main" id="{151F7844-F020-4622-B914-85EE931D8AB5}"/>
              </a:ext>
            </a:extLst>
          </p:cNvPr>
          <p:cNvCxnSpPr>
            <a:cxnSpLocks noChangeShapeType="1"/>
          </p:cNvCxnSpPr>
          <p:nvPr/>
        </p:nvCxnSpPr>
        <p:spPr bwMode="auto">
          <a:xfrm>
            <a:off x="1065737" y="2235083"/>
            <a:ext cx="0" cy="55934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48" name="Rounded Rectangle 47">
            <a:extLst>
              <a:ext uri="{FF2B5EF4-FFF2-40B4-BE49-F238E27FC236}">
                <a16:creationId xmlns:a16="http://schemas.microsoft.com/office/drawing/2014/main" id="{EE4CD245-6BF6-4CC8-93C5-7D32B6E59BE8}"/>
              </a:ext>
            </a:extLst>
          </p:cNvPr>
          <p:cNvSpPr>
            <a:spLocks noChangeArrowheads="1"/>
          </p:cNvSpPr>
          <p:nvPr/>
        </p:nvSpPr>
        <p:spPr bwMode="auto">
          <a:xfrm>
            <a:off x="1938516" y="2912781"/>
            <a:ext cx="534785" cy="34995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2005</a:t>
            </a:r>
          </a:p>
        </p:txBody>
      </p:sp>
      <p:sp>
        <p:nvSpPr>
          <p:cNvPr id="47" name="Rounded Rectangle 46">
            <a:extLst>
              <a:ext uri="{FF2B5EF4-FFF2-40B4-BE49-F238E27FC236}">
                <a16:creationId xmlns:a16="http://schemas.microsoft.com/office/drawing/2014/main" id="{69784D96-3350-49E6-B9AC-1447BAA80F38}"/>
              </a:ext>
            </a:extLst>
          </p:cNvPr>
          <p:cNvSpPr>
            <a:spLocks noChangeArrowheads="1"/>
          </p:cNvSpPr>
          <p:nvPr/>
        </p:nvSpPr>
        <p:spPr bwMode="auto">
          <a:xfrm>
            <a:off x="3526223" y="2912781"/>
            <a:ext cx="536833" cy="34995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34281" rIns="34281"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2010</a:t>
            </a:r>
          </a:p>
        </p:txBody>
      </p:sp>
      <p:sp>
        <p:nvSpPr>
          <p:cNvPr id="61" name="Rounded Rectangle 60">
            <a:extLst>
              <a:ext uri="{FF2B5EF4-FFF2-40B4-BE49-F238E27FC236}">
                <a16:creationId xmlns:a16="http://schemas.microsoft.com/office/drawing/2014/main" id="{545149E7-4A3D-4C7E-9FCD-48838FC16DCD}"/>
              </a:ext>
            </a:extLst>
          </p:cNvPr>
          <p:cNvSpPr>
            <a:spLocks noChangeArrowheads="1"/>
          </p:cNvSpPr>
          <p:nvPr/>
        </p:nvSpPr>
        <p:spPr bwMode="auto">
          <a:xfrm>
            <a:off x="7231104" y="2912781"/>
            <a:ext cx="536832" cy="34876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34281" rIns="34281"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2020</a:t>
            </a:r>
          </a:p>
        </p:txBody>
      </p:sp>
      <p:sp>
        <p:nvSpPr>
          <p:cNvPr id="110" name="Rounded Rectangle 64">
            <a:extLst>
              <a:ext uri="{FF2B5EF4-FFF2-40B4-BE49-F238E27FC236}">
                <a16:creationId xmlns:a16="http://schemas.microsoft.com/office/drawing/2014/main" id="{3DD5F0CC-17CE-4E2A-B4D0-993F3650962D}"/>
              </a:ext>
            </a:extLst>
          </p:cNvPr>
          <p:cNvSpPr>
            <a:spLocks noChangeArrowheads="1"/>
          </p:cNvSpPr>
          <p:nvPr/>
        </p:nvSpPr>
        <p:spPr bwMode="auto">
          <a:xfrm>
            <a:off x="5074092" y="2912781"/>
            <a:ext cx="536833" cy="34876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34281" rIns="34281"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2015</a:t>
            </a:r>
          </a:p>
        </p:txBody>
      </p:sp>
      <p:cxnSp>
        <p:nvCxnSpPr>
          <p:cNvPr id="51" name="Straight Arrow Connector 25">
            <a:extLst>
              <a:ext uri="{FF2B5EF4-FFF2-40B4-BE49-F238E27FC236}">
                <a16:creationId xmlns:a16="http://schemas.microsoft.com/office/drawing/2014/main" id="{8E5D56D0-4B8B-4550-AD86-0CA25E47A78B}"/>
              </a:ext>
            </a:extLst>
          </p:cNvPr>
          <p:cNvCxnSpPr>
            <a:cxnSpLocks noChangeShapeType="1"/>
          </p:cNvCxnSpPr>
          <p:nvPr/>
        </p:nvCxnSpPr>
        <p:spPr bwMode="auto">
          <a:xfrm>
            <a:off x="2747495" y="2177371"/>
            <a:ext cx="0" cy="617060"/>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56" name="Straight Arrow Connector 25">
            <a:extLst>
              <a:ext uri="{FF2B5EF4-FFF2-40B4-BE49-F238E27FC236}">
                <a16:creationId xmlns:a16="http://schemas.microsoft.com/office/drawing/2014/main" id="{29FDD8CA-BCBC-4001-BD96-B4BDE2E6CF23}"/>
              </a:ext>
            </a:extLst>
          </p:cNvPr>
          <p:cNvCxnSpPr>
            <a:cxnSpLocks noChangeShapeType="1"/>
          </p:cNvCxnSpPr>
          <p:nvPr/>
        </p:nvCxnSpPr>
        <p:spPr bwMode="auto">
          <a:xfrm flipH="1">
            <a:off x="1474370" y="1560067"/>
            <a:ext cx="2882" cy="1234364"/>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58" name="TextBox 13">
            <a:extLst>
              <a:ext uri="{FF2B5EF4-FFF2-40B4-BE49-F238E27FC236}">
                <a16:creationId xmlns:a16="http://schemas.microsoft.com/office/drawing/2014/main" id="{8863FB51-CC91-49B1-8807-531DC8F8B071}"/>
              </a:ext>
            </a:extLst>
          </p:cNvPr>
          <p:cNvSpPr txBox="1">
            <a:spLocks noChangeArrowheads="1"/>
          </p:cNvSpPr>
          <p:nvPr/>
        </p:nvSpPr>
        <p:spPr bwMode="auto">
          <a:xfrm>
            <a:off x="759561" y="1323264"/>
            <a:ext cx="1374814"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Bortezomib</a:t>
            </a:r>
          </a:p>
        </p:txBody>
      </p:sp>
      <p:sp>
        <p:nvSpPr>
          <p:cNvPr id="70" name="Rounded Rectangle 38">
            <a:extLst>
              <a:ext uri="{FF2B5EF4-FFF2-40B4-BE49-F238E27FC236}">
                <a16:creationId xmlns:a16="http://schemas.microsoft.com/office/drawing/2014/main" id="{776F8256-BB9E-451C-8FE1-4CAEB9C29302}"/>
              </a:ext>
            </a:extLst>
          </p:cNvPr>
          <p:cNvSpPr>
            <a:spLocks noChangeArrowheads="1"/>
          </p:cNvSpPr>
          <p:nvPr/>
        </p:nvSpPr>
        <p:spPr bwMode="auto">
          <a:xfrm>
            <a:off x="384506" y="2912781"/>
            <a:ext cx="541641" cy="34995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2000</a:t>
            </a:r>
          </a:p>
        </p:txBody>
      </p:sp>
      <p:cxnSp>
        <p:nvCxnSpPr>
          <p:cNvPr id="78" name="Straight Arrow Connector 25">
            <a:extLst>
              <a:ext uri="{FF2B5EF4-FFF2-40B4-BE49-F238E27FC236}">
                <a16:creationId xmlns:a16="http://schemas.microsoft.com/office/drawing/2014/main" id="{4536F248-108D-48C3-B963-4FD50CBFE955}"/>
              </a:ext>
            </a:extLst>
          </p:cNvPr>
          <p:cNvCxnSpPr>
            <a:cxnSpLocks noChangeShapeType="1"/>
          </p:cNvCxnSpPr>
          <p:nvPr/>
        </p:nvCxnSpPr>
        <p:spPr bwMode="auto">
          <a:xfrm>
            <a:off x="4671842" y="2235083"/>
            <a:ext cx="0" cy="55934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80" name="Straight Arrow Connector 25">
            <a:extLst>
              <a:ext uri="{FF2B5EF4-FFF2-40B4-BE49-F238E27FC236}">
                <a16:creationId xmlns:a16="http://schemas.microsoft.com/office/drawing/2014/main" id="{75DA68C3-968E-418D-ABFD-EDA0B4943CBB}"/>
              </a:ext>
            </a:extLst>
          </p:cNvPr>
          <p:cNvCxnSpPr>
            <a:cxnSpLocks noChangeShapeType="1"/>
          </p:cNvCxnSpPr>
          <p:nvPr/>
        </p:nvCxnSpPr>
        <p:spPr bwMode="auto">
          <a:xfrm>
            <a:off x="5756399" y="2235083"/>
            <a:ext cx="0" cy="55934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83" name="TextBox 12">
            <a:extLst>
              <a:ext uri="{FF2B5EF4-FFF2-40B4-BE49-F238E27FC236}">
                <a16:creationId xmlns:a16="http://schemas.microsoft.com/office/drawing/2014/main" id="{39E9E603-9FD1-4352-A26E-A993D73BC218}"/>
              </a:ext>
            </a:extLst>
          </p:cNvPr>
          <p:cNvSpPr txBox="1">
            <a:spLocks noChangeArrowheads="1"/>
          </p:cNvSpPr>
          <p:nvPr/>
        </p:nvSpPr>
        <p:spPr bwMode="auto">
          <a:xfrm>
            <a:off x="6200235" y="1975701"/>
            <a:ext cx="1038243"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Denosumab</a:t>
            </a:r>
          </a:p>
        </p:txBody>
      </p:sp>
      <p:cxnSp>
        <p:nvCxnSpPr>
          <p:cNvPr id="84" name="Straight Arrow Connector 25">
            <a:extLst>
              <a:ext uri="{FF2B5EF4-FFF2-40B4-BE49-F238E27FC236}">
                <a16:creationId xmlns:a16="http://schemas.microsoft.com/office/drawing/2014/main" id="{91A2906C-2687-4026-81CC-50A3A27481E0}"/>
              </a:ext>
            </a:extLst>
          </p:cNvPr>
          <p:cNvCxnSpPr>
            <a:cxnSpLocks noChangeShapeType="1"/>
          </p:cNvCxnSpPr>
          <p:nvPr/>
        </p:nvCxnSpPr>
        <p:spPr bwMode="auto">
          <a:xfrm>
            <a:off x="6489741" y="2235083"/>
            <a:ext cx="0" cy="55934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85" name="Straight Arrow Connector 25">
            <a:extLst>
              <a:ext uri="{FF2B5EF4-FFF2-40B4-BE49-F238E27FC236}">
                <a16:creationId xmlns:a16="http://schemas.microsoft.com/office/drawing/2014/main" id="{7EEB0217-A5DD-4BF5-AAFD-B4626F665961}"/>
              </a:ext>
            </a:extLst>
          </p:cNvPr>
          <p:cNvCxnSpPr>
            <a:cxnSpLocks noChangeShapeType="1"/>
          </p:cNvCxnSpPr>
          <p:nvPr/>
        </p:nvCxnSpPr>
        <p:spPr bwMode="auto">
          <a:xfrm flipH="1">
            <a:off x="4891294" y="1580842"/>
            <a:ext cx="2882" cy="1213589"/>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87" name="TextBox 13">
            <a:extLst>
              <a:ext uri="{FF2B5EF4-FFF2-40B4-BE49-F238E27FC236}">
                <a16:creationId xmlns:a16="http://schemas.microsoft.com/office/drawing/2014/main" id="{E4CF9F2C-4E99-4B95-AEDE-12D87E01E13A}"/>
              </a:ext>
            </a:extLst>
          </p:cNvPr>
          <p:cNvSpPr txBox="1">
            <a:spLocks noChangeArrowheads="1"/>
          </p:cNvSpPr>
          <p:nvPr/>
        </p:nvSpPr>
        <p:spPr bwMode="auto">
          <a:xfrm>
            <a:off x="4206768" y="1358237"/>
            <a:ext cx="1374814"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Pomalidomide</a:t>
            </a:r>
          </a:p>
        </p:txBody>
      </p:sp>
      <p:cxnSp>
        <p:nvCxnSpPr>
          <p:cNvPr id="88" name="Straight Arrow Connector 25">
            <a:extLst>
              <a:ext uri="{FF2B5EF4-FFF2-40B4-BE49-F238E27FC236}">
                <a16:creationId xmlns:a16="http://schemas.microsoft.com/office/drawing/2014/main" id="{F23E72B0-1E02-4E5B-A326-8B6A7185A69F}"/>
              </a:ext>
            </a:extLst>
          </p:cNvPr>
          <p:cNvCxnSpPr>
            <a:cxnSpLocks noChangeShapeType="1"/>
          </p:cNvCxnSpPr>
          <p:nvPr/>
        </p:nvCxnSpPr>
        <p:spPr bwMode="auto">
          <a:xfrm>
            <a:off x="5974295" y="1742986"/>
            <a:ext cx="0" cy="1051445"/>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90" name="TextBox 13">
            <a:extLst>
              <a:ext uri="{FF2B5EF4-FFF2-40B4-BE49-F238E27FC236}">
                <a16:creationId xmlns:a16="http://schemas.microsoft.com/office/drawing/2014/main" id="{FC679206-7B0E-4E2E-AE07-D9F38EA1F8EB}"/>
              </a:ext>
            </a:extLst>
          </p:cNvPr>
          <p:cNvSpPr txBox="1">
            <a:spLocks noChangeArrowheads="1"/>
          </p:cNvSpPr>
          <p:nvPr/>
        </p:nvSpPr>
        <p:spPr bwMode="auto">
          <a:xfrm>
            <a:off x="5286888" y="1142212"/>
            <a:ext cx="1374814" cy="65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Daratumumab</a:t>
            </a:r>
          </a:p>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Ixazomib</a:t>
            </a:r>
          </a:p>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Elotuzumab</a:t>
            </a:r>
          </a:p>
        </p:txBody>
      </p:sp>
      <p:cxnSp>
        <p:nvCxnSpPr>
          <p:cNvPr id="91" name="Straight Arrow Connector 25">
            <a:extLst>
              <a:ext uri="{FF2B5EF4-FFF2-40B4-BE49-F238E27FC236}">
                <a16:creationId xmlns:a16="http://schemas.microsoft.com/office/drawing/2014/main" id="{B7CCAC68-0468-4CFC-9664-74504EC8CE60}"/>
              </a:ext>
            </a:extLst>
          </p:cNvPr>
          <p:cNvCxnSpPr>
            <a:cxnSpLocks noChangeShapeType="1"/>
          </p:cNvCxnSpPr>
          <p:nvPr/>
        </p:nvCxnSpPr>
        <p:spPr bwMode="auto">
          <a:xfrm flipH="1">
            <a:off x="7177099" y="1580842"/>
            <a:ext cx="2882" cy="1213589"/>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95" name="TextBox 13">
            <a:extLst>
              <a:ext uri="{FF2B5EF4-FFF2-40B4-BE49-F238E27FC236}">
                <a16:creationId xmlns:a16="http://schemas.microsoft.com/office/drawing/2014/main" id="{05624E76-4C26-4053-BB0A-E263076CD711}"/>
              </a:ext>
            </a:extLst>
          </p:cNvPr>
          <p:cNvSpPr txBox="1">
            <a:spLocks noChangeArrowheads="1"/>
          </p:cNvSpPr>
          <p:nvPr/>
        </p:nvSpPr>
        <p:spPr bwMode="auto">
          <a:xfrm>
            <a:off x="6338341" y="1354018"/>
            <a:ext cx="1374814"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Selinexor</a:t>
            </a:r>
          </a:p>
        </p:txBody>
      </p:sp>
      <p:sp>
        <p:nvSpPr>
          <p:cNvPr id="51220" name="TextBox 12">
            <a:extLst>
              <a:ext uri="{FF2B5EF4-FFF2-40B4-BE49-F238E27FC236}">
                <a16:creationId xmlns:a16="http://schemas.microsoft.com/office/drawing/2014/main" id="{71FD3426-566B-4A4E-B2A8-EFF637EF9D19}"/>
              </a:ext>
            </a:extLst>
          </p:cNvPr>
          <p:cNvSpPr txBox="1">
            <a:spLocks noChangeArrowheads="1"/>
          </p:cNvSpPr>
          <p:nvPr/>
        </p:nvSpPr>
        <p:spPr bwMode="auto">
          <a:xfrm>
            <a:off x="456951" y="1939111"/>
            <a:ext cx="1374814" cy="279307"/>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Zoledronic acid</a:t>
            </a:r>
          </a:p>
        </p:txBody>
      </p:sp>
      <p:cxnSp>
        <p:nvCxnSpPr>
          <p:cNvPr id="66" name="Straight Arrow Connector 25">
            <a:extLst>
              <a:ext uri="{FF2B5EF4-FFF2-40B4-BE49-F238E27FC236}">
                <a16:creationId xmlns:a16="http://schemas.microsoft.com/office/drawing/2014/main" id="{D98196DD-7D65-4647-B883-CA3EF37C2175}"/>
              </a:ext>
            </a:extLst>
          </p:cNvPr>
          <p:cNvCxnSpPr>
            <a:cxnSpLocks noChangeShapeType="1"/>
          </p:cNvCxnSpPr>
          <p:nvPr/>
        </p:nvCxnSpPr>
        <p:spPr bwMode="auto">
          <a:xfrm flipH="1">
            <a:off x="3030426" y="1767817"/>
            <a:ext cx="2882" cy="1026614"/>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73" name="TextBox 13">
            <a:extLst>
              <a:ext uri="{FF2B5EF4-FFF2-40B4-BE49-F238E27FC236}">
                <a16:creationId xmlns:a16="http://schemas.microsoft.com/office/drawing/2014/main" id="{223F51B1-D17D-4B6D-A075-D42E3C0C7644}"/>
              </a:ext>
            </a:extLst>
          </p:cNvPr>
          <p:cNvSpPr txBox="1">
            <a:spLocks noChangeArrowheads="1"/>
          </p:cNvSpPr>
          <p:nvPr/>
        </p:nvSpPr>
        <p:spPr bwMode="auto">
          <a:xfrm>
            <a:off x="2345901" y="1334276"/>
            <a:ext cx="1374814" cy="466281"/>
          </a:xfrm>
          <a:prstGeom prst="rect">
            <a:avLst/>
          </a:prstGeom>
          <a:solidFill>
            <a:schemeClr val="tx1"/>
          </a:solidFill>
          <a:ln>
            <a:noFill/>
          </a:ln>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Liposomal doxorubicin</a:t>
            </a:r>
          </a:p>
        </p:txBody>
      </p:sp>
      <p:sp>
        <p:nvSpPr>
          <p:cNvPr id="52" name="TextBox 13">
            <a:extLst>
              <a:ext uri="{FF2B5EF4-FFF2-40B4-BE49-F238E27FC236}">
                <a16:creationId xmlns:a16="http://schemas.microsoft.com/office/drawing/2014/main" id="{5CFD713A-E283-4CA9-AC56-2211A661B299}"/>
              </a:ext>
            </a:extLst>
          </p:cNvPr>
          <p:cNvSpPr txBox="1">
            <a:spLocks noChangeArrowheads="1"/>
          </p:cNvSpPr>
          <p:nvPr/>
        </p:nvSpPr>
        <p:spPr bwMode="auto">
          <a:xfrm>
            <a:off x="2200404" y="1908879"/>
            <a:ext cx="1172362" cy="466281"/>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Thalidomide</a:t>
            </a:r>
            <a:b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b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Lenalidomide</a:t>
            </a:r>
          </a:p>
        </p:txBody>
      </p:sp>
      <p:sp>
        <p:nvSpPr>
          <p:cNvPr id="76" name="TextBox 12">
            <a:extLst>
              <a:ext uri="{FF2B5EF4-FFF2-40B4-BE49-F238E27FC236}">
                <a16:creationId xmlns:a16="http://schemas.microsoft.com/office/drawing/2014/main" id="{A595AEBF-8E1D-459F-8022-0651DECF0AF9}"/>
              </a:ext>
            </a:extLst>
          </p:cNvPr>
          <p:cNvSpPr txBox="1">
            <a:spLocks noChangeArrowheads="1"/>
          </p:cNvSpPr>
          <p:nvPr/>
        </p:nvSpPr>
        <p:spPr bwMode="auto">
          <a:xfrm>
            <a:off x="4063056" y="1949460"/>
            <a:ext cx="1187312" cy="279307"/>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Carfilzomib</a:t>
            </a:r>
          </a:p>
        </p:txBody>
      </p:sp>
      <p:sp>
        <p:nvSpPr>
          <p:cNvPr id="79" name="TextBox 12">
            <a:extLst>
              <a:ext uri="{FF2B5EF4-FFF2-40B4-BE49-F238E27FC236}">
                <a16:creationId xmlns:a16="http://schemas.microsoft.com/office/drawing/2014/main" id="{5BCD9E30-A61E-4A55-A678-AFD57959DB87}"/>
              </a:ext>
            </a:extLst>
          </p:cNvPr>
          <p:cNvSpPr txBox="1">
            <a:spLocks noChangeArrowheads="1"/>
          </p:cNvSpPr>
          <p:nvPr/>
        </p:nvSpPr>
        <p:spPr bwMode="auto">
          <a:xfrm>
            <a:off x="5147613" y="1973808"/>
            <a:ext cx="1155530" cy="279307"/>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Panobinostat</a:t>
            </a:r>
          </a:p>
        </p:txBody>
      </p:sp>
      <p:cxnSp>
        <p:nvCxnSpPr>
          <p:cNvPr id="34" name="Straight Arrow Connector 25">
            <a:extLst>
              <a:ext uri="{FF2B5EF4-FFF2-40B4-BE49-F238E27FC236}">
                <a16:creationId xmlns:a16="http://schemas.microsoft.com/office/drawing/2014/main" id="{07A6ABDB-A0E3-481F-A85A-F20149D11619}"/>
              </a:ext>
            </a:extLst>
          </p:cNvPr>
          <p:cNvCxnSpPr>
            <a:cxnSpLocks noChangeShapeType="1"/>
          </p:cNvCxnSpPr>
          <p:nvPr/>
        </p:nvCxnSpPr>
        <p:spPr bwMode="auto">
          <a:xfrm>
            <a:off x="7405233" y="2236841"/>
            <a:ext cx="0" cy="559348"/>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cxnSp>
        <p:nvCxnSpPr>
          <p:cNvPr id="36" name="Straight Arrow Connector 25">
            <a:extLst>
              <a:ext uri="{FF2B5EF4-FFF2-40B4-BE49-F238E27FC236}">
                <a16:creationId xmlns:a16="http://schemas.microsoft.com/office/drawing/2014/main" id="{F4ECAD56-E347-4C2D-A05B-4205CCAC1EC3}"/>
              </a:ext>
            </a:extLst>
          </p:cNvPr>
          <p:cNvCxnSpPr>
            <a:cxnSpLocks noChangeShapeType="1"/>
          </p:cNvCxnSpPr>
          <p:nvPr/>
        </p:nvCxnSpPr>
        <p:spPr bwMode="auto">
          <a:xfrm flipH="1">
            <a:off x="7629124" y="1580842"/>
            <a:ext cx="2882" cy="1213589"/>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37" name="TextBox 13">
            <a:extLst>
              <a:ext uri="{FF2B5EF4-FFF2-40B4-BE49-F238E27FC236}">
                <a16:creationId xmlns:a16="http://schemas.microsoft.com/office/drawing/2014/main" id="{2F9F02BF-1490-4F3F-A286-2BBA2601B6E7}"/>
              </a:ext>
            </a:extLst>
          </p:cNvPr>
          <p:cNvSpPr txBox="1">
            <a:spLocks noChangeArrowheads="1"/>
          </p:cNvSpPr>
          <p:nvPr/>
        </p:nvSpPr>
        <p:spPr bwMode="auto">
          <a:xfrm>
            <a:off x="7349058" y="1354018"/>
            <a:ext cx="1477294" cy="27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Daratumumab SC</a:t>
            </a:r>
          </a:p>
        </p:txBody>
      </p:sp>
      <p:sp>
        <p:nvSpPr>
          <p:cNvPr id="33" name="TextBox 12">
            <a:extLst>
              <a:ext uri="{FF2B5EF4-FFF2-40B4-BE49-F238E27FC236}">
                <a16:creationId xmlns:a16="http://schemas.microsoft.com/office/drawing/2014/main" id="{86C436D6-A492-496E-9093-D21DDB3B5731}"/>
              </a:ext>
            </a:extLst>
          </p:cNvPr>
          <p:cNvSpPr txBox="1">
            <a:spLocks noChangeArrowheads="1"/>
          </p:cNvSpPr>
          <p:nvPr/>
        </p:nvSpPr>
        <p:spPr bwMode="auto">
          <a:xfrm>
            <a:off x="7204880" y="1977459"/>
            <a:ext cx="1038243" cy="279307"/>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Isatuximab</a:t>
            </a:r>
          </a:p>
        </p:txBody>
      </p:sp>
      <p:cxnSp>
        <p:nvCxnSpPr>
          <p:cNvPr id="38" name="Straight Arrow Connector 25">
            <a:extLst>
              <a:ext uri="{FF2B5EF4-FFF2-40B4-BE49-F238E27FC236}">
                <a16:creationId xmlns:a16="http://schemas.microsoft.com/office/drawing/2014/main" id="{C8250402-9215-4CCC-AE48-2DABAEF96009}"/>
              </a:ext>
            </a:extLst>
          </p:cNvPr>
          <p:cNvCxnSpPr>
            <a:cxnSpLocks noChangeShapeType="1"/>
          </p:cNvCxnSpPr>
          <p:nvPr/>
        </p:nvCxnSpPr>
        <p:spPr bwMode="auto">
          <a:xfrm flipV="1">
            <a:off x="7767936" y="3461963"/>
            <a:ext cx="1" cy="399124"/>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40" name="Rounded Rectangle 60">
            <a:extLst>
              <a:ext uri="{FF2B5EF4-FFF2-40B4-BE49-F238E27FC236}">
                <a16:creationId xmlns:a16="http://schemas.microsoft.com/office/drawing/2014/main" id="{CCCE194D-DD4A-460A-8EC2-46AE9D2601F5}"/>
              </a:ext>
            </a:extLst>
          </p:cNvPr>
          <p:cNvSpPr>
            <a:spLocks noChangeArrowheads="1"/>
          </p:cNvSpPr>
          <p:nvPr/>
        </p:nvSpPr>
        <p:spPr bwMode="auto">
          <a:xfrm>
            <a:off x="7938182" y="2912781"/>
            <a:ext cx="536832" cy="348762"/>
          </a:xfrm>
          <a:prstGeom prst="roundRect">
            <a:avLst>
              <a:gd name="adj" fmla="val 16667"/>
            </a:avLst>
          </a:prstGeom>
          <a:solidFill>
            <a:schemeClr val="accent2"/>
          </a:solidFill>
          <a:ln>
            <a:noFill/>
          </a:ln>
          <a:effectLst>
            <a:outerShdw blurRad="40000" dist="23000" dir="5400000" rotWithShape="0">
              <a:srgbClr val="808080">
                <a:alpha val="34998"/>
              </a:srgbClr>
            </a:outerShdw>
          </a:effectLst>
        </p:spPr>
        <p:txBody>
          <a:bodyPr lIns="34281" rIns="34281" anchor="ctr"/>
          <a:lstStyle/>
          <a:p>
            <a:pPr algn="ctr" defTabSz="685595" eaLnBrk="0" hangingPunct="0">
              <a:defRPr/>
            </a:pPr>
            <a:r>
              <a:rPr lang="en-US" sz="1200" b="1" dirty="0">
                <a:solidFill>
                  <a:srgbClr val="FFFFFF"/>
                </a:solidFill>
                <a:latin typeface="Calibri" panose="020F0502020204030204" pitchFamily="34" charset="0"/>
                <a:ea typeface="+mn-ea"/>
                <a:cs typeface="Calibri" panose="020F0502020204030204" pitchFamily="34" charset="0"/>
              </a:rPr>
              <a:t>2021</a:t>
            </a:r>
          </a:p>
        </p:txBody>
      </p:sp>
      <p:cxnSp>
        <p:nvCxnSpPr>
          <p:cNvPr id="41" name="Straight Arrow Connector 25">
            <a:extLst>
              <a:ext uri="{FF2B5EF4-FFF2-40B4-BE49-F238E27FC236}">
                <a16:creationId xmlns:a16="http://schemas.microsoft.com/office/drawing/2014/main" id="{A637D3B5-BB74-4238-A84A-2EB04DDE0C08}"/>
              </a:ext>
            </a:extLst>
          </p:cNvPr>
          <p:cNvCxnSpPr>
            <a:cxnSpLocks noChangeShapeType="1"/>
          </p:cNvCxnSpPr>
          <p:nvPr/>
        </p:nvCxnSpPr>
        <p:spPr bwMode="auto">
          <a:xfrm flipV="1">
            <a:off x="8087705" y="3460120"/>
            <a:ext cx="0" cy="1057154"/>
          </a:xfrm>
          <a:prstGeom prst="straightConnector1">
            <a:avLst/>
          </a:prstGeom>
          <a:noFill/>
          <a:ln w="31750">
            <a:solidFill>
              <a:schemeClr val="accent3"/>
            </a:solidFill>
            <a:miter lim="800000"/>
            <a:headEnd type="none" w="sm" len="sm"/>
            <a:tailEnd type="triangle" w="lg" len="lg"/>
          </a:ln>
          <a:extLst>
            <a:ext uri="{909E8E84-426E-40DD-AFC4-6F175D3DCCD1}">
              <a14:hiddenFill xmlns:a14="http://schemas.microsoft.com/office/drawing/2010/main">
                <a:noFill/>
              </a14:hiddenFill>
            </a:ext>
          </a:extLst>
        </p:spPr>
      </p:cxnSp>
      <p:sp>
        <p:nvSpPr>
          <p:cNvPr id="39" name="TextBox 13">
            <a:extLst>
              <a:ext uri="{FF2B5EF4-FFF2-40B4-BE49-F238E27FC236}">
                <a16:creationId xmlns:a16="http://schemas.microsoft.com/office/drawing/2014/main" id="{00C4C671-A1F6-4479-9AD2-220CBC4A74ED}"/>
              </a:ext>
            </a:extLst>
          </p:cNvPr>
          <p:cNvSpPr txBox="1">
            <a:spLocks noChangeArrowheads="1"/>
          </p:cNvSpPr>
          <p:nvPr/>
        </p:nvSpPr>
        <p:spPr bwMode="auto">
          <a:xfrm>
            <a:off x="6879965" y="3911336"/>
            <a:ext cx="1118705" cy="466281"/>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Belantamab </a:t>
            </a:r>
          </a:p>
          <a:p>
            <a:pPr algn="ctr" defTabSz="685595" eaLnBrk="0" hangingPunct="0">
              <a:spcBef>
                <a:spcPct val="0"/>
              </a:spcBef>
              <a:spcAft>
                <a:spcPct val="0"/>
              </a:spcAft>
              <a:buClrTx/>
              <a:buNone/>
              <a:defRPr/>
            </a:pPr>
            <a:r>
              <a:rPr lang="en-US" altLang="en-US" sz="1350" b="1" dirty="0">
                <a:solidFill>
                  <a:srgbClr val="000000"/>
                </a:solidFill>
                <a:latin typeface="Calibri" panose="020F0502020204030204" pitchFamily="34" charset="0"/>
                <a:ea typeface="MS PGothic" panose="020B0600070205080204" pitchFamily="34" charset="-128"/>
                <a:cs typeface="Calibri" panose="020F0502020204030204" pitchFamily="34" charset="0"/>
              </a:rPr>
              <a:t>mafodotin</a:t>
            </a:r>
          </a:p>
        </p:txBody>
      </p:sp>
      <p:cxnSp>
        <p:nvCxnSpPr>
          <p:cNvPr id="5" name="Straight Connector 4">
            <a:extLst>
              <a:ext uri="{FF2B5EF4-FFF2-40B4-BE49-F238E27FC236}">
                <a16:creationId xmlns:a16="http://schemas.microsoft.com/office/drawing/2014/main" id="{21B4E1E2-C568-482A-8BA8-9A1697B03AB6}"/>
              </a:ext>
            </a:extLst>
          </p:cNvPr>
          <p:cNvCxnSpPr/>
          <p:nvPr/>
        </p:nvCxnSpPr>
        <p:spPr bwMode="auto">
          <a:xfrm>
            <a:off x="6053952" y="4517274"/>
            <a:ext cx="2033753" cy="0"/>
          </a:xfrm>
          <a:prstGeom prst="line">
            <a:avLst/>
          </a:prstGeom>
          <a:noFill/>
          <a:ln w="31750" cap="flat" cmpd="sng" algn="ctr">
            <a:solidFill>
              <a:schemeClr val="accent3"/>
            </a:solidFill>
            <a:prstDash val="solid"/>
            <a:round/>
            <a:headEnd type="none" w="med" len="med"/>
            <a:tailEnd type="none" w="med" len="med"/>
          </a:ln>
          <a:effectLst/>
        </p:spPr>
      </p:cxnSp>
      <p:sp>
        <p:nvSpPr>
          <p:cNvPr id="44" name="TextBox 13">
            <a:extLst>
              <a:ext uri="{FF2B5EF4-FFF2-40B4-BE49-F238E27FC236}">
                <a16:creationId xmlns:a16="http://schemas.microsoft.com/office/drawing/2014/main" id="{D768BA4E-7816-444E-9FBB-317D7FC4E6E6}"/>
              </a:ext>
            </a:extLst>
          </p:cNvPr>
          <p:cNvSpPr txBox="1">
            <a:spLocks noChangeArrowheads="1"/>
          </p:cNvSpPr>
          <p:nvPr/>
        </p:nvSpPr>
        <p:spPr bwMode="auto">
          <a:xfrm>
            <a:off x="4671843" y="4378774"/>
            <a:ext cx="2307965" cy="300082"/>
          </a:xfrm>
          <a:prstGeom prst="rect">
            <a:avLst/>
          </a:prstGeom>
          <a:solidFill>
            <a:schemeClr val="tx1"/>
          </a:solidFill>
          <a:ln>
            <a:noFill/>
          </a:ln>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595" eaLnBrk="0" hangingPunct="0">
              <a:spcBef>
                <a:spcPct val="0"/>
              </a:spcBef>
              <a:spcAft>
                <a:spcPct val="0"/>
              </a:spcAft>
              <a:buClrTx/>
              <a:buNone/>
              <a:defRPr/>
            </a:pPr>
            <a:r>
              <a:rPr lang="en-US" altLang="en-US" sz="1500" b="1" dirty="0">
                <a:solidFill>
                  <a:srgbClr val="682E74"/>
                </a:solidFill>
                <a:latin typeface="Calibri" panose="020F0502020204030204" pitchFamily="34" charset="0"/>
                <a:ea typeface="MS PGothic" panose="020B0600070205080204" pitchFamily="34" charset="-128"/>
                <a:cs typeface="Calibri" panose="020F0502020204030204" pitchFamily="34" charset="0"/>
              </a:rPr>
              <a:t>Idecabtagene vicleucel</a:t>
            </a:r>
          </a:p>
        </p:txBody>
      </p:sp>
    </p:spTree>
    <p:extLst>
      <p:ext uri="{BB962C8B-B14F-4D97-AF65-F5344CB8AC3E}">
        <p14:creationId xmlns:p14="http://schemas.microsoft.com/office/powerpoint/2010/main" val="189866002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503D-0B27-344C-8DE0-D254ADD6F46E}"/>
              </a:ext>
            </a:extLst>
          </p:cNvPr>
          <p:cNvSpPr>
            <a:spLocks noGrp="1"/>
          </p:cNvSpPr>
          <p:nvPr>
            <p:ph type="title"/>
          </p:nvPr>
        </p:nvSpPr>
        <p:spPr/>
        <p:txBody>
          <a:bodyPr/>
          <a:lstStyle/>
          <a:p>
            <a:r>
              <a:rPr lang="en-US" b="1" dirty="0"/>
              <a:t>Newer Induction Regimens Have Led to Continued Improvement in Survival</a:t>
            </a:r>
          </a:p>
        </p:txBody>
      </p:sp>
      <p:sp>
        <p:nvSpPr>
          <p:cNvPr id="16" name="TextBox 15"/>
          <p:cNvSpPr txBox="1"/>
          <p:nvPr/>
        </p:nvSpPr>
        <p:spPr bwMode="gray">
          <a:xfrm>
            <a:off x="2938564" y="4416756"/>
            <a:ext cx="2998385" cy="369332"/>
          </a:xfrm>
          <a:prstGeom prst="rect">
            <a:avLst/>
          </a:prstGeom>
          <a:noFill/>
        </p:spPr>
        <p:txBody>
          <a:bodyPr wrap="none" rtlCol="0">
            <a:spAutoFit/>
          </a:bodyPr>
          <a:lstStyle/>
          <a:p>
            <a:pPr defTabSz="914378" eaLnBrk="0" hangingPunct="0">
              <a:defRPr/>
            </a:pPr>
            <a:r>
              <a:rPr lang="is-IS" sz="1800" b="1" i="1" dirty="0">
                <a:solidFill>
                  <a:prstClr val="black"/>
                </a:solidFill>
                <a:latin typeface="Calibri" panose="020F0502020204030204" pitchFamily="34" charset="0"/>
                <a:ea typeface="+mn-ea"/>
                <a:cs typeface="Calibri" panose="020F0502020204030204" pitchFamily="34" charset="0"/>
              </a:rPr>
              <a:t>... but we need to do BETTER!</a:t>
            </a:r>
            <a:endParaRPr lang="en-US" sz="1800" b="1" i="1" dirty="0">
              <a:solidFill>
                <a:prstClr val="black"/>
              </a:solidFill>
              <a:latin typeface="Calibri" panose="020F0502020204030204" pitchFamily="34" charset="0"/>
              <a:ea typeface="+mn-ea"/>
              <a:cs typeface="Calibri" panose="020F0502020204030204" pitchFamily="34" charset="0"/>
            </a:endParaRPr>
          </a:p>
        </p:txBody>
      </p:sp>
      <p:sp>
        <p:nvSpPr>
          <p:cNvPr id="18" name="Rectangle 69">
            <a:extLst>
              <a:ext uri="{FF2B5EF4-FFF2-40B4-BE49-F238E27FC236}">
                <a16:creationId xmlns:a16="http://schemas.microsoft.com/office/drawing/2014/main" id="{BD9B20DC-F83B-4EF2-9C27-3229A6A668BD}"/>
              </a:ext>
            </a:extLst>
          </p:cNvPr>
          <p:cNvSpPr>
            <a:spLocks noChangeArrowheads="1"/>
          </p:cNvSpPr>
          <p:nvPr/>
        </p:nvSpPr>
        <p:spPr bwMode="auto">
          <a:xfrm>
            <a:off x="1089960" y="1390917"/>
            <a:ext cx="109538" cy="109538"/>
          </a:xfrm>
          <a:prstGeom prst="rect">
            <a:avLst/>
          </a:prstGeom>
          <a:solidFill>
            <a:schemeClr val="accent1"/>
          </a:solidFill>
          <a:ln w="9525">
            <a:noFill/>
            <a:round/>
            <a:headEnd/>
            <a:tailEnd/>
          </a:ln>
        </p:spPr>
        <p:txBody>
          <a:bodyPr>
            <a:prstTxWarp prst="textNoShape">
              <a:avLst/>
            </a:prstTxWarp>
          </a:bodyPr>
          <a:lstStyle/>
          <a:p>
            <a:pPr defTabSz="68457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22" name="Rectangle 70">
            <a:extLst>
              <a:ext uri="{FF2B5EF4-FFF2-40B4-BE49-F238E27FC236}">
                <a16:creationId xmlns:a16="http://schemas.microsoft.com/office/drawing/2014/main" id="{13CEF4DC-BDEB-45EC-94F7-057CF7C5D673}"/>
              </a:ext>
            </a:extLst>
          </p:cNvPr>
          <p:cNvSpPr>
            <a:spLocks noChangeArrowheads="1"/>
          </p:cNvSpPr>
          <p:nvPr/>
        </p:nvSpPr>
        <p:spPr bwMode="auto">
          <a:xfrm>
            <a:off x="1089960" y="1593071"/>
            <a:ext cx="109538" cy="109538"/>
          </a:xfrm>
          <a:prstGeom prst="rect">
            <a:avLst/>
          </a:prstGeom>
          <a:solidFill>
            <a:schemeClr val="accent3"/>
          </a:solidFill>
          <a:ln w="9525" algn="ctr">
            <a:no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23" name="Rectangle 71">
            <a:extLst>
              <a:ext uri="{FF2B5EF4-FFF2-40B4-BE49-F238E27FC236}">
                <a16:creationId xmlns:a16="http://schemas.microsoft.com/office/drawing/2014/main" id="{F495C89C-DE45-4E4B-ABD5-1548D34DDFA3}"/>
              </a:ext>
            </a:extLst>
          </p:cNvPr>
          <p:cNvSpPr>
            <a:spLocks noChangeArrowheads="1"/>
          </p:cNvSpPr>
          <p:nvPr/>
        </p:nvSpPr>
        <p:spPr bwMode="auto">
          <a:xfrm>
            <a:off x="1089960" y="1795224"/>
            <a:ext cx="109538" cy="109538"/>
          </a:xfrm>
          <a:prstGeom prst="rect">
            <a:avLst/>
          </a:prstGeom>
          <a:solidFill>
            <a:schemeClr val="accent4"/>
          </a:solidFill>
          <a:ln w="9525">
            <a:noFill/>
            <a:round/>
            <a:headEnd/>
            <a:tailEnd/>
          </a:ln>
        </p:spPr>
        <p:txBody>
          <a:bodyPr>
            <a:prstTxWarp prst="textNoShape">
              <a:avLst/>
            </a:prstTxWarp>
          </a:bodyPr>
          <a:lstStyle/>
          <a:p>
            <a:pPr defTabSz="68457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24" name="TextBox 72">
            <a:extLst>
              <a:ext uri="{FF2B5EF4-FFF2-40B4-BE49-F238E27FC236}">
                <a16:creationId xmlns:a16="http://schemas.microsoft.com/office/drawing/2014/main" id="{2936C362-B820-4119-A10C-706A73C6D42F}"/>
              </a:ext>
            </a:extLst>
          </p:cNvPr>
          <p:cNvSpPr txBox="1">
            <a:spLocks noChangeArrowheads="1"/>
          </p:cNvSpPr>
          <p:nvPr/>
        </p:nvSpPr>
        <p:spPr bwMode="auto">
          <a:xfrm>
            <a:off x="1183810" y="1717851"/>
            <a:ext cx="654346" cy="276999"/>
          </a:xfrm>
          <a:prstGeom prst="rect">
            <a:avLst/>
          </a:prstGeom>
          <a:noFill/>
          <a:ln w="9525">
            <a:noFill/>
            <a:miter lim="800000"/>
            <a:headEnd/>
            <a:tailEnd/>
          </a:ln>
        </p:spPr>
        <p:txBody>
          <a:bodyPr wrap="none">
            <a:prstTxWarp prst="textNoShape">
              <a:avLst/>
            </a:prstTxWarp>
            <a:spAutoFit/>
          </a:bodyPr>
          <a:lstStyle/>
          <a:p>
            <a:pPr defTabSz="914378" eaLnBrk="0" hangingPunct="0">
              <a:spcAft>
                <a:spcPts val="225"/>
              </a:spcAft>
              <a:defRPr/>
            </a:pPr>
            <a:r>
              <a:rPr lang="en-US" sz="1200" dirty="0">
                <a:solidFill>
                  <a:prstClr val="black"/>
                </a:solidFill>
                <a:latin typeface="Calibri" panose="020F0502020204030204" pitchFamily="34" charset="0"/>
                <a:ea typeface="+mn-ea"/>
                <a:cs typeface="Calibri" panose="020F0502020204030204" pitchFamily="34" charset="0"/>
              </a:rPr>
              <a:t>CR/nCR</a:t>
            </a:r>
          </a:p>
        </p:txBody>
      </p:sp>
      <p:grpSp>
        <p:nvGrpSpPr>
          <p:cNvPr id="21" name="Group 20">
            <a:extLst>
              <a:ext uri="{FF2B5EF4-FFF2-40B4-BE49-F238E27FC236}">
                <a16:creationId xmlns:a16="http://schemas.microsoft.com/office/drawing/2014/main" id="{72F78A82-E14D-E048-BA35-A52F3AF3545A}"/>
              </a:ext>
            </a:extLst>
          </p:cNvPr>
          <p:cNvGrpSpPr/>
          <p:nvPr/>
        </p:nvGrpSpPr>
        <p:grpSpPr>
          <a:xfrm>
            <a:off x="460121" y="1328366"/>
            <a:ext cx="420311" cy="2838770"/>
            <a:chOff x="613494" y="1767979"/>
            <a:chExt cx="560415" cy="3785026"/>
          </a:xfrm>
        </p:grpSpPr>
        <p:sp>
          <p:nvSpPr>
            <p:cNvPr id="35" name="TextBox 34">
              <a:extLst>
                <a:ext uri="{FF2B5EF4-FFF2-40B4-BE49-F238E27FC236}">
                  <a16:creationId xmlns:a16="http://schemas.microsoft.com/office/drawing/2014/main" id="{4BEE53C0-D733-4693-9C9B-82A4B4CB39A6}"/>
                </a:ext>
              </a:extLst>
            </p:cNvPr>
            <p:cNvSpPr txBox="1"/>
            <p:nvPr/>
          </p:nvSpPr>
          <p:spPr bwMode="auto">
            <a:xfrm>
              <a:off x="613494" y="1767979"/>
              <a:ext cx="560411"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100</a:t>
              </a:r>
            </a:p>
          </p:txBody>
        </p:sp>
        <p:sp>
          <p:nvSpPr>
            <p:cNvPr id="37" name="TextBox 36">
              <a:extLst>
                <a:ext uri="{FF2B5EF4-FFF2-40B4-BE49-F238E27FC236}">
                  <a16:creationId xmlns:a16="http://schemas.microsoft.com/office/drawing/2014/main" id="{2D502947-C1B2-44D4-A046-FC16DF61C419}"/>
                </a:ext>
              </a:extLst>
            </p:cNvPr>
            <p:cNvSpPr txBox="1"/>
            <p:nvPr/>
          </p:nvSpPr>
          <p:spPr bwMode="auto">
            <a:xfrm>
              <a:off x="718229" y="2451118"/>
              <a:ext cx="455680"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80</a:t>
              </a:r>
            </a:p>
          </p:txBody>
        </p:sp>
        <p:sp>
          <p:nvSpPr>
            <p:cNvPr id="39" name="TextBox 38">
              <a:extLst>
                <a:ext uri="{FF2B5EF4-FFF2-40B4-BE49-F238E27FC236}">
                  <a16:creationId xmlns:a16="http://schemas.microsoft.com/office/drawing/2014/main" id="{5D440329-3083-4155-90AA-03A09C90AD0F}"/>
                </a:ext>
              </a:extLst>
            </p:cNvPr>
            <p:cNvSpPr txBox="1"/>
            <p:nvPr/>
          </p:nvSpPr>
          <p:spPr bwMode="auto">
            <a:xfrm>
              <a:off x="718229" y="3131042"/>
              <a:ext cx="455680"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60</a:t>
              </a:r>
            </a:p>
          </p:txBody>
        </p:sp>
        <p:sp>
          <p:nvSpPr>
            <p:cNvPr id="41" name="TextBox 40">
              <a:extLst>
                <a:ext uri="{FF2B5EF4-FFF2-40B4-BE49-F238E27FC236}">
                  <a16:creationId xmlns:a16="http://schemas.microsoft.com/office/drawing/2014/main" id="{551BEEBC-710D-4740-8A48-F468436C6443}"/>
                </a:ext>
              </a:extLst>
            </p:cNvPr>
            <p:cNvSpPr txBox="1"/>
            <p:nvPr/>
          </p:nvSpPr>
          <p:spPr bwMode="auto">
            <a:xfrm>
              <a:off x="718229" y="3814180"/>
              <a:ext cx="455680"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40</a:t>
              </a:r>
            </a:p>
          </p:txBody>
        </p:sp>
        <p:sp>
          <p:nvSpPr>
            <p:cNvPr id="43" name="TextBox 42">
              <a:extLst>
                <a:ext uri="{FF2B5EF4-FFF2-40B4-BE49-F238E27FC236}">
                  <a16:creationId xmlns:a16="http://schemas.microsoft.com/office/drawing/2014/main" id="{9F8C7E7B-BFD8-4D49-A11E-E079FFA48D37}"/>
                </a:ext>
              </a:extLst>
            </p:cNvPr>
            <p:cNvSpPr txBox="1"/>
            <p:nvPr/>
          </p:nvSpPr>
          <p:spPr bwMode="auto">
            <a:xfrm>
              <a:off x="718229" y="4487673"/>
              <a:ext cx="455680"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45" name="TextBox 44">
              <a:extLst>
                <a:ext uri="{FF2B5EF4-FFF2-40B4-BE49-F238E27FC236}">
                  <a16:creationId xmlns:a16="http://schemas.microsoft.com/office/drawing/2014/main" id="{CCBE82B2-9A7D-4E4B-913B-AC29F3DC5D67}"/>
                </a:ext>
              </a:extLst>
            </p:cNvPr>
            <p:cNvSpPr txBox="1"/>
            <p:nvPr/>
          </p:nvSpPr>
          <p:spPr bwMode="auto">
            <a:xfrm>
              <a:off x="822957" y="5183673"/>
              <a:ext cx="350952" cy="369332"/>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grpSp>
      <p:sp>
        <p:nvSpPr>
          <p:cNvPr id="49" name="TextBox 48">
            <a:extLst>
              <a:ext uri="{FF2B5EF4-FFF2-40B4-BE49-F238E27FC236}">
                <a16:creationId xmlns:a16="http://schemas.microsoft.com/office/drawing/2014/main" id="{1EC84AA6-72FE-4462-9829-9CDDD00B63A3}"/>
              </a:ext>
            </a:extLst>
          </p:cNvPr>
          <p:cNvSpPr txBox="1"/>
          <p:nvPr/>
        </p:nvSpPr>
        <p:spPr bwMode="auto">
          <a:xfrm>
            <a:off x="1162638" y="4026345"/>
            <a:ext cx="412422" cy="253916"/>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VAD</a:t>
            </a:r>
          </a:p>
        </p:txBody>
      </p:sp>
      <p:sp>
        <p:nvSpPr>
          <p:cNvPr id="50" name="TextBox 49">
            <a:extLst>
              <a:ext uri="{FF2B5EF4-FFF2-40B4-BE49-F238E27FC236}">
                <a16:creationId xmlns:a16="http://schemas.microsoft.com/office/drawing/2014/main" id="{2E1E0451-ADAB-41DE-AEFB-1C98A41B8DA6}"/>
              </a:ext>
            </a:extLst>
          </p:cNvPr>
          <p:cNvSpPr txBox="1"/>
          <p:nvPr/>
        </p:nvSpPr>
        <p:spPr bwMode="auto">
          <a:xfrm>
            <a:off x="2124309" y="4026345"/>
            <a:ext cx="322845" cy="253916"/>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RD</a:t>
            </a:r>
          </a:p>
        </p:txBody>
      </p:sp>
      <p:sp>
        <p:nvSpPr>
          <p:cNvPr id="51" name="TextBox 50">
            <a:extLst>
              <a:ext uri="{FF2B5EF4-FFF2-40B4-BE49-F238E27FC236}">
                <a16:creationId xmlns:a16="http://schemas.microsoft.com/office/drawing/2014/main" id="{5A601C3F-5F3C-405A-B340-C8B2C660DD49}"/>
              </a:ext>
            </a:extLst>
          </p:cNvPr>
          <p:cNvSpPr txBox="1"/>
          <p:nvPr/>
        </p:nvSpPr>
        <p:spPr bwMode="auto">
          <a:xfrm>
            <a:off x="2927783" y="4026345"/>
            <a:ext cx="412357" cy="253916"/>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RVD</a:t>
            </a:r>
          </a:p>
        </p:txBody>
      </p:sp>
      <p:sp>
        <p:nvSpPr>
          <p:cNvPr id="52" name="Rectangle 45">
            <a:extLst>
              <a:ext uri="{FF2B5EF4-FFF2-40B4-BE49-F238E27FC236}">
                <a16:creationId xmlns:a16="http://schemas.microsoft.com/office/drawing/2014/main" id="{A8670D18-C489-4C60-BBDF-91EA60959CBB}"/>
              </a:ext>
            </a:extLst>
          </p:cNvPr>
          <p:cNvSpPr>
            <a:spLocks noChangeArrowheads="1"/>
          </p:cNvSpPr>
          <p:nvPr/>
        </p:nvSpPr>
        <p:spPr bwMode="auto">
          <a:xfrm>
            <a:off x="1048301" y="2605014"/>
            <a:ext cx="210040" cy="1411686"/>
          </a:xfrm>
          <a:prstGeom prst="rect">
            <a:avLst/>
          </a:prstGeom>
          <a:solidFill>
            <a:schemeClr val="accent1"/>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3" name="Rectangle 47">
            <a:extLst>
              <a:ext uri="{FF2B5EF4-FFF2-40B4-BE49-F238E27FC236}">
                <a16:creationId xmlns:a16="http://schemas.microsoft.com/office/drawing/2014/main" id="{38948326-D2BF-4228-ACC6-33ED8988F90D}"/>
              </a:ext>
            </a:extLst>
          </p:cNvPr>
          <p:cNvSpPr>
            <a:spLocks noChangeArrowheads="1"/>
          </p:cNvSpPr>
          <p:nvPr/>
        </p:nvSpPr>
        <p:spPr bwMode="auto">
          <a:xfrm>
            <a:off x="1929618" y="1998628"/>
            <a:ext cx="210040" cy="2018072"/>
          </a:xfrm>
          <a:prstGeom prst="rect">
            <a:avLst/>
          </a:prstGeom>
          <a:solidFill>
            <a:schemeClr val="accent1"/>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4" name="Rectangle 51">
            <a:extLst>
              <a:ext uri="{FF2B5EF4-FFF2-40B4-BE49-F238E27FC236}">
                <a16:creationId xmlns:a16="http://schemas.microsoft.com/office/drawing/2014/main" id="{82D196D7-A81F-44CE-88D9-CCDD14F5AE4C}"/>
              </a:ext>
            </a:extLst>
          </p:cNvPr>
          <p:cNvSpPr>
            <a:spLocks noChangeArrowheads="1"/>
          </p:cNvSpPr>
          <p:nvPr/>
        </p:nvSpPr>
        <p:spPr bwMode="auto">
          <a:xfrm>
            <a:off x="2797065" y="1465780"/>
            <a:ext cx="210040" cy="2550921"/>
          </a:xfrm>
          <a:prstGeom prst="rect">
            <a:avLst/>
          </a:prstGeom>
          <a:solidFill>
            <a:schemeClr val="accent1"/>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5" name="Rectangle 53">
            <a:extLst>
              <a:ext uri="{FF2B5EF4-FFF2-40B4-BE49-F238E27FC236}">
                <a16:creationId xmlns:a16="http://schemas.microsoft.com/office/drawing/2014/main" id="{3B87FBBC-B80C-4942-A956-32D0513C8952}"/>
              </a:ext>
            </a:extLst>
          </p:cNvPr>
          <p:cNvSpPr>
            <a:spLocks noChangeArrowheads="1"/>
          </p:cNvSpPr>
          <p:nvPr/>
        </p:nvSpPr>
        <p:spPr bwMode="auto">
          <a:xfrm>
            <a:off x="1289170" y="3601994"/>
            <a:ext cx="208386" cy="414705"/>
          </a:xfrm>
          <a:prstGeom prst="rect">
            <a:avLst/>
          </a:prstGeom>
          <a:solidFill>
            <a:schemeClr val="accent3"/>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6" name="Rectangle 55">
            <a:extLst>
              <a:ext uri="{FF2B5EF4-FFF2-40B4-BE49-F238E27FC236}">
                <a16:creationId xmlns:a16="http://schemas.microsoft.com/office/drawing/2014/main" id="{0D19A1E7-6CE2-4D5E-867D-2E73DDCB1B48}"/>
              </a:ext>
            </a:extLst>
          </p:cNvPr>
          <p:cNvSpPr>
            <a:spLocks noChangeArrowheads="1"/>
          </p:cNvSpPr>
          <p:nvPr/>
        </p:nvSpPr>
        <p:spPr bwMode="auto">
          <a:xfrm>
            <a:off x="2170487" y="2942564"/>
            <a:ext cx="210038" cy="1074136"/>
          </a:xfrm>
          <a:prstGeom prst="rect">
            <a:avLst/>
          </a:prstGeom>
          <a:solidFill>
            <a:schemeClr val="accent3"/>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7" name="Rectangle 59">
            <a:extLst>
              <a:ext uri="{FF2B5EF4-FFF2-40B4-BE49-F238E27FC236}">
                <a16:creationId xmlns:a16="http://schemas.microsoft.com/office/drawing/2014/main" id="{A671BC41-8E7A-43C3-A4C3-59C5F25B7242}"/>
              </a:ext>
            </a:extLst>
          </p:cNvPr>
          <p:cNvSpPr>
            <a:spLocks noChangeArrowheads="1"/>
          </p:cNvSpPr>
          <p:nvPr/>
        </p:nvSpPr>
        <p:spPr bwMode="auto">
          <a:xfrm>
            <a:off x="3037934" y="2092659"/>
            <a:ext cx="208386" cy="1924040"/>
          </a:xfrm>
          <a:prstGeom prst="rect">
            <a:avLst/>
          </a:prstGeom>
          <a:solidFill>
            <a:schemeClr val="accent3"/>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8" name="Rectangle 61">
            <a:extLst>
              <a:ext uri="{FF2B5EF4-FFF2-40B4-BE49-F238E27FC236}">
                <a16:creationId xmlns:a16="http://schemas.microsoft.com/office/drawing/2014/main" id="{C04A2856-47EF-4403-A0DE-9C6632EFBB8C}"/>
              </a:ext>
            </a:extLst>
          </p:cNvPr>
          <p:cNvSpPr>
            <a:spLocks noChangeArrowheads="1"/>
          </p:cNvSpPr>
          <p:nvPr/>
        </p:nvSpPr>
        <p:spPr bwMode="auto">
          <a:xfrm>
            <a:off x="1528387" y="3944367"/>
            <a:ext cx="210040" cy="72333"/>
          </a:xfrm>
          <a:prstGeom prst="rect">
            <a:avLst/>
          </a:prstGeom>
          <a:solidFill>
            <a:schemeClr val="accent4"/>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59" name="Rectangle 63">
            <a:extLst>
              <a:ext uri="{FF2B5EF4-FFF2-40B4-BE49-F238E27FC236}">
                <a16:creationId xmlns:a16="http://schemas.microsoft.com/office/drawing/2014/main" id="{4B756BDB-AF83-4757-BA79-41D89A010F96}"/>
              </a:ext>
            </a:extLst>
          </p:cNvPr>
          <p:cNvSpPr>
            <a:spLocks noChangeArrowheads="1"/>
          </p:cNvSpPr>
          <p:nvPr/>
        </p:nvSpPr>
        <p:spPr bwMode="auto">
          <a:xfrm>
            <a:off x="2411355" y="3405491"/>
            <a:ext cx="210040" cy="611209"/>
          </a:xfrm>
          <a:prstGeom prst="rect">
            <a:avLst/>
          </a:prstGeom>
          <a:solidFill>
            <a:schemeClr val="accent4"/>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60" name="Rectangle 67">
            <a:extLst>
              <a:ext uri="{FF2B5EF4-FFF2-40B4-BE49-F238E27FC236}">
                <a16:creationId xmlns:a16="http://schemas.microsoft.com/office/drawing/2014/main" id="{235644A4-EED4-4A51-910E-98EE702B2AEC}"/>
              </a:ext>
            </a:extLst>
          </p:cNvPr>
          <p:cNvSpPr>
            <a:spLocks noChangeArrowheads="1"/>
          </p:cNvSpPr>
          <p:nvPr/>
        </p:nvSpPr>
        <p:spPr bwMode="auto">
          <a:xfrm>
            <a:off x="3277150" y="2902781"/>
            <a:ext cx="210038" cy="1113918"/>
          </a:xfrm>
          <a:prstGeom prst="rect">
            <a:avLst/>
          </a:prstGeom>
          <a:solidFill>
            <a:schemeClr val="accent4"/>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61" name="Rectangle 52">
            <a:extLst>
              <a:ext uri="{FF2B5EF4-FFF2-40B4-BE49-F238E27FC236}">
                <a16:creationId xmlns:a16="http://schemas.microsoft.com/office/drawing/2014/main" id="{6189AD69-611A-4FEE-8E3E-2D4D606A228C}"/>
              </a:ext>
            </a:extLst>
          </p:cNvPr>
          <p:cNvSpPr>
            <a:spLocks noChangeArrowheads="1"/>
          </p:cNvSpPr>
          <p:nvPr/>
        </p:nvSpPr>
        <p:spPr bwMode="auto">
          <a:xfrm>
            <a:off x="3667490" y="1434436"/>
            <a:ext cx="210040" cy="2582264"/>
          </a:xfrm>
          <a:prstGeom prst="rect">
            <a:avLst/>
          </a:prstGeom>
          <a:solidFill>
            <a:schemeClr val="accent1"/>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62" name="Rectangle 60">
            <a:extLst>
              <a:ext uri="{FF2B5EF4-FFF2-40B4-BE49-F238E27FC236}">
                <a16:creationId xmlns:a16="http://schemas.microsoft.com/office/drawing/2014/main" id="{C4694994-1504-4760-8882-8DC1F8801AEA}"/>
              </a:ext>
            </a:extLst>
          </p:cNvPr>
          <p:cNvSpPr>
            <a:spLocks noChangeArrowheads="1"/>
          </p:cNvSpPr>
          <p:nvPr/>
        </p:nvSpPr>
        <p:spPr bwMode="auto">
          <a:xfrm>
            <a:off x="3908359" y="1961257"/>
            <a:ext cx="224924" cy="2055443"/>
          </a:xfrm>
          <a:prstGeom prst="rect">
            <a:avLst/>
          </a:prstGeom>
          <a:solidFill>
            <a:schemeClr val="accent3"/>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63" name="Rectangle 68">
            <a:extLst>
              <a:ext uri="{FF2B5EF4-FFF2-40B4-BE49-F238E27FC236}">
                <a16:creationId xmlns:a16="http://schemas.microsoft.com/office/drawing/2014/main" id="{C6743733-BEA5-4DEB-8BC9-0041856955B9}"/>
              </a:ext>
            </a:extLst>
          </p:cNvPr>
          <p:cNvSpPr>
            <a:spLocks noChangeArrowheads="1"/>
          </p:cNvSpPr>
          <p:nvPr/>
        </p:nvSpPr>
        <p:spPr bwMode="auto">
          <a:xfrm>
            <a:off x="4164122" y="2394045"/>
            <a:ext cx="196808" cy="1622655"/>
          </a:xfrm>
          <a:prstGeom prst="rect">
            <a:avLst/>
          </a:prstGeom>
          <a:solidFill>
            <a:schemeClr val="accent4"/>
          </a:solidFill>
          <a:ln w="9525" algn="ctr">
            <a:solidFill>
              <a:schemeClr val="bg1"/>
            </a:solidFill>
            <a:round/>
            <a:headEnd/>
            <a:tailEnd/>
          </a:ln>
        </p:spPr>
        <p:txBody>
          <a:bodyPr/>
          <a:lstStyle/>
          <a:p>
            <a:pPr defTabSz="684696" eaLnBrk="0" hangingPunct="0">
              <a:defRPr/>
            </a:pPr>
            <a:endParaRPr lang="en-US" sz="1200" b="1" i="1" dirty="0">
              <a:solidFill>
                <a:prstClr val="white"/>
              </a:solidFill>
              <a:latin typeface="Calibri" panose="020F0502020204030204" pitchFamily="34" charset="0"/>
              <a:ea typeface="+mn-ea"/>
              <a:cs typeface="Calibri" panose="020F0502020204030204" pitchFamily="34" charset="0"/>
            </a:endParaRPr>
          </a:p>
        </p:txBody>
      </p:sp>
      <p:sp>
        <p:nvSpPr>
          <p:cNvPr id="64" name="Rectangle 84">
            <a:extLst>
              <a:ext uri="{FF2B5EF4-FFF2-40B4-BE49-F238E27FC236}">
                <a16:creationId xmlns:a16="http://schemas.microsoft.com/office/drawing/2014/main" id="{A361AB24-7A9C-4F54-8FFD-E3C9489A9D12}"/>
              </a:ext>
            </a:extLst>
          </p:cNvPr>
          <p:cNvSpPr>
            <a:spLocks noChangeArrowheads="1"/>
          </p:cNvSpPr>
          <p:nvPr/>
        </p:nvSpPr>
        <p:spPr bwMode="auto">
          <a:xfrm>
            <a:off x="3809084" y="4026345"/>
            <a:ext cx="407804" cy="253916"/>
          </a:xfrm>
          <a:prstGeom prst="rect">
            <a:avLst/>
          </a:prstGeom>
          <a:noFill/>
          <a:ln w="9525">
            <a:noFill/>
            <a:miter lim="800000"/>
            <a:headEnd/>
            <a:tailEnd/>
          </a:ln>
        </p:spPr>
        <p:txBody>
          <a:bodyPr wrap="none" lIns="68580" tIns="34290" rIns="68580" bIns="34290">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KRD</a:t>
            </a:r>
          </a:p>
        </p:txBody>
      </p:sp>
      <p:cxnSp>
        <p:nvCxnSpPr>
          <p:cNvPr id="65" name="Straight Connector 87">
            <a:extLst>
              <a:ext uri="{FF2B5EF4-FFF2-40B4-BE49-F238E27FC236}">
                <a16:creationId xmlns:a16="http://schemas.microsoft.com/office/drawing/2014/main" id="{A91E54CE-F258-41F9-868B-F46D549DD962}"/>
              </a:ext>
            </a:extLst>
          </p:cNvPr>
          <p:cNvCxnSpPr>
            <a:cxnSpLocks noChangeShapeType="1"/>
          </p:cNvCxnSpPr>
          <p:nvPr/>
        </p:nvCxnSpPr>
        <p:spPr bwMode="auto">
          <a:xfrm>
            <a:off x="908209" y="4016700"/>
            <a:ext cx="3618032" cy="0"/>
          </a:xfrm>
          <a:prstGeom prst="line">
            <a:avLst/>
          </a:prstGeom>
          <a:noFill/>
          <a:ln w="15875">
            <a:solidFill>
              <a:schemeClr val="tx1"/>
            </a:solidFill>
            <a:round/>
            <a:headEnd/>
            <a:tailEnd/>
          </a:ln>
        </p:spPr>
      </p:cxnSp>
      <p:cxnSp>
        <p:nvCxnSpPr>
          <p:cNvPr id="66" name="Straight Connector 24">
            <a:extLst>
              <a:ext uri="{FF2B5EF4-FFF2-40B4-BE49-F238E27FC236}">
                <a16:creationId xmlns:a16="http://schemas.microsoft.com/office/drawing/2014/main" id="{0378A5DD-6F16-463F-97DE-CA8EE1AEAA5A}"/>
              </a:ext>
            </a:extLst>
          </p:cNvPr>
          <p:cNvCxnSpPr>
            <a:cxnSpLocks noChangeShapeType="1"/>
          </p:cNvCxnSpPr>
          <p:nvPr/>
        </p:nvCxnSpPr>
        <p:spPr bwMode="auto">
          <a:xfrm rot="5400000">
            <a:off x="884864" y="4040811"/>
            <a:ext cx="48222" cy="0"/>
          </a:xfrm>
          <a:prstGeom prst="line">
            <a:avLst/>
          </a:prstGeom>
          <a:noFill/>
          <a:ln w="15875">
            <a:solidFill>
              <a:schemeClr val="tx1"/>
            </a:solidFill>
            <a:round/>
            <a:headEnd/>
            <a:tailEnd/>
          </a:ln>
        </p:spPr>
      </p:cxnSp>
      <p:sp>
        <p:nvSpPr>
          <p:cNvPr id="67" name="TextBox 99">
            <a:extLst>
              <a:ext uri="{FF2B5EF4-FFF2-40B4-BE49-F238E27FC236}">
                <a16:creationId xmlns:a16="http://schemas.microsoft.com/office/drawing/2014/main" id="{F45443F3-09C3-46F3-BA7F-7D59804F40B5}"/>
              </a:ext>
            </a:extLst>
          </p:cNvPr>
          <p:cNvSpPr txBox="1">
            <a:spLocks noChangeArrowheads="1"/>
          </p:cNvSpPr>
          <p:nvPr/>
        </p:nvSpPr>
        <p:spPr bwMode="auto">
          <a:xfrm>
            <a:off x="1182686" y="1313544"/>
            <a:ext cx="453970" cy="276999"/>
          </a:xfrm>
          <a:prstGeom prst="rect">
            <a:avLst/>
          </a:prstGeom>
          <a:noFill/>
          <a:ln w="9525">
            <a:noFill/>
            <a:miter lim="800000"/>
            <a:headEnd/>
            <a:tailEnd/>
          </a:ln>
        </p:spPr>
        <p:txBody>
          <a:bodyPr wrap="none">
            <a:prstTxWarp prst="textNoShape">
              <a:avLst/>
            </a:prstTxWarp>
            <a:spAutoFit/>
          </a:bodyPr>
          <a:lstStyle/>
          <a:p>
            <a:pPr defTabSz="914378" eaLnBrk="0" hangingPunct="0">
              <a:spcAft>
                <a:spcPts val="225"/>
              </a:spcAft>
              <a:defRPr/>
            </a:pPr>
            <a:r>
              <a:rPr lang="en-US" sz="1200" dirty="0">
                <a:solidFill>
                  <a:prstClr val="black"/>
                </a:solidFill>
                <a:latin typeface="Calibri" panose="020F0502020204030204" pitchFamily="34" charset="0"/>
                <a:ea typeface="+mn-ea"/>
                <a:cs typeface="Calibri" panose="020F0502020204030204" pitchFamily="34" charset="0"/>
              </a:rPr>
              <a:t>ORR</a:t>
            </a:r>
          </a:p>
        </p:txBody>
      </p:sp>
      <p:sp>
        <p:nvSpPr>
          <p:cNvPr id="68" name="TextBox 100">
            <a:extLst>
              <a:ext uri="{FF2B5EF4-FFF2-40B4-BE49-F238E27FC236}">
                <a16:creationId xmlns:a16="http://schemas.microsoft.com/office/drawing/2014/main" id="{8EC34761-D488-431D-8E49-EC2E2EA23047}"/>
              </a:ext>
            </a:extLst>
          </p:cNvPr>
          <p:cNvSpPr txBox="1">
            <a:spLocks noChangeArrowheads="1"/>
          </p:cNvSpPr>
          <p:nvPr/>
        </p:nvSpPr>
        <p:spPr bwMode="auto">
          <a:xfrm>
            <a:off x="1185364" y="1515698"/>
            <a:ext cx="530658" cy="276999"/>
          </a:xfrm>
          <a:prstGeom prst="rect">
            <a:avLst/>
          </a:prstGeom>
          <a:noFill/>
          <a:ln w="9525">
            <a:noFill/>
            <a:miter lim="800000"/>
            <a:headEnd/>
            <a:tailEnd/>
          </a:ln>
        </p:spPr>
        <p:txBody>
          <a:bodyPr wrap="none">
            <a:prstTxWarp prst="textNoShape">
              <a:avLst/>
            </a:prstTxWarp>
            <a:spAutoFit/>
          </a:bodyPr>
          <a:lstStyle/>
          <a:p>
            <a:pPr defTabSz="914378" eaLnBrk="0" hangingPunct="0">
              <a:spcAft>
                <a:spcPts val="225"/>
              </a:spcAft>
              <a:defRPr/>
            </a:pPr>
            <a:r>
              <a:rPr lang="en-US" sz="1200" dirty="0">
                <a:solidFill>
                  <a:prstClr val="black"/>
                </a:solidFill>
                <a:latin typeface="Calibri" panose="020F0502020204030204" pitchFamily="34" charset="0"/>
                <a:ea typeface="+mn-ea"/>
                <a:cs typeface="Calibri" panose="020F0502020204030204" pitchFamily="34" charset="0"/>
              </a:rPr>
              <a:t>VGPR</a:t>
            </a:r>
          </a:p>
        </p:txBody>
      </p:sp>
      <p:sp>
        <p:nvSpPr>
          <p:cNvPr id="71" name="Freeform: Shape 70">
            <a:extLst>
              <a:ext uri="{FF2B5EF4-FFF2-40B4-BE49-F238E27FC236}">
                <a16:creationId xmlns:a16="http://schemas.microsoft.com/office/drawing/2014/main" id="{5E6BBDE1-5E6A-469F-BB82-6A7B328B90B3}"/>
              </a:ext>
            </a:extLst>
          </p:cNvPr>
          <p:cNvSpPr/>
          <p:nvPr/>
        </p:nvSpPr>
        <p:spPr>
          <a:xfrm>
            <a:off x="5289682" y="1376978"/>
            <a:ext cx="3537725" cy="2543174"/>
          </a:xfrm>
          <a:custGeom>
            <a:avLst/>
            <a:gdLst>
              <a:gd name="connsiteX0" fmla="*/ 0 w 4716966"/>
              <a:gd name="connsiteY0" fmla="*/ 0 h 3367668"/>
              <a:gd name="connsiteX1" fmla="*/ 0 w 4716966"/>
              <a:gd name="connsiteY1" fmla="*/ 3367668 h 3367668"/>
              <a:gd name="connsiteX2" fmla="*/ 4716966 w 4716966"/>
              <a:gd name="connsiteY2" fmla="*/ 3367668 h 3367668"/>
            </a:gdLst>
            <a:ahLst/>
            <a:cxnLst>
              <a:cxn ang="0">
                <a:pos x="connsiteX0" y="connsiteY0"/>
              </a:cxn>
              <a:cxn ang="0">
                <a:pos x="connsiteX1" y="connsiteY1"/>
              </a:cxn>
              <a:cxn ang="0">
                <a:pos x="connsiteX2" y="connsiteY2"/>
              </a:cxn>
            </a:cxnLst>
            <a:rect l="l" t="t" r="r" b="b"/>
            <a:pathLst>
              <a:path w="4716966" h="3367668">
                <a:moveTo>
                  <a:pt x="0" y="0"/>
                </a:moveTo>
                <a:lnTo>
                  <a:pt x="0" y="3367668"/>
                </a:lnTo>
                <a:lnTo>
                  <a:pt x="4716966" y="3367668"/>
                </a:lnTo>
              </a:path>
            </a:pathLst>
          </a:cu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0" hangingPunct="0">
              <a:defRPr/>
            </a:pPr>
            <a:endParaRPr lang="en-US" sz="1800" dirty="0">
              <a:solidFill>
                <a:prstClr val="white"/>
              </a:solidFill>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B7A20BDE-3401-4D9B-BE06-AD76F6614B66}"/>
              </a:ext>
            </a:extLst>
          </p:cNvPr>
          <p:cNvCxnSpPr/>
          <p:nvPr/>
        </p:nvCxnSpPr>
        <p:spPr>
          <a:xfrm>
            <a:off x="5289682"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0BAEE32B-668F-4CC6-BC2C-4ADD15E2D404}"/>
              </a:ext>
            </a:extLst>
          </p:cNvPr>
          <p:cNvCxnSpPr/>
          <p:nvPr/>
        </p:nvCxnSpPr>
        <p:spPr>
          <a:xfrm>
            <a:off x="5879303"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A4945A21-CF93-4CB6-A3DA-7509B7691FF5}"/>
              </a:ext>
            </a:extLst>
          </p:cNvPr>
          <p:cNvCxnSpPr/>
          <p:nvPr/>
        </p:nvCxnSpPr>
        <p:spPr>
          <a:xfrm>
            <a:off x="6468925"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a:extLst>
              <a:ext uri="{FF2B5EF4-FFF2-40B4-BE49-F238E27FC236}">
                <a16:creationId xmlns:a16="http://schemas.microsoft.com/office/drawing/2014/main" id="{9E617C75-8219-4B3A-9E1B-7BD46B2BEAA7}"/>
              </a:ext>
            </a:extLst>
          </p:cNvPr>
          <p:cNvCxnSpPr/>
          <p:nvPr/>
        </p:nvCxnSpPr>
        <p:spPr>
          <a:xfrm>
            <a:off x="7058546"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a:extLst>
              <a:ext uri="{FF2B5EF4-FFF2-40B4-BE49-F238E27FC236}">
                <a16:creationId xmlns:a16="http://schemas.microsoft.com/office/drawing/2014/main" id="{329691C5-510B-44C7-BC46-46318C8D199A}"/>
              </a:ext>
            </a:extLst>
          </p:cNvPr>
          <p:cNvCxnSpPr/>
          <p:nvPr/>
        </p:nvCxnSpPr>
        <p:spPr>
          <a:xfrm>
            <a:off x="7648168"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a:extLst>
              <a:ext uri="{FF2B5EF4-FFF2-40B4-BE49-F238E27FC236}">
                <a16:creationId xmlns:a16="http://schemas.microsoft.com/office/drawing/2014/main" id="{EC03EC83-47AE-41DB-B28B-BF34E6F9747A}"/>
              </a:ext>
            </a:extLst>
          </p:cNvPr>
          <p:cNvCxnSpPr/>
          <p:nvPr/>
        </p:nvCxnSpPr>
        <p:spPr>
          <a:xfrm>
            <a:off x="8237789"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a:extLst>
              <a:ext uri="{FF2B5EF4-FFF2-40B4-BE49-F238E27FC236}">
                <a16:creationId xmlns:a16="http://schemas.microsoft.com/office/drawing/2014/main" id="{CBF39AB7-78F3-4AC6-91C5-1992886C53E0}"/>
              </a:ext>
            </a:extLst>
          </p:cNvPr>
          <p:cNvCxnSpPr/>
          <p:nvPr/>
        </p:nvCxnSpPr>
        <p:spPr>
          <a:xfrm>
            <a:off x="8827406"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a:extLst>
              <a:ext uri="{FF2B5EF4-FFF2-40B4-BE49-F238E27FC236}">
                <a16:creationId xmlns:a16="http://schemas.microsoft.com/office/drawing/2014/main" id="{DDA0A9F5-21CB-4143-9103-349D1FF14AAB}"/>
              </a:ext>
            </a:extLst>
          </p:cNvPr>
          <p:cNvCxnSpPr/>
          <p:nvPr/>
        </p:nvCxnSpPr>
        <p:spPr>
          <a:xfrm>
            <a:off x="5584493"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a:extLst>
              <a:ext uri="{FF2B5EF4-FFF2-40B4-BE49-F238E27FC236}">
                <a16:creationId xmlns:a16="http://schemas.microsoft.com/office/drawing/2014/main" id="{3131CEAC-E9BC-4539-931F-386605D17BA3}"/>
              </a:ext>
            </a:extLst>
          </p:cNvPr>
          <p:cNvCxnSpPr/>
          <p:nvPr/>
        </p:nvCxnSpPr>
        <p:spPr>
          <a:xfrm>
            <a:off x="6174114"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9780D226-3DB6-4889-8DAE-292F75454FDE}"/>
              </a:ext>
            </a:extLst>
          </p:cNvPr>
          <p:cNvCxnSpPr/>
          <p:nvPr/>
        </p:nvCxnSpPr>
        <p:spPr>
          <a:xfrm>
            <a:off x="6763736"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a:extLst>
              <a:ext uri="{FF2B5EF4-FFF2-40B4-BE49-F238E27FC236}">
                <a16:creationId xmlns:a16="http://schemas.microsoft.com/office/drawing/2014/main" id="{4D785A01-8E3B-470C-A34A-1DB8C9057FC7}"/>
              </a:ext>
            </a:extLst>
          </p:cNvPr>
          <p:cNvCxnSpPr/>
          <p:nvPr/>
        </p:nvCxnSpPr>
        <p:spPr>
          <a:xfrm>
            <a:off x="7353357"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a:extLst>
              <a:ext uri="{FF2B5EF4-FFF2-40B4-BE49-F238E27FC236}">
                <a16:creationId xmlns:a16="http://schemas.microsoft.com/office/drawing/2014/main" id="{15729F0E-653E-4682-8A87-426252D3484F}"/>
              </a:ext>
            </a:extLst>
          </p:cNvPr>
          <p:cNvCxnSpPr/>
          <p:nvPr/>
        </p:nvCxnSpPr>
        <p:spPr>
          <a:xfrm>
            <a:off x="7942979"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a:extLst>
              <a:ext uri="{FF2B5EF4-FFF2-40B4-BE49-F238E27FC236}">
                <a16:creationId xmlns:a16="http://schemas.microsoft.com/office/drawing/2014/main" id="{745A7790-C10D-46B6-B977-6CD406ECD58C}"/>
              </a:ext>
            </a:extLst>
          </p:cNvPr>
          <p:cNvCxnSpPr/>
          <p:nvPr/>
        </p:nvCxnSpPr>
        <p:spPr>
          <a:xfrm>
            <a:off x="8532600" y="3920152"/>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a:extLst>
              <a:ext uri="{FF2B5EF4-FFF2-40B4-BE49-F238E27FC236}">
                <a16:creationId xmlns:a16="http://schemas.microsoft.com/office/drawing/2014/main" id="{FC7C07F1-37E0-4001-AFE2-B03239EC6BA6}"/>
              </a:ext>
            </a:extLst>
          </p:cNvPr>
          <p:cNvCxnSpPr>
            <a:cxnSpLocks/>
          </p:cNvCxnSpPr>
          <p:nvPr/>
        </p:nvCxnSpPr>
        <p:spPr>
          <a:xfrm rot="5400000">
            <a:off x="5251715" y="1339935"/>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a:extLst>
              <a:ext uri="{FF2B5EF4-FFF2-40B4-BE49-F238E27FC236}">
                <a16:creationId xmlns:a16="http://schemas.microsoft.com/office/drawing/2014/main" id="{C2AAFE6A-C5BE-43D9-9073-F317150074C8}"/>
              </a:ext>
            </a:extLst>
          </p:cNvPr>
          <p:cNvCxnSpPr>
            <a:cxnSpLocks/>
          </p:cNvCxnSpPr>
          <p:nvPr/>
        </p:nvCxnSpPr>
        <p:spPr>
          <a:xfrm rot="5400000">
            <a:off x="5251715" y="1594253"/>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a:extLst>
              <a:ext uri="{FF2B5EF4-FFF2-40B4-BE49-F238E27FC236}">
                <a16:creationId xmlns:a16="http://schemas.microsoft.com/office/drawing/2014/main" id="{7FF19CED-D145-4986-BEF4-5BED7018B026}"/>
              </a:ext>
            </a:extLst>
          </p:cNvPr>
          <p:cNvCxnSpPr>
            <a:cxnSpLocks/>
          </p:cNvCxnSpPr>
          <p:nvPr/>
        </p:nvCxnSpPr>
        <p:spPr>
          <a:xfrm rot="5400000">
            <a:off x="5251715" y="1848570"/>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a:extLst>
              <a:ext uri="{FF2B5EF4-FFF2-40B4-BE49-F238E27FC236}">
                <a16:creationId xmlns:a16="http://schemas.microsoft.com/office/drawing/2014/main" id="{17997FD3-E244-4A9F-89C9-AF70238C9268}"/>
              </a:ext>
            </a:extLst>
          </p:cNvPr>
          <p:cNvCxnSpPr>
            <a:cxnSpLocks/>
          </p:cNvCxnSpPr>
          <p:nvPr/>
        </p:nvCxnSpPr>
        <p:spPr>
          <a:xfrm rot="5400000">
            <a:off x="5251715" y="2102888"/>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a:extLst>
              <a:ext uri="{FF2B5EF4-FFF2-40B4-BE49-F238E27FC236}">
                <a16:creationId xmlns:a16="http://schemas.microsoft.com/office/drawing/2014/main" id="{DFB57FC2-16E8-47B0-82A2-59A1BD3EA322}"/>
              </a:ext>
            </a:extLst>
          </p:cNvPr>
          <p:cNvCxnSpPr>
            <a:cxnSpLocks/>
          </p:cNvCxnSpPr>
          <p:nvPr/>
        </p:nvCxnSpPr>
        <p:spPr>
          <a:xfrm rot="5400000">
            <a:off x="5251715" y="2357205"/>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8" name="Straight Connector 107">
            <a:extLst>
              <a:ext uri="{FF2B5EF4-FFF2-40B4-BE49-F238E27FC236}">
                <a16:creationId xmlns:a16="http://schemas.microsoft.com/office/drawing/2014/main" id="{C3E1C280-ED56-4F5C-82D7-0AAE586374D2}"/>
              </a:ext>
            </a:extLst>
          </p:cNvPr>
          <p:cNvCxnSpPr>
            <a:cxnSpLocks/>
          </p:cNvCxnSpPr>
          <p:nvPr/>
        </p:nvCxnSpPr>
        <p:spPr>
          <a:xfrm rot="5400000">
            <a:off x="5251715" y="2611523"/>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a:extLst>
              <a:ext uri="{FF2B5EF4-FFF2-40B4-BE49-F238E27FC236}">
                <a16:creationId xmlns:a16="http://schemas.microsoft.com/office/drawing/2014/main" id="{3EBE0C29-E072-4095-B8E5-3F8EF7F29F98}"/>
              </a:ext>
            </a:extLst>
          </p:cNvPr>
          <p:cNvCxnSpPr>
            <a:cxnSpLocks/>
          </p:cNvCxnSpPr>
          <p:nvPr/>
        </p:nvCxnSpPr>
        <p:spPr>
          <a:xfrm rot="5400000">
            <a:off x="5251715" y="2865840"/>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a:extLst>
              <a:ext uri="{FF2B5EF4-FFF2-40B4-BE49-F238E27FC236}">
                <a16:creationId xmlns:a16="http://schemas.microsoft.com/office/drawing/2014/main" id="{6342285B-F55F-4937-A2F2-92EA67195BFD}"/>
              </a:ext>
            </a:extLst>
          </p:cNvPr>
          <p:cNvCxnSpPr>
            <a:cxnSpLocks/>
          </p:cNvCxnSpPr>
          <p:nvPr/>
        </p:nvCxnSpPr>
        <p:spPr>
          <a:xfrm rot="5400000">
            <a:off x="5251715" y="3120158"/>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a:extLst>
              <a:ext uri="{FF2B5EF4-FFF2-40B4-BE49-F238E27FC236}">
                <a16:creationId xmlns:a16="http://schemas.microsoft.com/office/drawing/2014/main" id="{C83E6901-D637-4801-9EE9-65502E30CC93}"/>
              </a:ext>
            </a:extLst>
          </p:cNvPr>
          <p:cNvCxnSpPr>
            <a:cxnSpLocks/>
          </p:cNvCxnSpPr>
          <p:nvPr/>
        </p:nvCxnSpPr>
        <p:spPr>
          <a:xfrm rot="5400000">
            <a:off x="5251715" y="3374475"/>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1DF01CAC-8952-4E0D-A86A-1D7A580CD73D}"/>
              </a:ext>
            </a:extLst>
          </p:cNvPr>
          <p:cNvCxnSpPr>
            <a:cxnSpLocks/>
          </p:cNvCxnSpPr>
          <p:nvPr/>
        </p:nvCxnSpPr>
        <p:spPr>
          <a:xfrm rot="5400000">
            <a:off x="5251715" y="3628793"/>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CC50D7BB-3006-4C07-B304-FDEE167033F4}"/>
              </a:ext>
            </a:extLst>
          </p:cNvPr>
          <p:cNvCxnSpPr>
            <a:cxnSpLocks/>
          </p:cNvCxnSpPr>
          <p:nvPr/>
        </p:nvCxnSpPr>
        <p:spPr>
          <a:xfrm rot="5400000">
            <a:off x="5251715" y="3883110"/>
            <a:ext cx="0" cy="74084"/>
          </a:xfrm>
          <a:prstGeom prst="lin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14" name="TextBox 113">
            <a:extLst>
              <a:ext uri="{FF2B5EF4-FFF2-40B4-BE49-F238E27FC236}">
                <a16:creationId xmlns:a16="http://schemas.microsoft.com/office/drawing/2014/main" id="{B81E18D6-1B3E-48B9-B193-F5D2430EC839}"/>
              </a:ext>
            </a:extLst>
          </p:cNvPr>
          <p:cNvSpPr txBox="1"/>
          <p:nvPr/>
        </p:nvSpPr>
        <p:spPr bwMode="auto">
          <a:xfrm>
            <a:off x="5179560"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115" name="TextBox 114">
            <a:extLst>
              <a:ext uri="{FF2B5EF4-FFF2-40B4-BE49-F238E27FC236}">
                <a16:creationId xmlns:a16="http://schemas.microsoft.com/office/drawing/2014/main" id="{809B2C3D-8459-4CA7-BC6A-C83E4293ED44}"/>
              </a:ext>
            </a:extLst>
          </p:cNvPr>
          <p:cNvSpPr txBox="1"/>
          <p:nvPr/>
        </p:nvSpPr>
        <p:spPr bwMode="auto">
          <a:xfrm>
            <a:off x="5769407"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a:t>
            </a:r>
          </a:p>
        </p:txBody>
      </p:sp>
      <p:sp>
        <p:nvSpPr>
          <p:cNvPr id="116" name="TextBox 115">
            <a:extLst>
              <a:ext uri="{FF2B5EF4-FFF2-40B4-BE49-F238E27FC236}">
                <a16:creationId xmlns:a16="http://schemas.microsoft.com/office/drawing/2014/main" id="{B8D35F39-B1B5-4D4B-ACC0-9C2C7F261287}"/>
              </a:ext>
            </a:extLst>
          </p:cNvPr>
          <p:cNvSpPr txBox="1"/>
          <p:nvPr/>
        </p:nvSpPr>
        <p:spPr bwMode="auto">
          <a:xfrm>
            <a:off x="6359254"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a:t>
            </a:r>
          </a:p>
        </p:txBody>
      </p:sp>
      <p:sp>
        <p:nvSpPr>
          <p:cNvPr id="117" name="TextBox 116">
            <a:extLst>
              <a:ext uri="{FF2B5EF4-FFF2-40B4-BE49-F238E27FC236}">
                <a16:creationId xmlns:a16="http://schemas.microsoft.com/office/drawing/2014/main" id="{30EFB708-5E0D-4097-B968-C9F5A9B13787}"/>
              </a:ext>
            </a:extLst>
          </p:cNvPr>
          <p:cNvSpPr txBox="1"/>
          <p:nvPr/>
        </p:nvSpPr>
        <p:spPr bwMode="auto">
          <a:xfrm>
            <a:off x="6949102"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3</a:t>
            </a:r>
          </a:p>
        </p:txBody>
      </p:sp>
      <p:sp>
        <p:nvSpPr>
          <p:cNvPr id="118" name="TextBox 117">
            <a:extLst>
              <a:ext uri="{FF2B5EF4-FFF2-40B4-BE49-F238E27FC236}">
                <a16:creationId xmlns:a16="http://schemas.microsoft.com/office/drawing/2014/main" id="{49D968CA-C01C-4B26-B462-633450631DC2}"/>
              </a:ext>
            </a:extLst>
          </p:cNvPr>
          <p:cNvSpPr txBox="1"/>
          <p:nvPr/>
        </p:nvSpPr>
        <p:spPr bwMode="auto">
          <a:xfrm>
            <a:off x="7538949"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a:t>
            </a:r>
          </a:p>
        </p:txBody>
      </p:sp>
      <p:sp>
        <p:nvSpPr>
          <p:cNvPr id="119" name="TextBox 118">
            <a:extLst>
              <a:ext uri="{FF2B5EF4-FFF2-40B4-BE49-F238E27FC236}">
                <a16:creationId xmlns:a16="http://schemas.microsoft.com/office/drawing/2014/main" id="{720BA8B2-E4FB-4E00-A2DA-AA37E4915308}"/>
              </a:ext>
            </a:extLst>
          </p:cNvPr>
          <p:cNvSpPr txBox="1"/>
          <p:nvPr/>
        </p:nvSpPr>
        <p:spPr bwMode="auto">
          <a:xfrm>
            <a:off x="8128796"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5</a:t>
            </a:r>
          </a:p>
        </p:txBody>
      </p:sp>
      <p:sp>
        <p:nvSpPr>
          <p:cNvPr id="120" name="TextBox 119">
            <a:extLst>
              <a:ext uri="{FF2B5EF4-FFF2-40B4-BE49-F238E27FC236}">
                <a16:creationId xmlns:a16="http://schemas.microsoft.com/office/drawing/2014/main" id="{260A54A5-437B-4896-9D82-447C125228F0}"/>
              </a:ext>
            </a:extLst>
          </p:cNvPr>
          <p:cNvSpPr txBox="1"/>
          <p:nvPr/>
        </p:nvSpPr>
        <p:spPr bwMode="auto">
          <a:xfrm>
            <a:off x="8718641" y="3971160"/>
            <a:ext cx="217047" cy="253916"/>
          </a:xfrm>
          <a:prstGeom prst="rect">
            <a:avLst/>
          </a:prstGeom>
          <a:noFill/>
        </p:spPr>
        <p:txBody>
          <a:bodyPr wrap="non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a:t>
            </a:r>
          </a:p>
        </p:txBody>
      </p:sp>
      <p:sp>
        <p:nvSpPr>
          <p:cNvPr id="121" name="TextBox 120">
            <a:extLst>
              <a:ext uri="{FF2B5EF4-FFF2-40B4-BE49-F238E27FC236}">
                <a16:creationId xmlns:a16="http://schemas.microsoft.com/office/drawing/2014/main" id="{ADEC2755-8FEB-4923-9196-8FF0CAE6FE6D}"/>
              </a:ext>
            </a:extLst>
          </p:cNvPr>
          <p:cNvSpPr txBox="1"/>
          <p:nvPr/>
        </p:nvSpPr>
        <p:spPr bwMode="auto">
          <a:xfrm>
            <a:off x="4873618" y="1250020"/>
            <a:ext cx="33406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122" name="TextBox 121">
            <a:extLst>
              <a:ext uri="{FF2B5EF4-FFF2-40B4-BE49-F238E27FC236}">
                <a16:creationId xmlns:a16="http://schemas.microsoft.com/office/drawing/2014/main" id="{E0BC26BD-2D9C-4BC5-998F-98F0D1152FF8}"/>
              </a:ext>
            </a:extLst>
          </p:cNvPr>
          <p:cNvSpPr txBox="1"/>
          <p:nvPr/>
        </p:nvSpPr>
        <p:spPr bwMode="auto">
          <a:xfrm>
            <a:off x="4873618" y="1758868"/>
            <a:ext cx="33406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0.8</a:t>
            </a:r>
          </a:p>
        </p:txBody>
      </p:sp>
      <p:sp>
        <p:nvSpPr>
          <p:cNvPr id="123" name="TextBox 122">
            <a:extLst>
              <a:ext uri="{FF2B5EF4-FFF2-40B4-BE49-F238E27FC236}">
                <a16:creationId xmlns:a16="http://schemas.microsoft.com/office/drawing/2014/main" id="{A0373BE2-2366-49CF-A2A6-37EEFCCB12E5}"/>
              </a:ext>
            </a:extLst>
          </p:cNvPr>
          <p:cNvSpPr txBox="1"/>
          <p:nvPr/>
        </p:nvSpPr>
        <p:spPr bwMode="auto">
          <a:xfrm>
            <a:off x="4873618" y="2267716"/>
            <a:ext cx="33406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0.6</a:t>
            </a:r>
          </a:p>
        </p:txBody>
      </p:sp>
      <p:sp>
        <p:nvSpPr>
          <p:cNvPr id="124" name="TextBox 123">
            <a:extLst>
              <a:ext uri="{FF2B5EF4-FFF2-40B4-BE49-F238E27FC236}">
                <a16:creationId xmlns:a16="http://schemas.microsoft.com/office/drawing/2014/main" id="{7AF985CB-12BC-480D-A7BE-4FA7423AFF85}"/>
              </a:ext>
            </a:extLst>
          </p:cNvPr>
          <p:cNvSpPr txBox="1"/>
          <p:nvPr/>
        </p:nvSpPr>
        <p:spPr bwMode="auto">
          <a:xfrm>
            <a:off x="4873618" y="2776564"/>
            <a:ext cx="33406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0.4</a:t>
            </a:r>
          </a:p>
        </p:txBody>
      </p:sp>
      <p:sp>
        <p:nvSpPr>
          <p:cNvPr id="125" name="TextBox 124">
            <a:extLst>
              <a:ext uri="{FF2B5EF4-FFF2-40B4-BE49-F238E27FC236}">
                <a16:creationId xmlns:a16="http://schemas.microsoft.com/office/drawing/2014/main" id="{A0D7BA7E-24DC-42D1-A34D-0DC298485888}"/>
              </a:ext>
            </a:extLst>
          </p:cNvPr>
          <p:cNvSpPr txBox="1"/>
          <p:nvPr/>
        </p:nvSpPr>
        <p:spPr bwMode="auto">
          <a:xfrm>
            <a:off x="4873618" y="3285412"/>
            <a:ext cx="33406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0.2</a:t>
            </a:r>
          </a:p>
        </p:txBody>
      </p:sp>
      <p:sp>
        <p:nvSpPr>
          <p:cNvPr id="126" name="TextBox 125">
            <a:extLst>
              <a:ext uri="{FF2B5EF4-FFF2-40B4-BE49-F238E27FC236}">
                <a16:creationId xmlns:a16="http://schemas.microsoft.com/office/drawing/2014/main" id="{43379810-3944-4A3C-8BE2-D1E02256424D}"/>
              </a:ext>
            </a:extLst>
          </p:cNvPr>
          <p:cNvSpPr txBox="1"/>
          <p:nvPr/>
        </p:nvSpPr>
        <p:spPr bwMode="auto">
          <a:xfrm>
            <a:off x="4990639" y="3794262"/>
            <a:ext cx="217047" cy="253916"/>
          </a:xfrm>
          <a:prstGeom prst="rect">
            <a:avLst/>
          </a:prstGeom>
          <a:noFill/>
        </p:spPr>
        <p:txBody>
          <a:bodyPr wrap="non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127" name="TextBox 73">
            <a:extLst>
              <a:ext uri="{FF2B5EF4-FFF2-40B4-BE49-F238E27FC236}">
                <a16:creationId xmlns:a16="http://schemas.microsoft.com/office/drawing/2014/main" id="{95956EF8-BF1F-4473-8741-F0C919EF8460}"/>
              </a:ext>
            </a:extLst>
          </p:cNvPr>
          <p:cNvSpPr txBox="1">
            <a:spLocks noChangeArrowheads="1"/>
          </p:cNvSpPr>
          <p:nvPr/>
        </p:nvSpPr>
        <p:spPr bwMode="auto">
          <a:xfrm rot="16200000">
            <a:off x="3984588" y="2535898"/>
            <a:ext cx="1460450"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Proportion Surviving</a:t>
            </a:r>
          </a:p>
        </p:txBody>
      </p:sp>
      <p:sp>
        <p:nvSpPr>
          <p:cNvPr id="128" name="TextBox 127">
            <a:extLst>
              <a:ext uri="{FF2B5EF4-FFF2-40B4-BE49-F238E27FC236}">
                <a16:creationId xmlns:a16="http://schemas.microsoft.com/office/drawing/2014/main" id="{B95F0050-1137-4119-A720-BB781F04C81A}"/>
              </a:ext>
            </a:extLst>
          </p:cNvPr>
          <p:cNvSpPr txBox="1"/>
          <p:nvPr/>
        </p:nvSpPr>
        <p:spPr bwMode="auto">
          <a:xfrm>
            <a:off x="6031547" y="4149167"/>
            <a:ext cx="2052165" cy="253916"/>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Follow-up From Diagnosis (Yr)</a:t>
            </a:r>
          </a:p>
        </p:txBody>
      </p:sp>
      <p:sp>
        <p:nvSpPr>
          <p:cNvPr id="129" name="TextBox 128">
            <a:extLst>
              <a:ext uri="{FF2B5EF4-FFF2-40B4-BE49-F238E27FC236}">
                <a16:creationId xmlns:a16="http://schemas.microsoft.com/office/drawing/2014/main" id="{2B112F0A-81C6-4000-978F-172CD3304B3F}"/>
              </a:ext>
            </a:extLst>
          </p:cNvPr>
          <p:cNvSpPr txBox="1"/>
          <p:nvPr/>
        </p:nvSpPr>
        <p:spPr bwMode="auto">
          <a:xfrm>
            <a:off x="5953477" y="3132753"/>
            <a:ext cx="1271823" cy="623248"/>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Median OS</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2006-2010   6.1 yr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2001-2005   4.6 yr</a:t>
            </a:r>
          </a:p>
        </p:txBody>
      </p:sp>
      <p:cxnSp>
        <p:nvCxnSpPr>
          <p:cNvPr id="131" name="Straight Connector 130">
            <a:extLst>
              <a:ext uri="{FF2B5EF4-FFF2-40B4-BE49-F238E27FC236}">
                <a16:creationId xmlns:a16="http://schemas.microsoft.com/office/drawing/2014/main" id="{BD9CD680-6FE7-42D8-8480-2FF95187BB98}"/>
              </a:ext>
            </a:extLst>
          </p:cNvPr>
          <p:cNvCxnSpPr/>
          <p:nvPr/>
        </p:nvCxnSpPr>
        <p:spPr>
          <a:xfrm flipH="1">
            <a:off x="5565285" y="3443902"/>
            <a:ext cx="330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4DF99F7-0A4F-4246-A8B0-64D99BDB7269}"/>
              </a:ext>
            </a:extLst>
          </p:cNvPr>
          <p:cNvCxnSpPr/>
          <p:nvPr/>
        </p:nvCxnSpPr>
        <p:spPr>
          <a:xfrm flipH="1">
            <a:off x="5565285" y="3625018"/>
            <a:ext cx="3302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1D387FF-8F92-FD45-829E-0C43A0C31BF8}"/>
              </a:ext>
            </a:extLst>
          </p:cNvPr>
          <p:cNvGrpSpPr/>
          <p:nvPr/>
        </p:nvGrpSpPr>
        <p:grpSpPr>
          <a:xfrm>
            <a:off x="5233912" y="1350984"/>
            <a:ext cx="3689093" cy="2598305"/>
            <a:chOff x="6978548" y="2850065"/>
            <a:chExt cx="4918791" cy="2412478"/>
          </a:xfrm>
        </p:grpSpPr>
        <p:cxnSp>
          <p:nvCxnSpPr>
            <p:cNvPr id="136" name="Straight Connector 135">
              <a:extLst>
                <a:ext uri="{FF2B5EF4-FFF2-40B4-BE49-F238E27FC236}">
                  <a16:creationId xmlns:a16="http://schemas.microsoft.com/office/drawing/2014/main" id="{BDDF44D7-B1A4-2E47-B025-B5ACF58B3663}"/>
                </a:ext>
              </a:extLst>
            </p:cNvPr>
            <p:cNvCxnSpPr>
              <a:cxnSpLocks/>
            </p:cNvCxnSpPr>
            <p:nvPr/>
          </p:nvCxnSpPr>
          <p:spPr bwMode="auto">
            <a:xfrm>
              <a:off x="7040694" y="5206834"/>
              <a:ext cx="4856645" cy="0"/>
            </a:xfrm>
            <a:prstGeom prst="line">
              <a:avLst/>
            </a:prstGeom>
            <a:noFill/>
            <a:ln w="28575" cap="flat" cmpd="sng" algn="ctr">
              <a:solidFill>
                <a:schemeClr val="bg1"/>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BED9D35C-5F23-6F4E-8732-0B1B1F680B4E}"/>
                </a:ext>
              </a:extLst>
            </p:cNvPr>
            <p:cNvCxnSpPr/>
            <p:nvPr/>
          </p:nvCxnSpPr>
          <p:spPr bwMode="auto">
            <a:xfrm flipV="1">
              <a:off x="7048884" y="2850065"/>
              <a:ext cx="0" cy="2352115"/>
            </a:xfrm>
            <a:prstGeom prst="line">
              <a:avLst/>
            </a:prstGeom>
            <a:noFill/>
            <a:ln w="28575"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E9C9D5E7-3D30-0F47-9C9B-F56D3DECEC7B}"/>
                </a:ext>
              </a:extLst>
            </p:cNvPr>
            <p:cNvCxnSpPr/>
            <p:nvPr/>
          </p:nvCxnSpPr>
          <p:spPr bwMode="auto">
            <a:xfrm flipH="1">
              <a:off x="6978548" y="2864027"/>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A4D307EA-7283-8E43-B6E3-3BA44926FBF2}"/>
                </a:ext>
              </a:extLst>
            </p:cNvPr>
            <p:cNvCxnSpPr/>
            <p:nvPr/>
          </p:nvCxnSpPr>
          <p:spPr bwMode="auto">
            <a:xfrm flipH="1">
              <a:off x="6978548" y="3332587"/>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2069567E-E295-024D-9DC7-B2076A4FC876}"/>
                </a:ext>
              </a:extLst>
            </p:cNvPr>
            <p:cNvCxnSpPr/>
            <p:nvPr/>
          </p:nvCxnSpPr>
          <p:spPr bwMode="auto">
            <a:xfrm flipH="1">
              <a:off x="6978548" y="3801148"/>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94FAC745-5779-D642-B15D-D47A1833463C}"/>
                </a:ext>
              </a:extLst>
            </p:cNvPr>
            <p:cNvCxnSpPr/>
            <p:nvPr/>
          </p:nvCxnSpPr>
          <p:spPr bwMode="auto">
            <a:xfrm flipH="1">
              <a:off x="6978548" y="4269709"/>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8842B892-65AC-B642-9CE3-40C08E0403D7}"/>
                </a:ext>
              </a:extLst>
            </p:cNvPr>
            <p:cNvCxnSpPr/>
            <p:nvPr/>
          </p:nvCxnSpPr>
          <p:spPr bwMode="auto">
            <a:xfrm flipH="1">
              <a:off x="6978548" y="4738269"/>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0F5DC6C2-45CA-214C-8AA8-17A99ABAAF7C}"/>
                </a:ext>
              </a:extLst>
            </p:cNvPr>
            <p:cNvCxnSpPr/>
            <p:nvPr/>
          </p:nvCxnSpPr>
          <p:spPr bwMode="auto">
            <a:xfrm flipH="1">
              <a:off x="6978548" y="5206834"/>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2F9224AD-DD26-B646-AEBD-1A6647992EC8}"/>
                </a:ext>
              </a:extLst>
            </p:cNvPr>
            <p:cNvCxnSpPr/>
            <p:nvPr/>
          </p:nvCxnSpPr>
          <p:spPr bwMode="auto">
            <a:xfrm>
              <a:off x="7048884"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ED73BBC7-1752-2D41-8F46-3C6EE403A22D}"/>
                </a:ext>
              </a:extLst>
            </p:cNvPr>
            <p:cNvCxnSpPr/>
            <p:nvPr/>
          </p:nvCxnSpPr>
          <p:spPr bwMode="auto">
            <a:xfrm>
              <a:off x="7833191"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63CA4CF5-E748-0346-8C21-18253FD37931}"/>
                </a:ext>
              </a:extLst>
            </p:cNvPr>
            <p:cNvCxnSpPr/>
            <p:nvPr/>
          </p:nvCxnSpPr>
          <p:spPr bwMode="auto">
            <a:xfrm>
              <a:off x="8617498"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3D7A6AF8-22FE-ED4C-B34A-6E04112D78DE}"/>
                </a:ext>
              </a:extLst>
            </p:cNvPr>
            <p:cNvCxnSpPr/>
            <p:nvPr/>
          </p:nvCxnSpPr>
          <p:spPr bwMode="auto">
            <a:xfrm>
              <a:off x="9401806"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D8738BFD-69F6-8343-9054-234F3030E2ED}"/>
                </a:ext>
              </a:extLst>
            </p:cNvPr>
            <p:cNvCxnSpPr/>
            <p:nvPr/>
          </p:nvCxnSpPr>
          <p:spPr bwMode="auto">
            <a:xfrm>
              <a:off x="10196052"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0E5C1C57-7CFE-364C-8BE6-FB7A3958AEA5}"/>
                </a:ext>
              </a:extLst>
            </p:cNvPr>
            <p:cNvCxnSpPr/>
            <p:nvPr/>
          </p:nvCxnSpPr>
          <p:spPr bwMode="auto">
            <a:xfrm>
              <a:off x="10960479" y="5202181"/>
              <a:ext cx="0" cy="60362"/>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9D32B278-3E02-5747-8F19-4D674F8A9B9E}"/>
                </a:ext>
              </a:extLst>
            </p:cNvPr>
            <p:cNvCxnSpPr/>
            <p:nvPr/>
          </p:nvCxnSpPr>
          <p:spPr bwMode="auto">
            <a:xfrm>
              <a:off x="11745229" y="5202181"/>
              <a:ext cx="0" cy="60362"/>
            </a:xfrm>
            <a:prstGeom prst="line">
              <a:avLst/>
            </a:prstGeom>
            <a:noFill/>
            <a:ln w="28575" cap="flat" cmpd="sng" algn="ctr">
              <a:solidFill>
                <a:schemeClr val="bg1"/>
              </a:solidFill>
              <a:prstDash val="solid"/>
              <a:round/>
              <a:headEnd type="none" w="med" len="med"/>
              <a:tailEnd type="none" w="med" len="med"/>
            </a:ln>
            <a:effectLst/>
          </p:spPr>
        </p:cxnSp>
      </p:grpSp>
      <p:cxnSp>
        <p:nvCxnSpPr>
          <p:cNvPr id="251" name="Straight Connector 250">
            <a:extLst>
              <a:ext uri="{FF2B5EF4-FFF2-40B4-BE49-F238E27FC236}">
                <a16:creationId xmlns:a16="http://schemas.microsoft.com/office/drawing/2014/main" id="{3E186A8A-EC62-D84D-84FC-C3B1F68E837C}"/>
              </a:ext>
            </a:extLst>
          </p:cNvPr>
          <p:cNvCxnSpPr>
            <a:cxnSpLocks/>
          </p:cNvCxnSpPr>
          <p:nvPr/>
        </p:nvCxnSpPr>
        <p:spPr bwMode="auto">
          <a:xfrm>
            <a:off x="909379" y="4013020"/>
            <a:ext cx="3642484" cy="0"/>
          </a:xfrm>
          <a:prstGeom prst="line">
            <a:avLst/>
          </a:prstGeom>
          <a:noFill/>
          <a:ln w="28575" cap="flat" cmpd="sng" algn="ctr">
            <a:solidFill>
              <a:schemeClr val="bg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F4AB17EE-BA11-6343-80B0-76DDDF04A8F1}"/>
              </a:ext>
            </a:extLst>
          </p:cNvPr>
          <p:cNvCxnSpPr/>
          <p:nvPr/>
        </p:nvCxnSpPr>
        <p:spPr bwMode="auto">
          <a:xfrm flipV="1">
            <a:off x="915521" y="1430981"/>
            <a:ext cx="0" cy="2583396"/>
          </a:xfrm>
          <a:prstGeom prst="line">
            <a:avLst/>
          </a:prstGeom>
          <a:noFill/>
          <a:ln w="28575" cap="flat" cmpd="sng" algn="ctr">
            <a:solidFill>
              <a:schemeClr val="bg1"/>
            </a:solidFill>
            <a:prstDash val="solid"/>
            <a:round/>
            <a:headEnd type="none" w="med" len="med"/>
            <a:tailEnd type="none" w="med" len="med"/>
          </a:ln>
          <a:effectLst/>
        </p:spPr>
      </p:cxnSp>
      <p:grpSp>
        <p:nvGrpSpPr>
          <p:cNvPr id="7" name="Group 6">
            <a:extLst>
              <a:ext uri="{FF2B5EF4-FFF2-40B4-BE49-F238E27FC236}">
                <a16:creationId xmlns:a16="http://schemas.microsoft.com/office/drawing/2014/main" id="{80B7D5A8-5D47-49BC-BD36-4F2E75DFB852}"/>
              </a:ext>
            </a:extLst>
          </p:cNvPr>
          <p:cNvGrpSpPr/>
          <p:nvPr/>
        </p:nvGrpSpPr>
        <p:grpSpPr>
          <a:xfrm>
            <a:off x="321540" y="1446316"/>
            <a:ext cx="587341" cy="2570384"/>
            <a:chOff x="428719" y="1925246"/>
            <a:chExt cx="783120" cy="3427179"/>
          </a:xfrm>
        </p:grpSpPr>
        <p:cxnSp>
          <p:nvCxnSpPr>
            <p:cNvPr id="25" name="Straight Connector 15">
              <a:extLst>
                <a:ext uri="{FF2B5EF4-FFF2-40B4-BE49-F238E27FC236}">
                  <a16:creationId xmlns:a16="http://schemas.microsoft.com/office/drawing/2014/main" id="{8C27383E-FAA8-47CA-8E59-B6713BEFD8E0}"/>
                </a:ext>
              </a:extLst>
            </p:cNvPr>
            <p:cNvCxnSpPr>
              <a:cxnSpLocks noChangeShapeType="1"/>
            </p:cNvCxnSpPr>
            <p:nvPr/>
          </p:nvCxnSpPr>
          <p:spPr bwMode="auto">
            <a:xfrm>
              <a:off x="1150428" y="1946376"/>
              <a:ext cx="61411" cy="0"/>
            </a:xfrm>
            <a:prstGeom prst="line">
              <a:avLst/>
            </a:prstGeom>
            <a:noFill/>
            <a:ln w="15875">
              <a:solidFill>
                <a:schemeClr val="tx1"/>
              </a:solidFill>
              <a:round/>
              <a:headEnd/>
              <a:tailEnd/>
            </a:ln>
          </p:spPr>
        </p:cxnSp>
        <p:cxnSp>
          <p:nvCxnSpPr>
            <p:cNvPr id="26" name="Straight Connector 16">
              <a:extLst>
                <a:ext uri="{FF2B5EF4-FFF2-40B4-BE49-F238E27FC236}">
                  <a16:creationId xmlns:a16="http://schemas.microsoft.com/office/drawing/2014/main" id="{41CF7191-B40E-4755-A3A9-E7F79FBF43F1}"/>
                </a:ext>
              </a:extLst>
            </p:cNvPr>
            <p:cNvCxnSpPr>
              <a:cxnSpLocks noChangeShapeType="1"/>
            </p:cNvCxnSpPr>
            <p:nvPr/>
          </p:nvCxnSpPr>
          <p:spPr bwMode="auto">
            <a:xfrm>
              <a:off x="1150428" y="2285535"/>
              <a:ext cx="61411" cy="0"/>
            </a:xfrm>
            <a:prstGeom prst="line">
              <a:avLst/>
            </a:prstGeom>
            <a:noFill/>
            <a:ln w="15875">
              <a:solidFill>
                <a:schemeClr val="tx1"/>
              </a:solidFill>
              <a:round/>
              <a:headEnd/>
              <a:tailEnd/>
            </a:ln>
          </p:spPr>
        </p:cxnSp>
        <p:cxnSp>
          <p:nvCxnSpPr>
            <p:cNvPr id="27" name="Straight Connector 17">
              <a:extLst>
                <a:ext uri="{FF2B5EF4-FFF2-40B4-BE49-F238E27FC236}">
                  <a16:creationId xmlns:a16="http://schemas.microsoft.com/office/drawing/2014/main" id="{6E1ADED8-2E3D-4FAF-A921-9FD403F2E2C3}"/>
                </a:ext>
              </a:extLst>
            </p:cNvPr>
            <p:cNvCxnSpPr>
              <a:cxnSpLocks noChangeShapeType="1"/>
            </p:cNvCxnSpPr>
            <p:nvPr/>
          </p:nvCxnSpPr>
          <p:spPr bwMode="auto">
            <a:xfrm>
              <a:off x="1150428" y="2626299"/>
              <a:ext cx="61411" cy="0"/>
            </a:xfrm>
            <a:prstGeom prst="line">
              <a:avLst/>
            </a:prstGeom>
            <a:noFill/>
            <a:ln w="15875">
              <a:solidFill>
                <a:schemeClr val="tx1"/>
              </a:solidFill>
              <a:round/>
              <a:headEnd/>
              <a:tailEnd/>
            </a:ln>
          </p:spPr>
        </p:cxnSp>
        <p:cxnSp>
          <p:nvCxnSpPr>
            <p:cNvPr id="28" name="Straight Connector 18">
              <a:extLst>
                <a:ext uri="{FF2B5EF4-FFF2-40B4-BE49-F238E27FC236}">
                  <a16:creationId xmlns:a16="http://schemas.microsoft.com/office/drawing/2014/main" id="{6451EC83-B26D-486E-8AF6-C140DCC7FCF9}"/>
                </a:ext>
              </a:extLst>
            </p:cNvPr>
            <p:cNvCxnSpPr>
              <a:cxnSpLocks noChangeShapeType="1"/>
            </p:cNvCxnSpPr>
            <p:nvPr/>
          </p:nvCxnSpPr>
          <p:spPr bwMode="auto">
            <a:xfrm>
              <a:off x="1150428" y="2965458"/>
              <a:ext cx="61411" cy="0"/>
            </a:xfrm>
            <a:prstGeom prst="line">
              <a:avLst/>
            </a:prstGeom>
            <a:noFill/>
            <a:ln w="15875">
              <a:solidFill>
                <a:schemeClr val="tx1"/>
              </a:solidFill>
              <a:round/>
              <a:headEnd/>
              <a:tailEnd/>
            </a:ln>
          </p:spPr>
        </p:cxnSp>
        <p:cxnSp>
          <p:nvCxnSpPr>
            <p:cNvPr id="29" name="Straight Connector 19">
              <a:extLst>
                <a:ext uri="{FF2B5EF4-FFF2-40B4-BE49-F238E27FC236}">
                  <a16:creationId xmlns:a16="http://schemas.microsoft.com/office/drawing/2014/main" id="{2358E46B-9FB7-4532-AEAA-07C8C5B06483}"/>
                </a:ext>
              </a:extLst>
            </p:cNvPr>
            <p:cNvCxnSpPr>
              <a:cxnSpLocks noChangeShapeType="1"/>
            </p:cNvCxnSpPr>
            <p:nvPr/>
          </p:nvCxnSpPr>
          <p:spPr bwMode="auto">
            <a:xfrm>
              <a:off x="1150428" y="3306223"/>
              <a:ext cx="61411" cy="0"/>
            </a:xfrm>
            <a:prstGeom prst="line">
              <a:avLst/>
            </a:prstGeom>
            <a:noFill/>
            <a:ln w="15875">
              <a:solidFill>
                <a:schemeClr val="tx1"/>
              </a:solidFill>
              <a:round/>
              <a:headEnd/>
              <a:tailEnd/>
            </a:ln>
          </p:spPr>
        </p:cxnSp>
        <p:cxnSp>
          <p:nvCxnSpPr>
            <p:cNvPr id="30" name="Straight Connector 20">
              <a:extLst>
                <a:ext uri="{FF2B5EF4-FFF2-40B4-BE49-F238E27FC236}">
                  <a16:creationId xmlns:a16="http://schemas.microsoft.com/office/drawing/2014/main" id="{00C5C69A-CB6D-4AC3-8ABF-73FED7FFCFED}"/>
                </a:ext>
              </a:extLst>
            </p:cNvPr>
            <p:cNvCxnSpPr>
              <a:cxnSpLocks noChangeShapeType="1"/>
            </p:cNvCxnSpPr>
            <p:nvPr/>
          </p:nvCxnSpPr>
          <p:spPr bwMode="auto">
            <a:xfrm>
              <a:off x="1150428" y="3645382"/>
              <a:ext cx="61411" cy="0"/>
            </a:xfrm>
            <a:prstGeom prst="line">
              <a:avLst/>
            </a:prstGeom>
            <a:noFill/>
            <a:ln w="15875">
              <a:solidFill>
                <a:schemeClr val="tx1"/>
              </a:solidFill>
              <a:round/>
              <a:headEnd/>
              <a:tailEnd/>
            </a:ln>
          </p:spPr>
        </p:cxnSp>
        <p:cxnSp>
          <p:nvCxnSpPr>
            <p:cNvPr id="31" name="Straight Connector 21">
              <a:extLst>
                <a:ext uri="{FF2B5EF4-FFF2-40B4-BE49-F238E27FC236}">
                  <a16:creationId xmlns:a16="http://schemas.microsoft.com/office/drawing/2014/main" id="{2D5A4661-61BA-4A67-9F80-21088642954B}"/>
                </a:ext>
              </a:extLst>
            </p:cNvPr>
            <p:cNvCxnSpPr>
              <a:cxnSpLocks noChangeShapeType="1"/>
            </p:cNvCxnSpPr>
            <p:nvPr/>
          </p:nvCxnSpPr>
          <p:spPr bwMode="auto">
            <a:xfrm>
              <a:off x="1150428" y="3986146"/>
              <a:ext cx="61411" cy="0"/>
            </a:xfrm>
            <a:prstGeom prst="line">
              <a:avLst/>
            </a:prstGeom>
            <a:noFill/>
            <a:ln w="15875">
              <a:solidFill>
                <a:schemeClr val="tx1"/>
              </a:solidFill>
              <a:round/>
              <a:headEnd/>
              <a:tailEnd/>
            </a:ln>
          </p:spPr>
        </p:cxnSp>
        <p:cxnSp>
          <p:nvCxnSpPr>
            <p:cNvPr id="32" name="Straight Connector 22">
              <a:extLst>
                <a:ext uri="{FF2B5EF4-FFF2-40B4-BE49-F238E27FC236}">
                  <a16:creationId xmlns:a16="http://schemas.microsoft.com/office/drawing/2014/main" id="{1BC5D112-5E42-4CA7-979D-6EA769E16208}"/>
                </a:ext>
              </a:extLst>
            </p:cNvPr>
            <p:cNvCxnSpPr>
              <a:cxnSpLocks noChangeShapeType="1"/>
            </p:cNvCxnSpPr>
            <p:nvPr/>
          </p:nvCxnSpPr>
          <p:spPr bwMode="auto">
            <a:xfrm>
              <a:off x="1150428" y="4325306"/>
              <a:ext cx="61411" cy="0"/>
            </a:xfrm>
            <a:prstGeom prst="line">
              <a:avLst/>
            </a:prstGeom>
            <a:noFill/>
            <a:ln w="15875">
              <a:solidFill>
                <a:schemeClr val="tx1"/>
              </a:solidFill>
              <a:round/>
              <a:headEnd/>
              <a:tailEnd/>
            </a:ln>
          </p:spPr>
        </p:cxnSp>
        <p:cxnSp>
          <p:nvCxnSpPr>
            <p:cNvPr id="33" name="Straight Connector 23">
              <a:extLst>
                <a:ext uri="{FF2B5EF4-FFF2-40B4-BE49-F238E27FC236}">
                  <a16:creationId xmlns:a16="http://schemas.microsoft.com/office/drawing/2014/main" id="{46FB7296-F618-477E-9CCA-7A71132DE78D}"/>
                </a:ext>
              </a:extLst>
            </p:cNvPr>
            <p:cNvCxnSpPr>
              <a:cxnSpLocks noChangeShapeType="1"/>
            </p:cNvCxnSpPr>
            <p:nvPr/>
          </p:nvCxnSpPr>
          <p:spPr bwMode="auto">
            <a:xfrm>
              <a:off x="1150428" y="4666072"/>
              <a:ext cx="61411" cy="0"/>
            </a:xfrm>
            <a:prstGeom prst="line">
              <a:avLst/>
            </a:prstGeom>
            <a:noFill/>
            <a:ln w="15875">
              <a:solidFill>
                <a:schemeClr val="tx1"/>
              </a:solidFill>
              <a:round/>
              <a:headEnd/>
              <a:tailEnd/>
            </a:ln>
          </p:spPr>
        </p:cxnSp>
        <p:cxnSp>
          <p:nvCxnSpPr>
            <p:cNvPr id="34" name="Straight Connector 24">
              <a:extLst>
                <a:ext uri="{FF2B5EF4-FFF2-40B4-BE49-F238E27FC236}">
                  <a16:creationId xmlns:a16="http://schemas.microsoft.com/office/drawing/2014/main" id="{BD93A518-C074-47BA-9940-2343612D77BC}"/>
                </a:ext>
              </a:extLst>
            </p:cNvPr>
            <p:cNvCxnSpPr>
              <a:cxnSpLocks noChangeShapeType="1"/>
            </p:cNvCxnSpPr>
            <p:nvPr/>
          </p:nvCxnSpPr>
          <p:spPr bwMode="auto">
            <a:xfrm>
              <a:off x="1150428" y="5006837"/>
              <a:ext cx="61411" cy="0"/>
            </a:xfrm>
            <a:prstGeom prst="line">
              <a:avLst/>
            </a:prstGeom>
            <a:noFill/>
            <a:ln w="15875">
              <a:solidFill>
                <a:schemeClr val="tx1"/>
              </a:solidFill>
              <a:round/>
              <a:headEnd/>
              <a:tailEnd/>
            </a:ln>
          </p:spPr>
        </p:cxnSp>
        <p:sp>
          <p:nvSpPr>
            <p:cNvPr id="46" name="TextBox 73">
              <a:extLst>
                <a:ext uri="{FF2B5EF4-FFF2-40B4-BE49-F238E27FC236}">
                  <a16:creationId xmlns:a16="http://schemas.microsoft.com/office/drawing/2014/main" id="{C9C09763-20DF-4479-8C93-3316B35FAEBE}"/>
                </a:ext>
              </a:extLst>
            </p:cNvPr>
            <p:cNvSpPr txBox="1">
              <a:spLocks noChangeArrowheads="1"/>
            </p:cNvSpPr>
            <p:nvPr/>
          </p:nvSpPr>
          <p:spPr bwMode="auto">
            <a:xfrm rot="16200000">
              <a:off x="-63506" y="3468900"/>
              <a:ext cx="1322993" cy="338544"/>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Response (%)</a:t>
              </a:r>
            </a:p>
          </p:txBody>
        </p:sp>
        <p:cxnSp>
          <p:nvCxnSpPr>
            <p:cNvPr id="47" name="Straight Connector 24">
              <a:extLst>
                <a:ext uri="{FF2B5EF4-FFF2-40B4-BE49-F238E27FC236}">
                  <a16:creationId xmlns:a16="http://schemas.microsoft.com/office/drawing/2014/main" id="{85C0276D-C691-4B2E-951E-E79FC55F4FBE}"/>
                </a:ext>
              </a:extLst>
            </p:cNvPr>
            <p:cNvCxnSpPr>
              <a:cxnSpLocks noChangeShapeType="1"/>
            </p:cNvCxnSpPr>
            <p:nvPr/>
          </p:nvCxnSpPr>
          <p:spPr bwMode="auto">
            <a:xfrm>
              <a:off x="1150428" y="5352425"/>
              <a:ext cx="61411" cy="0"/>
            </a:xfrm>
            <a:prstGeom prst="line">
              <a:avLst/>
            </a:prstGeom>
            <a:noFill/>
            <a:ln w="15875">
              <a:solidFill>
                <a:schemeClr val="tx1"/>
              </a:solidFill>
              <a:round/>
              <a:headEnd/>
              <a:tailEnd/>
            </a:ln>
          </p:spPr>
        </p:cxnSp>
        <p:cxnSp>
          <p:nvCxnSpPr>
            <p:cNvPr id="253" name="Straight Connector 252">
              <a:extLst>
                <a:ext uri="{FF2B5EF4-FFF2-40B4-BE49-F238E27FC236}">
                  <a16:creationId xmlns:a16="http://schemas.microsoft.com/office/drawing/2014/main" id="{2ADEF3AB-6888-B94D-B18E-E2A1988C8903}"/>
                </a:ext>
              </a:extLst>
            </p:cNvPr>
            <p:cNvCxnSpPr/>
            <p:nvPr/>
          </p:nvCxnSpPr>
          <p:spPr bwMode="auto">
            <a:xfrm flipH="1">
              <a:off x="1150359" y="1925246"/>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82D65143-89B9-234C-B3CD-E6CB4C4B9F76}"/>
                </a:ext>
              </a:extLst>
            </p:cNvPr>
            <p:cNvCxnSpPr/>
            <p:nvPr/>
          </p:nvCxnSpPr>
          <p:spPr bwMode="auto">
            <a:xfrm flipH="1">
              <a:off x="1150359" y="2611424"/>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EE2AB8D0-84C9-514F-AF09-44CB088B7BE6}"/>
                </a:ext>
              </a:extLst>
            </p:cNvPr>
            <p:cNvCxnSpPr/>
            <p:nvPr/>
          </p:nvCxnSpPr>
          <p:spPr bwMode="auto">
            <a:xfrm flipH="1">
              <a:off x="1150359" y="3297603"/>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90C99886-EC6F-F145-8444-A4EA7086944C}"/>
                </a:ext>
              </a:extLst>
            </p:cNvPr>
            <p:cNvCxnSpPr/>
            <p:nvPr/>
          </p:nvCxnSpPr>
          <p:spPr bwMode="auto">
            <a:xfrm flipH="1">
              <a:off x="1150359" y="3983782"/>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D56A381C-288E-2D41-A126-C7B3F4C51D3B}"/>
                </a:ext>
              </a:extLst>
            </p:cNvPr>
            <p:cNvCxnSpPr/>
            <p:nvPr/>
          </p:nvCxnSpPr>
          <p:spPr bwMode="auto">
            <a:xfrm flipH="1">
              <a:off x="1150359" y="4669959"/>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AF470811-597A-854E-B9D3-D72241A4FBE0}"/>
                </a:ext>
              </a:extLst>
            </p:cNvPr>
            <p:cNvCxnSpPr/>
            <p:nvPr/>
          </p:nvCxnSpPr>
          <p:spPr bwMode="auto">
            <a:xfrm flipH="1">
              <a:off x="1150359" y="5347518"/>
              <a:ext cx="61343" cy="0"/>
            </a:xfrm>
            <a:prstGeom prst="line">
              <a:avLst/>
            </a:prstGeom>
            <a:noFill/>
            <a:ln w="28575" cap="flat" cmpd="sng" algn="ctr">
              <a:solidFill>
                <a:schemeClr val="bg1"/>
              </a:solidFill>
              <a:prstDash val="solid"/>
              <a:round/>
              <a:headEnd type="none" w="med" len="med"/>
              <a:tailEnd type="none" w="med" len="med"/>
            </a:ln>
            <a:effectLst/>
          </p:spPr>
        </p:cxnSp>
      </p:grpSp>
      <p:cxnSp>
        <p:nvCxnSpPr>
          <p:cNvPr id="259" name="Straight Connector 258">
            <a:extLst>
              <a:ext uri="{FF2B5EF4-FFF2-40B4-BE49-F238E27FC236}">
                <a16:creationId xmlns:a16="http://schemas.microsoft.com/office/drawing/2014/main" id="{3A37DDCF-3776-9649-A87C-A2A14D1A6FB2}"/>
              </a:ext>
            </a:extLst>
          </p:cNvPr>
          <p:cNvCxnSpPr/>
          <p:nvPr/>
        </p:nvCxnSpPr>
        <p:spPr bwMode="auto">
          <a:xfrm>
            <a:off x="915521" y="4014379"/>
            <a:ext cx="0" cy="66297"/>
          </a:xfrm>
          <a:prstGeom prst="line">
            <a:avLst/>
          </a:prstGeom>
          <a:noFill/>
          <a:ln w="28575" cap="flat" cmpd="sng" algn="ctr">
            <a:solidFill>
              <a:schemeClr val="bg1"/>
            </a:solidFill>
            <a:prstDash val="solid"/>
            <a:round/>
            <a:headEnd type="none" w="med" len="med"/>
            <a:tailEnd type="none" w="med" len="med"/>
          </a:ln>
          <a:effectLst/>
        </p:spPr>
      </p:cxnSp>
      <p:sp>
        <p:nvSpPr>
          <p:cNvPr id="4" name="Freeform: Shape 3">
            <a:extLst>
              <a:ext uri="{FF2B5EF4-FFF2-40B4-BE49-F238E27FC236}">
                <a16:creationId xmlns:a16="http://schemas.microsoft.com/office/drawing/2014/main" id="{5C08FC29-F0F0-4187-92F2-02827A6F6AA6}"/>
              </a:ext>
            </a:extLst>
          </p:cNvPr>
          <p:cNvSpPr/>
          <p:nvPr/>
        </p:nvSpPr>
        <p:spPr bwMode="auto">
          <a:xfrm>
            <a:off x="5287216" y="1399195"/>
            <a:ext cx="3534896" cy="1240491"/>
          </a:xfrm>
          <a:custGeom>
            <a:avLst/>
            <a:gdLst>
              <a:gd name="connsiteX0" fmla="*/ 0 w 4713194"/>
              <a:gd name="connsiteY0" fmla="*/ 0 h 1653988"/>
              <a:gd name="connsiteX1" fmla="*/ 50426 w 4713194"/>
              <a:gd name="connsiteY1" fmla="*/ 0 h 1653988"/>
              <a:gd name="connsiteX2" fmla="*/ 50426 w 4713194"/>
              <a:gd name="connsiteY2" fmla="*/ 43703 h 1653988"/>
              <a:gd name="connsiteX3" fmla="*/ 121023 w 4713194"/>
              <a:gd name="connsiteY3" fmla="*/ 43703 h 1653988"/>
              <a:gd name="connsiteX4" fmla="*/ 121023 w 4713194"/>
              <a:gd name="connsiteY4" fmla="*/ 63873 h 1653988"/>
              <a:gd name="connsiteX5" fmla="*/ 201705 w 4713194"/>
              <a:gd name="connsiteY5" fmla="*/ 63873 h 1653988"/>
              <a:gd name="connsiteX6" fmla="*/ 201705 w 4713194"/>
              <a:gd name="connsiteY6" fmla="*/ 100853 h 1653988"/>
              <a:gd name="connsiteX7" fmla="*/ 289111 w 4713194"/>
              <a:gd name="connsiteY7" fmla="*/ 100853 h 1653988"/>
              <a:gd name="connsiteX8" fmla="*/ 289111 w 4713194"/>
              <a:gd name="connsiteY8" fmla="*/ 127747 h 1653988"/>
              <a:gd name="connsiteX9" fmla="*/ 352985 w 4713194"/>
              <a:gd name="connsiteY9" fmla="*/ 127747 h 1653988"/>
              <a:gd name="connsiteX10" fmla="*/ 352985 w 4713194"/>
              <a:gd name="connsiteY10" fmla="*/ 161364 h 1653988"/>
              <a:gd name="connsiteX11" fmla="*/ 457200 w 4713194"/>
              <a:gd name="connsiteY11" fmla="*/ 161364 h 1653988"/>
              <a:gd name="connsiteX12" fmla="*/ 457200 w 4713194"/>
              <a:gd name="connsiteY12" fmla="*/ 201706 h 1653988"/>
              <a:gd name="connsiteX13" fmla="*/ 561414 w 4713194"/>
              <a:gd name="connsiteY13" fmla="*/ 201706 h 1653988"/>
              <a:gd name="connsiteX14" fmla="*/ 561414 w 4713194"/>
              <a:gd name="connsiteY14" fmla="*/ 242047 h 1653988"/>
              <a:gd name="connsiteX15" fmla="*/ 608479 w 4713194"/>
              <a:gd name="connsiteY15" fmla="*/ 242047 h 1653988"/>
              <a:gd name="connsiteX16" fmla="*/ 608479 w 4713194"/>
              <a:gd name="connsiteY16" fmla="*/ 255494 h 1653988"/>
              <a:gd name="connsiteX17" fmla="*/ 679076 w 4713194"/>
              <a:gd name="connsiteY17" fmla="*/ 255494 h 1653988"/>
              <a:gd name="connsiteX18" fmla="*/ 679076 w 4713194"/>
              <a:gd name="connsiteY18" fmla="*/ 292473 h 1653988"/>
              <a:gd name="connsiteX19" fmla="*/ 732864 w 4713194"/>
              <a:gd name="connsiteY19" fmla="*/ 292473 h 1653988"/>
              <a:gd name="connsiteX20" fmla="*/ 732864 w 4713194"/>
              <a:gd name="connsiteY20" fmla="*/ 319367 h 1653988"/>
              <a:gd name="connsiteX21" fmla="*/ 813547 w 4713194"/>
              <a:gd name="connsiteY21" fmla="*/ 319367 h 1653988"/>
              <a:gd name="connsiteX22" fmla="*/ 813547 w 4713194"/>
              <a:gd name="connsiteY22" fmla="*/ 359708 h 1653988"/>
              <a:gd name="connsiteX23" fmla="*/ 874058 w 4713194"/>
              <a:gd name="connsiteY23" fmla="*/ 359708 h 1653988"/>
              <a:gd name="connsiteX24" fmla="*/ 860611 w 4713194"/>
              <a:gd name="connsiteY24" fmla="*/ 373155 h 1653988"/>
              <a:gd name="connsiteX25" fmla="*/ 914400 w 4713194"/>
              <a:gd name="connsiteY25" fmla="*/ 373155 h 1653988"/>
              <a:gd name="connsiteX26" fmla="*/ 914400 w 4713194"/>
              <a:gd name="connsiteY26" fmla="*/ 410135 h 1653988"/>
              <a:gd name="connsiteX27" fmla="*/ 988358 w 4713194"/>
              <a:gd name="connsiteY27" fmla="*/ 410135 h 1653988"/>
              <a:gd name="connsiteX28" fmla="*/ 988358 w 4713194"/>
              <a:gd name="connsiteY28" fmla="*/ 433667 h 1653988"/>
              <a:gd name="connsiteX29" fmla="*/ 1092573 w 4713194"/>
              <a:gd name="connsiteY29" fmla="*/ 433667 h 1653988"/>
              <a:gd name="connsiteX30" fmla="*/ 1092573 w 4713194"/>
              <a:gd name="connsiteY30" fmla="*/ 463923 h 1653988"/>
              <a:gd name="connsiteX31" fmla="*/ 1132914 w 4713194"/>
              <a:gd name="connsiteY31" fmla="*/ 463923 h 1653988"/>
              <a:gd name="connsiteX32" fmla="*/ 1132914 w 4713194"/>
              <a:gd name="connsiteY32" fmla="*/ 477370 h 1653988"/>
              <a:gd name="connsiteX33" fmla="*/ 1216958 w 4713194"/>
              <a:gd name="connsiteY33" fmla="*/ 477370 h 1653988"/>
              <a:gd name="connsiteX34" fmla="*/ 1216958 w 4713194"/>
              <a:gd name="connsiteY34" fmla="*/ 521073 h 1653988"/>
              <a:gd name="connsiteX35" fmla="*/ 1280832 w 4713194"/>
              <a:gd name="connsiteY35" fmla="*/ 521073 h 1653988"/>
              <a:gd name="connsiteX36" fmla="*/ 1280832 w 4713194"/>
              <a:gd name="connsiteY36" fmla="*/ 564776 h 1653988"/>
              <a:gd name="connsiteX37" fmla="*/ 1331258 w 4713194"/>
              <a:gd name="connsiteY37" fmla="*/ 564776 h 1653988"/>
              <a:gd name="connsiteX38" fmla="*/ 1331258 w 4713194"/>
              <a:gd name="connsiteY38" fmla="*/ 601756 h 1653988"/>
              <a:gd name="connsiteX39" fmla="*/ 1368238 w 4713194"/>
              <a:gd name="connsiteY39" fmla="*/ 601756 h 1653988"/>
              <a:gd name="connsiteX40" fmla="*/ 1368238 w 4713194"/>
              <a:gd name="connsiteY40" fmla="*/ 625288 h 1653988"/>
              <a:gd name="connsiteX41" fmla="*/ 1452282 w 4713194"/>
              <a:gd name="connsiteY41" fmla="*/ 625288 h 1653988"/>
              <a:gd name="connsiteX42" fmla="*/ 1452282 w 4713194"/>
              <a:gd name="connsiteY42" fmla="*/ 635373 h 1653988"/>
              <a:gd name="connsiteX43" fmla="*/ 1495985 w 4713194"/>
              <a:gd name="connsiteY43" fmla="*/ 635373 h 1653988"/>
              <a:gd name="connsiteX44" fmla="*/ 1495985 w 4713194"/>
              <a:gd name="connsiteY44" fmla="*/ 675714 h 1653988"/>
              <a:gd name="connsiteX45" fmla="*/ 1573305 w 4713194"/>
              <a:gd name="connsiteY45" fmla="*/ 675714 h 1653988"/>
              <a:gd name="connsiteX46" fmla="*/ 1573305 w 4713194"/>
              <a:gd name="connsiteY46" fmla="*/ 709332 h 1653988"/>
              <a:gd name="connsiteX47" fmla="*/ 1647264 w 4713194"/>
              <a:gd name="connsiteY47" fmla="*/ 709332 h 1653988"/>
              <a:gd name="connsiteX48" fmla="*/ 1633817 w 4713194"/>
              <a:gd name="connsiteY48" fmla="*/ 722779 h 1653988"/>
              <a:gd name="connsiteX49" fmla="*/ 1724585 w 4713194"/>
              <a:gd name="connsiteY49" fmla="*/ 722779 h 1653988"/>
              <a:gd name="connsiteX50" fmla="*/ 1724585 w 4713194"/>
              <a:gd name="connsiteY50" fmla="*/ 746311 h 1653988"/>
              <a:gd name="connsiteX51" fmla="*/ 1832161 w 4713194"/>
              <a:gd name="connsiteY51" fmla="*/ 746311 h 1653988"/>
              <a:gd name="connsiteX52" fmla="*/ 1832161 w 4713194"/>
              <a:gd name="connsiteY52" fmla="*/ 793376 h 1653988"/>
              <a:gd name="connsiteX53" fmla="*/ 1889311 w 4713194"/>
              <a:gd name="connsiteY53" fmla="*/ 793376 h 1653988"/>
              <a:gd name="connsiteX54" fmla="*/ 1875864 w 4713194"/>
              <a:gd name="connsiteY54" fmla="*/ 806823 h 1653988"/>
              <a:gd name="connsiteX55" fmla="*/ 1939738 w 4713194"/>
              <a:gd name="connsiteY55" fmla="*/ 806823 h 1653988"/>
              <a:gd name="connsiteX56" fmla="*/ 1939738 w 4713194"/>
              <a:gd name="connsiteY56" fmla="*/ 847164 h 1653988"/>
              <a:gd name="connsiteX57" fmla="*/ 2010335 w 4713194"/>
              <a:gd name="connsiteY57" fmla="*/ 847164 h 1653988"/>
              <a:gd name="connsiteX58" fmla="*/ 2010335 w 4713194"/>
              <a:gd name="connsiteY58" fmla="*/ 880782 h 1653988"/>
              <a:gd name="connsiteX59" fmla="*/ 2101103 w 4713194"/>
              <a:gd name="connsiteY59" fmla="*/ 880782 h 1653988"/>
              <a:gd name="connsiteX60" fmla="*/ 2101103 w 4713194"/>
              <a:gd name="connsiteY60" fmla="*/ 904314 h 1653988"/>
              <a:gd name="connsiteX61" fmla="*/ 2205317 w 4713194"/>
              <a:gd name="connsiteY61" fmla="*/ 904314 h 1653988"/>
              <a:gd name="connsiteX62" fmla="*/ 2205317 w 4713194"/>
              <a:gd name="connsiteY62" fmla="*/ 934570 h 1653988"/>
              <a:gd name="connsiteX63" fmla="*/ 2289361 w 4713194"/>
              <a:gd name="connsiteY63" fmla="*/ 934570 h 1653988"/>
              <a:gd name="connsiteX64" fmla="*/ 2289361 w 4713194"/>
              <a:gd name="connsiteY64" fmla="*/ 961464 h 1653988"/>
              <a:gd name="connsiteX65" fmla="*/ 2396938 w 4713194"/>
              <a:gd name="connsiteY65" fmla="*/ 961464 h 1653988"/>
              <a:gd name="connsiteX66" fmla="*/ 2396938 w 4713194"/>
              <a:gd name="connsiteY66" fmla="*/ 995082 h 1653988"/>
              <a:gd name="connsiteX67" fmla="*/ 2437279 w 4713194"/>
              <a:gd name="connsiteY67" fmla="*/ 995082 h 1653988"/>
              <a:gd name="connsiteX68" fmla="*/ 2437279 w 4713194"/>
              <a:gd name="connsiteY68" fmla="*/ 1011891 h 1653988"/>
              <a:gd name="connsiteX69" fmla="*/ 2517961 w 4713194"/>
              <a:gd name="connsiteY69" fmla="*/ 1011891 h 1653988"/>
              <a:gd name="connsiteX70" fmla="*/ 2517961 w 4713194"/>
              <a:gd name="connsiteY70" fmla="*/ 1048870 h 1653988"/>
              <a:gd name="connsiteX71" fmla="*/ 2665879 w 4713194"/>
              <a:gd name="connsiteY71" fmla="*/ 1048870 h 1653988"/>
              <a:gd name="connsiteX72" fmla="*/ 2665879 w 4713194"/>
              <a:gd name="connsiteY72" fmla="*/ 1075764 h 1653988"/>
              <a:gd name="connsiteX73" fmla="*/ 2773455 w 4713194"/>
              <a:gd name="connsiteY73" fmla="*/ 1075764 h 1653988"/>
              <a:gd name="connsiteX74" fmla="*/ 2773455 w 4713194"/>
              <a:gd name="connsiteY74" fmla="*/ 1112744 h 1653988"/>
              <a:gd name="connsiteX75" fmla="*/ 2850776 w 4713194"/>
              <a:gd name="connsiteY75" fmla="*/ 1112744 h 1653988"/>
              <a:gd name="connsiteX76" fmla="*/ 2850776 w 4713194"/>
              <a:gd name="connsiteY76" fmla="*/ 1156447 h 1653988"/>
              <a:gd name="connsiteX77" fmla="*/ 2931458 w 4713194"/>
              <a:gd name="connsiteY77" fmla="*/ 1156447 h 1653988"/>
              <a:gd name="connsiteX78" fmla="*/ 2931458 w 4713194"/>
              <a:gd name="connsiteY78" fmla="*/ 1186703 h 1653988"/>
              <a:gd name="connsiteX79" fmla="*/ 3012141 w 4713194"/>
              <a:gd name="connsiteY79" fmla="*/ 1186703 h 1653988"/>
              <a:gd name="connsiteX80" fmla="*/ 3012141 w 4713194"/>
              <a:gd name="connsiteY80" fmla="*/ 1200150 h 1653988"/>
              <a:gd name="connsiteX81" fmla="*/ 3180229 w 4713194"/>
              <a:gd name="connsiteY81" fmla="*/ 1200150 h 1653988"/>
              <a:gd name="connsiteX82" fmla="*/ 3163420 w 4713194"/>
              <a:gd name="connsiteY82" fmla="*/ 1216959 h 1653988"/>
              <a:gd name="connsiteX83" fmla="*/ 3257550 w 4713194"/>
              <a:gd name="connsiteY83" fmla="*/ 1216959 h 1653988"/>
              <a:gd name="connsiteX84" fmla="*/ 3257550 w 4713194"/>
              <a:gd name="connsiteY84" fmla="*/ 1260661 h 1653988"/>
              <a:gd name="connsiteX85" fmla="*/ 3321423 w 4713194"/>
              <a:gd name="connsiteY85" fmla="*/ 1260661 h 1653988"/>
              <a:gd name="connsiteX86" fmla="*/ 3321423 w 4713194"/>
              <a:gd name="connsiteY86" fmla="*/ 1260661 h 1653988"/>
              <a:gd name="connsiteX87" fmla="*/ 3321423 w 4713194"/>
              <a:gd name="connsiteY87" fmla="*/ 1287556 h 1653988"/>
              <a:gd name="connsiteX88" fmla="*/ 3465979 w 4713194"/>
              <a:gd name="connsiteY88" fmla="*/ 1287556 h 1653988"/>
              <a:gd name="connsiteX89" fmla="*/ 3465979 w 4713194"/>
              <a:gd name="connsiteY89" fmla="*/ 1301003 h 1653988"/>
              <a:gd name="connsiteX90" fmla="*/ 3543300 w 4713194"/>
              <a:gd name="connsiteY90" fmla="*/ 1301003 h 1653988"/>
              <a:gd name="connsiteX91" fmla="*/ 3543300 w 4713194"/>
              <a:gd name="connsiteY91" fmla="*/ 1311088 h 1653988"/>
              <a:gd name="connsiteX92" fmla="*/ 3610535 w 4713194"/>
              <a:gd name="connsiteY92" fmla="*/ 1311088 h 1653988"/>
              <a:gd name="connsiteX93" fmla="*/ 3610535 w 4713194"/>
              <a:gd name="connsiteY93" fmla="*/ 1348067 h 1653988"/>
              <a:gd name="connsiteX94" fmla="*/ 3704664 w 4713194"/>
              <a:gd name="connsiteY94" fmla="*/ 1348067 h 1653988"/>
              <a:gd name="connsiteX95" fmla="*/ 3704664 w 4713194"/>
              <a:gd name="connsiteY95" fmla="*/ 1398494 h 1653988"/>
              <a:gd name="connsiteX96" fmla="*/ 3795432 w 4713194"/>
              <a:gd name="connsiteY96" fmla="*/ 1398494 h 1653988"/>
              <a:gd name="connsiteX97" fmla="*/ 3795432 w 4713194"/>
              <a:gd name="connsiteY97" fmla="*/ 1442197 h 1653988"/>
              <a:gd name="connsiteX98" fmla="*/ 3936626 w 4713194"/>
              <a:gd name="connsiteY98" fmla="*/ 1442197 h 1653988"/>
              <a:gd name="connsiteX99" fmla="*/ 3936626 w 4713194"/>
              <a:gd name="connsiteY99" fmla="*/ 1489261 h 1653988"/>
              <a:gd name="connsiteX100" fmla="*/ 4064373 w 4713194"/>
              <a:gd name="connsiteY100" fmla="*/ 1489261 h 1653988"/>
              <a:gd name="connsiteX101" fmla="*/ 4064373 w 4713194"/>
              <a:gd name="connsiteY101" fmla="*/ 1512794 h 1653988"/>
              <a:gd name="connsiteX102" fmla="*/ 4118161 w 4713194"/>
              <a:gd name="connsiteY102" fmla="*/ 1512794 h 1653988"/>
              <a:gd name="connsiteX103" fmla="*/ 4118161 w 4713194"/>
              <a:gd name="connsiteY103" fmla="*/ 1536326 h 1653988"/>
              <a:gd name="connsiteX104" fmla="*/ 4219014 w 4713194"/>
              <a:gd name="connsiteY104" fmla="*/ 1536326 h 1653988"/>
              <a:gd name="connsiteX105" fmla="*/ 4219014 w 4713194"/>
              <a:gd name="connsiteY105" fmla="*/ 1556497 h 1653988"/>
              <a:gd name="connsiteX106" fmla="*/ 4316505 w 4713194"/>
              <a:gd name="connsiteY106" fmla="*/ 1556497 h 1653988"/>
              <a:gd name="connsiteX107" fmla="*/ 4316505 w 4713194"/>
              <a:gd name="connsiteY107" fmla="*/ 1590114 h 1653988"/>
              <a:gd name="connsiteX108" fmla="*/ 4366932 w 4713194"/>
              <a:gd name="connsiteY108" fmla="*/ 1590114 h 1653988"/>
              <a:gd name="connsiteX109" fmla="*/ 4366932 w 4713194"/>
              <a:gd name="connsiteY109" fmla="*/ 1620370 h 1653988"/>
              <a:gd name="connsiteX110" fmla="*/ 4491317 w 4713194"/>
              <a:gd name="connsiteY110" fmla="*/ 1620370 h 1653988"/>
              <a:gd name="connsiteX111" fmla="*/ 4491317 w 4713194"/>
              <a:gd name="connsiteY111" fmla="*/ 1653988 h 1653988"/>
              <a:gd name="connsiteX112" fmla="*/ 4713194 w 4713194"/>
              <a:gd name="connsiteY112" fmla="*/ 1653988 h 16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713194" h="1653988">
                <a:moveTo>
                  <a:pt x="0" y="0"/>
                </a:moveTo>
                <a:lnTo>
                  <a:pt x="50426" y="0"/>
                </a:lnTo>
                <a:lnTo>
                  <a:pt x="50426" y="43703"/>
                </a:lnTo>
                <a:lnTo>
                  <a:pt x="121023" y="43703"/>
                </a:lnTo>
                <a:lnTo>
                  <a:pt x="121023" y="63873"/>
                </a:lnTo>
                <a:lnTo>
                  <a:pt x="201705" y="63873"/>
                </a:lnTo>
                <a:lnTo>
                  <a:pt x="201705" y="100853"/>
                </a:lnTo>
                <a:lnTo>
                  <a:pt x="289111" y="100853"/>
                </a:lnTo>
                <a:lnTo>
                  <a:pt x="289111" y="127747"/>
                </a:lnTo>
                <a:lnTo>
                  <a:pt x="352985" y="127747"/>
                </a:lnTo>
                <a:lnTo>
                  <a:pt x="352985" y="161364"/>
                </a:lnTo>
                <a:lnTo>
                  <a:pt x="457200" y="161364"/>
                </a:lnTo>
                <a:lnTo>
                  <a:pt x="457200" y="201706"/>
                </a:lnTo>
                <a:lnTo>
                  <a:pt x="561414" y="201706"/>
                </a:lnTo>
                <a:lnTo>
                  <a:pt x="561414" y="242047"/>
                </a:lnTo>
                <a:lnTo>
                  <a:pt x="608479" y="242047"/>
                </a:lnTo>
                <a:lnTo>
                  <a:pt x="608479" y="255494"/>
                </a:lnTo>
                <a:lnTo>
                  <a:pt x="679076" y="255494"/>
                </a:lnTo>
                <a:lnTo>
                  <a:pt x="679076" y="292473"/>
                </a:lnTo>
                <a:lnTo>
                  <a:pt x="732864" y="292473"/>
                </a:lnTo>
                <a:lnTo>
                  <a:pt x="732864" y="319367"/>
                </a:lnTo>
                <a:lnTo>
                  <a:pt x="813547" y="319367"/>
                </a:lnTo>
                <a:lnTo>
                  <a:pt x="813547" y="359708"/>
                </a:lnTo>
                <a:lnTo>
                  <a:pt x="874058" y="359708"/>
                </a:lnTo>
                <a:lnTo>
                  <a:pt x="860611" y="373155"/>
                </a:lnTo>
                <a:lnTo>
                  <a:pt x="914400" y="373155"/>
                </a:lnTo>
                <a:lnTo>
                  <a:pt x="914400" y="410135"/>
                </a:lnTo>
                <a:lnTo>
                  <a:pt x="988358" y="410135"/>
                </a:lnTo>
                <a:lnTo>
                  <a:pt x="988358" y="433667"/>
                </a:lnTo>
                <a:lnTo>
                  <a:pt x="1092573" y="433667"/>
                </a:lnTo>
                <a:lnTo>
                  <a:pt x="1092573" y="463923"/>
                </a:lnTo>
                <a:lnTo>
                  <a:pt x="1132914" y="463923"/>
                </a:lnTo>
                <a:lnTo>
                  <a:pt x="1132914" y="477370"/>
                </a:lnTo>
                <a:lnTo>
                  <a:pt x="1216958" y="477370"/>
                </a:lnTo>
                <a:lnTo>
                  <a:pt x="1216958" y="521073"/>
                </a:lnTo>
                <a:lnTo>
                  <a:pt x="1280832" y="521073"/>
                </a:lnTo>
                <a:lnTo>
                  <a:pt x="1280832" y="564776"/>
                </a:lnTo>
                <a:lnTo>
                  <a:pt x="1331258" y="564776"/>
                </a:lnTo>
                <a:lnTo>
                  <a:pt x="1331258" y="601756"/>
                </a:lnTo>
                <a:lnTo>
                  <a:pt x="1368238" y="601756"/>
                </a:lnTo>
                <a:lnTo>
                  <a:pt x="1368238" y="625288"/>
                </a:lnTo>
                <a:lnTo>
                  <a:pt x="1452282" y="625288"/>
                </a:lnTo>
                <a:lnTo>
                  <a:pt x="1452282" y="635373"/>
                </a:lnTo>
                <a:lnTo>
                  <a:pt x="1495985" y="635373"/>
                </a:lnTo>
                <a:lnTo>
                  <a:pt x="1495985" y="675714"/>
                </a:lnTo>
                <a:lnTo>
                  <a:pt x="1573305" y="675714"/>
                </a:lnTo>
                <a:lnTo>
                  <a:pt x="1573305" y="709332"/>
                </a:lnTo>
                <a:lnTo>
                  <a:pt x="1647264" y="709332"/>
                </a:lnTo>
                <a:lnTo>
                  <a:pt x="1633817" y="722779"/>
                </a:lnTo>
                <a:lnTo>
                  <a:pt x="1724585" y="722779"/>
                </a:lnTo>
                <a:lnTo>
                  <a:pt x="1724585" y="746311"/>
                </a:lnTo>
                <a:lnTo>
                  <a:pt x="1832161" y="746311"/>
                </a:lnTo>
                <a:lnTo>
                  <a:pt x="1832161" y="793376"/>
                </a:lnTo>
                <a:lnTo>
                  <a:pt x="1889311" y="793376"/>
                </a:lnTo>
                <a:lnTo>
                  <a:pt x="1875864" y="806823"/>
                </a:lnTo>
                <a:lnTo>
                  <a:pt x="1939738" y="806823"/>
                </a:lnTo>
                <a:lnTo>
                  <a:pt x="1939738" y="847164"/>
                </a:lnTo>
                <a:lnTo>
                  <a:pt x="2010335" y="847164"/>
                </a:lnTo>
                <a:lnTo>
                  <a:pt x="2010335" y="880782"/>
                </a:lnTo>
                <a:lnTo>
                  <a:pt x="2101103" y="880782"/>
                </a:lnTo>
                <a:lnTo>
                  <a:pt x="2101103" y="904314"/>
                </a:lnTo>
                <a:lnTo>
                  <a:pt x="2205317" y="904314"/>
                </a:lnTo>
                <a:lnTo>
                  <a:pt x="2205317" y="934570"/>
                </a:lnTo>
                <a:lnTo>
                  <a:pt x="2289361" y="934570"/>
                </a:lnTo>
                <a:lnTo>
                  <a:pt x="2289361" y="961464"/>
                </a:lnTo>
                <a:lnTo>
                  <a:pt x="2396938" y="961464"/>
                </a:lnTo>
                <a:lnTo>
                  <a:pt x="2396938" y="995082"/>
                </a:lnTo>
                <a:lnTo>
                  <a:pt x="2437279" y="995082"/>
                </a:lnTo>
                <a:lnTo>
                  <a:pt x="2437279" y="1011891"/>
                </a:lnTo>
                <a:lnTo>
                  <a:pt x="2517961" y="1011891"/>
                </a:lnTo>
                <a:lnTo>
                  <a:pt x="2517961" y="1048870"/>
                </a:lnTo>
                <a:lnTo>
                  <a:pt x="2665879" y="1048870"/>
                </a:lnTo>
                <a:lnTo>
                  <a:pt x="2665879" y="1075764"/>
                </a:lnTo>
                <a:lnTo>
                  <a:pt x="2773455" y="1075764"/>
                </a:lnTo>
                <a:lnTo>
                  <a:pt x="2773455" y="1112744"/>
                </a:lnTo>
                <a:lnTo>
                  <a:pt x="2850776" y="1112744"/>
                </a:lnTo>
                <a:lnTo>
                  <a:pt x="2850776" y="1156447"/>
                </a:lnTo>
                <a:lnTo>
                  <a:pt x="2931458" y="1156447"/>
                </a:lnTo>
                <a:lnTo>
                  <a:pt x="2931458" y="1186703"/>
                </a:lnTo>
                <a:lnTo>
                  <a:pt x="3012141" y="1186703"/>
                </a:lnTo>
                <a:lnTo>
                  <a:pt x="3012141" y="1200150"/>
                </a:lnTo>
                <a:lnTo>
                  <a:pt x="3180229" y="1200150"/>
                </a:lnTo>
                <a:lnTo>
                  <a:pt x="3163420" y="1216959"/>
                </a:lnTo>
                <a:lnTo>
                  <a:pt x="3257550" y="1216959"/>
                </a:lnTo>
                <a:lnTo>
                  <a:pt x="3257550" y="1260661"/>
                </a:lnTo>
                <a:lnTo>
                  <a:pt x="3321423" y="1260661"/>
                </a:lnTo>
                <a:lnTo>
                  <a:pt x="3321423" y="1260661"/>
                </a:lnTo>
                <a:lnTo>
                  <a:pt x="3321423" y="1287556"/>
                </a:lnTo>
                <a:lnTo>
                  <a:pt x="3465979" y="1287556"/>
                </a:lnTo>
                <a:lnTo>
                  <a:pt x="3465979" y="1301003"/>
                </a:lnTo>
                <a:lnTo>
                  <a:pt x="3543300" y="1301003"/>
                </a:lnTo>
                <a:lnTo>
                  <a:pt x="3543300" y="1311088"/>
                </a:lnTo>
                <a:lnTo>
                  <a:pt x="3610535" y="1311088"/>
                </a:lnTo>
                <a:lnTo>
                  <a:pt x="3610535" y="1348067"/>
                </a:lnTo>
                <a:lnTo>
                  <a:pt x="3704664" y="1348067"/>
                </a:lnTo>
                <a:lnTo>
                  <a:pt x="3704664" y="1398494"/>
                </a:lnTo>
                <a:lnTo>
                  <a:pt x="3795432" y="1398494"/>
                </a:lnTo>
                <a:lnTo>
                  <a:pt x="3795432" y="1442197"/>
                </a:lnTo>
                <a:lnTo>
                  <a:pt x="3936626" y="1442197"/>
                </a:lnTo>
                <a:lnTo>
                  <a:pt x="3936626" y="1489261"/>
                </a:lnTo>
                <a:lnTo>
                  <a:pt x="4064373" y="1489261"/>
                </a:lnTo>
                <a:lnTo>
                  <a:pt x="4064373" y="1512794"/>
                </a:lnTo>
                <a:lnTo>
                  <a:pt x="4118161" y="1512794"/>
                </a:lnTo>
                <a:lnTo>
                  <a:pt x="4118161" y="1536326"/>
                </a:lnTo>
                <a:lnTo>
                  <a:pt x="4219014" y="1536326"/>
                </a:lnTo>
                <a:lnTo>
                  <a:pt x="4219014" y="1556497"/>
                </a:lnTo>
                <a:lnTo>
                  <a:pt x="4316505" y="1556497"/>
                </a:lnTo>
                <a:lnTo>
                  <a:pt x="4316505" y="1590114"/>
                </a:lnTo>
                <a:lnTo>
                  <a:pt x="4366932" y="1590114"/>
                </a:lnTo>
                <a:lnTo>
                  <a:pt x="4366932" y="1620370"/>
                </a:lnTo>
                <a:lnTo>
                  <a:pt x="4491317" y="1620370"/>
                </a:lnTo>
                <a:lnTo>
                  <a:pt x="4491317" y="1653988"/>
                </a:lnTo>
                <a:lnTo>
                  <a:pt x="4713194" y="1653988"/>
                </a:lnTo>
              </a:path>
            </a:pathLst>
          </a:custGeom>
          <a:noFill/>
          <a:ln w="28575">
            <a:solidFill>
              <a:schemeClr val="accent1"/>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E6F424E5-4526-4CD9-813A-18913A8CBA64}"/>
              </a:ext>
            </a:extLst>
          </p:cNvPr>
          <p:cNvSpPr/>
          <p:nvPr/>
        </p:nvSpPr>
        <p:spPr bwMode="auto">
          <a:xfrm>
            <a:off x="5294779" y="1381545"/>
            <a:ext cx="3529853" cy="1487581"/>
          </a:xfrm>
          <a:custGeom>
            <a:avLst/>
            <a:gdLst>
              <a:gd name="connsiteX0" fmla="*/ 0 w 4706470"/>
              <a:gd name="connsiteY0" fmla="*/ 0 h 1983441"/>
              <a:gd name="connsiteX1" fmla="*/ 0 w 4706470"/>
              <a:gd name="connsiteY1" fmla="*/ 67236 h 1983441"/>
              <a:gd name="connsiteX2" fmla="*/ 73959 w 4706470"/>
              <a:gd name="connsiteY2" fmla="*/ 67236 h 1983441"/>
              <a:gd name="connsiteX3" fmla="*/ 73959 w 4706470"/>
              <a:gd name="connsiteY3" fmla="*/ 97491 h 1983441"/>
              <a:gd name="connsiteX4" fmla="*/ 121023 w 4706470"/>
              <a:gd name="connsiteY4" fmla="*/ 97491 h 1983441"/>
              <a:gd name="connsiteX5" fmla="*/ 121023 w 4706470"/>
              <a:gd name="connsiteY5" fmla="*/ 174812 h 1983441"/>
              <a:gd name="connsiteX6" fmla="*/ 188259 w 4706470"/>
              <a:gd name="connsiteY6" fmla="*/ 174812 h 1983441"/>
              <a:gd name="connsiteX7" fmla="*/ 188259 w 4706470"/>
              <a:gd name="connsiteY7" fmla="*/ 208430 h 1983441"/>
              <a:gd name="connsiteX8" fmla="*/ 255494 w 4706470"/>
              <a:gd name="connsiteY8" fmla="*/ 208430 h 1983441"/>
              <a:gd name="connsiteX9" fmla="*/ 255494 w 4706470"/>
              <a:gd name="connsiteY9" fmla="*/ 282389 h 1983441"/>
              <a:gd name="connsiteX10" fmla="*/ 369794 w 4706470"/>
              <a:gd name="connsiteY10" fmla="*/ 282389 h 1983441"/>
              <a:gd name="connsiteX11" fmla="*/ 369794 w 4706470"/>
              <a:gd name="connsiteY11" fmla="*/ 319368 h 1983441"/>
              <a:gd name="connsiteX12" fmla="*/ 406773 w 4706470"/>
              <a:gd name="connsiteY12" fmla="*/ 319368 h 1983441"/>
              <a:gd name="connsiteX13" fmla="*/ 406773 w 4706470"/>
              <a:gd name="connsiteY13" fmla="*/ 349624 h 1983441"/>
              <a:gd name="connsiteX14" fmla="*/ 480732 w 4706470"/>
              <a:gd name="connsiteY14" fmla="*/ 349624 h 1983441"/>
              <a:gd name="connsiteX15" fmla="*/ 480732 w 4706470"/>
              <a:gd name="connsiteY15" fmla="*/ 393327 h 1983441"/>
              <a:gd name="connsiteX16" fmla="*/ 527797 w 4706470"/>
              <a:gd name="connsiteY16" fmla="*/ 393327 h 1983441"/>
              <a:gd name="connsiteX17" fmla="*/ 527797 w 4706470"/>
              <a:gd name="connsiteY17" fmla="*/ 433668 h 1983441"/>
              <a:gd name="connsiteX18" fmla="*/ 608479 w 4706470"/>
              <a:gd name="connsiteY18" fmla="*/ 433668 h 1983441"/>
              <a:gd name="connsiteX19" fmla="*/ 608479 w 4706470"/>
              <a:gd name="connsiteY19" fmla="*/ 470647 h 1983441"/>
              <a:gd name="connsiteX20" fmla="*/ 682438 w 4706470"/>
              <a:gd name="connsiteY20" fmla="*/ 470647 h 1983441"/>
              <a:gd name="connsiteX21" fmla="*/ 682438 w 4706470"/>
              <a:gd name="connsiteY21" fmla="*/ 490818 h 1983441"/>
              <a:gd name="connsiteX22" fmla="*/ 739588 w 4706470"/>
              <a:gd name="connsiteY22" fmla="*/ 490818 h 1983441"/>
              <a:gd name="connsiteX23" fmla="*/ 739588 w 4706470"/>
              <a:gd name="connsiteY23" fmla="*/ 561415 h 1983441"/>
              <a:gd name="connsiteX24" fmla="*/ 830356 w 4706470"/>
              <a:gd name="connsiteY24" fmla="*/ 561415 h 1983441"/>
              <a:gd name="connsiteX25" fmla="*/ 830356 w 4706470"/>
              <a:gd name="connsiteY25" fmla="*/ 595033 h 1983441"/>
              <a:gd name="connsiteX26" fmla="*/ 874059 w 4706470"/>
              <a:gd name="connsiteY26" fmla="*/ 595033 h 1983441"/>
              <a:gd name="connsiteX27" fmla="*/ 874059 w 4706470"/>
              <a:gd name="connsiteY27" fmla="*/ 635374 h 1983441"/>
              <a:gd name="connsiteX28" fmla="*/ 931209 w 4706470"/>
              <a:gd name="connsiteY28" fmla="*/ 635374 h 1983441"/>
              <a:gd name="connsiteX29" fmla="*/ 931209 w 4706470"/>
              <a:gd name="connsiteY29" fmla="*/ 685800 h 1983441"/>
              <a:gd name="connsiteX30" fmla="*/ 964826 w 4706470"/>
              <a:gd name="connsiteY30" fmla="*/ 685800 h 1983441"/>
              <a:gd name="connsiteX31" fmla="*/ 964826 w 4706470"/>
              <a:gd name="connsiteY31" fmla="*/ 722780 h 1983441"/>
              <a:gd name="connsiteX32" fmla="*/ 1082488 w 4706470"/>
              <a:gd name="connsiteY32" fmla="*/ 722780 h 1983441"/>
              <a:gd name="connsiteX33" fmla="*/ 1082488 w 4706470"/>
              <a:gd name="connsiteY33" fmla="*/ 753036 h 1983441"/>
              <a:gd name="connsiteX34" fmla="*/ 1139638 w 4706470"/>
              <a:gd name="connsiteY34" fmla="*/ 753036 h 1983441"/>
              <a:gd name="connsiteX35" fmla="*/ 1139638 w 4706470"/>
              <a:gd name="connsiteY35" fmla="*/ 810186 h 1983441"/>
              <a:gd name="connsiteX36" fmla="*/ 1233768 w 4706470"/>
              <a:gd name="connsiteY36" fmla="*/ 810186 h 1983441"/>
              <a:gd name="connsiteX37" fmla="*/ 1233768 w 4706470"/>
              <a:gd name="connsiteY37" fmla="*/ 833718 h 1983441"/>
              <a:gd name="connsiteX38" fmla="*/ 1337982 w 4706470"/>
              <a:gd name="connsiteY38" fmla="*/ 833718 h 1983441"/>
              <a:gd name="connsiteX39" fmla="*/ 1337982 w 4706470"/>
              <a:gd name="connsiteY39" fmla="*/ 860612 h 1983441"/>
              <a:gd name="connsiteX40" fmla="*/ 1465729 w 4706470"/>
              <a:gd name="connsiteY40" fmla="*/ 860612 h 1983441"/>
              <a:gd name="connsiteX41" fmla="*/ 1465729 w 4706470"/>
              <a:gd name="connsiteY41" fmla="*/ 900953 h 1983441"/>
              <a:gd name="connsiteX42" fmla="*/ 1617009 w 4706470"/>
              <a:gd name="connsiteY42" fmla="*/ 900953 h 1983441"/>
              <a:gd name="connsiteX43" fmla="*/ 1617009 w 4706470"/>
              <a:gd name="connsiteY43" fmla="*/ 937933 h 1983441"/>
              <a:gd name="connsiteX44" fmla="*/ 1670797 w 4706470"/>
              <a:gd name="connsiteY44" fmla="*/ 937933 h 1983441"/>
              <a:gd name="connsiteX45" fmla="*/ 1670797 w 4706470"/>
              <a:gd name="connsiteY45" fmla="*/ 984997 h 1983441"/>
              <a:gd name="connsiteX46" fmla="*/ 1744756 w 4706470"/>
              <a:gd name="connsiteY46" fmla="*/ 984997 h 1983441"/>
              <a:gd name="connsiteX47" fmla="*/ 1744756 w 4706470"/>
              <a:gd name="connsiteY47" fmla="*/ 1025339 h 1983441"/>
              <a:gd name="connsiteX48" fmla="*/ 1879226 w 4706470"/>
              <a:gd name="connsiteY48" fmla="*/ 1025339 h 1983441"/>
              <a:gd name="connsiteX49" fmla="*/ 1879226 w 4706470"/>
              <a:gd name="connsiteY49" fmla="*/ 1058956 h 1983441"/>
              <a:gd name="connsiteX50" fmla="*/ 1976718 w 4706470"/>
              <a:gd name="connsiteY50" fmla="*/ 1058956 h 1983441"/>
              <a:gd name="connsiteX51" fmla="*/ 1976718 w 4706470"/>
              <a:gd name="connsiteY51" fmla="*/ 1082489 h 1983441"/>
              <a:gd name="connsiteX52" fmla="*/ 2134720 w 4706470"/>
              <a:gd name="connsiteY52" fmla="*/ 1082489 h 1983441"/>
              <a:gd name="connsiteX53" fmla="*/ 2134720 w 4706470"/>
              <a:gd name="connsiteY53" fmla="*/ 1116106 h 1983441"/>
              <a:gd name="connsiteX54" fmla="*/ 2188509 w 4706470"/>
              <a:gd name="connsiteY54" fmla="*/ 1116106 h 1983441"/>
              <a:gd name="connsiteX55" fmla="*/ 2188509 w 4706470"/>
              <a:gd name="connsiteY55" fmla="*/ 1146362 h 1983441"/>
              <a:gd name="connsiteX56" fmla="*/ 2269191 w 4706470"/>
              <a:gd name="connsiteY56" fmla="*/ 1146362 h 1983441"/>
              <a:gd name="connsiteX57" fmla="*/ 2269191 w 4706470"/>
              <a:gd name="connsiteY57" fmla="*/ 1179980 h 1983441"/>
              <a:gd name="connsiteX58" fmla="*/ 2353235 w 4706470"/>
              <a:gd name="connsiteY58" fmla="*/ 1179980 h 1983441"/>
              <a:gd name="connsiteX59" fmla="*/ 2353235 w 4706470"/>
              <a:gd name="connsiteY59" fmla="*/ 1213597 h 1983441"/>
              <a:gd name="connsiteX60" fmla="*/ 2403662 w 4706470"/>
              <a:gd name="connsiteY60" fmla="*/ 1213597 h 1983441"/>
              <a:gd name="connsiteX61" fmla="*/ 2403662 w 4706470"/>
              <a:gd name="connsiteY61" fmla="*/ 1253939 h 1983441"/>
              <a:gd name="connsiteX62" fmla="*/ 2504515 w 4706470"/>
              <a:gd name="connsiteY62" fmla="*/ 1253939 h 1983441"/>
              <a:gd name="connsiteX63" fmla="*/ 2504515 w 4706470"/>
              <a:gd name="connsiteY63" fmla="*/ 1284194 h 1983441"/>
              <a:gd name="connsiteX64" fmla="*/ 2628900 w 4706470"/>
              <a:gd name="connsiteY64" fmla="*/ 1284194 h 1983441"/>
              <a:gd name="connsiteX65" fmla="*/ 2628900 w 4706470"/>
              <a:gd name="connsiteY65" fmla="*/ 1321174 h 1983441"/>
              <a:gd name="connsiteX66" fmla="*/ 2783541 w 4706470"/>
              <a:gd name="connsiteY66" fmla="*/ 1321174 h 1983441"/>
              <a:gd name="connsiteX67" fmla="*/ 2783541 w 4706470"/>
              <a:gd name="connsiteY67" fmla="*/ 1351430 h 1983441"/>
              <a:gd name="connsiteX68" fmla="*/ 2864223 w 4706470"/>
              <a:gd name="connsiteY68" fmla="*/ 1351430 h 1983441"/>
              <a:gd name="connsiteX69" fmla="*/ 2864223 w 4706470"/>
              <a:gd name="connsiteY69" fmla="*/ 1388409 h 1983441"/>
              <a:gd name="connsiteX70" fmla="*/ 2944906 w 4706470"/>
              <a:gd name="connsiteY70" fmla="*/ 1388409 h 1983441"/>
              <a:gd name="connsiteX71" fmla="*/ 2944906 w 4706470"/>
              <a:gd name="connsiteY71" fmla="*/ 1425389 h 1983441"/>
              <a:gd name="connsiteX72" fmla="*/ 2998694 w 4706470"/>
              <a:gd name="connsiteY72" fmla="*/ 1425389 h 1983441"/>
              <a:gd name="connsiteX73" fmla="*/ 2998694 w 4706470"/>
              <a:gd name="connsiteY73" fmla="*/ 1462368 h 1983441"/>
              <a:gd name="connsiteX74" fmla="*/ 3062568 w 4706470"/>
              <a:gd name="connsiteY74" fmla="*/ 1462368 h 1983441"/>
              <a:gd name="connsiteX75" fmla="*/ 3062568 w 4706470"/>
              <a:gd name="connsiteY75" fmla="*/ 1495986 h 1983441"/>
              <a:gd name="connsiteX76" fmla="*/ 3180229 w 4706470"/>
              <a:gd name="connsiteY76" fmla="*/ 1495986 h 1983441"/>
              <a:gd name="connsiteX77" fmla="*/ 3180229 w 4706470"/>
              <a:gd name="connsiteY77" fmla="*/ 1519518 h 1983441"/>
              <a:gd name="connsiteX78" fmla="*/ 3244103 w 4706470"/>
              <a:gd name="connsiteY78" fmla="*/ 1519518 h 1983441"/>
              <a:gd name="connsiteX79" fmla="*/ 3244103 w 4706470"/>
              <a:gd name="connsiteY79" fmla="*/ 1549774 h 1983441"/>
              <a:gd name="connsiteX80" fmla="*/ 3314700 w 4706470"/>
              <a:gd name="connsiteY80" fmla="*/ 1549774 h 1983441"/>
              <a:gd name="connsiteX81" fmla="*/ 3314700 w 4706470"/>
              <a:gd name="connsiteY81" fmla="*/ 1596839 h 1983441"/>
              <a:gd name="connsiteX82" fmla="*/ 3395382 w 4706470"/>
              <a:gd name="connsiteY82" fmla="*/ 1596839 h 1983441"/>
              <a:gd name="connsiteX83" fmla="*/ 3395382 w 4706470"/>
              <a:gd name="connsiteY83" fmla="*/ 1620371 h 1983441"/>
              <a:gd name="connsiteX84" fmla="*/ 3465979 w 4706470"/>
              <a:gd name="connsiteY84" fmla="*/ 1620371 h 1983441"/>
              <a:gd name="connsiteX85" fmla="*/ 3465979 w 4706470"/>
              <a:gd name="connsiteY85" fmla="*/ 1653989 h 1983441"/>
              <a:gd name="connsiteX86" fmla="*/ 3523129 w 4706470"/>
              <a:gd name="connsiteY86" fmla="*/ 1653989 h 1983441"/>
              <a:gd name="connsiteX87" fmla="*/ 3523129 w 4706470"/>
              <a:gd name="connsiteY87" fmla="*/ 1674159 h 1983441"/>
              <a:gd name="connsiteX88" fmla="*/ 3610535 w 4706470"/>
              <a:gd name="connsiteY88" fmla="*/ 1674159 h 1983441"/>
              <a:gd name="connsiteX89" fmla="*/ 3610535 w 4706470"/>
              <a:gd name="connsiteY89" fmla="*/ 1697691 h 1983441"/>
              <a:gd name="connsiteX90" fmla="*/ 3701303 w 4706470"/>
              <a:gd name="connsiteY90" fmla="*/ 1697691 h 1983441"/>
              <a:gd name="connsiteX91" fmla="*/ 3701303 w 4706470"/>
              <a:gd name="connsiteY91" fmla="*/ 1714500 h 1983441"/>
              <a:gd name="connsiteX92" fmla="*/ 3812241 w 4706470"/>
              <a:gd name="connsiteY92" fmla="*/ 1714500 h 1983441"/>
              <a:gd name="connsiteX93" fmla="*/ 3812241 w 4706470"/>
              <a:gd name="connsiteY93" fmla="*/ 1748118 h 1983441"/>
              <a:gd name="connsiteX94" fmla="*/ 3923179 w 4706470"/>
              <a:gd name="connsiteY94" fmla="*/ 1748118 h 1983441"/>
              <a:gd name="connsiteX95" fmla="*/ 3923179 w 4706470"/>
              <a:gd name="connsiteY95" fmla="*/ 1795183 h 1983441"/>
              <a:gd name="connsiteX96" fmla="*/ 4007223 w 4706470"/>
              <a:gd name="connsiteY96" fmla="*/ 1795183 h 1983441"/>
              <a:gd name="connsiteX97" fmla="*/ 4007223 w 4706470"/>
              <a:gd name="connsiteY97" fmla="*/ 1825439 h 1983441"/>
              <a:gd name="connsiteX98" fmla="*/ 4071097 w 4706470"/>
              <a:gd name="connsiteY98" fmla="*/ 1825439 h 1983441"/>
              <a:gd name="connsiteX99" fmla="*/ 4071097 w 4706470"/>
              <a:gd name="connsiteY99" fmla="*/ 1845609 h 1983441"/>
              <a:gd name="connsiteX100" fmla="*/ 4165226 w 4706470"/>
              <a:gd name="connsiteY100" fmla="*/ 1845609 h 1983441"/>
              <a:gd name="connsiteX101" fmla="*/ 4165226 w 4706470"/>
              <a:gd name="connsiteY101" fmla="*/ 1892674 h 1983441"/>
              <a:gd name="connsiteX102" fmla="*/ 4316506 w 4706470"/>
              <a:gd name="connsiteY102" fmla="*/ 1892674 h 1983441"/>
              <a:gd name="connsiteX103" fmla="*/ 4316506 w 4706470"/>
              <a:gd name="connsiteY103" fmla="*/ 1919568 h 1983441"/>
              <a:gd name="connsiteX104" fmla="*/ 4494679 w 4706470"/>
              <a:gd name="connsiteY104" fmla="*/ 1919568 h 1983441"/>
              <a:gd name="connsiteX105" fmla="*/ 4494679 w 4706470"/>
              <a:gd name="connsiteY105" fmla="*/ 1939739 h 1983441"/>
              <a:gd name="connsiteX106" fmla="*/ 4598894 w 4706470"/>
              <a:gd name="connsiteY106" fmla="*/ 1939739 h 1983441"/>
              <a:gd name="connsiteX107" fmla="*/ 4598894 w 4706470"/>
              <a:gd name="connsiteY107" fmla="*/ 1983441 h 1983441"/>
              <a:gd name="connsiteX108" fmla="*/ 4706470 w 4706470"/>
              <a:gd name="connsiteY108" fmla="*/ 1983441 h 198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706470" h="1983441">
                <a:moveTo>
                  <a:pt x="0" y="0"/>
                </a:moveTo>
                <a:lnTo>
                  <a:pt x="0" y="67236"/>
                </a:lnTo>
                <a:lnTo>
                  <a:pt x="73959" y="67236"/>
                </a:lnTo>
                <a:lnTo>
                  <a:pt x="73959" y="97491"/>
                </a:lnTo>
                <a:lnTo>
                  <a:pt x="121023" y="97491"/>
                </a:lnTo>
                <a:lnTo>
                  <a:pt x="121023" y="174812"/>
                </a:lnTo>
                <a:lnTo>
                  <a:pt x="188259" y="174812"/>
                </a:lnTo>
                <a:lnTo>
                  <a:pt x="188259" y="208430"/>
                </a:lnTo>
                <a:lnTo>
                  <a:pt x="255494" y="208430"/>
                </a:lnTo>
                <a:lnTo>
                  <a:pt x="255494" y="282389"/>
                </a:lnTo>
                <a:lnTo>
                  <a:pt x="369794" y="282389"/>
                </a:lnTo>
                <a:lnTo>
                  <a:pt x="369794" y="319368"/>
                </a:lnTo>
                <a:lnTo>
                  <a:pt x="406773" y="319368"/>
                </a:lnTo>
                <a:lnTo>
                  <a:pt x="406773" y="349624"/>
                </a:lnTo>
                <a:lnTo>
                  <a:pt x="480732" y="349624"/>
                </a:lnTo>
                <a:lnTo>
                  <a:pt x="480732" y="393327"/>
                </a:lnTo>
                <a:lnTo>
                  <a:pt x="527797" y="393327"/>
                </a:lnTo>
                <a:lnTo>
                  <a:pt x="527797" y="433668"/>
                </a:lnTo>
                <a:lnTo>
                  <a:pt x="608479" y="433668"/>
                </a:lnTo>
                <a:lnTo>
                  <a:pt x="608479" y="470647"/>
                </a:lnTo>
                <a:lnTo>
                  <a:pt x="682438" y="470647"/>
                </a:lnTo>
                <a:lnTo>
                  <a:pt x="682438" y="490818"/>
                </a:lnTo>
                <a:lnTo>
                  <a:pt x="739588" y="490818"/>
                </a:lnTo>
                <a:lnTo>
                  <a:pt x="739588" y="561415"/>
                </a:lnTo>
                <a:lnTo>
                  <a:pt x="830356" y="561415"/>
                </a:lnTo>
                <a:lnTo>
                  <a:pt x="830356" y="595033"/>
                </a:lnTo>
                <a:lnTo>
                  <a:pt x="874059" y="595033"/>
                </a:lnTo>
                <a:lnTo>
                  <a:pt x="874059" y="635374"/>
                </a:lnTo>
                <a:lnTo>
                  <a:pt x="931209" y="635374"/>
                </a:lnTo>
                <a:lnTo>
                  <a:pt x="931209" y="685800"/>
                </a:lnTo>
                <a:lnTo>
                  <a:pt x="964826" y="685800"/>
                </a:lnTo>
                <a:lnTo>
                  <a:pt x="964826" y="722780"/>
                </a:lnTo>
                <a:lnTo>
                  <a:pt x="1082488" y="722780"/>
                </a:lnTo>
                <a:lnTo>
                  <a:pt x="1082488" y="753036"/>
                </a:lnTo>
                <a:lnTo>
                  <a:pt x="1139638" y="753036"/>
                </a:lnTo>
                <a:lnTo>
                  <a:pt x="1139638" y="810186"/>
                </a:lnTo>
                <a:lnTo>
                  <a:pt x="1233768" y="810186"/>
                </a:lnTo>
                <a:lnTo>
                  <a:pt x="1233768" y="833718"/>
                </a:lnTo>
                <a:lnTo>
                  <a:pt x="1337982" y="833718"/>
                </a:lnTo>
                <a:lnTo>
                  <a:pt x="1337982" y="860612"/>
                </a:lnTo>
                <a:lnTo>
                  <a:pt x="1465729" y="860612"/>
                </a:lnTo>
                <a:lnTo>
                  <a:pt x="1465729" y="900953"/>
                </a:lnTo>
                <a:lnTo>
                  <a:pt x="1617009" y="900953"/>
                </a:lnTo>
                <a:lnTo>
                  <a:pt x="1617009" y="937933"/>
                </a:lnTo>
                <a:lnTo>
                  <a:pt x="1670797" y="937933"/>
                </a:lnTo>
                <a:lnTo>
                  <a:pt x="1670797" y="984997"/>
                </a:lnTo>
                <a:lnTo>
                  <a:pt x="1744756" y="984997"/>
                </a:lnTo>
                <a:lnTo>
                  <a:pt x="1744756" y="1025339"/>
                </a:lnTo>
                <a:lnTo>
                  <a:pt x="1879226" y="1025339"/>
                </a:lnTo>
                <a:lnTo>
                  <a:pt x="1879226" y="1058956"/>
                </a:lnTo>
                <a:lnTo>
                  <a:pt x="1976718" y="1058956"/>
                </a:lnTo>
                <a:lnTo>
                  <a:pt x="1976718" y="1082489"/>
                </a:lnTo>
                <a:lnTo>
                  <a:pt x="2134720" y="1082489"/>
                </a:lnTo>
                <a:lnTo>
                  <a:pt x="2134720" y="1116106"/>
                </a:lnTo>
                <a:lnTo>
                  <a:pt x="2188509" y="1116106"/>
                </a:lnTo>
                <a:lnTo>
                  <a:pt x="2188509" y="1146362"/>
                </a:lnTo>
                <a:lnTo>
                  <a:pt x="2269191" y="1146362"/>
                </a:lnTo>
                <a:lnTo>
                  <a:pt x="2269191" y="1179980"/>
                </a:lnTo>
                <a:lnTo>
                  <a:pt x="2353235" y="1179980"/>
                </a:lnTo>
                <a:lnTo>
                  <a:pt x="2353235" y="1213597"/>
                </a:lnTo>
                <a:lnTo>
                  <a:pt x="2403662" y="1213597"/>
                </a:lnTo>
                <a:lnTo>
                  <a:pt x="2403662" y="1253939"/>
                </a:lnTo>
                <a:lnTo>
                  <a:pt x="2504515" y="1253939"/>
                </a:lnTo>
                <a:lnTo>
                  <a:pt x="2504515" y="1284194"/>
                </a:lnTo>
                <a:lnTo>
                  <a:pt x="2628900" y="1284194"/>
                </a:lnTo>
                <a:lnTo>
                  <a:pt x="2628900" y="1321174"/>
                </a:lnTo>
                <a:lnTo>
                  <a:pt x="2783541" y="1321174"/>
                </a:lnTo>
                <a:lnTo>
                  <a:pt x="2783541" y="1351430"/>
                </a:lnTo>
                <a:lnTo>
                  <a:pt x="2864223" y="1351430"/>
                </a:lnTo>
                <a:lnTo>
                  <a:pt x="2864223" y="1388409"/>
                </a:lnTo>
                <a:lnTo>
                  <a:pt x="2944906" y="1388409"/>
                </a:lnTo>
                <a:lnTo>
                  <a:pt x="2944906" y="1425389"/>
                </a:lnTo>
                <a:lnTo>
                  <a:pt x="2998694" y="1425389"/>
                </a:lnTo>
                <a:lnTo>
                  <a:pt x="2998694" y="1462368"/>
                </a:lnTo>
                <a:lnTo>
                  <a:pt x="3062568" y="1462368"/>
                </a:lnTo>
                <a:lnTo>
                  <a:pt x="3062568" y="1495986"/>
                </a:lnTo>
                <a:lnTo>
                  <a:pt x="3180229" y="1495986"/>
                </a:lnTo>
                <a:lnTo>
                  <a:pt x="3180229" y="1519518"/>
                </a:lnTo>
                <a:lnTo>
                  <a:pt x="3244103" y="1519518"/>
                </a:lnTo>
                <a:lnTo>
                  <a:pt x="3244103" y="1549774"/>
                </a:lnTo>
                <a:lnTo>
                  <a:pt x="3314700" y="1549774"/>
                </a:lnTo>
                <a:lnTo>
                  <a:pt x="3314700" y="1596839"/>
                </a:lnTo>
                <a:lnTo>
                  <a:pt x="3395382" y="1596839"/>
                </a:lnTo>
                <a:lnTo>
                  <a:pt x="3395382" y="1620371"/>
                </a:lnTo>
                <a:lnTo>
                  <a:pt x="3465979" y="1620371"/>
                </a:lnTo>
                <a:lnTo>
                  <a:pt x="3465979" y="1653989"/>
                </a:lnTo>
                <a:lnTo>
                  <a:pt x="3523129" y="1653989"/>
                </a:lnTo>
                <a:lnTo>
                  <a:pt x="3523129" y="1674159"/>
                </a:lnTo>
                <a:lnTo>
                  <a:pt x="3610535" y="1674159"/>
                </a:lnTo>
                <a:lnTo>
                  <a:pt x="3610535" y="1697691"/>
                </a:lnTo>
                <a:lnTo>
                  <a:pt x="3701303" y="1697691"/>
                </a:lnTo>
                <a:lnTo>
                  <a:pt x="3701303" y="1714500"/>
                </a:lnTo>
                <a:lnTo>
                  <a:pt x="3812241" y="1714500"/>
                </a:lnTo>
                <a:lnTo>
                  <a:pt x="3812241" y="1748118"/>
                </a:lnTo>
                <a:lnTo>
                  <a:pt x="3923179" y="1748118"/>
                </a:lnTo>
                <a:lnTo>
                  <a:pt x="3923179" y="1795183"/>
                </a:lnTo>
                <a:lnTo>
                  <a:pt x="4007223" y="1795183"/>
                </a:lnTo>
                <a:lnTo>
                  <a:pt x="4007223" y="1825439"/>
                </a:lnTo>
                <a:lnTo>
                  <a:pt x="4071097" y="1825439"/>
                </a:lnTo>
                <a:lnTo>
                  <a:pt x="4071097" y="1845609"/>
                </a:lnTo>
                <a:lnTo>
                  <a:pt x="4165226" y="1845609"/>
                </a:lnTo>
                <a:lnTo>
                  <a:pt x="4165226" y="1892674"/>
                </a:lnTo>
                <a:lnTo>
                  <a:pt x="4316506" y="1892674"/>
                </a:lnTo>
                <a:lnTo>
                  <a:pt x="4316506" y="1919568"/>
                </a:lnTo>
                <a:lnTo>
                  <a:pt x="4494679" y="1919568"/>
                </a:lnTo>
                <a:lnTo>
                  <a:pt x="4494679" y="1939739"/>
                </a:lnTo>
                <a:lnTo>
                  <a:pt x="4598894" y="1939739"/>
                </a:lnTo>
                <a:lnTo>
                  <a:pt x="4598894" y="1983441"/>
                </a:lnTo>
                <a:lnTo>
                  <a:pt x="4706470" y="1983441"/>
                </a:lnTo>
              </a:path>
            </a:pathLst>
          </a:custGeom>
          <a:noFill/>
          <a:ln w="28575">
            <a:solidFill>
              <a:schemeClr val="accent3"/>
            </a:solidFill>
            <a:miter lim="800000"/>
            <a:headEnd/>
            <a:tailEnd/>
          </a:ln>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E4BA4422-6F43-49B8-8415-0F35E1DD37BA}"/>
              </a:ext>
            </a:extLst>
          </p:cNvPr>
          <p:cNvGrpSpPr/>
          <p:nvPr/>
        </p:nvGrpSpPr>
        <p:grpSpPr>
          <a:xfrm>
            <a:off x="906877" y="4016149"/>
            <a:ext cx="4488031" cy="55337"/>
            <a:chOff x="140805" y="7168518"/>
            <a:chExt cx="3406049" cy="61480"/>
          </a:xfrm>
        </p:grpSpPr>
        <p:cxnSp>
          <p:nvCxnSpPr>
            <p:cNvPr id="134" name="Straight Connector 15">
              <a:extLst>
                <a:ext uri="{FF2B5EF4-FFF2-40B4-BE49-F238E27FC236}">
                  <a16:creationId xmlns:a16="http://schemas.microsoft.com/office/drawing/2014/main" id="{95167EDD-E79A-4F1D-AFEF-EF40DEEC9871}"/>
                </a:ext>
              </a:extLst>
            </p:cNvPr>
            <p:cNvCxnSpPr>
              <a:cxnSpLocks noChangeShapeType="1"/>
            </p:cNvCxnSpPr>
            <p:nvPr/>
          </p:nvCxnSpPr>
          <p:spPr bwMode="auto">
            <a:xfrm rot="5400000">
              <a:off x="3516148" y="7199293"/>
              <a:ext cx="61411" cy="0"/>
            </a:xfrm>
            <a:prstGeom prst="line">
              <a:avLst/>
            </a:prstGeom>
            <a:noFill/>
            <a:ln w="15875">
              <a:solidFill>
                <a:schemeClr val="tx1"/>
              </a:solidFill>
              <a:round/>
              <a:headEnd/>
              <a:tailEnd/>
            </a:ln>
          </p:spPr>
        </p:cxnSp>
        <p:cxnSp>
          <p:nvCxnSpPr>
            <p:cNvPr id="145" name="Straight Connector 17">
              <a:extLst>
                <a:ext uri="{FF2B5EF4-FFF2-40B4-BE49-F238E27FC236}">
                  <a16:creationId xmlns:a16="http://schemas.microsoft.com/office/drawing/2014/main" id="{DAB4DCE3-7042-445D-9AF5-540D222D654F}"/>
                </a:ext>
              </a:extLst>
            </p:cNvPr>
            <p:cNvCxnSpPr>
              <a:cxnSpLocks noChangeShapeType="1"/>
            </p:cNvCxnSpPr>
            <p:nvPr/>
          </p:nvCxnSpPr>
          <p:spPr bwMode="auto">
            <a:xfrm rot="5400000">
              <a:off x="2836225" y="7199293"/>
              <a:ext cx="61411" cy="0"/>
            </a:xfrm>
            <a:prstGeom prst="line">
              <a:avLst/>
            </a:prstGeom>
            <a:noFill/>
            <a:ln w="15875">
              <a:solidFill>
                <a:schemeClr val="tx1"/>
              </a:solidFill>
              <a:round/>
              <a:headEnd/>
              <a:tailEnd/>
            </a:ln>
          </p:spPr>
        </p:cxnSp>
        <p:cxnSp>
          <p:nvCxnSpPr>
            <p:cNvPr id="149" name="Straight Connector 19">
              <a:extLst>
                <a:ext uri="{FF2B5EF4-FFF2-40B4-BE49-F238E27FC236}">
                  <a16:creationId xmlns:a16="http://schemas.microsoft.com/office/drawing/2014/main" id="{79D9C5F5-CAA1-4B7B-A8FA-B4D01F33B8F7}"/>
                </a:ext>
              </a:extLst>
            </p:cNvPr>
            <p:cNvCxnSpPr>
              <a:cxnSpLocks noChangeShapeType="1"/>
            </p:cNvCxnSpPr>
            <p:nvPr/>
          </p:nvCxnSpPr>
          <p:spPr bwMode="auto">
            <a:xfrm rot="5400000">
              <a:off x="2156301" y="7199293"/>
              <a:ext cx="61411" cy="0"/>
            </a:xfrm>
            <a:prstGeom prst="line">
              <a:avLst/>
            </a:prstGeom>
            <a:noFill/>
            <a:ln w="15875">
              <a:solidFill>
                <a:schemeClr val="tx1"/>
              </a:solidFill>
              <a:round/>
              <a:headEnd/>
              <a:tailEnd/>
            </a:ln>
          </p:spPr>
        </p:cxnSp>
        <p:cxnSp>
          <p:nvCxnSpPr>
            <p:cNvPr id="153" name="Straight Connector 21">
              <a:extLst>
                <a:ext uri="{FF2B5EF4-FFF2-40B4-BE49-F238E27FC236}">
                  <a16:creationId xmlns:a16="http://schemas.microsoft.com/office/drawing/2014/main" id="{FCE8B724-FA9B-480F-837F-316084429D88}"/>
                </a:ext>
              </a:extLst>
            </p:cNvPr>
            <p:cNvCxnSpPr>
              <a:cxnSpLocks noChangeShapeType="1"/>
            </p:cNvCxnSpPr>
            <p:nvPr/>
          </p:nvCxnSpPr>
          <p:spPr bwMode="auto">
            <a:xfrm rot="5400000">
              <a:off x="1476378" y="7199293"/>
              <a:ext cx="61411" cy="0"/>
            </a:xfrm>
            <a:prstGeom prst="line">
              <a:avLst/>
            </a:prstGeom>
            <a:noFill/>
            <a:ln w="15875">
              <a:solidFill>
                <a:schemeClr val="tx1"/>
              </a:solidFill>
              <a:round/>
              <a:headEnd/>
              <a:tailEnd/>
            </a:ln>
          </p:spPr>
        </p:cxnSp>
        <p:cxnSp>
          <p:nvCxnSpPr>
            <p:cNvPr id="157" name="Straight Connector 23">
              <a:extLst>
                <a:ext uri="{FF2B5EF4-FFF2-40B4-BE49-F238E27FC236}">
                  <a16:creationId xmlns:a16="http://schemas.microsoft.com/office/drawing/2014/main" id="{337215E4-30DC-4260-8B11-D3B0F5267E2E}"/>
                </a:ext>
              </a:extLst>
            </p:cNvPr>
            <p:cNvCxnSpPr>
              <a:cxnSpLocks noChangeShapeType="1"/>
            </p:cNvCxnSpPr>
            <p:nvPr/>
          </p:nvCxnSpPr>
          <p:spPr bwMode="auto">
            <a:xfrm rot="5400000">
              <a:off x="796452" y="7199293"/>
              <a:ext cx="61411" cy="0"/>
            </a:xfrm>
            <a:prstGeom prst="line">
              <a:avLst/>
            </a:prstGeom>
            <a:noFill/>
            <a:ln w="15875">
              <a:solidFill>
                <a:schemeClr val="tx1"/>
              </a:solidFill>
              <a:round/>
              <a:headEnd/>
              <a:tailEnd/>
            </a:ln>
          </p:spPr>
        </p:cxnSp>
        <p:cxnSp>
          <p:nvCxnSpPr>
            <p:cNvPr id="160" name="Straight Connector 24">
              <a:extLst>
                <a:ext uri="{FF2B5EF4-FFF2-40B4-BE49-F238E27FC236}">
                  <a16:creationId xmlns:a16="http://schemas.microsoft.com/office/drawing/2014/main" id="{D1BCDD38-762D-428E-AA4A-586C6867DFDE}"/>
                </a:ext>
              </a:extLst>
            </p:cNvPr>
            <p:cNvCxnSpPr>
              <a:cxnSpLocks noChangeShapeType="1"/>
            </p:cNvCxnSpPr>
            <p:nvPr/>
          </p:nvCxnSpPr>
          <p:spPr bwMode="auto">
            <a:xfrm rot="5400000">
              <a:off x="110099" y="7199293"/>
              <a:ext cx="61411" cy="0"/>
            </a:xfrm>
            <a:prstGeom prst="line">
              <a:avLst/>
            </a:prstGeom>
            <a:noFill/>
            <a:ln w="15875">
              <a:solidFill>
                <a:schemeClr val="tx1"/>
              </a:solidFill>
              <a:round/>
              <a:headEnd/>
              <a:tailEnd/>
            </a:ln>
          </p:spPr>
        </p:cxnSp>
        <p:cxnSp>
          <p:nvCxnSpPr>
            <p:cNvPr id="163" name="Straight Connector 162">
              <a:extLst>
                <a:ext uri="{FF2B5EF4-FFF2-40B4-BE49-F238E27FC236}">
                  <a16:creationId xmlns:a16="http://schemas.microsoft.com/office/drawing/2014/main" id="{5F97153B-3FA6-4091-871B-85A6902392D6}"/>
                </a:ext>
              </a:extLst>
            </p:cNvPr>
            <p:cNvCxnSpPr/>
            <p:nvPr/>
          </p:nvCxnSpPr>
          <p:spPr bwMode="auto">
            <a:xfrm rot="5400000" flipH="1">
              <a:off x="2851134" y="7199190"/>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62802C0F-7D5C-4ADF-9298-F8C8263D0AE1}"/>
                </a:ext>
              </a:extLst>
            </p:cNvPr>
            <p:cNvCxnSpPr/>
            <p:nvPr/>
          </p:nvCxnSpPr>
          <p:spPr bwMode="auto">
            <a:xfrm rot="5400000" flipH="1">
              <a:off x="2144939" y="7199190"/>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CE3BE6C1-D473-413B-899D-443CF2E596D1}"/>
                </a:ext>
              </a:extLst>
            </p:cNvPr>
            <p:cNvCxnSpPr/>
            <p:nvPr/>
          </p:nvCxnSpPr>
          <p:spPr bwMode="auto">
            <a:xfrm rot="5400000" flipH="1">
              <a:off x="1478776" y="7199190"/>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0FB1AB4D-8402-441F-B481-B8BF2B407121}"/>
                </a:ext>
              </a:extLst>
            </p:cNvPr>
            <p:cNvCxnSpPr/>
            <p:nvPr/>
          </p:nvCxnSpPr>
          <p:spPr bwMode="auto">
            <a:xfrm rot="5400000" flipH="1">
              <a:off x="819289" y="7199190"/>
              <a:ext cx="61343" cy="0"/>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D74BEC9C-4871-4C99-AD9A-BDCCFA52162D}"/>
                </a:ext>
              </a:extLst>
            </p:cNvPr>
            <p:cNvCxnSpPr/>
            <p:nvPr/>
          </p:nvCxnSpPr>
          <p:spPr bwMode="auto">
            <a:xfrm rot="5400000" flipH="1">
              <a:off x="115040" y="7199190"/>
              <a:ext cx="61343" cy="0"/>
            </a:xfrm>
            <a:prstGeom prst="line">
              <a:avLst/>
            </a:prstGeom>
            <a:noFill/>
            <a:ln w="28575" cap="flat" cmpd="sng" algn="ctr">
              <a:solidFill>
                <a:schemeClr val="bg1"/>
              </a:solidFill>
              <a:prstDash val="solid"/>
              <a:round/>
              <a:headEnd type="none" w="med" len="med"/>
              <a:tailEnd type="none" w="med" len="med"/>
            </a:ln>
            <a:effectLst/>
          </p:spPr>
        </p:cxnSp>
      </p:grpSp>
      <p:sp>
        <p:nvSpPr>
          <p:cNvPr id="151" name="Text Box 11">
            <a:extLst>
              <a:ext uri="{FF2B5EF4-FFF2-40B4-BE49-F238E27FC236}">
                <a16:creationId xmlns:a16="http://schemas.microsoft.com/office/drawing/2014/main" id="{6927DB22-9807-46FD-80C4-3340F797ADB8}"/>
              </a:ext>
            </a:extLst>
          </p:cNvPr>
          <p:cNvSpPr txBox="1">
            <a:spLocks noChangeArrowheads="1"/>
          </p:cNvSpPr>
          <p:nvPr/>
        </p:nvSpPr>
        <p:spPr bwMode="auto">
          <a:xfrm>
            <a:off x="310755" y="476860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fontAlgn="auto">
              <a:lnSpc>
                <a:spcPct val="100000"/>
              </a:lnSpc>
              <a:spcBef>
                <a:spcPct val="0"/>
              </a:spcBef>
              <a:spcAft>
                <a:spcPct val="0"/>
              </a:spcAft>
              <a:buClrTx/>
              <a:buNone/>
              <a:defRPr/>
            </a:pPr>
            <a:r>
              <a:rPr lang="en-US" altLang="en-US" sz="900" dirty="0">
                <a:solidFill>
                  <a:srgbClr val="455560"/>
                </a:solidFill>
                <a:latin typeface="Calibri" panose="020F0502020204030204" pitchFamily="34" charset="0"/>
                <a:ea typeface="+mn-ea"/>
                <a:cs typeface="Arial" panose="020B0604020202020204" pitchFamily="34" charset="0"/>
              </a:rPr>
              <a:t>Stewart. Blood. 2009;114:5436. Jakubowiak. Blood. 2012;120:1801. Kumar. Leukemia. 2014;28:1122.</a:t>
            </a:r>
          </a:p>
        </p:txBody>
      </p:sp>
    </p:spTree>
    <p:extLst>
      <p:ext uri="{BB962C8B-B14F-4D97-AF65-F5344CB8AC3E}">
        <p14:creationId xmlns:p14="http://schemas.microsoft.com/office/powerpoint/2010/main" val="32686004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678E-261A-409E-989C-E1DEA8707ED6}"/>
              </a:ext>
            </a:extLst>
          </p:cNvPr>
          <p:cNvSpPr>
            <a:spLocks noGrp="1"/>
          </p:cNvSpPr>
          <p:nvPr>
            <p:ph type="title"/>
          </p:nvPr>
        </p:nvSpPr>
        <p:spPr/>
        <p:txBody>
          <a:bodyPr/>
          <a:lstStyle/>
          <a:p>
            <a:r>
              <a:rPr lang="en-US" altLang="en-US" dirty="0"/>
              <a:t>MAMMOTH: Suboptimal Outcomes in Patients With MM Refractory to CD38 Antibody</a:t>
            </a:r>
            <a:endParaRPr lang="en-US" dirty="0"/>
          </a:p>
        </p:txBody>
      </p:sp>
      <p:sp>
        <p:nvSpPr>
          <p:cNvPr id="5" name="Content Placeholder 4">
            <a:extLst>
              <a:ext uri="{FF2B5EF4-FFF2-40B4-BE49-F238E27FC236}">
                <a16:creationId xmlns:a16="http://schemas.microsoft.com/office/drawing/2014/main" id="{008F1D8E-E527-44CB-A19F-F2596DF491CD}"/>
              </a:ext>
            </a:extLst>
          </p:cNvPr>
          <p:cNvSpPr>
            <a:spLocks noGrp="1"/>
          </p:cNvSpPr>
          <p:nvPr>
            <p:ph idx="1"/>
          </p:nvPr>
        </p:nvSpPr>
        <p:spPr>
          <a:xfrm>
            <a:off x="453508" y="1137167"/>
            <a:ext cx="8158147" cy="323451"/>
          </a:xfrm>
        </p:spPr>
        <p:txBody>
          <a:bodyPr/>
          <a:lstStyle/>
          <a:p>
            <a:pPr>
              <a:spcAft>
                <a:spcPts val="0"/>
              </a:spcAft>
            </a:pPr>
            <a:r>
              <a:rPr lang="en-US" sz="1650" dirty="0"/>
              <a:t>Retrospective analysis of 275 patients from 14 academic centers</a:t>
            </a:r>
          </a:p>
        </p:txBody>
      </p:sp>
      <p:grpSp>
        <p:nvGrpSpPr>
          <p:cNvPr id="573" name="Group 572">
            <a:extLst>
              <a:ext uri="{FF2B5EF4-FFF2-40B4-BE49-F238E27FC236}">
                <a16:creationId xmlns:a16="http://schemas.microsoft.com/office/drawing/2014/main" id="{12DCA5E5-9C0B-D244-883E-3C91792F9BCD}"/>
              </a:ext>
            </a:extLst>
          </p:cNvPr>
          <p:cNvGrpSpPr/>
          <p:nvPr/>
        </p:nvGrpSpPr>
        <p:grpSpPr>
          <a:xfrm>
            <a:off x="5383168" y="1550803"/>
            <a:ext cx="2834930" cy="2184684"/>
            <a:chOff x="1498600" y="1016000"/>
            <a:chExt cx="3215250" cy="3358125"/>
          </a:xfrm>
        </p:grpSpPr>
        <p:sp>
          <p:nvSpPr>
            <p:cNvPr id="688" name="Freeform 130">
              <a:extLst>
                <a:ext uri="{FF2B5EF4-FFF2-40B4-BE49-F238E27FC236}">
                  <a16:creationId xmlns:a16="http://schemas.microsoft.com/office/drawing/2014/main" id="{2D1A2D54-14A4-1447-BC3A-C05255ACDADA}"/>
                </a:ext>
              </a:extLst>
            </p:cNvPr>
            <p:cNvSpPr/>
            <p:nvPr/>
          </p:nvSpPr>
          <p:spPr>
            <a:xfrm>
              <a:off x="1539878" y="1054100"/>
              <a:ext cx="3130550" cy="3282950"/>
            </a:xfrm>
            <a:custGeom>
              <a:avLst/>
              <a:gdLst>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25400 w 3717925"/>
                <a:gd name="connsiteY106" fmla="*/ 73025 h 3282950"/>
                <a:gd name="connsiteX107" fmla="*/ 615950 w 3717925"/>
                <a:gd name="connsiteY107" fmla="*/ 31750 h 3282950"/>
                <a:gd name="connsiteX108" fmla="*/ 615950 w 3717925"/>
                <a:gd name="connsiteY108" fmla="*/ 0 h 3282950"/>
                <a:gd name="connsiteX109" fmla="*/ 587375 w 3717925"/>
                <a:gd name="connsiteY109"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130175 w 3717925"/>
                <a:gd name="connsiteY103" fmla="*/ 92075 h 3282950"/>
                <a:gd name="connsiteX104" fmla="*/ 619125 w 3717925"/>
                <a:gd name="connsiteY104" fmla="*/ 73025 h 3282950"/>
                <a:gd name="connsiteX105" fmla="*/ 622300 w 3717925"/>
                <a:gd name="connsiteY105" fmla="*/ 38100 h 3282950"/>
                <a:gd name="connsiteX106" fmla="*/ 615950 w 3717925"/>
                <a:gd name="connsiteY106" fmla="*/ 31750 h 3282950"/>
                <a:gd name="connsiteX107" fmla="*/ 615950 w 3717925"/>
                <a:gd name="connsiteY107" fmla="*/ 0 h 3282950"/>
                <a:gd name="connsiteX108" fmla="*/ 587375 w 3717925"/>
                <a:gd name="connsiteY108"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238125 w 3717925"/>
                <a:gd name="connsiteY100" fmla="*/ 117475 h 3282950"/>
                <a:gd name="connsiteX101" fmla="*/ 631825 w 3717925"/>
                <a:gd name="connsiteY101" fmla="*/ 104775 h 3282950"/>
                <a:gd name="connsiteX102" fmla="*/ 638175 w 3717925"/>
                <a:gd name="connsiteY102" fmla="*/ 76200 h 3282950"/>
                <a:gd name="connsiteX103" fmla="*/ 619125 w 3717925"/>
                <a:gd name="connsiteY103" fmla="*/ 73025 h 3282950"/>
                <a:gd name="connsiteX104" fmla="*/ 622300 w 3717925"/>
                <a:gd name="connsiteY104" fmla="*/ 38100 h 3282950"/>
                <a:gd name="connsiteX105" fmla="*/ 615950 w 3717925"/>
                <a:gd name="connsiteY105" fmla="*/ 31750 h 3282950"/>
                <a:gd name="connsiteX106" fmla="*/ 615950 w 3717925"/>
                <a:gd name="connsiteY106" fmla="*/ 0 h 3282950"/>
                <a:gd name="connsiteX107" fmla="*/ 587375 w 3717925"/>
                <a:gd name="connsiteY107"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158750 w 3717925"/>
                <a:gd name="connsiteY97" fmla="*/ 158750 h 3282950"/>
                <a:gd name="connsiteX98" fmla="*/ 638175 w 3717925"/>
                <a:gd name="connsiteY98" fmla="*/ 136525 h 3282950"/>
                <a:gd name="connsiteX99" fmla="*/ 641350 w 3717925"/>
                <a:gd name="connsiteY99" fmla="*/ 104775 h 3282950"/>
                <a:gd name="connsiteX100" fmla="*/ 631825 w 3717925"/>
                <a:gd name="connsiteY100" fmla="*/ 104775 h 3282950"/>
                <a:gd name="connsiteX101" fmla="*/ 638175 w 3717925"/>
                <a:gd name="connsiteY101" fmla="*/ 76200 h 3282950"/>
                <a:gd name="connsiteX102" fmla="*/ 619125 w 3717925"/>
                <a:gd name="connsiteY102" fmla="*/ 73025 h 3282950"/>
                <a:gd name="connsiteX103" fmla="*/ 622300 w 3717925"/>
                <a:gd name="connsiteY103" fmla="*/ 38100 h 3282950"/>
                <a:gd name="connsiteX104" fmla="*/ 615950 w 3717925"/>
                <a:gd name="connsiteY104" fmla="*/ 31750 h 3282950"/>
                <a:gd name="connsiteX105" fmla="*/ 615950 w 3717925"/>
                <a:gd name="connsiteY105" fmla="*/ 0 h 3282950"/>
                <a:gd name="connsiteX106" fmla="*/ 587375 w 3717925"/>
                <a:gd name="connsiteY106" fmla="*/ 0 h 3282950"/>
                <a:gd name="connsiteX0" fmla="*/ 3717925 w 3717925"/>
                <a:gd name="connsiteY0" fmla="*/ 3282950 h 3282950"/>
                <a:gd name="connsiteX1" fmla="*/ 2355850 w 3717925"/>
                <a:gd name="connsiteY1" fmla="*/ 3279775 h 3282950"/>
                <a:gd name="connsiteX2" fmla="*/ 2352675 w 3717925"/>
                <a:gd name="connsiteY2" fmla="*/ 3124200 h 3282950"/>
                <a:gd name="connsiteX3" fmla="*/ 2159000 w 3717925"/>
                <a:gd name="connsiteY3" fmla="*/ 3127375 h 3282950"/>
                <a:gd name="connsiteX4" fmla="*/ 2165350 w 3717925"/>
                <a:gd name="connsiteY4" fmla="*/ 3035300 h 3282950"/>
                <a:gd name="connsiteX5" fmla="*/ 2044700 w 3717925"/>
                <a:gd name="connsiteY5" fmla="*/ 3035300 h 3282950"/>
                <a:gd name="connsiteX6" fmla="*/ 2041525 w 3717925"/>
                <a:gd name="connsiteY6" fmla="*/ 2870200 h 3282950"/>
                <a:gd name="connsiteX7" fmla="*/ 1809750 w 3717925"/>
                <a:gd name="connsiteY7" fmla="*/ 2870200 h 3282950"/>
                <a:gd name="connsiteX8" fmla="*/ 1809750 w 3717925"/>
                <a:gd name="connsiteY8" fmla="*/ 2813050 h 3282950"/>
                <a:gd name="connsiteX9" fmla="*/ 1736725 w 3717925"/>
                <a:gd name="connsiteY9" fmla="*/ 2816225 h 3282950"/>
                <a:gd name="connsiteX10" fmla="*/ 1739900 w 3717925"/>
                <a:gd name="connsiteY10" fmla="*/ 2762250 h 3282950"/>
                <a:gd name="connsiteX11" fmla="*/ 1708150 w 3717925"/>
                <a:gd name="connsiteY11" fmla="*/ 2762250 h 3282950"/>
                <a:gd name="connsiteX12" fmla="*/ 1711325 w 3717925"/>
                <a:gd name="connsiteY12" fmla="*/ 2644775 h 3282950"/>
                <a:gd name="connsiteX13" fmla="*/ 1679575 w 3717925"/>
                <a:gd name="connsiteY13" fmla="*/ 2651125 h 3282950"/>
                <a:gd name="connsiteX14" fmla="*/ 1682750 w 3717925"/>
                <a:gd name="connsiteY14" fmla="*/ 2593975 h 3282950"/>
                <a:gd name="connsiteX15" fmla="*/ 1644650 w 3717925"/>
                <a:gd name="connsiteY15" fmla="*/ 2597150 h 3282950"/>
                <a:gd name="connsiteX16" fmla="*/ 1647825 w 3717925"/>
                <a:gd name="connsiteY16" fmla="*/ 2536825 h 3282950"/>
                <a:gd name="connsiteX17" fmla="*/ 1587500 w 3717925"/>
                <a:gd name="connsiteY17" fmla="*/ 2536825 h 3282950"/>
                <a:gd name="connsiteX18" fmla="*/ 1590675 w 3717925"/>
                <a:gd name="connsiteY18" fmla="*/ 2489200 h 3282950"/>
                <a:gd name="connsiteX19" fmla="*/ 1530350 w 3717925"/>
                <a:gd name="connsiteY19" fmla="*/ 2492375 h 3282950"/>
                <a:gd name="connsiteX20" fmla="*/ 1536700 w 3717925"/>
                <a:gd name="connsiteY20" fmla="*/ 2444750 h 3282950"/>
                <a:gd name="connsiteX21" fmla="*/ 1501775 w 3717925"/>
                <a:gd name="connsiteY21" fmla="*/ 2444750 h 3282950"/>
                <a:gd name="connsiteX22" fmla="*/ 1514475 w 3717925"/>
                <a:gd name="connsiteY22" fmla="*/ 2400300 h 3282950"/>
                <a:gd name="connsiteX23" fmla="*/ 1450975 w 3717925"/>
                <a:gd name="connsiteY23" fmla="*/ 2397125 h 3282950"/>
                <a:gd name="connsiteX24" fmla="*/ 1457325 w 3717925"/>
                <a:gd name="connsiteY24" fmla="*/ 2346325 h 3282950"/>
                <a:gd name="connsiteX25" fmla="*/ 1409700 w 3717925"/>
                <a:gd name="connsiteY25" fmla="*/ 2349500 h 3282950"/>
                <a:gd name="connsiteX26" fmla="*/ 1409700 w 3717925"/>
                <a:gd name="connsiteY26" fmla="*/ 2279650 h 3282950"/>
                <a:gd name="connsiteX27" fmla="*/ 1368425 w 3717925"/>
                <a:gd name="connsiteY27" fmla="*/ 2276475 h 3282950"/>
                <a:gd name="connsiteX28" fmla="*/ 1381125 w 3717925"/>
                <a:gd name="connsiteY28" fmla="*/ 2212975 h 3282950"/>
                <a:gd name="connsiteX29" fmla="*/ 1343025 w 3717925"/>
                <a:gd name="connsiteY29" fmla="*/ 2209800 h 3282950"/>
                <a:gd name="connsiteX30" fmla="*/ 1349375 w 3717925"/>
                <a:gd name="connsiteY30" fmla="*/ 2130425 h 3282950"/>
                <a:gd name="connsiteX31" fmla="*/ 1349375 w 3717925"/>
                <a:gd name="connsiteY31" fmla="*/ 2130425 h 3282950"/>
                <a:gd name="connsiteX32" fmla="*/ 762000 w 3717925"/>
                <a:gd name="connsiteY32" fmla="*/ 2365375 h 3282950"/>
                <a:gd name="connsiteX33" fmla="*/ 1330325 w 3717925"/>
                <a:gd name="connsiteY33" fmla="*/ 2124075 h 3282950"/>
                <a:gd name="connsiteX34" fmla="*/ 1336675 w 3717925"/>
                <a:gd name="connsiteY34" fmla="*/ 2035175 h 3282950"/>
                <a:gd name="connsiteX35" fmla="*/ 1266825 w 3717925"/>
                <a:gd name="connsiteY35" fmla="*/ 2035175 h 3282950"/>
                <a:gd name="connsiteX36" fmla="*/ 1276350 w 3717925"/>
                <a:gd name="connsiteY36" fmla="*/ 1958975 h 3282950"/>
                <a:gd name="connsiteX37" fmla="*/ 1266825 w 3717925"/>
                <a:gd name="connsiteY37" fmla="*/ 1933575 h 3282950"/>
                <a:gd name="connsiteX38" fmla="*/ 866775 w 3717925"/>
                <a:gd name="connsiteY38" fmla="*/ 2003425 h 3282950"/>
                <a:gd name="connsiteX39" fmla="*/ 1247775 w 3717925"/>
                <a:gd name="connsiteY39" fmla="*/ 1933575 h 3282950"/>
                <a:gd name="connsiteX40" fmla="*/ 1254125 w 3717925"/>
                <a:gd name="connsiteY40" fmla="*/ 1889125 h 3282950"/>
                <a:gd name="connsiteX41" fmla="*/ 1254125 w 3717925"/>
                <a:gd name="connsiteY41" fmla="*/ 1860550 h 3282950"/>
                <a:gd name="connsiteX42" fmla="*/ 612775 w 3717925"/>
                <a:gd name="connsiteY42" fmla="*/ 1930400 h 3282950"/>
                <a:gd name="connsiteX43" fmla="*/ 1235075 w 3717925"/>
                <a:gd name="connsiteY43" fmla="*/ 1863725 h 3282950"/>
                <a:gd name="connsiteX44" fmla="*/ 1241425 w 3717925"/>
                <a:gd name="connsiteY44" fmla="*/ 1831975 h 3282950"/>
                <a:gd name="connsiteX45" fmla="*/ 1212850 w 3717925"/>
                <a:gd name="connsiteY45" fmla="*/ 1828800 h 3282950"/>
                <a:gd name="connsiteX46" fmla="*/ 1212850 w 3717925"/>
                <a:gd name="connsiteY46" fmla="*/ 1774825 h 3282950"/>
                <a:gd name="connsiteX47" fmla="*/ 1184275 w 3717925"/>
                <a:gd name="connsiteY47" fmla="*/ 1774825 h 3282950"/>
                <a:gd name="connsiteX48" fmla="*/ 1187450 w 3717925"/>
                <a:gd name="connsiteY48" fmla="*/ 1736725 h 3282950"/>
                <a:gd name="connsiteX49" fmla="*/ 1146175 w 3717925"/>
                <a:gd name="connsiteY49" fmla="*/ 1733550 h 3282950"/>
                <a:gd name="connsiteX50" fmla="*/ 1152525 w 3717925"/>
                <a:gd name="connsiteY50" fmla="*/ 1673225 h 3282950"/>
                <a:gd name="connsiteX51" fmla="*/ 1152525 w 3717925"/>
                <a:gd name="connsiteY51" fmla="*/ 1673225 h 3282950"/>
                <a:gd name="connsiteX52" fmla="*/ 730250 w 3717925"/>
                <a:gd name="connsiteY52" fmla="*/ 1758950 h 3282950"/>
                <a:gd name="connsiteX53" fmla="*/ 1123950 w 3717925"/>
                <a:gd name="connsiteY53" fmla="*/ 1670050 h 3282950"/>
                <a:gd name="connsiteX54" fmla="*/ 1127125 w 3717925"/>
                <a:gd name="connsiteY54" fmla="*/ 1593850 h 3282950"/>
                <a:gd name="connsiteX55" fmla="*/ 1095375 w 3717925"/>
                <a:gd name="connsiteY55" fmla="*/ 1593850 h 3282950"/>
                <a:gd name="connsiteX56" fmla="*/ 1057275 w 3717925"/>
                <a:gd name="connsiteY56" fmla="*/ 1409700 h 3282950"/>
                <a:gd name="connsiteX57" fmla="*/ 1031875 w 3717925"/>
                <a:gd name="connsiteY57" fmla="*/ 1292225 h 3282950"/>
                <a:gd name="connsiteX58" fmla="*/ 1031875 w 3717925"/>
                <a:gd name="connsiteY58" fmla="*/ 1292225 h 3282950"/>
                <a:gd name="connsiteX59" fmla="*/ 984250 w 3717925"/>
                <a:gd name="connsiteY59" fmla="*/ 1266825 h 3282950"/>
                <a:gd name="connsiteX60" fmla="*/ 952500 w 3717925"/>
                <a:gd name="connsiteY60" fmla="*/ 1184275 h 3282950"/>
                <a:gd name="connsiteX61" fmla="*/ 955675 w 3717925"/>
                <a:gd name="connsiteY61" fmla="*/ 1095375 h 3282950"/>
                <a:gd name="connsiteX62" fmla="*/ 863600 w 3717925"/>
                <a:gd name="connsiteY62" fmla="*/ 1095375 h 3282950"/>
                <a:gd name="connsiteX63" fmla="*/ 873125 w 3717925"/>
                <a:gd name="connsiteY63" fmla="*/ 1047750 h 3282950"/>
                <a:gd name="connsiteX64" fmla="*/ 425450 w 3717925"/>
                <a:gd name="connsiteY64" fmla="*/ 1114425 h 3282950"/>
                <a:gd name="connsiteX65" fmla="*/ 860425 w 3717925"/>
                <a:gd name="connsiteY65" fmla="*/ 1047750 h 3282950"/>
                <a:gd name="connsiteX66" fmla="*/ 863600 w 3717925"/>
                <a:gd name="connsiteY66" fmla="*/ 958850 h 3282950"/>
                <a:gd name="connsiteX67" fmla="*/ 476250 w 3717925"/>
                <a:gd name="connsiteY67" fmla="*/ 1028700 h 3282950"/>
                <a:gd name="connsiteX68" fmla="*/ 841375 w 3717925"/>
                <a:gd name="connsiteY68" fmla="*/ 955675 h 3282950"/>
                <a:gd name="connsiteX69" fmla="*/ 844550 w 3717925"/>
                <a:gd name="connsiteY69" fmla="*/ 892175 h 3282950"/>
                <a:gd name="connsiteX70" fmla="*/ 784225 w 3717925"/>
                <a:gd name="connsiteY70" fmla="*/ 892175 h 3282950"/>
                <a:gd name="connsiteX71" fmla="*/ 787400 w 3717925"/>
                <a:gd name="connsiteY71" fmla="*/ 768350 h 3282950"/>
                <a:gd name="connsiteX72" fmla="*/ 771525 w 3717925"/>
                <a:gd name="connsiteY72" fmla="*/ 679450 h 3282950"/>
                <a:gd name="connsiteX73" fmla="*/ 768350 w 3717925"/>
                <a:gd name="connsiteY73" fmla="*/ 615950 h 3282950"/>
                <a:gd name="connsiteX74" fmla="*/ 733425 w 3717925"/>
                <a:gd name="connsiteY74" fmla="*/ 612775 h 3282950"/>
                <a:gd name="connsiteX75" fmla="*/ 736600 w 3717925"/>
                <a:gd name="connsiteY75" fmla="*/ 539750 h 3282950"/>
                <a:gd name="connsiteX76" fmla="*/ 352425 w 3717925"/>
                <a:gd name="connsiteY76" fmla="*/ 593725 h 3282950"/>
                <a:gd name="connsiteX77" fmla="*/ 717550 w 3717925"/>
                <a:gd name="connsiteY77" fmla="*/ 533400 h 3282950"/>
                <a:gd name="connsiteX78" fmla="*/ 720725 w 3717925"/>
                <a:gd name="connsiteY78" fmla="*/ 479425 h 3282950"/>
                <a:gd name="connsiteX79" fmla="*/ 260350 w 3717925"/>
                <a:gd name="connsiteY79" fmla="*/ 517525 h 3282950"/>
                <a:gd name="connsiteX80" fmla="*/ 708025 w 3717925"/>
                <a:gd name="connsiteY80" fmla="*/ 482600 h 3282950"/>
                <a:gd name="connsiteX81" fmla="*/ 704850 w 3717925"/>
                <a:gd name="connsiteY81" fmla="*/ 415925 h 3282950"/>
                <a:gd name="connsiteX82" fmla="*/ 412750 w 3717925"/>
                <a:gd name="connsiteY82" fmla="*/ 438150 h 3282950"/>
                <a:gd name="connsiteX83" fmla="*/ 695325 w 3717925"/>
                <a:gd name="connsiteY83" fmla="*/ 415925 h 3282950"/>
                <a:gd name="connsiteX84" fmla="*/ 688975 w 3717925"/>
                <a:gd name="connsiteY84" fmla="*/ 339725 h 3282950"/>
                <a:gd name="connsiteX85" fmla="*/ 149225 w 3717925"/>
                <a:gd name="connsiteY85" fmla="*/ 422275 h 3282950"/>
                <a:gd name="connsiteX86" fmla="*/ 673100 w 3717925"/>
                <a:gd name="connsiteY86" fmla="*/ 333375 h 3282950"/>
                <a:gd name="connsiteX87" fmla="*/ 679450 w 3717925"/>
                <a:gd name="connsiteY87" fmla="*/ 298450 h 3282950"/>
                <a:gd name="connsiteX88" fmla="*/ 187325 w 3717925"/>
                <a:gd name="connsiteY88" fmla="*/ 396875 h 3282950"/>
                <a:gd name="connsiteX89" fmla="*/ 673100 w 3717925"/>
                <a:gd name="connsiteY89" fmla="*/ 295275 h 3282950"/>
                <a:gd name="connsiteX90" fmla="*/ 673100 w 3717925"/>
                <a:gd name="connsiteY90" fmla="*/ 225425 h 3282950"/>
                <a:gd name="connsiteX91" fmla="*/ 28575 w 3717925"/>
                <a:gd name="connsiteY91" fmla="*/ 307975 h 3282950"/>
                <a:gd name="connsiteX92" fmla="*/ 654050 w 3717925"/>
                <a:gd name="connsiteY92" fmla="*/ 225425 h 3282950"/>
                <a:gd name="connsiteX93" fmla="*/ 657225 w 3717925"/>
                <a:gd name="connsiteY93" fmla="*/ 161925 h 3282950"/>
                <a:gd name="connsiteX94" fmla="*/ 0 w 3717925"/>
                <a:gd name="connsiteY94" fmla="*/ 254000 h 3282950"/>
                <a:gd name="connsiteX95" fmla="*/ 647700 w 3717925"/>
                <a:gd name="connsiteY95" fmla="*/ 161925 h 3282950"/>
                <a:gd name="connsiteX96" fmla="*/ 647700 w 3717925"/>
                <a:gd name="connsiteY96" fmla="*/ 133350 h 3282950"/>
                <a:gd name="connsiteX97" fmla="*/ 638175 w 3717925"/>
                <a:gd name="connsiteY97" fmla="*/ 136525 h 3282950"/>
                <a:gd name="connsiteX98" fmla="*/ 641350 w 3717925"/>
                <a:gd name="connsiteY98" fmla="*/ 104775 h 3282950"/>
                <a:gd name="connsiteX99" fmla="*/ 631825 w 3717925"/>
                <a:gd name="connsiteY99" fmla="*/ 104775 h 3282950"/>
                <a:gd name="connsiteX100" fmla="*/ 638175 w 3717925"/>
                <a:gd name="connsiteY100" fmla="*/ 76200 h 3282950"/>
                <a:gd name="connsiteX101" fmla="*/ 619125 w 3717925"/>
                <a:gd name="connsiteY101" fmla="*/ 73025 h 3282950"/>
                <a:gd name="connsiteX102" fmla="*/ 622300 w 3717925"/>
                <a:gd name="connsiteY102" fmla="*/ 38100 h 3282950"/>
                <a:gd name="connsiteX103" fmla="*/ 615950 w 3717925"/>
                <a:gd name="connsiteY103" fmla="*/ 31750 h 3282950"/>
                <a:gd name="connsiteX104" fmla="*/ 615950 w 3717925"/>
                <a:gd name="connsiteY104" fmla="*/ 0 h 3282950"/>
                <a:gd name="connsiteX105" fmla="*/ 587375 w 3717925"/>
                <a:gd name="connsiteY105" fmla="*/ 0 h 3282950"/>
                <a:gd name="connsiteX0" fmla="*/ 3689350 w 3689350"/>
                <a:gd name="connsiteY0" fmla="*/ 3282950 h 3282950"/>
                <a:gd name="connsiteX1" fmla="*/ 2327275 w 3689350"/>
                <a:gd name="connsiteY1" fmla="*/ 3279775 h 3282950"/>
                <a:gd name="connsiteX2" fmla="*/ 2324100 w 3689350"/>
                <a:gd name="connsiteY2" fmla="*/ 3124200 h 3282950"/>
                <a:gd name="connsiteX3" fmla="*/ 2130425 w 3689350"/>
                <a:gd name="connsiteY3" fmla="*/ 3127375 h 3282950"/>
                <a:gd name="connsiteX4" fmla="*/ 2136775 w 3689350"/>
                <a:gd name="connsiteY4" fmla="*/ 3035300 h 3282950"/>
                <a:gd name="connsiteX5" fmla="*/ 2016125 w 3689350"/>
                <a:gd name="connsiteY5" fmla="*/ 3035300 h 3282950"/>
                <a:gd name="connsiteX6" fmla="*/ 2012950 w 3689350"/>
                <a:gd name="connsiteY6" fmla="*/ 2870200 h 3282950"/>
                <a:gd name="connsiteX7" fmla="*/ 1781175 w 3689350"/>
                <a:gd name="connsiteY7" fmla="*/ 2870200 h 3282950"/>
                <a:gd name="connsiteX8" fmla="*/ 1781175 w 3689350"/>
                <a:gd name="connsiteY8" fmla="*/ 2813050 h 3282950"/>
                <a:gd name="connsiteX9" fmla="*/ 1708150 w 3689350"/>
                <a:gd name="connsiteY9" fmla="*/ 2816225 h 3282950"/>
                <a:gd name="connsiteX10" fmla="*/ 1711325 w 3689350"/>
                <a:gd name="connsiteY10" fmla="*/ 2762250 h 3282950"/>
                <a:gd name="connsiteX11" fmla="*/ 1679575 w 3689350"/>
                <a:gd name="connsiteY11" fmla="*/ 2762250 h 3282950"/>
                <a:gd name="connsiteX12" fmla="*/ 1682750 w 3689350"/>
                <a:gd name="connsiteY12" fmla="*/ 2644775 h 3282950"/>
                <a:gd name="connsiteX13" fmla="*/ 1651000 w 3689350"/>
                <a:gd name="connsiteY13" fmla="*/ 2651125 h 3282950"/>
                <a:gd name="connsiteX14" fmla="*/ 1654175 w 3689350"/>
                <a:gd name="connsiteY14" fmla="*/ 2593975 h 3282950"/>
                <a:gd name="connsiteX15" fmla="*/ 1616075 w 3689350"/>
                <a:gd name="connsiteY15" fmla="*/ 2597150 h 3282950"/>
                <a:gd name="connsiteX16" fmla="*/ 1619250 w 3689350"/>
                <a:gd name="connsiteY16" fmla="*/ 2536825 h 3282950"/>
                <a:gd name="connsiteX17" fmla="*/ 1558925 w 3689350"/>
                <a:gd name="connsiteY17" fmla="*/ 2536825 h 3282950"/>
                <a:gd name="connsiteX18" fmla="*/ 1562100 w 3689350"/>
                <a:gd name="connsiteY18" fmla="*/ 2489200 h 3282950"/>
                <a:gd name="connsiteX19" fmla="*/ 1501775 w 3689350"/>
                <a:gd name="connsiteY19" fmla="*/ 2492375 h 3282950"/>
                <a:gd name="connsiteX20" fmla="*/ 1508125 w 3689350"/>
                <a:gd name="connsiteY20" fmla="*/ 2444750 h 3282950"/>
                <a:gd name="connsiteX21" fmla="*/ 1473200 w 3689350"/>
                <a:gd name="connsiteY21" fmla="*/ 2444750 h 3282950"/>
                <a:gd name="connsiteX22" fmla="*/ 1485900 w 3689350"/>
                <a:gd name="connsiteY22" fmla="*/ 2400300 h 3282950"/>
                <a:gd name="connsiteX23" fmla="*/ 1422400 w 3689350"/>
                <a:gd name="connsiteY23" fmla="*/ 2397125 h 3282950"/>
                <a:gd name="connsiteX24" fmla="*/ 1428750 w 3689350"/>
                <a:gd name="connsiteY24" fmla="*/ 2346325 h 3282950"/>
                <a:gd name="connsiteX25" fmla="*/ 1381125 w 3689350"/>
                <a:gd name="connsiteY25" fmla="*/ 2349500 h 3282950"/>
                <a:gd name="connsiteX26" fmla="*/ 1381125 w 3689350"/>
                <a:gd name="connsiteY26" fmla="*/ 2279650 h 3282950"/>
                <a:gd name="connsiteX27" fmla="*/ 1339850 w 3689350"/>
                <a:gd name="connsiteY27" fmla="*/ 2276475 h 3282950"/>
                <a:gd name="connsiteX28" fmla="*/ 1352550 w 3689350"/>
                <a:gd name="connsiteY28" fmla="*/ 2212975 h 3282950"/>
                <a:gd name="connsiteX29" fmla="*/ 1314450 w 3689350"/>
                <a:gd name="connsiteY29" fmla="*/ 2209800 h 3282950"/>
                <a:gd name="connsiteX30" fmla="*/ 1320800 w 3689350"/>
                <a:gd name="connsiteY30" fmla="*/ 2130425 h 3282950"/>
                <a:gd name="connsiteX31" fmla="*/ 1320800 w 3689350"/>
                <a:gd name="connsiteY31" fmla="*/ 2130425 h 3282950"/>
                <a:gd name="connsiteX32" fmla="*/ 733425 w 3689350"/>
                <a:gd name="connsiteY32" fmla="*/ 2365375 h 3282950"/>
                <a:gd name="connsiteX33" fmla="*/ 1301750 w 3689350"/>
                <a:gd name="connsiteY33" fmla="*/ 2124075 h 3282950"/>
                <a:gd name="connsiteX34" fmla="*/ 1308100 w 3689350"/>
                <a:gd name="connsiteY34" fmla="*/ 2035175 h 3282950"/>
                <a:gd name="connsiteX35" fmla="*/ 1238250 w 3689350"/>
                <a:gd name="connsiteY35" fmla="*/ 2035175 h 3282950"/>
                <a:gd name="connsiteX36" fmla="*/ 1247775 w 3689350"/>
                <a:gd name="connsiteY36" fmla="*/ 1958975 h 3282950"/>
                <a:gd name="connsiteX37" fmla="*/ 1238250 w 3689350"/>
                <a:gd name="connsiteY37" fmla="*/ 1933575 h 3282950"/>
                <a:gd name="connsiteX38" fmla="*/ 838200 w 3689350"/>
                <a:gd name="connsiteY38" fmla="*/ 2003425 h 3282950"/>
                <a:gd name="connsiteX39" fmla="*/ 1219200 w 3689350"/>
                <a:gd name="connsiteY39" fmla="*/ 1933575 h 3282950"/>
                <a:gd name="connsiteX40" fmla="*/ 1225550 w 3689350"/>
                <a:gd name="connsiteY40" fmla="*/ 1889125 h 3282950"/>
                <a:gd name="connsiteX41" fmla="*/ 1225550 w 3689350"/>
                <a:gd name="connsiteY41" fmla="*/ 1860550 h 3282950"/>
                <a:gd name="connsiteX42" fmla="*/ 584200 w 3689350"/>
                <a:gd name="connsiteY42" fmla="*/ 1930400 h 3282950"/>
                <a:gd name="connsiteX43" fmla="*/ 1206500 w 3689350"/>
                <a:gd name="connsiteY43" fmla="*/ 1863725 h 3282950"/>
                <a:gd name="connsiteX44" fmla="*/ 1212850 w 3689350"/>
                <a:gd name="connsiteY44" fmla="*/ 1831975 h 3282950"/>
                <a:gd name="connsiteX45" fmla="*/ 1184275 w 3689350"/>
                <a:gd name="connsiteY45" fmla="*/ 1828800 h 3282950"/>
                <a:gd name="connsiteX46" fmla="*/ 1184275 w 3689350"/>
                <a:gd name="connsiteY46" fmla="*/ 1774825 h 3282950"/>
                <a:gd name="connsiteX47" fmla="*/ 1155700 w 3689350"/>
                <a:gd name="connsiteY47" fmla="*/ 1774825 h 3282950"/>
                <a:gd name="connsiteX48" fmla="*/ 1158875 w 3689350"/>
                <a:gd name="connsiteY48" fmla="*/ 1736725 h 3282950"/>
                <a:gd name="connsiteX49" fmla="*/ 1117600 w 3689350"/>
                <a:gd name="connsiteY49" fmla="*/ 1733550 h 3282950"/>
                <a:gd name="connsiteX50" fmla="*/ 1123950 w 3689350"/>
                <a:gd name="connsiteY50" fmla="*/ 1673225 h 3282950"/>
                <a:gd name="connsiteX51" fmla="*/ 1123950 w 3689350"/>
                <a:gd name="connsiteY51" fmla="*/ 1673225 h 3282950"/>
                <a:gd name="connsiteX52" fmla="*/ 701675 w 3689350"/>
                <a:gd name="connsiteY52" fmla="*/ 1758950 h 3282950"/>
                <a:gd name="connsiteX53" fmla="*/ 1095375 w 3689350"/>
                <a:gd name="connsiteY53" fmla="*/ 1670050 h 3282950"/>
                <a:gd name="connsiteX54" fmla="*/ 1098550 w 3689350"/>
                <a:gd name="connsiteY54" fmla="*/ 1593850 h 3282950"/>
                <a:gd name="connsiteX55" fmla="*/ 1066800 w 3689350"/>
                <a:gd name="connsiteY55" fmla="*/ 1593850 h 3282950"/>
                <a:gd name="connsiteX56" fmla="*/ 1028700 w 3689350"/>
                <a:gd name="connsiteY56" fmla="*/ 1409700 h 3282950"/>
                <a:gd name="connsiteX57" fmla="*/ 1003300 w 3689350"/>
                <a:gd name="connsiteY57" fmla="*/ 1292225 h 3282950"/>
                <a:gd name="connsiteX58" fmla="*/ 1003300 w 3689350"/>
                <a:gd name="connsiteY58" fmla="*/ 1292225 h 3282950"/>
                <a:gd name="connsiteX59" fmla="*/ 955675 w 3689350"/>
                <a:gd name="connsiteY59" fmla="*/ 1266825 h 3282950"/>
                <a:gd name="connsiteX60" fmla="*/ 923925 w 3689350"/>
                <a:gd name="connsiteY60" fmla="*/ 1184275 h 3282950"/>
                <a:gd name="connsiteX61" fmla="*/ 927100 w 3689350"/>
                <a:gd name="connsiteY61" fmla="*/ 1095375 h 3282950"/>
                <a:gd name="connsiteX62" fmla="*/ 835025 w 3689350"/>
                <a:gd name="connsiteY62" fmla="*/ 1095375 h 3282950"/>
                <a:gd name="connsiteX63" fmla="*/ 844550 w 3689350"/>
                <a:gd name="connsiteY63" fmla="*/ 1047750 h 3282950"/>
                <a:gd name="connsiteX64" fmla="*/ 396875 w 3689350"/>
                <a:gd name="connsiteY64" fmla="*/ 1114425 h 3282950"/>
                <a:gd name="connsiteX65" fmla="*/ 831850 w 3689350"/>
                <a:gd name="connsiteY65" fmla="*/ 1047750 h 3282950"/>
                <a:gd name="connsiteX66" fmla="*/ 835025 w 3689350"/>
                <a:gd name="connsiteY66" fmla="*/ 958850 h 3282950"/>
                <a:gd name="connsiteX67" fmla="*/ 447675 w 3689350"/>
                <a:gd name="connsiteY67" fmla="*/ 1028700 h 3282950"/>
                <a:gd name="connsiteX68" fmla="*/ 812800 w 3689350"/>
                <a:gd name="connsiteY68" fmla="*/ 955675 h 3282950"/>
                <a:gd name="connsiteX69" fmla="*/ 815975 w 3689350"/>
                <a:gd name="connsiteY69" fmla="*/ 892175 h 3282950"/>
                <a:gd name="connsiteX70" fmla="*/ 755650 w 3689350"/>
                <a:gd name="connsiteY70" fmla="*/ 892175 h 3282950"/>
                <a:gd name="connsiteX71" fmla="*/ 758825 w 3689350"/>
                <a:gd name="connsiteY71" fmla="*/ 768350 h 3282950"/>
                <a:gd name="connsiteX72" fmla="*/ 742950 w 3689350"/>
                <a:gd name="connsiteY72" fmla="*/ 679450 h 3282950"/>
                <a:gd name="connsiteX73" fmla="*/ 739775 w 3689350"/>
                <a:gd name="connsiteY73" fmla="*/ 615950 h 3282950"/>
                <a:gd name="connsiteX74" fmla="*/ 704850 w 3689350"/>
                <a:gd name="connsiteY74" fmla="*/ 612775 h 3282950"/>
                <a:gd name="connsiteX75" fmla="*/ 708025 w 3689350"/>
                <a:gd name="connsiteY75" fmla="*/ 539750 h 3282950"/>
                <a:gd name="connsiteX76" fmla="*/ 323850 w 3689350"/>
                <a:gd name="connsiteY76" fmla="*/ 593725 h 3282950"/>
                <a:gd name="connsiteX77" fmla="*/ 688975 w 3689350"/>
                <a:gd name="connsiteY77" fmla="*/ 533400 h 3282950"/>
                <a:gd name="connsiteX78" fmla="*/ 692150 w 3689350"/>
                <a:gd name="connsiteY78" fmla="*/ 479425 h 3282950"/>
                <a:gd name="connsiteX79" fmla="*/ 231775 w 3689350"/>
                <a:gd name="connsiteY79" fmla="*/ 517525 h 3282950"/>
                <a:gd name="connsiteX80" fmla="*/ 679450 w 3689350"/>
                <a:gd name="connsiteY80" fmla="*/ 482600 h 3282950"/>
                <a:gd name="connsiteX81" fmla="*/ 676275 w 3689350"/>
                <a:gd name="connsiteY81" fmla="*/ 415925 h 3282950"/>
                <a:gd name="connsiteX82" fmla="*/ 384175 w 3689350"/>
                <a:gd name="connsiteY82" fmla="*/ 438150 h 3282950"/>
                <a:gd name="connsiteX83" fmla="*/ 666750 w 3689350"/>
                <a:gd name="connsiteY83" fmla="*/ 415925 h 3282950"/>
                <a:gd name="connsiteX84" fmla="*/ 660400 w 3689350"/>
                <a:gd name="connsiteY84" fmla="*/ 339725 h 3282950"/>
                <a:gd name="connsiteX85" fmla="*/ 120650 w 3689350"/>
                <a:gd name="connsiteY85" fmla="*/ 422275 h 3282950"/>
                <a:gd name="connsiteX86" fmla="*/ 644525 w 3689350"/>
                <a:gd name="connsiteY86" fmla="*/ 333375 h 3282950"/>
                <a:gd name="connsiteX87" fmla="*/ 650875 w 3689350"/>
                <a:gd name="connsiteY87" fmla="*/ 298450 h 3282950"/>
                <a:gd name="connsiteX88" fmla="*/ 158750 w 3689350"/>
                <a:gd name="connsiteY88" fmla="*/ 396875 h 3282950"/>
                <a:gd name="connsiteX89" fmla="*/ 644525 w 3689350"/>
                <a:gd name="connsiteY89" fmla="*/ 295275 h 3282950"/>
                <a:gd name="connsiteX90" fmla="*/ 644525 w 3689350"/>
                <a:gd name="connsiteY90" fmla="*/ 225425 h 3282950"/>
                <a:gd name="connsiteX91" fmla="*/ 0 w 3689350"/>
                <a:gd name="connsiteY91" fmla="*/ 307975 h 3282950"/>
                <a:gd name="connsiteX92" fmla="*/ 625475 w 3689350"/>
                <a:gd name="connsiteY92" fmla="*/ 225425 h 3282950"/>
                <a:gd name="connsiteX93" fmla="*/ 628650 w 3689350"/>
                <a:gd name="connsiteY93" fmla="*/ 161925 h 3282950"/>
                <a:gd name="connsiteX94" fmla="*/ 619125 w 3689350"/>
                <a:gd name="connsiteY94" fmla="*/ 161925 h 3282950"/>
                <a:gd name="connsiteX95" fmla="*/ 619125 w 3689350"/>
                <a:gd name="connsiteY95" fmla="*/ 133350 h 3282950"/>
                <a:gd name="connsiteX96" fmla="*/ 609600 w 3689350"/>
                <a:gd name="connsiteY96" fmla="*/ 136525 h 3282950"/>
                <a:gd name="connsiteX97" fmla="*/ 612775 w 3689350"/>
                <a:gd name="connsiteY97" fmla="*/ 104775 h 3282950"/>
                <a:gd name="connsiteX98" fmla="*/ 603250 w 3689350"/>
                <a:gd name="connsiteY98" fmla="*/ 104775 h 3282950"/>
                <a:gd name="connsiteX99" fmla="*/ 609600 w 3689350"/>
                <a:gd name="connsiteY99" fmla="*/ 76200 h 3282950"/>
                <a:gd name="connsiteX100" fmla="*/ 590550 w 3689350"/>
                <a:gd name="connsiteY100" fmla="*/ 73025 h 3282950"/>
                <a:gd name="connsiteX101" fmla="*/ 593725 w 3689350"/>
                <a:gd name="connsiteY101" fmla="*/ 38100 h 3282950"/>
                <a:gd name="connsiteX102" fmla="*/ 587375 w 3689350"/>
                <a:gd name="connsiteY102" fmla="*/ 31750 h 3282950"/>
                <a:gd name="connsiteX103" fmla="*/ 587375 w 3689350"/>
                <a:gd name="connsiteY103" fmla="*/ 0 h 3282950"/>
                <a:gd name="connsiteX104" fmla="*/ 558800 w 3689350"/>
                <a:gd name="connsiteY104"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38100 w 3568700"/>
                <a:gd name="connsiteY88" fmla="*/ 396875 h 3282950"/>
                <a:gd name="connsiteX89" fmla="*/ 523875 w 3568700"/>
                <a:gd name="connsiteY89" fmla="*/ 295275 h 3282950"/>
                <a:gd name="connsiteX90" fmla="*/ 523875 w 3568700"/>
                <a:gd name="connsiteY90" fmla="*/ 225425 h 3282950"/>
                <a:gd name="connsiteX91" fmla="*/ 504825 w 3568700"/>
                <a:gd name="connsiteY91" fmla="*/ 225425 h 3282950"/>
                <a:gd name="connsiteX92" fmla="*/ 508000 w 3568700"/>
                <a:gd name="connsiteY92" fmla="*/ 161925 h 3282950"/>
                <a:gd name="connsiteX93" fmla="*/ 498475 w 3568700"/>
                <a:gd name="connsiteY93" fmla="*/ 161925 h 3282950"/>
                <a:gd name="connsiteX94" fmla="*/ 498475 w 3568700"/>
                <a:gd name="connsiteY94" fmla="*/ 133350 h 3282950"/>
                <a:gd name="connsiteX95" fmla="*/ 488950 w 3568700"/>
                <a:gd name="connsiteY95" fmla="*/ 136525 h 3282950"/>
                <a:gd name="connsiteX96" fmla="*/ 492125 w 3568700"/>
                <a:gd name="connsiteY96" fmla="*/ 104775 h 3282950"/>
                <a:gd name="connsiteX97" fmla="*/ 482600 w 3568700"/>
                <a:gd name="connsiteY97" fmla="*/ 104775 h 3282950"/>
                <a:gd name="connsiteX98" fmla="*/ 488950 w 3568700"/>
                <a:gd name="connsiteY98" fmla="*/ 76200 h 3282950"/>
                <a:gd name="connsiteX99" fmla="*/ 469900 w 3568700"/>
                <a:gd name="connsiteY99" fmla="*/ 73025 h 3282950"/>
                <a:gd name="connsiteX100" fmla="*/ 473075 w 3568700"/>
                <a:gd name="connsiteY100" fmla="*/ 38100 h 3282950"/>
                <a:gd name="connsiteX101" fmla="*/ 466725 w 3568700"/>
                <a:gd name="connsiteY101" fmla="*/ 31750 h 3282950"/>
                <a:gd name="connsiteX102" fmla="*/ 466725 w 3568700"/>
                <a:gd name="connsiteY102" fmla="*/ 0 h 3282950"/>
                <a:gd name="connsiteX103" fmla="*/ 438150 w 3568700"/>
                <a:gd name="connsiteY103" fmla="*/ 0 h 3282950"/>
                <a:gd name="connsiteX0" fmla="*/ 3568700 w 3568700"/>
                <a:gd name="connsiteY0" fmla="*/ 3282950 h 3282950"/>
                <a:gd name="connsiteX1" fmla="*/ 2206625 w 3568700"/>
                <a:gd name="connsiteY1" fmla="*/ 3279775 h 3282950"/>
                <a:gd name="connsiteX2" fmla="*/ 2203450 w 3568700"/>
                <a:gd name="connsiteY2" fmla="*/ 3124200 h 3282950"/>
                <a:gd name="connsiteX3" fmla="*/ 2009775 w 3568700"/>
                <a:gd name="connsiteY3" fmla="*/ 3127375 h 3282950"/>
                <a:gd name="connsiteX4" fmla="*/ 2016125 w 3568700"/>
                <a:gd name="connsiteY4" fmla="*/ 3035300 h 3282950"/>
                <a:gd name="connsiteX5" fmla="*/ 1895475 w 3568700"/>
                <a:gd name="connsiteY5" fmla="*/ 3035300 h 3282950"/>
                <a:gd name="connsiteX6" fmla="*/ 1892300 w 3568700"/>
                <a:gd name="connsiteY6" fmla="*/ 2870200 h 3282950"/>
                <a:gd name="connsiteX7" fmla="*/ 1660525 w 3568700"/>
                <a:gd name="connsiteY7" fmla="*/ 2870200 h 3282950"/>
                <a:gd name="connsiteX8" fmla="*/ 1660525 w 3568700"/>
                <a:gd name="connsiteY8" fmla="*/ 2813050 h 3282950"/>
                <a:gd name="connsiteX9" fmla="*/ 1587500 w 3568700"/>
                <a:gd name="connsiteY9" fmla="*/ 2816225 h 3282950"/>
                <a:gd name="connsiteX10" fmla="*/ 1590675 w 3568700"/>
                <a:gd name="connsiteY10" fmla="*/ 2762250 h 3282950"/>
                <a:gd name="connsiteX11" fmla="*/ 1558925 w 3568700"/>
                <a:gd name="connsiteY11" fmla="*/ 2762250 h 3282950"/>
                <a:gd name="connsiteX12" fmla="*/ 1562100 w 3568700"/>
                <a:gd name="connsiteY12" fmla="*/ 2644775 h 3282950"/>
                <a:gd name="connsiteX13" fmla="*/ 1530350 w 3568700"/>
                <a:gd name="connsiteY13" fmla="*/ 2651125 h 3282950"/>
                <a:gd name="connsiteX14" fmla="*/ 1533525 w 3568700"/>
                <a:gd name="connsiteY14" fmla="*/ 2593975 h 3282950"/>
                <a:gd name="connsiteX15" fmla="*/ 1495425 w 3568700"/>
                <a:gd name="connsiteY15" fmla="*/ 2597150 h 3282950"/>
                <a:gd name="connsiteX16" fmla="*/ 1498600 w 3568700"/>
                <a:gd name="connsiteY16" fmla="*/ 2536825 h 3282950"/>
                <a:gd name="connsiteX17" fmla="*/ 1438275 w 3568700"/>
                <a:gd name="connsiteY17" fmla="*/ 2536825 h 3282950"/>
                <a:gd name="connsiteX18" fmla="*/ 1441450 w 3568700"/>
                <a:gd name="connsiteY18" fmla="*/ 2489200 h 3282950"/>
                <a:gd name="connsiteX19" fmla="*/ 1381125 w 3568700"/>
                <a:gd name="connsiteY19" fmla="*/ 2492375 h 3282950"/>
                <a:gd name="connsiteX20" fmla="*/ 1387475 w 3568700"/>
                <a:gd name="connsiteY20" fmla="*/ 2444750 h 3282950"/>
                <a:gd name="connsiteX21" fmla="*/ 1352550 w 3568700"/>
                <a:gd name="connsiteY21" fmla="*/ 2444750 h 3282950"/>
                <a:gd name="connsiteX22" fmla="*/ 1365250 w 3568700"/>
                <a:gd name="connsiteY22" fmla="*/ 2400300 h 3282950"/>
                <a:gd name="connsiteX23" fmla="*/ 1301750 w 3568700"/>
                <a:gd name="connsiteY23" fmla="*/ 2397125 h 3282950"/>
                <a:gd name="connsiteX24" fmla="*/ 1308100 w 3568700"/>
                <a:gd name="connsiteY24" fmla="*/ 2346325 h 3282950"/>
                <a:gd name="connsiteX25" fmla="*/ 1260475 w 3568700"/>
                <a:gd name="connsiteY25" fmla="*/ 2349500 h 3282950"/>
                <a:gd name="connsiteX26" fmla="*/ 1260475 w 3568700"/>
                <a:gd name="connsiteY26" fmla="*/ 2279650 h 3282950"/>
                <a:gd name="connsiteX27" fmla="*/ 1219200 w 3568700"/>
                <a:gd name="connsiteY27" fmla="*/ 2276475 h 3282950"/>
                <a:gd name="connsiteX28" fmla="*/ 1231900 w 3568700"/>
                <a:gd name="connsiteY28" fmla="*/ 2212975 h 3282950"/>
                <a:gd name="connsiteX29" fmla="*/ 1193800 w 3568700"/>
                <a:gd name="connsiteY29" fmla="*/ 2209800 h 3282950"/>
                <a:gd name="connsiteX30" fmla="*/ 1200150 w 3568700"/>
                <a:gd name="connsiteY30" fmla="*/ 2130425 h 3282950"/>
                <a:gd name="connsiteX31" fmla="*/ 1200150 w 3568700"/>
                <a:gd name="connsiteY31" fmla="*/ 2130425 h 3282950"/>
                <a:gd name="connsiteX32" fmla="*/ 612775 w 3568700"/>
                <a:gd name="connsiteY32" fmla="*/ 2365375 h 3282950"/>
                <a:gd name="connsiteX33" fmla="*/ 1181100 w 3568700"/>
                <a:gd name="connsiteY33" fmla="*/ 2124075 h 3282950"/>
                <a:gd name="connsiteX34" fmla="*/ 1187450 w 3568700"/>
                <a:gd name="connsiteY34" fmla="*/ 2035175 h 3282950"/>
                <a:gd name="connsiteX35" fmla="*/ 1117600 w 3568700"/>
                <a:gd name="connsiteY35" fmla="*/ 2035175 h 3282950"/>
                <a:gd name="connsiteX36" fmla="*/ 1127125 w 3568700"/>
                <a:gd name="connsiteY36" fmla="*/ 1958975 h 3282950"/>
                <a:gd name="connsiteX37" fmla="*/ 1117600 w 3568700"/>
                <a:gd name="connsiteY37" fmla="*/ 1933575 h 3282950"/>
                <a:gd name="connsiteX38" fmla="*/ 717550 w 3568700"/>
                <a:gd name="connsiteY38" fmla="*/ 2003425 h 3282950"/>
                <a:gd name="connsiteX39" fmla="*/ 1098550 w 3568700"/>
                <a:gd name="connsiteY39" fmla="*/ 1933575 h 3282950"/>
                <a:gd name="connsiteX40" fmla="*/ 1104900 w 3568700"/>
                <a:gd name="connsiteY40" fmla="*/ 1889125 h 3282950"/>
                <a:gd name="connsiteX41" fmla="*/ 1104900 w 3568700"/>
                <a:gd name="connsiteY41" fmla="*/ 1860550 h 3282950"/>
                <a:gd name="connsiteX42" fmla="*/ 463550 w 3568700"/>
                <a:gd name="connsiteY42" fmla="*/ 1930400 h 3282950"/>
                <a:gd name="connsiteX43" fmla="*/ 1085850 w 3568700"/>
                <a:gd name="connsiteY43" fmla="*/ 1863725 h 3282950"/>
                <a:gd name="connsiteX44" fmla="*/ 1092200 w 3568700"/>
                <a:gd name="connsiteY44" fmla="*/ 1831975 h 3282950"/>
                <a:gd name="connsiteX45" fmla="*/ 1063625 w 3568700"/>
                <a:gd name="connsiteY45" fmla="*/ 1828800 h 3282950"/>
                <a:gd name="connsiteX46" fmla="*/ 1063625 w 3568700"/>
                <a:gd name="connsiteY46" fmla="*/ 1774825 h 3282950"/>
                <a:gd name="connsiteX47" fmla="*/ 1035050 w 3568700"/>
                <a:gd name="connsiteY47" fmla="*/ 1774825 h 3282950"/>
                <a:gd name="connsiteX48" fmla="*/ 1038225 w 3568700"/>
                <a:gd name="connsiteY48" fmla="*/ 1736725 h 3282950"/>
                <a:gd name="connsiteX49" fmla="*/ 996950 w 3568700"/>
                <a:gd name="connsiteY49" fmla="*/ 1733550 h 3282950"/>
                <a:gd name="connsiteX50" fmla="*/ 1003300 w 3568700"/>
                <a:gd name="connsiteY50" fmla="*/ 1673225 h 3282950"/>
                <a:gd name="connsiteX51" fmla="*/ 1003300 w 3568700"/>
                <a:gd name="connsiteY51" fmla="*/ 1673225 h 3282950"/>
                <a:gd name="connsiteX52" fmla="*/ 581025 w 3568700"/>
                <a:gd name="connsiteY52" fmla="*/ 1758950 h 3282950"/>
                <a:gd name="connsiteX53" fmla="*/ 974725 w 3568700"/>
                <a:gd name="connsiteY53" fmla="*/ 1670050 h 3282950"/>
                <a:gd name="connsiteX54" fmla="*/ 977900 w 3568700"/>
                <a:gd name="connsiteY54" fmla="*/ 1593850 h 3282950"/>
                <a:gd name="connsiteX55" fmla="*/ 946150 w 3568700"/>
                <a:gd name="connsiteY55" fmla="*/ 1593850 h 3282950"/>
                <a:gd name="connsiteX56" fmla="*/ 908050 w 3568700"/>
                <a:gd name="connsiteY56" fmla="*/ 1409700 h 3282950"/>
                <a:gd name="connsiteX57" fmla="*/ 882650 w 3568700"/>
                <a:gd name="connsiteY57" fmla="*/ 1292225 h 3282950"/>
                <a:gd name="connsiteX58" fmla="*/ 882650 w 3568700"/>
                <a:gd name="connsiteY58" fmla="*/ 1292225 h 3282950"/>
                <a:gd name="connsiteX59" fmla="*/ 835025 w 3568700"/>
                <a:gd name="connsiteY59" fmla="*/ 1266825 h 3282950"/>
                <a:gd name="connsiteX60" fmla="*/ 803275 w 3568700"/>
                <a:gd name="connsiteY60" fmla="*/ 1184275 h 3282950"/>
                <a:gd name="connsiteX61" fmla="*/ 806450 w 3568700"/>
                <a:gd name="connsiteY61" fmla="*/ 1095375 h 3282950"/>
                <a:gd name="connsiteX62" fmla="*/ 714375 w 3568700"/>
                <a:gd name="connsiteY62" fmla="*/ 1095375 h 3282950"/>
                <a:gd name="connsiteX63" fmla="*/ 723900 w 3568700"/>
                <a:gd name="connsiteY63" fmla="*/ 1047750 h 3282950"/>
                <a:gd name="connsiteX64" fmla="*/ 276225 w 3568700"/>
                <a:gd name="connsiteY64" fmla="*/ 1114425 h 3282950"/>
                <a:gd name="connsiteX65" fmla="*/ 711200 w 3568700"/>
                <a:gd name="connsiteY65" fmla="*/ 1047750 h 3282950"/>
                <a:gd name="connsiteX66" fmla="*/ 714375 w 3568700"/>
                <a:gd name="connsiteY66" fmla="*/ 958850 h 3282950"/>
                <a:gd name="connsiteX67" fmla="*/ 327025 w 3568700"/>
                <a:gd name="connsiteY67" fmla="*/ 1028700 h 3282950"/>
                <a:gd name="connsiteX68" fmla="*/ 692150 w 3568700"/>
                <a:gd name="connsiteY68" fmla="*/ 955675 h 3282950"/>
                <a:gd name="connsiteX69" fmla="*/ 695325 w 3568700"/>
                <a:gd name="connsiteY69" fmla="*/ 892175 h 3282950"/>
                <a:gd name="connsiteX70" fmla="*/ 635000 w 3568700"/>
                <a:gd name="connsiteY70" fmla="*/ 892175 h 3282950"/>
                <a:gd name="connsiteX71" fmla="*/ 638175 w 3568700"/>
                <a:gd name="connsiteY71" fmla="*/ 768350 h 3282950"/>
                <a:gd name="connsiteX72" fmla="*/ 622300 w 3568700"/>
                <a:gd name="connsiteY72" fmla="*/ 679450 h 3282950"/>
                <a:gd name="connsiteX73" fmla="*/ 619125 w 3568700"/>
                <a:gd name="connsiteY73" fmla="*/ 615950 h 3282950"/>
                <a:gd name="connsiteX74" fmla="*/ 584200 w 3568700"/>
                <a:gd name="connsiteY74" fmla="*/ 612775 h 3282950"/>
                <a:gd name="connsiteX75" fmla="*/ 587375 w 3568700"/>
                <a:gd name="connsiteY75" fmla="*/ 539750 h 3282950"/>
                <a:gd name="connsiteX76" fmla="*/ 203200 w 3568700"/>
                <a:gd name="connsiteY76" fmla="*/ 593725 h 3282950"/>
                <a:gd name="connsiteX77" fmla="*/ 568325 w 3568700"/>
                <a:gd name="connsiteY77" fmla="*/ 533400 h 3282950"/>
                <a:gd name="connsiteX78" fmla="*/ 571500 w 3568700"/>
                <a:gd name="connsiteY78" fmla="*/ 479425 h 3282950"/>
                <a:gd name="connsiteX79" fmla="*/ 111125 w 3568700"/>
                <a:gd name="connsiteY79" fmla="*/ 517525 h 3282950"/>
                <a:gd name="connsiteX80" fmla="*/ 558800 w 3568700"/>
                <a:gd name="connsiteY80" fmla="*/ 482600 h 3282950"/>
                <a:gd name="connsiteX81" fmla="*/ 555625 w 3568700"/>
                <a:gd name="connsiteY81" fmla="*/ 415925 h 3282950"/>
                <a:gd name="connsiteX82" fmla="*/ 263525 w 3568700"/>
                <a:gd name="connsiteY82" fmla="*/ 438150 h 3282950"/>
                <a:gd name="connsiteX83" fmla="*/ 546100 w 3568700"/>
                <a:gd name="connsiteY83" fmla="*/ 415925 h 3282950"/>
                <a:gd name="connsiteX84" fmla="*/ 539750 w 3568700"/>
                <a:gd name="connsiteY84" fmla="*/ 339725 h 3282950"/>
                <a:gd name="connsiteX85" fmla="*/ 0 w 3568700"/>
                <a:gd name="connsiteY85" fmla="*/ 422275 h 3282950"/>
                <a:gd name="connsiteX86" fmla="*/ 523875 w 3568700"/>
                <a:gd name="connsiteY86" fmla="*/ 333375 h 3282950"/>
                <a:gd name="connsiteX87" fmla="*/ 530225 w 3568700"/>
                <a:gd name="connsiteY87" fmla="*/ 298450 h 3282950"/>
                <a:gd name="connsiteX88" fmla="*/ 523875 w 3568700"/>
                <a:gd name="connsiteY88" fmla="*/ 295275 h 3282950"/>
                <a:gd name="connsiteX89" fmla="*/ 523875 w 3568700"/>
                <a:gd name="connsiteY89" fmla="*/ 225425 h 3282950"/>
                <a:gd name="connsiteX90" fmla="*/ 504825 w 3568700"/>
                <a:gd name="connsiteY90" fmla="*/ 225425 h 3282950"/>
                <a:gd name="connsiteX91" fmla="*/ 508000 w 3568700"/>
                <a:gd name="connsiteY91" fmla="*/ 161925 h 3282950"/>
                <a:gd name="connsiteX92" fmla="*/ 498475 w 3568700"/>
                <a:gd name="connsiteY92" fmla="*/ 161925 h 3282950"/>
                <a:gd name="connsiteX93" fmla="*/ 498475 w 3568700"/>
                <a:gd name="connsiteY93" fmla="*/ 133350 h 3282950"/>
                <a:gd name="connsiteX94" fmla="*/ 488950 w 3568700"/>
                <a:gd name="connsiteY94" fmla="*/ 136525 h 3282950"/>
                <a:gd name="connsiteX95" fmla="*/ 492125 w 3568700"/>
                <a:gd name="connsiteY95" fmla="*/ 104775 h 3282950"/>
                <a:gd name="connsiteX96" fmla="*/ 482600 w 3568700"/>
                <a:gd name="connsiteY96" fmla="*/ 104775 h 3282950"/>
                <a:gd name="connsiteX97" fmla="*/ 488950 w 3568700"/>
                <a:gd name="connsiteY97" fmla="*/ 76200 h 3282950"/>
                <a:gd name="connsiteX98" fmla="*/ 469900 w 3568700"/>
                <a:gd name="connsiteY98" fmla="*/ 73025 h 3282950"/>
                <a:gd name="connsiteX99" fmla="*/ 473075 w 3568700"/>
                <a:gd name="connsiteY99" fmla="*/ 38100 h 3282950"/>
                <a:gd name="connsiteX100" fmla="*/ 466725 w 3568700"/>
                <a:gd name="connsiteY100" fmla="*/ 31750 h 3282950"/>
                <a:gd name="connsiteX101" fmla="*/ 466725 w 3568700"/>
                <a:gd name="connsiteY101" fmla="*/ 0 h 3282950"/>
                <a:gd name="connsiteX102" fmla="*/ 438150 w 3568700"/>
                <a:gd name="connsiteY102"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152400 w 3457575"/>
                <a:gd name="connsiteY82" fmla="*/ 438150 h 3282950"/>
                <a:gd name="connsiteX83" fmla="*/ 434975 w 3457575"/>
                <a:gd name="connsiteY83" fmla="*/ 415925 h 3282950"/>
                <a:gd name="connsiteX84" fmla="*/ 428625 w 3457575"/>
                <a:gd name="connsiteY84" fmla="*/ 339725 h 3282950"/>
                <a:gd name="connsiteX85" fmla="*/ 412750 w 3457575"/>
                <a:gd name="connsiteY85" fmla="*/ 333375 h 3282950"/>
                <a:gd name="connsiteX86" fmla="*/ 419100 w 3457575"/>
                <a:gd name="connsiteY86" fmla="*/ 298450 h 3282950"/>
                <a:gd name="connsiteX87" fmla="*/ 412750 w 3457575"/>
                <a:gd name="connsiteY87" fmla="*/ 295275 h 3282950"/>
                <a:gd name="connsiteX88" fmla="*/ 412750 w 3457575"/>
                <a:gd name="connsiteY88" fmla="*/ 225425 h 3282950"/>
                <a:gd name="connsiteX89" fmla="*/ 393700 w 3457575"/>
                <a:gd name="connsiteY89" fmla="*/ 225425 h 3282950"/>
                <a:gd name="connsiteX90" fmla="*/ 396875 w 3457575"/>
                <a:gd name="connsiteY90" fmla="*/ 161925 h 3282950"/>
                <a:gd name="connsiteX91" fmla="*/ 387350 w 3457575"/>
                <a:gd name="connsiteY91" fmla="*/ 161925 h 3282950"/>
                <a:gd name="connsiteX92" fmla="*/ 387350 w 3457575"/>
                <a:gd name="connsiteY92" fmla="*/ 133350 h 3282950"/>
                <a:gd name="connsiteX93" fmla="*/ 377825 w 3457575"/>
                <a:gd name="connsiteY93" fmla="*/ 136525 h 3282950"/>
                <a:gd name="connsiteX94" fmla="*/ 381000 w 3457575"/>
                <a:gd name="connsiteY94" fmla="*/ 104775 h 3282950"/>
                <a:gd name="connsiteX95" fmla="*/ 371475 w 3457575"/>
                <a:gd name="connsiteY95" fmla="*/ 104775 h 3282950"/>
                <a:gd name="connsiteX96" fmla="*/ 377825 w 3457575"/>
                <a:gd name="connsiteY96" fmla="*/ 76200 h 3282950"/>
                <a:gd name="connsiteX97" fmla="*/ 358775 w 3457575"/>
                <a:gd name="connsiteY97" fmla="*/ 73025 h 3282950"/>
                <a:gd name="connsiteX98" fmla="*/ 361950 w 3457575"/>
                <a:gd name="connsiteY98" fmla="*/ 38100 h 3282950"/>
                <a:gd name="connsiteX99" fmla="*/ 355600 w 3457575"/>
                <a:gd name="connsiteY99" fmla="*/ 31750 h 3282950"/>
                <a:gd name="connsiteX100" fmla="*/ 355600 w 3457575"/>
                <a:gd name="connsiteY100" fmla="*/ 0 h 3282950"/>
                <a:gd name="connsiteX101" fmla="*/ 327025 w 3457575"/>
                <a:gd name="connsiteY101" fmla="*/ 0 h 3282950"/>
                <a:gd name="connsiteX0" fmla="*/ 3457575 w 3457575"/>
                <a:gd name="connsiteY0" fmla="*/ 3282950 h 3282950"/>
                <a:gd name="connsiteX1" fmla="*/ 2095500 w 3457575"/>
                <a:gd name="connsiteY1" fmla="*/ 3279775 h 3282950"/>
                <a:gd name="connsiteX2" fmla="*/ 2092325 w 3457575"/>
                <a:gd name="connsiteY2" fmla="*/ 3124200 h 3282950"/>
                <a:gd name="connsiteX3" fmla="*/ 1898650 w 3457575"/>
                <a:gd name="connsiteY3" fmla="*/ 3127375 h 3282950"/>
                <a:gd name="connsiteX4" fmla="*/ 1905000 w 3457575"/>
                <a:gd name="connsiteY4" fmla="*/ 3035300 h 3282950"/>
                <a:gd name="connsiteX5" fmla="*/ 1784350 w 3457575"/>
                <a:gd name="connsiteY5" fmla="*/ 3035300 h 3282950"/>
                <a:gd name="connsiteX6" fmla="*/ 1781175 w 3457575"/>
                <a:gd name="connsiteY6" fmla="*/ 2870200 h 3282950"/>
                <a:gd name="connsiteX7" fmla="*/ 1549400 w 3457575"/>
                <a:gd name="connsiteY7" fmla="*/ 2870200 h 3282950"/>
                <a:gd name="connsiteX8" fmla="*/ 1549400 w 3457575"/>
                <a:gd name="connsiteY8" fmla="*/ 2813050 h 3282950"/>
                <a:gd name="connsiteX9" fmla="*/ 1476375 w 3457575"/>
                <a:gd name="connsiteY9" fmla="*/ 2816225 h 3282950"/>
                <a:gd name="connsiteX10" fmla="*/ 1479550 w 3457575"/>
                <a:gd name="connsiteY10" fmla="*/ 2762250 h 3282950"/>
                <a:gd name="connsiteX11" fmla="*/ 1447800 w 3457575"/>
                <a:gd name="connsiteY11" fmla="*/ 2762250 h 3282950"/>
                <a:gd name="connsiteX12" fmla="*/ 1450975 w 3457575"/>
                <a:gd name="connsiteY12" fmla="*/ 2644775 h 3282950"/>
                <a:gd name="connsiteX13" fmla="*/ 1419225 w 3457575"/>
                <a:gd name="connsiteY13" fmla="*/ 2651125 h 3282950"/>
                <a:gd name="connsiteX14" fmla="*/ 1422400 w 3457575"/>
                <a:gd name="connsiteY14" fmla="*/ 2593975 h 3282950"/>
                <a:gd name="connsiteX15" fmla="*/ 1384300 w 3457575"/>
                <a:gd name="connsiteY15" fmla="*/ 2597150 h 3282950"/>
                <a:gd name="connsiteX16" fmla="*/ 1387475 w 3457575"/>
                <a:gd name="connsiteY16" fmla="*/ 2536825 h 3282950"/>
                <a:gd name="connsiteX17" fmla="*/ 1327150 w 3457575"/>
                <a:gd name="connsiteY17" fmla="*/ 2536825 h 3282950"/>
                <a:gd name="connsiteX18" fmla="*/ 1330325 w 3457575"/>
                <a:gd name="connsiteY18" fmla="*/ 2489200 h 3282950"/>
                <a:gd name="connsiteX19" fmla="*/ 1270000 w 3457575"/>
                <a:gd name="connsiteY19" fmla="*/ 2492375 h 3282950"/>
                <a:gd name="connsiteX20" fmla="*/ 1276350 w 3457575"/>
                <a:gd name="connsiteY20" fmla="*/ 2444750 h 3282950"/>
                <a:gd name="connsiteX21" fmla="*/ 1241425 w 3457575"/>
                <a:gd name="connsiteY21" fmla="*/ 2444750 h 3282950"/>
                <a:gd name="connsiteX22" fmla="*/ 1254125 w 3457575"/>
                <a:gd name="connsiteY22" fmla="*/ 2400300 h 3282950"/>
                <a:gd name="connsiteX23" fmla="*/ 1190625 w 3457575"/>
                <a:gd name="connsiteY23" fmla="*/ 2397125 h 3282950"/>
                <a:gd name="connsiteX24" fmla="*/ 1196975 w 3457575"/>
                <a:gd name="connsiteY24" fmla="*/ 2346325 h 3282950"/>
                <a:gd name="connsiteX25" fmla="*/ 1149350 w 3457575"/>
                <a:gd name="connsiteY25" fmla="*/ 2349500 h 3282950"/>
                <a:gd name="connsiteX26" fmla="*/ 1149350 w 3457575"/>
                <a:gd name="connsiteY26" fmla="*/ 2279650 h 3282950"/>
                <a:gd name="connsiteX27" fmla="*/ 1108075 w 3457575"/>
                <a:gd name="connsiteY27" fmla="*/ 2276475 h 3282950"/>
                <a:gd name="connsiteX28" fmla="*/ 1120775 w 3457575"/>
                <a:gd name="connsiteY28" fmla="*/ 2212975 h 3282950"/>
                <a:gd name="connsiteX29" fmla="*/ 1082675 w 3457575"/>
                <a:gd name="connsiteY29" fmla="*/ 2209800 h 3282950"/>
                <a:gd name="connsiteX30" fmla="*/ 1089025 w 3457575"/>
                <a:gd name="connsiteY30" fmla="*/ 2130425 h 3282950"/>
                <a:gd name="connsiteX31" fmla="*/ 1089025 w 3457575"/>
                <a:gd name="connsiteY31" fmla="*/ 2130425 h 3282950"/>
                <a:gd name="connsiteX32" fmla="*/ 501650 w 3457575"/>
                <a:gd name="connsiteY32" fmla="*/ 2365375 h 3282950"/>
                <a:gd name="connsiteX33" fmla="*/ 1069975 w 3457575"/>
                <a:gd name="connsiteY33" fmla="*/ 2124075 h 3282950"/>
                <a:gd name="connsiteX34" fmla="*/ 1076325 w 3457575"/>
                <a:gd name="connsiteY34" fmla="*/ 2035175 h 3282950"/>
                <a:gd name="connsiteX35" fmla="*/ 1006475 w 3457575"/>
                <a:gd name="connsiteY35" fmla="*/ 2035175 h 3282950"/>
                <a:gd name="connsiteX36" fmla="*/ 1016000 w 3457575"/>
                <a:gd name="connsiteY36" fmla="*/ 1958975 h 3282950"/>
                <a:gd name="connsiteX37" fmla="*/ 1006475 w 3457575"/>
                <a:gd name="connsiteY37" fmla="*/ 1933575 h 3282950"/>
                <a:gd name="connsiteX38" fmla="*/ 606425 w 3457575"/>
                <a:gd name="connsiteY38" fmla="*/ 2003425 h 3282950"/>
                <a:gd name="connsiteX39" fmla="*/ 987425 w 3457575"/>
                <a:gd name="connsiteY39" fmla="*/ 1933575 h 3282950"/>
                <a:gd name="connsiteX40" fmla="*/ 993775 w 3457575"/>
                <a:gd name="connsiteY40" fmla="*/ 1889125 h 3282950"/>
                <a:gd name="connsiteX41" fmla="*/ 993775 w 3457575"/>
                <a:gd name="connsiteY41" fmla="*/ 1860550 h 3282950"/>
                <a:gd name="connsiteX42" fmla="*/ 352425 w 3457575"/>
                <a:gd name="connsiteY42" fmla="*/ 1930400 h 3282950"/>
                <a:gd name="connsiteX43" fmla="*/ 974725 w 3457575"/>
                <a:gd name="connsiteY43" fmla="*/ 1863725 h 3282950"/>
                <a:gd name="connsiteX44" fmla="*/ 981075 w 3457575"/>
                <a:gd name="connsiteY44" fmla="*/ 1831975 h 3282950"/>
                <a:gd name="connsiteX45" fmla="*/ 952500 w 3457575"/>
                <a:gd name="connsiteY45" fmla="*/ 1828800 h 3282950"/>
                <a:gd name="connsiteX46" fmla="*/ 952500 w 3457575"/>
                <a:gd name="connsiteY46" fmla="*/ 1774825 h 3282950"/>
                <a:gd name="connsiteX47" fmla="*/ 923925 w 3457575"/>
                <a:gd name="connsiteY47" fmla="*/ 1774825 h 3282950"/>
                <a:gd name="connsiteX48" fmla="*/ 927100 w 3457575"/>
                <a:gd name="connsiteY48" fmla="*/ 1736725 h 3282950"/>
                <a:gd name="connsiteX49" fmla="*/ 885825 w 3457575"/>
                <a:gd name="connsiteY49" fmla="*/ 1733550 h 3282950"/>
                <a:gd name="connsiteX50" fmla="*/ 892175 w 3457575"/>
                <a:gd name="connsiteY50" fmla="*/ 1673225 h 3282950"/>
                <a:gd name="connsiteX51" fmla="*/ 892175 w 3457575"/>
                <a:gd name="connsiteY51" fmla="*/ 1673225 h 3282950"/>
                <a:gd name="connsiteX52" fmla="*/ 469900 w 3457575"/>
                <a:gd name="connsiteY52" fmla="*/ 1758950 h 3282950"/>
                <a:gd name="connsiteX53" fmla="*/ 863600 w 3457575"/>
                <a:gd name="connsiteY53" fmla="*/ 1670050 h 3282950"/>
                <a:gd name="connsiteX54" fmla="*/ 866775 w 3457575"/>
                <a:gd name="connsiteY54" fmla="*/ 1593850 h 3282950"/>
                <a:gd name="connsiteX55" fmla="*/ 835025 w 3457575"/>
                <a:gd name="connsiteY55" fmla="*/ 1593850 h 3282950"/>
                <a:gd name="connsiteX56" fmla="*/ 796925 w 3457575"/>
                <a:gd name="connsiteY56" fmla="*/ 1409700 h 3282950"/>
                <a:gd name="connsiteX57" fmla="*/ 771525 w 3457575"/>
                <a:gd name="connsiteY57" fmla="*/ 1292225 h 3282950"/>
                <a:gd name="connsiteX58" fmla="*/ 771525 w 3457575"/>
                <a:gd name="connsiteY58" fmla="*/ 1292225 h 3282950"/>
                <a:gd name="connsiteX59" fmla="*/ 723900 w 3457575"/>
                <a:gd name="connsiteY59" fmla="*/ 1266825 h 3282950"/>
                <a:gd name="connsiteX60" fmla="*/ 692150 w 3457575"/>
                <a:gd name="connsiteY60" fmla="*/ 1184275 h 3282950"/>
                <a:gd name="connsiteX61" fmla="*/ 695325 w 3457575"/>
                <a:gd name="connsiteY61" fmla="*/ 1095375 h 3282950"/>
                <a:gd name="connsiteX62" fmla="*/ 603250 w 3457575"/>
                <a:gd name="connsiteY62" fmla="*/ 1095375 h 3282950"/>
                <a:gd name="connsiteX63" fmla="*/ 612775 w 3457575"/>
                <a:gd name="connsiteY63" fmla="*/ 1047750 h 3282950"/>
                <a:gd name="connsiteX64" fmla="*/ 165100 w 3457575"/>
                <a:gd name="connsiteY64" fmla="*/ 1114425 h 3282950"/>
                <a:gd name="connsiteX65" fmla="*/ 600075 w 3457575"/>
                <a:gd name="connsiteY65" fmla="*/ 1047750 h 3282950"/>
                <a:gd name="connsiteX66" fmla="*/ 603250 w 3457575"/>
                <a:gd name="connsiteY66" fmla="*/ 958850 h 3282950"/>
                <a:gd name="connsiteX67" fmla="*/ 215900 w 3457575"/>
                <a:gd name="connsiteY67" fmla="*/ 1028700 h 3282950"/>
                <a:gd name="connsiteX68" fmla="*/ 581025 w 3457575"/>
                <a:gd name="connsiteY68" fmla="*/ 955675 h 3282950"/>
                <a:gd name="connsiteX69" fmla="*/ 584200 w 3457575"/>
                <a:gd name="connsiteY69" fmla="*/ 892175 h 3282950"/>
                <a:gd name="connsiteX70" fmla="*/ 523875 w 3457575"/>
                <a:gd name="connsiteY70" fmla="*/ 892175 h 3282950"/>
                <a:gd name="connsiteX71" fmla="*/ 527050 w 3457575"/>
                <a:gd name="connsiteY71" fmla="*/ 768350 h 3282950"/>
                <a:gd name="connsiteX72" fmla="*/ 511175 w 3457575"/>
                <a:gd name="connsiteY72" fmla="*/ 679450 h 3282950"/>
                <a:gd name="connsiteX73" fmla="*/ 508000 w 3457575"/>
                <a:gd name="connsiteY73" fmla="*/ 615950 h 3282950"/>
                <a:gd name="connsiteX74" fmla="*/ 473075 w 3457575"/>
                <a:gd name="connsiteY74" fmla="*/ 612775 h 3282950"/>
                <a:gd name="connsiteX75" fmla="*/ 476250 w 3457575"/>
                <a:gd name="connsiteY75" fmla="*/ 539750 h 3282950"/>
                <a:gd name="connsiteX76" fmla="*/ 92075 w 3457575"/>
                <a:gd name="connsiteY76" fmla="*/ 593725 h 3282950"/>
                <a:gd name="connsiteX77" fmla="*/ 457200 w 3457575"/>
                <a:gd name="connsiteY77" fmla="*/ 533400 h 3282950"/>
                <a:gd name="connsiteX78" fmla="*/ 460375 w 3457575"/>
                <a:gd name="connsiteY78" fmla="*/ 479425 h 3282950"/>
                <a:gd name="connsiteX79" fmla="*/ 0 w 3457575"/>
                <a:gd name="connsiteY79" fmla="*/ 517525 h 3282950"/>
                <a:gd name="connsiteX80" fmla="*/ 447675 w 3457575"/>
                <a:gd name="connsiteY80" fmla="*/ 482600 h 3282950"/>
                <a:gd name="connsiteX81" fmla="*/ 444500 w 3457575"/>
                <a:gd name="connsiteY81" fmla="*/ 415925 h 3282950"/>
                <a:gd name="connsiteX82" fmla="*/ 434975 w 3457575"/>
                <a:gd name="connsiteY82" fmla="*/ 415925 h 3282950"/>
                <a:gd name="connsiteX83" fmla="*/ 428625 w 3457575"/>
                <a:gd name="connsiteY83" fmla="*/ 339725 h 3282950"/>
                <a:gd name="connsiteX84" fmla="*/ 412750 w 3457575"/>
                <a:gd name="connsiteY84" fmla="*/ 333375 h 3282950"/>
                <a:gd name="connsiteX85" fmla="*/ 419100 w 3457575"/>
                <a:gd name="connsiteY85" fmla="*/ 298450 h 3282950"/>
                <a:gd name="connsiteX86" fmla="*/ 412750 w 3457575"/>
                <a:gd name="connsiteY86" fmla="*/ 295275 h 3282950"/>
                <a:gd name="connsiteX87" fmla="*/ 412750 w 3457575"/>
                <a:gd name="connsiteY87" fmla="*/ 225425 h 3282950"/>
                <a:gd name="connsiteX88" fmla="*/ 393700 w 3457575"/>
                <a:gd name="connsiteY88" fmla="*/ 225425 h 3282950"/>
                <a:gd name="connsiteX89" fmla="*/ 396875 w 3457575"/>
                <a:gd name="connsiteY89" fmla="*/ 161925 h 3282950"/>
                <a:gd name="connsiteX90" fmla="*/ 387350 w 3457575"/>
                <a:gd name="connsiteY90" fmla="*/ 161925 h 3282950"/>
                <a:gd name="connsiteX91" fmla="*/ 387350 w 3457575"/>
                <a:gd name="connsiteY91" fmla="*/ 133350 h 3282950"/>
                <a:gd name="connsiteX92" fmla="*/ 377825 w 3457575"/>
                <a:gd name="connsiteY92" fmla="*/ 136525 h 3282950"/>
                <a:gd name="connsiteX93" fmla="*/ 381000 w 3457575"/>
                <a:gd name="connsiteY93" fmla="*/ 104775 h 3282950"/>
                <a:gd name="connsiteX94" fmla="*/ 371475 w 3457575"/>
                <a:gd name="connsiteY94" fmla="*/ 104775 h 3282950"/>
                <a:gd name="connsiteX95" fmla="*/ 377825 w 3457575"/>
                <a:gd name="connsiteY95" fmla="*/ 76200 h 3282950"/>
                <a:gd name="connsiteX96" fmla="*/ 358775 w 3457575"/>
                <a:gd name="connsiteY96" fmla="*/ 73025 h 3282950"/>
                <a:gd name="connsiteX97" fmla="*/ 361950 w 3457575"/>
                <a:gd name="connsiteY97" fmla="*/ 38100 h 3282950"/>
                <a:gd name="connsiteX98" fmla="*/ 355600 w 3457575"/>
                <a:gd name="connsiteY98" fmla="*/ 31750 h 3282950"/>
                <a:gd name="connsiteX99" fmla="*/ 355600 w 3457575"/>
                <a:gd name="connsiteY99" fmla="*/ 0 h 3282950"/>
                <a:gd name="connsiteX100" fmla="*/ 327025 w 3457575"/>
                <a:gd name="connsiteY100" fmla="*/ 0 h 3282950"/>
                <a:gd name="connsiteX0" fmla="*/ 3365500 w 3365500"/>
                <a:gd name="connsiteY0" fmla="*/ 3282950 h 3282950"/>
                <a:gd name="connsiteX1" fmla="*/ 2003425 w 3365500"/>
                <a:gd name="connsiteY1" fmla="*/ 3279775 h 3282950"/>
                <a:gd name="connsiteX2" fmla="*/ 2000250 w 3365500"/>
                <a:gd name="connsiteY2" fmla="*/ 3124200 h 3282950"/>
                <a:gd name="connsiteX3" fmla="*/ 1806575 w 3365500"/>
                <a:gd name="connsiteY3" fmla="*/ 3127375 h 3282950"/>
                <a:gd name="connsiteX4" fmla="*/ 1812925 w 3365500"/>
                <a:gd name="connsiteY4" fmla="*/ 3035300 h 3282950"/>
                <a:gd name="connsiteX5" fmla="*/ 1692275 w 3365500"/>
                <a:gd name="connsiteY5" fmla="*/ 3035300 h 3282950"/>
                <a:gd name="connsiteX6" fmla="*/ 1689100 w 3365500"/>
                <a:gd name="connsiteY6" fmla="*/ 2870200 h 3282950"/>
                <a:gd name="connsiteX7" fmla="*/ 1457325 w 3365500"/>
                <a:gd name="connsiteY7" fmla="*/ 2870200 h 3282950"/>
                <a:gd name="connsiteX8" fmla="*/ 1457325 w 3365500"/>
                <a:gd name="connsiteY8" fmla="*/ 2813050 h 3282950"/>
                <a:gd name="connsiteX9" fmla="*/ 1384300 w 3365500"/>
                <a:gd name="connsiteY9" fmla="*/ 2816225 h 3282950"/>
                <a:gd name="connsiteX10" fmla="*/ 1387475 w 3365500"/>
                <a:gd name="connsiteY10" fmla="*/ 2762250 h 3282950"/>
                <a:gd name="connsiteX11" fmla="*/ 1355725 w 3365500"/>
                <a:gd name="connsiteY11" fmla="*/ 2762250 h 3282950"/>
                <a:gd name="connsiteX12" fmla="*/ 1358900 w 3365500"/>
                <a:gd name="connsiteY12" fmla="*/ 2644775 h 3282950"/>
                <a:gd name="connsiteX13" fmla="*/ 1327150 w 3365500"/>
                <a:gd name="connsiteY13" fmla="*/ 2651125 h 3282950"/>
                <a:gd name="connsiteX14" fmla="*/ 1330325 w 3365500"/>
                <a:gd name="connsiteY14" fmla="*/ 2593975 h 3282950"/>
                <a:gd name="connsiteX15" fmla="*/ 1292225 w 3365500"/>
                <a:gd name="connsiteY15" fmla="*/ 2597150 h 3282950"/>
                <a:gd name="connsiteX16" fmla="*/ 1295400 w 3365500"/>
                <a:gd name="connsiteY16" fmla="*/ 2536825 h 3282950"/>
                <a:gd name="connsiteX17" fmla="*/ 1235075 w 3365500"/>
                <a:gd name="connsiteY17" fmla="*/ 2536825 h 3282950"/>
                <a:gd name="connsiteX18" fmla="*/ 1238250 w 3365500"/>
                <a:gd name="connsiteY18" fmla="*/ 2489200 h 3282950"/>
                <a:gd name="connsiteX19" fmla="*/ 1177925 w 3365500"/>
                <a:gd name="connsiteY19" fmla="*/ 2492375 h 3282950"/>
                <a:gd name="connsiteX20" fmla="*/ 1184275 w 3365500"/>
                <a:gd name="connsiteY20" fmla="*/ 2444750 h 3282950"/>
                <a:gd name="connsiteX21" fmla="*/ 1149350 w 3365500"/>
                <a:gd name="connsiteY21" fmla="*/ 2444750 h 3282950"/>
                <a:gd name="connsiteX22" fmla="*/ 1162050 w 3365500"/>
                <a:gd name="connsiteY22" fmla="*/ 2400300 h 3282950"/>
                <a:gd name="connsiteX23" fmla="*/ 1098550 w 3365500"/>
                <a:gd name="connsiteY23" fmla="*/ 2397125 h 3282950"/>
                <a:gd name="connsiteX24" fmla="*/ 1104900 w 3365500"/>
                <a:gd name="connsiteY24" fmla="*/ 2346325 h 3282950"/>
                <a:gd name="connsiteX25" fmla="*/ 1057275 w 3365500"/>
                <a:gd name="connsiteY25" fmla="*/ 2349500 h 3282950"/>
                <a:gd name="connsiteX26" fmla="*/ 1057275 w 3365500"/>
                <a:gd name="connsiteY26" fmla="*/ 2279650 h 3282950"/>
                <a:gd name="connsiteX27" fmla="*/ 1016000 w 3365500"/>
                <a:gd name="connsiteY27" fmla="*/ 2276475 h 3282950"/>
                <a:gd name="connsiteX28" fmla="*/ 1028700 w 3365500"/>
                <a:gd name="connsiteY28" fmla="*/ 2212975 h 3282950"/>
                <a:gd name="connsiteX29" fmla="*/ 990600 w 3365500"/>
                <a:gd name="connsiteY29" fmla="*/ 2209800 h 3282950"/>
                <a:gd name="connsiteX30" fmla="*/ 996950 w 3365500"/>
                <a:gd name="connsiteY30" fmla="*/ 2130425 h 3282950"/>
                <a:gd name="connsiteX31" fmla="*/ 996950 w 3365500"/>
                <a:gd name="connsiteY31" fmla="*/ 2130425 h 3282950"/>
                <a:gd name="connsiteX32" fmla="*/ 409575 w 3365500"/>
                <a:gd name="connsiteY32" fmla="*/ 2365375 h 3282950"/>
                <a:gd name="connsiteX33" fmla="*/ 977900 w 3365500"/>
                <a:gd name="connsiteY33" fmla="*/ 2124075 h 3282950"/>
                <a:gd name="connsiteX34" fmla="*/ 984250 w 3365500"/>
                <a:gd name="connsiteY34" fmla="*/ 2035175 h 3282950"/>
                <a:gd name="connsiteX35" fmla="*/ 914400 w 3365500"/>
                <a:gd name="connsiteY35" fmla="*/ 2035175 h 3282950"/>
                <a:gd name="connsiteX36" fmla="*/ 923925 w 3365500"/>
                <a:gd name="connsiteY36" fmla="*/ 1958975 h 3282950"/>
                <a:gd name="connsiteX37" fmla="*/ 914400 w 3365500"/>
                <a:gd name="connsiteY37" fmla="*/ 1933575 h 3282950"/>
                <a:gd name="connsiteX38" fmla="*/ 514350 w 3365500"/>
                <a:gd name="connsiteY38" fmla="*/ 2003425 h 3282950"/>
                <a:gd name="connsiteX39" fmla="*/ 895350 w 3365500"/>
                <a:gd name="connsiteY39" fmla="*/ 1933575 h 3282950"/>
                <a:gd name="connsiteX40" fmla="*/ 901700 w 3365500"/>
                <a:gd name="connsiteY40" fmla="*/ 1889125 h 3282950"/>
                <a:gd name="connsiteX41" fmla="*/ 901700 w 3365500"/>
                <a:gd name="connsiteY41" fmla="*/ 1860550 h 3282950"/>
                <a:gd name="connsiteX42" fmla="*/ 260350 w 3365500"/>
                <a:gd name="connsiteY42" fmla="*/ 1930400 h 3282950"/>
                <a:gd name="connsiteX43" fmla="*/ 882650 w 3365500"/>
                <a:gd name="connsiteY43" fmla="*/ 1863725 h 3282950"/>
                <a:gd name="connsiteX44" fmla="*/ 889000 w 3365500"/>
                <a:gd name="connsiteY44" fmla="*/ 1831975 h 3282950"/>
                <a:gd name="connsiteX45" fmla="*/ 860425 w 3365500"/>
                <a:gd name="connsiteY45" fmla="*/ 1828800 h 3282950"/>
                <a:gd name="connsiteX46" fmla="*/ 860425 w 3365500"/>
                <a:gd name="connsiteY46" fmla="*/ 1774825 h 3282950"/>
                <a:gd name="connsiteX47" fmla="*/ 831850 w 3365500"/>
                <a:gd name="connsiteY47" fmla="*/ 1774825 h 3282950"/>
                <a:gd name="connsiteX48" fmla="*/ 835025 w 3365500"/>
                <a:gd name="connsiteY48" fmla="*/ 1736725 h 3282950"/>
                <a:gd name="connsiteX49" fmla="*/ 793750 w 3365500"/>
                <a:gd name="connsiteY49" fmla="*/ 1733550 h 3282950"/>
                <a:gd name="connsiteX50" fmla="*/ 800100 w 3365500"/>
                <a:gd name="connsiteY50" fmla="*/ 1673225 h 3282950"/>
                <a:gd name="connsiteX51" fmla="*/ 800100 w 3365500"/>
                <a:gd name="connsiteY51" fmla="*/ 1673225 h 3282950"/>
                <a:gd name="connsiteX52" fmla="*/ 377825 w 3365500"/>
                <a:gd name="connsiteY52" fmla="*/ 1758950 h 3282950"/>
                <a:gd name="connsiteX53" fmla="*/ 771525 w 3365500"/>
                <a:gd name="connsiteY53" fmla="*/ 1670050 h 3282950"/>
                <a:gd name="connsiteX54" fmla="*/ 774700 w 3365500"/>
                <a:gd name="connsiteY54" fmla="*/ 1593850 h 3282950"/>
                <a:gd name="connsiteX55" fmla="*/ 742950 w 3365500"/>
                <a:gd name="connsiteY55" fmla="*/ 1593850 h 3282950"/>
                <a:gd name="connsiteX56" fmla="*/ 704850 w 3365500"/>
                <a:gd name="connsiteY56" fmla="*/ 1409700 h 3282950"/>
                <a:gd name="connsiteX57" fmla="*/ 679450 w 3365500"/>
                <a:gd name="connsiteY57" fmla="*/ 1292225 h 3282950"/>
                <a:gd name="connsiteX58" fmla="*/ 679450 w 3365500"/>
                <a:gd name="connsiteY58" fmla="*/ 1292225 h 3282950"/>
                <a:gd name="connsiteX59" fmla="*/ 631825 w 3365500"/>
                <a:gd name="connsiteY59" fmla="*/ 1266825 h 3282950"/>
                <a:gd name="connsiteX60" fmla="*/ 600075 w 3365500"/>
                <a:gd name="connsiteY60" fmla="*/ 1184275 h 3282950"/>
                <a:gd name="connsiteX61" fmla="*/ 603250 w 3365500"/>
                <a:gd name="connsiteY61" fmla="*/ 1095375 h 3282950"/>
                <a:gd name="connsiteX62" fmla="*/ 511175 w 3365500"/>
                <a:gd name="connsiteY62" fmla="*/ 1095375 h 3282950"/>
                <a:gd name="connsiteX63" fmla="*/ 520700 w 3365500"/>
                <a:gd name="connsiteY63" fmla="*/ 1047750 h 3282950"/>
                <a:gd name="connsiteX64" fmla="*/ 73025 w 3365500"/>
                <a:gd name="connsiteY64" fmla="*/ 1114425 h 3282950"/>
                <a:gd name="connsiteX65" fmla="*/ 508000 w 3365500"/>
                <a:gd name="connsiteY65" fmla="*/ 1047750 h 3282950"/>
                <a:gd name="connsiteX66" fmla="*/ 511175 w 3365500"/>
                <a:gd name="connsiteY66" fmla="*/ 958850 h 3282950"/>
                <a:gd name="connsiteX67" fmla="*/ 123825 w 3365500"/>
                <a:gd name="connsiteY67" fmla="*/ 1028700 h 3282950"/>
                <a:gd name="connsiteX68" fmla="*/ 488950 w 3365500"/>
                <a:gd name="connsiteY68" fmla="*/ 955675 h 3282950"/>
                <a:gd name="connsiteX69" fmla="*/ 492125 w 3365500"/>
                <a:gd name="connsiteY69" fmla="*/ 892175 h 3282950"/>
                <a:gd name="connsiteX70" fmla="*/ 431800 w 3365500"/>
                <a:gd name="connsiteY70" fmla="*/ 892175 h 3282950"/>
                <a:gd name="connsiteX71" fmla="*/ 434975 w 3365500"/>
                <a:gd name="connsiteY71" fmla="*/ 768350 h 3282950"/>
                <a:gd name="connsiteX72" fmla="*/ 419100 w 3365500"/>
                <a:gd name="connsiteY72" fmla="*/ 679450 h 3282950"/>
                <a:gd name="connsiteX73" fmla="*/ 415925 w 3365500"/>
                <a:gd name="connsiteY73" fmla="*/ 615950 h 3282950"/>
                <a:gd name="connsiteX74" fmla="*/ 381000 w 3365500"/>
                <a:gd name="connsiteY74" fmla="*/ 612775 h 3282950"/>
                <a:gd name="connsiteX75" fmla="*/ 384175 w 3365500"/>
                <a:gd name="connsiteY75" fmla="*/ 539750 h 3282950"/>
                <a:gd name="connsiteX76" fmla="*/ 0 w 3365500"/>
                <a:gd name="connsiteY76" fmla="*/ 593725 h 3282950"/>
                <a:gd name="connsiteX77" fmla="*/ 365125 w 3365500"/>
                <a:gd name="connsiteY77" fmla="*/ 533400 h 3282950"/>
                <a:gd name="connsiteX78" fmla="*/ 368300 w 3365500"/>
                <a:gd name="connsiteY78" fmla="*/ 479425 h 3282950"/>
                <a:gd name="connsiteX79" fmla="*/ 355600 w 3365500"/>
                <a:gd name="connsiteY79" fmla="*/ 482600 h 3282950"/>
                <a:gd name="connsiteX80" fmla="*/ 352425 w 3365500"/>
                <a:gd name="connsiteY80" fmla="*/ 415925 h 3282950"/>
                <a:gd name="connsiteX81" fmla="*/ 342900 w 3365500"/>
                <a:gd name="connsiteY81" fmla="*/ 415925 h 3282950"/>
                <a:gd name="connsiteX82" fmla="*/ 336550 w 3365500"/>
                <a:gd name="connsiteY82" fmla="*/ 339725 h 3282950"/>
                <a:gd name="connsiteX83" fmla="*/ 320675 w 3365500"/>
                <a:gd name="connsiteY83" fmla="*/ 333375 h 3282950"/>
                <a:gd name="connsiteX84" fmla="*/ 327025 w 3365500"/>
                <a:gd name="connsiteY84" fmla="*/ 298450 h 3282950"/>
                <a:gd name="connsiteX85" fmla="*/ 320675 w 3365500"/>
                <a:gd name="connsiteY85" fmla="*/ 295275 h 3282950"/>
                <a:gd name="connsiteX86" fmla="*/ 320675 w 3365500"/>
                <a:gd name="connsiteY86" fmla="*/ 225425 h 3282950"/>
                <a:gd name="connsiteX87" fmla="*/ 301625 w 3365500"/>
                <a:gd name="connsiteY87" fmla="*/ 225425 h 3282950"/>
                <a:gd name="connsiteX88" fmla="*/ 304800 w 3365500"/>
                <a:gd name="connsiteY88" fmla="*/ 161925 h 3282950"/>
                <a:gd name="connsiteX89" fmla="*/ 295275 w 3365500"/>
                <a:gd name="connsiteY89" fmla="*/ 161925 h 3282950"/>
                <a:gd name="connsiteX90" fmla="*/ 295275 w 3365500"/>
                <a:gd name="connsiteY90" fmla="*/ 133350 h 3282950"/>
                <a:gd name="connsiteX91" fmla="*/ 285750 w 3365500"/>
                <a:gd name="connsiteY91" fmla="*/ 136525 h 3282950"/>
                <a:gd name="connsiteX92" fmla="*/ 288925 w 3365500"/>
                <a:gd name="connsiteY92" fmla="*/ 104775 h 3282950"/>
                <a:gd name="connsiteX93" fmla="*/ 279400 w 3365500"/>
                <a:gd name="connsiteY93" fmla="*/ 104775 h 3282950"/>
                <a:gd name="connsiteX94" fmla="*/ 285750 w 3365500"/>
                <a:gd name="connsiteY94" fmla="*/ 76200 h 3282950"/>
                <a:gd name="connsiteX95" fmla="*/ 266700 w 3365500"/>
                <a:gd name="connsiteY95" fmla="*/ 73025 h 3282950"/>
                <a:gd name="connsiteX96" fmla="*/ 269875 w 3365500"/>
                <a:gd name="connsiteY96" fmla="*/ 38100 h 3282950"/>
                <a:gd name="connsiteX97" fmla="*/ 263525 w 3365500"/>
                <a:gd name="connsiteY97" fmla="*/ 31750 h 3282950"/>
                <a:gd name="connsiteX98" fmla="*/ 263525 w 3365500"/>
                <a:gd name="connsiteY98" fmla="*/ 0 h 3282950"/>
                <a:gd name="connsiteX99" fmla="*/ 234950 w 3365500"/>
                <a:gd name="connsiteY99"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50800 w 3292475"/>
                <a:gd name="connsiteY67" fmla="*/ 1028700 h 3282950"/>
                <a:gd name="connsiteX68" fmla="*/ 415925 w 3292475"/>
                <a:gd name="connsiteY68" fmla="*/ 955675 h 3282950"/>
                <a:gd name="connsiteX69" fmla="*/ 419100 w 3292475"/>
                <a:gd name="connsiteY69" fmla="*/ 892175 h 3282950"/>
                <a:gd name="connsiteX70" fmla="*/ 358775 w 3292475"/>
                <a:gd name="connsiteY70" fmla="*/ 892175 h 3282950"/>
                <a:gd name="connsiteX71" fmla="*/ 361950 w 3292475"/>
                <a:gd name="connsiteY71" fmla="*/ 768350 h 3282950"/>
                <a:gd name="connsiteX72" fmla="*/ 346075 w 3292475"/>
                <a:gd name="connsiteY72" fmla="*/ 679450 h 3282950"/>
                <a:gd name="connsiteX73" fmla="*/ 342900 w 3292475"/>
                <a:gd name="connsiteY73" fmla="*/ 615950 h 3282950"/>
                <a:gd name="connsiteX74" fmla="*/ 307975 w 3292475"/>
                <a:gd name="connsiteY74" fmla="*/ 612775 h 3282950"/>
                <a:gd name="connsiteX75" fmla="*/ 311150 w 3292475"/>
                <a:gd name="connsiteY75" fmla="*/ 539750 h 3282950"/>
                <a:gd name="connsiteX76" fmla="*/ 292100 w 3292475"/>
                <a:gd name="connsiteY76" fmla="*/ 533400 h 3282950"/>
                <a:gd name="connsiteX77" fmla="*/ 295275 w 3292475"/>
                <a:gd name="connsiteY77" fmla="*/ 479425 h 3282950"/>
                <a:gd name="connsiteX78" fmla="*/ 282575 w 3292475"/>
                <a:gd name="connsiteY78" fmla="*/ 482600 h 3282950"/>
                <a:gd name="connsiteX79" fmla="*/ 279400 w 3292475"/>
                <a:gd name="connsiteY79" fmla="*/ 415925 h 3282950"/>
                <a:gd name="connsiteX80" fmla="*/ 269875 w 3292475"/>
                <a:gd name="connsiteY80" fmla="*/ 415925 h 3282950"/>
                <a:gd name="connsiteX81" fmla="*/ 263525 w 3292475"/>
                <a:gd name="connsiteY81" fmla="*/ 339725 h 3282950"/>
                <a:gd name="connsiteX82" fmla="*/ 247650 w 3292475"/>
                <a:gd name="connsiteY82" fmla="*/ 333375 h 3282950"/>
                <a:gd name="connsiteX83" fmla="*/ 254000 w 3292475"/>
                <a:gd name="connsiteY83" fmla="*/ 298450 h 3282950"/>
                <a:gd name="connsiteX84" fmla="*/ 247650 w 3292475"/>
                <a:gd name="connsiteY84" fmla="*/ 295275 h 3282950"/>
                <a:gd name="connsiteX85" fmla="*/ 247650 w 3292475"/>
                <a:gd name="connsiteY85" fmla="*/ 225425 h 3282950"/>
                <a:gd name="connsiteX86" fmla="*/ 228600 w 3292475"/>
                <a:gd name="connsiteY86" fmla="*/ 225425 h 3282950"/>
                <a:gd name="connsiteX87" fmla="*/ 231775 w 3292475"/>
                <a:gd name="connsiteY87" fmla="*/ 161925 h 3282950"/>
                <a:gd name="connsiteX88" fmla="*/ 222250 w 3292475"/>
                <a:gd name="connsiteY88" fmla="*/ 161925 h 3282950"/>
                <a:gd name="connsiteX89" fmla="*/ 222250 w 3292475"/>
                <a:gd name="connsiteY89" fmla="*/ 133350 h 3282950"/>
                <a:gd name="connsiteX90" fmla="*/ 212725 w 3292475"/>
                <a:gd name="connsiteY90" fmla="*/ 136525 h 3282950"/>
                <a:gd name="connsiteX91" fmla="*/ 215900 w 3292475"/>
                <a:gd name="connsiteY91" fmla="*/ 104775 h 3282950"/>
                <a:gd name="connsiteX92" fmla="*/ 206375 w 3292475"/>
                <a:gd name="connsiteY92" fmla="*/ 104775 h 3282950"/>
                <a:gd name="connsiteX93" fmla="*/ 212725 w 3292475"/>
                <a:gd name="connsiteY93" fmla="*/ 76200 h 3282950"/>
                <a:gd name="connsiteX94" fmla="*/ 193675 w 3292475"/>
                <a:gd name="connsiteY94" fmla="*/ 73025 h 3282950"/>
                <a:gd name="connsiteX95" fmla="*/ 196850 w 3292475"/>
                <a:gd name="connsiteY95" fmla="*/ 38100 h 3282950"/>
                <a:gd name="connsiteX96" fmla="*/ 190500 w 3292475"/>
                <a:gd name="connsiteY96" fmla="*/ 31750 h 3282950"/>
                <a:gd name="connsiteX97" fmla="*/ 190500 w 3292475"/>
                <a:gd name="connsiteY97" fmla="*/ 0 h 3282950"/>
                <a:gd name="connsiteX98" fmla="*/ 161925 w 3292475"/>
                <a:gd name="connsiteY98" fmla="*/ 0 h 3282950"/>
                <a:gd name="connsiteX0" fmla="*/ 3292475 w 3292475"/>
                <a:gd name="connsiteY0" fmla="*/ 3282950 h 3282950"/>
                <a:gd name="connsiteX1" fmla="*/ 1930400 w 3292475"/>
                <a:gd name="connsiteY1" fmla="*/ 3279775 h 3282950"/>
                <a:gd name="connsiteX2" fmla="*/ 1927225 w 3292475"/>
                <a:gd name="connsiteY2" fmla="*/ 3124200 h 3282950"/>
                <a:gd name="connsiteX3" fmla="*/ 1733550 w 3292475"/>
                <a:gd name="connsiteY3" fmla="*/ 3127375 h 3282950"/>
                <a:gd name="connsiteX4" fmla="*/ 1739900 w 3292475"/>
                <a:gd name="connsiteY4" fmla="*/ 3035300 h 3282950"/>
                <a:gd name="connsiteX5" fmla="*/ 1619250 w 3292475"/>
                <a:gd name="connsiteY5" fmla="*/ 3035300 h 3282950"/>
                <a:gd name="connsiteX6" fmla="*/ 1616075 w 3292475"/>
                <a:gd name="connsiteY6" fmla="*/ 2870200 h 3282950"/>
                <a:gd name="connsiteX7" fmla="*/ 1384300 w 3292475"/>
                <a:gd name="connsiteY7" fmla="*/ 2870200 h 3282950"/>
                <a:gd name="connsiteX8" fmla="*/ 1384300 w 3292475"/>
                <a:gd name="connsiteY8" fmla="*/ 2813050 h 3282950"/>
                <a:gd name="connsiteX9" fmla="*/ 1311275 w 3292475"/>
                <a:gd name="connsiteY9" fmla="*/ 2816225 h 3282950"/>
                <a:gd name="connsiteX10" fmla="*/ 1314450 w 3292475"/>
                <a:gd name="connsiteY10" fmla="*/ 2762250 h 3282950"/>
                <a:gd name="connsiteX11" fmla="*/ 1282700 w 3292475"/>
                <a:gd name="connsiteY11" fmla="*/ 2762250 h 3282950"/>
                <a:gd name="connsiteX12" fmla="*/ 1285875 w 3292475"/>
                <a:gd name="connsiteY12" fmla="*/ 2644775 h 3282950"/>
                <a:gd name="connsiteX13" fmla="*/ 1254125 w 3292475"/>
                <a:gd name="connsiteY13" fmla="*/ 2651125 h 3282950"/>
                <a:gd name="connsiteX14" fmla="*/ 1257300 w 3292475"/>
                <a:gd name="connsiteY14" fmla="*/ 2593975 h 3282950"/>
                <a:gd name="connsiteX15" fmla="*/ 1219200 w 3292475"/>
                <a:gd name="connsiteY15" fmla="*/ 2597150 h 3282950"/>
                <a:gd name="connsiteX16" fmla="*/ 1222375 w 3292475"/>
                <a:gd name="connsiteY16" fmla="*/ 2536825 h 3282950"/>
                <a:gd name="connsiteX17" fmla="*/ 1162050 w 3292475"/>
                <a:gd name="connsiteY17" fmla="*/ 2536825 h 3282950"/>
                <a:gd name="connsiteX18" fmla="*/ 1165225 w 3292475"/>
                <a:gd name="connsiteY18" fmla="*/ 2489200 h 3282950"/>
                <a:gd name="connsiteX19" fmla="*/ 1104900 w 3292475"/>
                <a:gd name="connsiteY19" fmla="*/ 2492375 h 3282950"/>
                <a:gd name="connsiteX20" fmla="*/ 1111250 w 3292475"/>
                <a:gd name="connsiteY20" fmla="*/ 2444750 h 3282950"/>
                <a:gd name="connsiteX21" fmla="*/ 1076325 w 3292475"/>
                <a:gd name="connsiteY21" fmla="*/ 2444750 h 3282950"/>
                <a:gd name="connsiteX22" fmla="*/ 1089025 w 3292475"/>
                <a:gd name="connsiteY22" fmla="*/ 2400300 h 3282950"/>
                <a:gd name="connsiteX23" fmla="*/ 1025525 w 3292475"/>
                <a:gd name="connsiteY23" fmla="*/ 2397125 h 3282950"/>
                <a:gd name="connsiteX24" fmla="*/ 1031875 w 3292475"/>
                <a:gd name="connsiteY24" fmla="*/ 2346325 h 3282950"/>
                <a:gd name="connsiteX25" fmla="*/ 984250 w 3292475"/>
                <a:gd name="connsiteY25" fmla="*/ 2349500 h 3282950"/>
                <a:gd name="connsiteX26" fmla="*/ 984250 w 3292475"/>
                <a:gd name="connsiteY26" fmla="*/ 2279650 h 3282950"/>
                <a:gd name="connsiteX27" fmla="*/ 942975 w 3292475"/>
                <a:gd name="connsiteY27" fmla="*/ 2276475 h 3282950"/>
                <a:gd name="connsiteX28" fmla="*/ 955675 w 3292475"/>
                <a:gd name="connsiteY28" fmla="*/ 2212975 h 3282950"/>
                <a:gd name="connsiteX29" fmla="*/ 917575 w 3292475"/>
                <a:gd name="connsiteY29" fmla="*/ 2209800 h 3282950"/>
                <a:gd name="connsiteX30" fmla="*/ 923925 w 3292475"/>
                <a:gd name="connsiteY30" fmla="*/ 2130425 h 3282950"/>
                <a:gd name="connsiteX31" fmla="*/ 923925 w 3292475"/>
                <a:gd name="connsiteY31" fmla="*/ 2130425 h 3282950"/>
                <a:gd name="connsiteX32" fmla="*/ 336550 w 3292475"/>
                <a:gd name="connsiteY32" fmla="*/ 2365375 h 3282950"/>
                <a:gd name="connsiteX33" fmla="*/ 904875 w 3292475"/>
                <a:gd name="connsiteY33" fmla="*/ 2124075 h 3282950"/>
                <a:gd name="connsiteX34" fmla="*/ 911225 w 3292475"/>
                <a:gd name="connsiteY34" fmla="*/ 2035175 h 3282950"/>
                <a:gd name="connsiteX35" fmla="*/ 841375 w 3292475"/>
                <a:gd name="connsiteY35" fmla="*/ 2035175 h 3282950"/>
                <a:gd name="connsiteX36" fmla="*/ 850900 w 3292475"/>
                <a:gd name="connsiteY36" fmla="*/ 1958975 h 3282950"/>
                <a:gd name="connsiteX37" fmla="*/ 841375 w 3292475"/>
                <a:gd name="connsiteY37" fmla="*/ 1933575 h 3282950"/>
                <a:gd name="connsiteX38" fmla="*/ 441325 w 3292475"/>
                <a:gd name="connsiteY38" fmla="*/ 2003425 h 3282950"/>
                <a:gd name="connsiteX39" fmla="*/ 822325 w 3292475"/>
                <a:gd name="connsiteY39" fmla="*/ 1933575 h 3282950"/>
                <a:gd name="connsiteX40" fmla="*/ 828675 w 3292475"/>
                <a:gd name="connsiteY40" fmla="*/ 1889125 h 3282950"/>
                <a:gd name="connsiteX41" fmla="*/ 828675 w 3292475"/>
                <a:gd name="connsiteY41" fmla="*/ 1860550 h 3282950"/>
                <a:gd name="connsiteX42" fmla="*/ 187325 w 3292475"/>
                <a:gd name="connsiteY42" fmla="*/ 1930400 h 3282950"/>
                <a:gd name="connsiteX43" fmla="*/ 809625 w 3292475"/>
                <a:gd name="connsiteY43" fmla="*/ 1863725 h 3282950"/>
                <a:gd name="connsiteX44" fmla="*/ 815975 w 3292475"/>
                <a:gd name="connsiteY44" fmla="*/ 1831975 h 3282950"/>
                <a:gd name="connsiteX45" fmla="*/ 787400 w 3292475"/>
                <a:gd name="connsiteY45" fmla="*/ 1828800 h 3282950"/>
                <a:gd name="connsiteX46" fmla="*/ 787400 w 3292475"/>
                <a:gd name="connsiteY46" fmla="*/ 1774825 h 3282950"/>
                <a:gd name="connsiteX47" fmla="*/ 758825 w 3292475"/>
                <a:gd name="connsiteY47" fmla="*/ 1774825 h 3282950"/>
                <a:gd name="connsiteX48" fmla="*/ 762000 w 3292475"/>
                <a:gd name="connsiteY48" fmla="*/ 1736725 h 3282950"/>
                <a:gd name="connsiteX49" fmla="*/ 720725 w 3292475"/>
                <a:gd name="connsiteY49" fmla="*/ 1733550 h 3282950"/>
                <a:gd name="connsiteX50" fmla="*/ 727075 w 3292475"/>
                <a:gd name="connsiteY50" fmla="*/ 1673225 h 3282950"/>
                <a:gd name="connsiteX51" fmla="*/ 727075 w 3292475"/>
                <a:gd name="connsiteY51" fmla="*/ 1673225 h 3282950"/>
                <a:gd name="connsiteX52" fmla="*/ 304800 w 3292475"/>
                <a:gd name="connsiteY52" fmla="*/ 1758950 h 3282950"/>
                <a:gd name="connsiteX53" fmla="*/ 698500 w 3292475"/>
                <a:gd name="connsiteY53" fmla="*/ 1670050 h 3282950"/>
                <a:gd name="connsiteX54" fmla="*/ 701675 w 3292475"/>
                <a:gd name="connsiteY54" fmla="*/ 1593850 h 3282950"/>
                <a:gd name="connsiteX55" fmla="*/ 669925 w 3292475"/>
                <a:gd name="connsiteY55" fmla="*/ 1593850 h 3282950"/>
                <a:gd name="connsiteX56" fmla="*/ 631825 w 3292475"/>
                <a:gd name="connsiteY56" fmla="*/ 1409700 h 3282950"/>
                <a:gd name="connsiteX57" fmla="*/ 606425 w 3292475"/>
                <a:gd name="connsiteY57" fmla="*/ 1292225 h 3282950"/>
                <a:gd name="connsiteX58" fmla="*/ 606425 w 3292475"/>
                <a:gd name="connsiteY58" fmla="*/ 1292225 h 3282950"/>
                <a:gd name="connsiteX59" fmla="*/ 558800 w 3292475"/>
                <a:gd name="connsiteY59" fmla="*/ 1266825 h 3282950"/>
                <a:gd name="connsiteX60" fmla="*/ 527050 w 3292475"/>
                <a:gd name="connsiteY60" fmla="*/ 1184275 h 3282950"/>
                <a:gd name="connsiteX61" fmla="*/ 530225 w 3292475"/>
                <a:gd name="connsiteY61" fmla="*/ 1095375 h 3282950"/>
                <a:gd name="connsiteX62" fmla="*/ 438150 w 3292475"/>
                <a:gd name="connsiteY62" fmla="*/ 1095375 h 3282950"/>
                <a:gd name="connsiteX63" fmla="*/ 447675 w 3292475"/>
                <a:gd name="connsiteY63" fmla="*/ 1047750 h 3282950"/>
                <a:gd name="connsiteX64" fmla="*/ 0 w 3292475"/>
                <a:gd name="connsiteY64" fmla="*/ 1114425 h 3282950"/>
                <a:gd name="connsiteX65" fmla="*/ 434975 w 3292475"/>
                <a:gd name="connsiteY65" fmla="*/ 1047750 h 3282950"/>
                <a:gd name="connsiteX66" fmla="*/ 438150 w 3292475"/>
                <a:gd name="connsiteY66" fmla="*/ 958850 h 3282950"/>
                <a:gd name="connsiteX67" fmla="*/ 415925 w 3292475"/>
                <a:gd name="connsiteY67" fmla="*/ 955675 h 3282950"/>
                <a:gd name="connsiteX68" fmla="*/ 419100 w 3292475"/>
                <a:gd name="connsiteY68" fmla="*/ 892175 h 3282950"/>
                <a:gd name="connsiteX69" fmla="*/ 358775 w 3292475"/>
                <a:gd name="connsiteY69" fmla="*/ 892175 h 3282950"/>
                <a:gd name="connsiteX70" fmla="*/ 361950 w 3292475"/>
                <a:gd name="connsiteY70" fmla="*/ 768350 h 3282950"/>
                <a:gd name="connsiteX71" fmla="*/ 346075 w 3292475"/>
                <a:gd name="connsiteY71" fmla="*/ 679450 h 3282950"/>
                <a:gd name="connsiteX72" fmla="*/ 342900 w 3292475"/>
                <a:gd name="connsiteY72" fmla="*/ 615950 h 3282950"/>
                <a:gd name="connsiteX73" fmla="*/ 307975 w 3292475"/>
                <a:gd name="connsiteY73" fmla="*/ 612775 h 3282950"/>
                <a:gd name="connsiteX74" fmla="*/ 311150 w 3292475"/>
                <a:gd name="connsiteY74" fmla="*/ 539750 h 3282950"/>
                <a:gd name="connsiteX75" fmla="*/ 292100 w 3292475"/>
                <a:gd name="connsiteY75" fmla="*/ 533400 h 3282950"/>
                <a:gd name="connsiteX76" fmla="*/ 295275 w 3292475"/>
                <a:gd name="connsiteY76" fmla="*/ 479425 h 3282950"/>
                <a:gd name="connsiteX77" fmla="*/ 282575 w 3292475"/>
                <a:gd name="connsiteY77" fmla="*/ 482600 h 3282950"/>
                <a:gd name="connsiteX78" fmla="*/ 279400 w 3292475"/>
                <a:gd name="connsiteY78" fmla="*/ 415925 h 3282950"/>
                <a:gd name="connsiteX79" fmla="*/ 269875 w 3292475"/>
                <a:gd name="connsiteY79" fmla="*/ 415925 h 3282950"/>
                <a:gd name="connsiteX80" fmla="*/ 263525 w 3292475"/>
                <a:gd name="connsiteY80" fmla="*/ 339725 h 3282950"/>
                <a:gd name="connsiteX81" fmla="*/ 247650 w 3292475"/>
                <a:gd name="connsiteY81" fmla="*/ 333375 h 3282950"/>
                <a:gd name="connsiteX82" fmla="*/ 254000 w 3292475"/>
                <a:gd name="connsiteY82" fmla="*/ 298450 h 3282950"/>
                <a:gd name="connsiteX83" fmla="*/ 247650 w 3292475"/>
                <a:gd name="connsiteY83" fmla="*/ 295275 h 3282950"/>
                <a:gd name="connsiteX84" fmla="*/ 247650 w 3292475"/>
                <a:gd name="connsiteY84" fmla="*/ 225425 h 3282950"/>
                <a:gd name="connsiteX85" fmla="*/ 228600 w 3292475"/>
                <a:gd name="connsiteY85" fmla="*/ 225425 h 3282950"/>
                <a:gd name="connsiteX86" fmla="*/ 231775 w 3292475"/>
                <a:gd name="connsiteY86" fmla="*/ 161925 h 3282950"/>
                <a:gd name="connsiteX87" fmla="*/ 222250 w 3292475"/>
                <a:gd name="connsiteY87" fmla="*/ 161925 h 3282950"/>
                <a:gd name="connsiteX88" fmla="*/ 222250 w 3292475"/>
                <a:gd name="connsiteY88" fmla="*/ 133350 h 3282950"/>
                <a:gd name="connsiteX89" fmla="*/ 212725 w 3292475"/>
                <a:gd name="connsiteY89" fmla="*/ 136525 h 3282950"/>
                <a:gd name="connsiteX90" fmla="*/ 215900 w 3292475"/>
                <a:gd name="connsiteY90" fmla="*/ 104775 h 3282950"/>
                <a:gd name="connsiteX91" fmla="*/ 206375 w 3292475"/>
                <a:gd name="connsiteY91" fmla="*/ 104775 h 3282950"/>
                <a:gd name="connsiteX92" fmla="*/ 212725 w 3292475"/>
                <a:gd name="connsiteY92" fmla="*/ 76200 h 3282950"/>
                <a:gd name="connsiteX93" fmla="*/ 193675 w 3292475"/>
                <a:gd name="connsiteY93" fmla="*/ 73025 h 3282950"/>
                <a:gd name="connsiteX94" fmla="*/ 196850 w 3292475"/>
                <a:gd name="connsiteY94" fmla="*/ 38100 h 3282950"/>
                <a:gd name="connsiteX95" fmla="*/ 190500 w 3292475"/>
                <a:gd name="connsiteY95" fmla="*/ 31750 h 3282950"/>
                <a:gd name="connsiteX96" fmla="*/ 190500 w 3292475"/>
                <a:gd name="connsiteY96" fmla="*/ 0 h 3282950"/>
                <a:gd name="connsiteX97" fmla="*/ 161925 w 3292475"/>
                <a:gd name="connsiteY97"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142875 w 3130550"/>
                <a:gd name="connsiteY52" fmla="*/ 1758950 h 3282950"/>
                <a:gd name="connsiteX53" fmla="*/ 536575 w 3130550"/>
                <a:gd name="connsiteY53" fmla="*/ 1670050 h 3282950"/>
                <a:gd name="connsiteX54" fmla="*/ 539750 w 3130550"/>
                <a:gd name="connsiteY54" fmla="*/ 1593850 h 3282950"/>
                <a:gd name="connsiteX55" fmla="*/ 508000 w 3130550"/>
                <a:gd name="connsiteY55" fmla="*/ 1593850 h 3282950"/>
                <a:gd name="connsiteX56" fmla="*/ 469900 w 3130550"/>
                <a:gd name="connsiteY56" fmla="*/ 1409700 h 3282950"/>
                <a:gd name="connsiteX57" fmla="*/ 444500 w 3130550"/>
                <a:gd name="connsiteY57" fmla="*/ 1292225 h 3282950"/>
                <a:gd name="connsiteX58" fmla="*/ 444500 w 3130550"/>
                <a:gd name="connsiteY58" fmla="*/ 1292225 h 3282950"/>
                <a:gd name="connsiteX59" fmla="*/ 396875 w 3130550"/>
                <a:gd name="connsiteY59" fmla="*/ 1266825 h 3282950"/>
                <a:gd name="connsiteX60" fmla="*/ 365125 w 3130550"/>
                <a:gd name="connsiteY60" fmla="*/ 1184275 h 3282950"/>
                <a:gd name="connsiteX61" fmla="*/ 368300 w 3130550"/>
                <a:gd name="connsiteY61" fmla="*/ 1095375 h 3282950"/>
                <a:gd name="connsiteX62" fmla="*/ 276225 w 3130550"/>
                <a:gd name="connsiteY62" fmla="*/ 1095375 h 3282950"/>
                <a:gd name="connsiteX63" fmla="*/ 285750 w 3130550"/>
                <a:gd name="connsiteY63" fmla="*/ 1047750 h 3282950"/>
                <a:gd name="connsiteX64" fmla="*/ 273050 w 3130550"/>
                <a:gd name="connsiteY64" fmla="*/ 1047750 h 3282950"/>
                <a:gd name="connsiteX65" fmla="*/ 276225 w 3130550"/>
                <a:gd name="connsiteY65" fmla="*/ 958850 h 3282950"/>
                <a:gd name="connsiteX66" fmla="*/ 254000 w 3130550"/>
                <a:gd name="connsiteY66" fmla="*/ 955675 h 3282950"/>
                <a:gd name="connsiteX67" fmla="*/ 257175 w 3130550"/>
                <a:gd name="connsiteY67" fmla="*/ 892175 h 3282950"/>
                <a:gd name="connsiteX68" fmla="*/ 196850 w 3130550"/>
                <a:gd name="connsiteY68" fmla="*/ 892175 h 3282950"/>
                <a:gd name="connsiteX69" fmla="*/ 200025 w 3130550"/>
                <a:gd name="connsiteY69" fmla="*/ 768350 h 3282950"/>
                <a:gd name="connsiteX70" fmla="*/ 184150 w 3130550"/>
                <a:gd name="connsiteY70" fmla="*/ 679450 h 3282950"/>
                <a:gd name="connsiteX71" fmla="*/ 180975 w 3130550"/>
                <a:gd name="connsiteY71" fmla="*/ 615950 h 3282950"/>
                <a:gd name="connsiteX72" fmla="*/ 146050 w 3130550"/>
                <a:gd name="connsiteY72" fmla="*/ 612775 h 3282950"/>
                <a:gd name="connsiteX73" fmla="*/ 149225 w 3130550"/>
                <a:gd name="connsiteY73" fmla="*/ 539750 h 3282950"/>
                <a:gd name="connsiteX74" fmla="*/ 130175 w 3130550"/>
                <a:gd name="connsiteY74" fmla="*/ 533400 h 3282950"/>
                <a:gd name="connsiteX75" fmla="*/ 133350 w 3130550"/>
                <a:gd name="connsiteY75" fmla="*/ 479425 h 3282950"/>
                <a:gd name="connsiteX76" fmla="*/ 120650 w 3130550"/>
                <a:gd name="connsiteY76" fmla="*/ 482600 h 3282950"/>
                <a:gd name="connsiteX77" fmla="*/ 117475 w 3130550"/>
                <a:gd name="connsiteY77" fmla="*/ 415925 h 3282950"/>
                <a:gd name="connsiteX78" fmla="*/ 107950 w 3130550"/>
                <a:gd name="connsiteY78" fmla="*/ 415925 h 3282950"/>
                <a:gd name="connsiteX79" fmla="*/ 101600 w 3130550"/>
                <a:gd name="connsiteY79" fmla="*/ 339725 h 3282950"/>
                <a:gd name="connsiteX80" fmla="*/ 85725 w 3130550"/>
                <a:gd name="connsiteY80" fmla="*/ 333375 h 3282950"/>
                <a:gd name="connsiteX81" fmla="*/ 92075 w 3130550"/>
                <a:gd name="connsiteY81" fmla="*/ 298450 h 3282950"/>
                <a:gd name="connsiteX82" fmla="*/ 85725 w 3130550"/>
                <a:gd name="connsiteY82" fmla="*/ 295275 h 3282950"/>
                <a:gd name="connsiteX83" fmla="*/ 85725 w 3130550"/>
                <a:gd name="connsiteY83" fmla="*/ 225425 h 3282950"/>
                <a:gd name="connsiteX84" fmla="*/ 66675 w 3130550"/>
                <a:gd name="connsiteY84" fmla="*/ 225425 h 3282950"/>
                <a:gd name="connsiteX85" fmla="*/ 69850 w 3130550"/>
                <a:gd name="connsiteY85" fmla="*/ 161925 h 3282950"/>
                <a:gd name="connsiteX86" fmla="*/ 60325 w 3130550"/>
                <a:gd name="connsiteY86" fmla="*/ 161925 h 3282950"/>
                <a:gd name="connsiteX87" fmla="*/ 60325 w 3130550"/>
                <a:gd name="connsiteY87" fmla="*/ 133350 h 3282950"/>
                <a:gd name="connsiteX88" fmla="*/ 50800 w 3130550"/>
                <a:gd name="connsiteY88" fmla="*/ 136525 h 3282950"/>
                <a:gd name="connsiteX89" fmla="*/ 53975 w 3130550"/>
                <a:gd name="connsiteY89" fmla="*/ 104775 h 3282950"/>
                <a:gd name="connsiteX90" fmla="*/ 44450 w 3130550"/>
                <a:gd name="connsiteY90" fmla="*/ 104775 h 3282950"/>
                <a:gd name="connsiteX91" fmla="*/ 50800 w 3130550"/>
                <a:gd name="connsiteY91" fmla="*/ 76200 h 3282950"/>
                <a:gd name="connsiteX92" fmla="*/ 31750 w 3130550"/>
                <a:gd name="connsiteY92" fmla="*/ 73025 h 3282950"/>
                <a:gd name="connsiteX93" fmla="*/ 34925 w 3130550"/>
                <a:gd name="connsiteY93" fmla="*/ 38100 h 3282950"/>
                <a:gd name="connsiteX94" fmla="*/ 28575 w 3130550"/>
                <a:gd name="connsiteY94" fmla="*/ 31750 h 3282950"/>
                <a:gd name="connsiteX95" fmla="*/ 28575 w 3130550"/>
                <a:gd name="connsiteY95" fmla="*/ 0 h 3282950"/>
                <a:gd name="connsiteX96" fmla="*/ 0 w 3130550"/>
                <a:gd name="connsiteY96"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25400 w 3130550"/>
                <a:gd name="connsiteY42" fmla="*/ 1930400 h 3282950"/>
                <a:gd name="connsiteX43" fmla="*/ 647700 w 3130550"/>
                <a:gd name="connsiteY43" fmla="*/ 1863725 h 3282950"/>
                <a:gd name="connsiteX44" fmla="*/ 654050 w 3130550"/>
                <a:gd name="connsiteY44" fmla="*/ 1831975 h 3282950"/>
                <a:gd name="connsiteX45" fmla="*/ 625475 w 3130550"/>
                <a:gd name="connsiteY45" fmla="*/ 1828800 h 3282950"/>
                <a:gd name="connsiteX46" fmla="*/ 625475 w 3130550"/>
                <a:gd name="connsiteY46" fmla="*/ 1774825 h 3282950"/>
                <a:gd name="connsiteX47" fmla="*/ 596900 w 3130550"/>
                <a:gd name="connsiteY47" fmla="*/ 1774825 h 3282950"/>
                <a:gd name="connsiteX48" fmla="*/ 600075 w 3130550"/>
                <a:gd name="connsiteY48" fmla="*/ 1736725 h 3282950"/>
                <a:gd name="connsiteX49" fmla="*/ 558800 w 3130550"/>
                <a:gd name="connsiteY49" fmla="*/ 1733550 h 3282950"/>
                <a:gd name="connsiteX50" fmla="*/ 565150 w 3130550"/>
                <a:gd name="connsiteY50" fmla="*/ 1673225 h 3282950"/>
                <a:gd name="connsiteX51" fmla="*/ 565150 w 3130550"/>
                <a:gd name="connsiteY51" fmla="*/ 1673225 h 3282950"/>
                <a:gd name="connsiteX52" fmla="*/ 536575 w 3130550"/>
                <a:gd name="connsiteY52" fmla="*/ 1670050 h 3282950"/>
                <a:gd name="connsiteX53" fmla="*/ 539750 w 3130550"/>
                <a:gd name="connsiteY53" fmla="*/ 1593850 h 3282950"/>
                <a:gd name="connsiteX54" fmla="*/ 508000 w 3130550"/>
                <a:gd name="connsiteY54" fmla="*/ 1593850 h 3282950"/>
                <a:gd name="connsiteX55" fmla="*/ 469900 w 3130550"/>
                <a:gd name="connsiteY55" fmla="*/ 1409700 h 3282950"/>
                <a:gd name="connsiteX56" fmla="*/ 444500 w 3130550"/>
                <a:gd name="connsiteY56" fmla="*/ 1292225 h 3282950"/>
                <a:gd name="connsiteX57" fmla="*/ 444500 w 3130550"/>
                <a:gd name="connsiteY57" fmla="*/ 1292225 h 3282950"/>
                <a:gd name="connsiteX58" fmla="*/ 396875 w 3130550"/>
                <a:gd name="connsiteY58" fmla="*/ 1266825 h 3282950"/>
                <a:gd name="connsiteX59" fmla="*/ 365125 w 3130550"/>
                <a:gd name="connsiteY59" fmla="*/ 1184275 h 3282950"/>
                <a:gd name="connsiteX60" fmla="*/ 368300 w 3130550"/>
                <a:gd name="connsiteY60" fmla="*/ 1095375 h 3282950"/>
                <a:gd name="connsiteX61" fmla="*/ 276225 w 3130550"/>
                <a:gd name="connsiteY61" fmla="*/ 1095375 h 3282950"/>
                <a:gd name="connsiteX62" fmla="*/ 285750 w 3130550"/>
                <a:gd name="connsiteY62" fmla="*/ 1047750 h 3282950"/>
                <a:gd name="connsiteX63" fmla="*/ 273050 w 3130550"/>
                <a:gd name="connsiteY63" fmla="*/ 1047750 h 3282950"/>
                <a:gd name="connsiteX64" fmla="*/ 276225 w 3130550"/>
                <a:gd name="connsiteY64" fmla="*/ 958850 h 3282950"/>
                <a:gd name="connsiteX65" fmla="*/ 254000 w 3130550"/>
                <a:gd name="connsiteY65" fmla="*/ 955675 h 3282950"/>
                <a:gd name="connsiteX66" fmla="*/ 257175 w 3130550"/>
                <a:gd name="connsiteY66" fmla="*/ 892175 h 3282950"/>
                <a:gd name="connsiteX67" fmla="*/ 196850 w 3130550"/>
                <a:gd name="connsiteY67" fmla="*/ 892175 h 3282950"/>
                <a:gd name="connsiteX68" fmla="*/ 200025 w 3130550"/>
                <a:gd name="connsiteY68" fmla="*/ 768350 h 3282950"/>
                <a:gd name="connsiteX69" fmla="*/ 184150 w 3130550"/>
                <a:gd name="connsiteY69" fmla="*/ 679450 h 3282950"/>
                <a:gd name="connsiteX70" fmla="*/ 180975 w 3130550"/>
                <a:gd name="connsiteY70" fmla="*/ 615950 h 3282950"/>
                <a:gd name="connsiteX71" fmla="*/ 146050 w 3130550"/>
                <a:gd name="connsiteY71" fmla="*/ 612775 h 3282950"/>
                <a:gd name="connsiteX72" fmla="*/ 149225 w 3130550"/>
                <a:gd name="connsiteY72" fmla="*/ 539750 h 3282950"/>
                <a:gd name="connsiteX73" fmla="*/ 130175 w 3130550"/>
                <a:gd name="connsiteY73" fmla="*/ 533400 h 3282950"/>
                <a:gd name="connsiteX74" fmla="*/ 133350 w 3130550"/>
                <a:gd name="connsiteY74" fmla="*/ 479425 h 3282950"/>
                <a:gd name="connsiteX75" fmla="*/ 120650 w 3130550"/>
                <a:gd name="connsiteY75" fmla="*/ 482600 h 3282950"/>
                <a:gd name="connsiteX76" fmla="*/ 117475 w 3130550"/>
                <a:gd name="connsiteY76" fmla="*/ 415925 h 3282950"/>
                <a:gd name="connsiteX77" fmla="*/ 107950 w 3130550"/>
                <a:gd name="connsiteY77" fmla="*/ 415925 h 3282950"/>
                <a:gd name="connsiteX78" fmla="*/ 101600 w 3130550"/>
                <a:gd name="connsiteY78" fmla="*/ 339725 h 3282950"/>
                <a:gd name="connsiteX79" fmla="*/ 85725 w 3130550"/>
                <a:gd name="connsiteY79" fmla="*/ 333375 h 3282950"/>
                <a:gd name="connsiteX80" fmla="*/ 92075 w 3130550"/>
                <a:gd name="connsiteY80" fmla="*/ 298450 h 3282950"/>
                <a:gd name="connsiteX81" fmla="*/ 85725 w 3130550"/>
                <a:gd name="connsiteY81" fmla="*/ 295275 h 3282950"/>
                <a:gd name="connsiteX82" fmla="*/ 85725 w 3130550"/>
                <a:gd name="connsiteY82" fmla="*/ 225425 h 3282950"/>
                <a:gd name="connsiteX83" fmla="*/ 66675 w 3130550"/>
                <a:gd name="connsiteY83" fmla="*/ 225425 h 3282950"/>
                <a:gd name="connsiteX84" fmla="*/ 69850 w 3130550"/>
                <a:gd name="connsiteY84" fmla="*/ 161925 h 3282950"/>
                <a:gd name="connsiteX85" fmla="*/ 60325 w 3130550"/>
                <a:gd name="connsiteY85" fmla="*/ 161925 h 3282950"/>
                <a:gd name="connsiteX86" fmla="*/ 60325 w 3130550"/>
                <a:gd name="connsiteY86" fmla="*/ 133350 h 3282950"/>
                <a:gd name="connsiteX87" fmla="*/ 50800 w 3130550"/>
                <a:gd name="connsiteY87" fmla="*/ 136525 h 3282950"/>
                <a:gd name="connsiteX88" fmla="*/ 53975 w 3130550"/>
                <a:gd name="connsiteY88" fmla="*/ 104775 h 3282950"/>
                <a:gd name="connsiteX89" fmla="*/ 44450 w 3130550"/>
                <a:gd name="connsiteY89" fmla="*/ 104775 h 3282950"/>
                <a:gd name="connsiteX90" fmla="*/ 50800 w 3130550"/>
                <a:gd name="connsiteY90" fmla="*/ 76200 h 3282950"/>
                <a:gd name="connsiteX91" fmla="*/ 31750 w 3130550"/>
                <a:gd name="connsiteY91" fmla="*/ 73025 h 3282950"/>
                <a:gd name="connsiteX92" fmla="*/ 34925 w 3130550"/>
                <a:gd name="connsiteY92" fmla="*/ 38100 h 3282950"/>
                <a:gd name="connsiteX93" fmla="*/ 28575 w 3130550"/>
                <a:gd name="connsiteY93" fmla="*/ 31750 h 3282950"/>
                <a:gd name="connsiteX94" fmla="*/ 28575 w 3130550"/>
                <a:gd name="connsiteY94" fmla="*/ 0 h 3282950"/>
                <a:gd name="connsiteX95" fmla="*/ 0 w 3130550"/>
                <a:gd name="connsiteY95"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279400 w 3130550"/>
                <a:gd name="connsiteY38" fmla="*/ 2003425 h 3282950"/>
                <a:gd name="connsiteX39" fmla="*/ 660400 w 3130550"/>
                <a:gd name="connsiteY39" fmla="*/ 1933575 h 3282950"/>
                <a:gd name="connsiteX40" fmla="*/ 666750 w 3130550"/>
                <a:gd name="connsiteY40" fmla="*/ 1889125 h 3282950"/>
                <a:gd name="connsiteX41" fmla="*/ 666750 w 3130550"/>
                <a:gd name="connsiteY41" fmla="*/ 1860550 h 3282950"/>
                <a:gd name="connsiteX42" fmla="*/ 647700 w 3130550"/>
                <a:gd name="connsiteY42" fmla="*/ 1863725 h 3282950"/>
                <a:gd name="connsiteX43" fmla="*/ 654050 w 3130550"/>
                <a:gd name="connsiteY43" fmla="*/ 1831975 h 3282950"/>
                <a:gd name="connsiteX44" fmla="*/ 625475 w 3130550"/>
                <a:gd name="connsiteY44" fmla="*/ 1828800 h 3282950"/>
                <a:gd name="connsiteX45" fmla="*/ 625475 w 3130550"/>
                <a:gd name="connsiteY45" fmla="*/ 1774825 h 3282950"/>
                <a:gd name="connsiteX46" fmla="*/ 596900 w 3130550"/>
                <a:gd name="connsiteY46" fmla="*/ 1774825 h 3282950"/>
                <a:gd name="connsiteX47" fmla="*/ 600075 w 3130550"/>
                <a:gd name="connsiteY47" fmla="*/ 1736725 h 3282950"/>
                <a:gd name="connsiteX48" fmla="*/ 558800 w 3130550"/>
                <a:gd name="connsiteY48" fmla="*/ 1733550 h 3282950"/>
                <a:gd name="connsiteX49" fmla="*/ 565150 w 3130550"/>
                <a:gd name="connsiteY49" fmla="*/ 1673225 h 3282950"/>
                <a:gd name="connsiteX50" fmla="*/ 565150 w 3130550"/>
                <a:gd name="connsiteY50" fmla="*/ 1673225 h 3282950"/>
                <a:gd name="connsiteX51" fmla="*/ 536575 w 3130550"/>
                <a:gd name="connsiteY51" fmla="*/ 1670050 h 3282950"/>
                <a:gd name="connsiteX52" fmla="*/ 539750 w 3130550"/>
                <a:gd name="connsiteY52" fmla="*/ 1593850 h 3282950"/>
                <a:gd name="connsiteX53" fmla="*/ 508000 w 3130550"/>
                <a:gd name="connsiteY53" fmla="*/ 1593850 h 3282950"/>
                <a:gd name="connsiteX54" fmla="*/ 469900 w 3130550"/>
                <a:gd name="connsiteY54" fmla="*/ 1409700 h 3282950"/>
                <a:gd name="connsiteX55" fmla="*/ 444500 w 3130550"/>
                <a:gd name="connsiteY55" fmla="*/ 1292225 h 3282950"/>
                <a:gd name="connsiteX56" fmla="*/ 444500 w 3130550"/>
                <a:gd name="connsiteY56" fmla="*/ 1292225 h 3282950"/>
                <a:gd name="connsiteX57" fmla="*/ 396875 w 3130550"/>
                <a:gd name="connsiteY57" fmla="*/ 1266825 h 3282950"/>
                <a:gd name="connsiteX58" fmla="*/ 365125 w 3130550"/>
                <a:gd name="connsiteY58" fmla="*/ 1184275 h 3282950"/>
                <a:gd name="connsiteX59" fmla="*/ 368300 w 3130550"/>
                <a:gd name="connsiteY59" fmla="*/ 1095375 h 3282950"/>
                <a:gd name="connsiteX60" fmla="*/ 276225 w 3130550"/>
                <a:gd name="connsiteY60" fmla="*/ 1095375 h 3282950"/>
                <a:gd name="connsiteX61" fmla="*/ 285750 w 3130550"/>
                <a:gd name="connsiteY61" fmla="*/ 1047750 h 3282950"/>
                <a:gd name="connsiteX62" fmla="*/ 273050 w 3130550"/>
                <a:gd name="connsiteY62" fmla="*/ 1047750 h 3282950"/>
                <a:gd name="connsiteX63" fmla="*/ 276225 w 3130550"/>
                <a:gd name="connsiteY63" fmla="*/ 958850 h 3282950"/>
                <a:gd name="connsiteX64" fmla="*/ 254000 w 3130550"/>
                <a:gd name="connsiteY64" fmla="*/ 955675 h 3282950"/>
                <a:gd name="connsiteX65" fmla="*/ 257175 w 3130550"/>
                <a:gd name="connsiteY65" fmla="*/ 892175 h 3282950"/>
                <a:gd name="connsiteX66" fmla="*/ 196850 w 3130550"/>
                <a:gd name="connsiteY66" fmla="*/ 892175 h 3282950"/>
                <a:gd name="connsiteX67" fmla="*/ 200025 w 3130550"/>
                <a:gd name="connsiteY67" fmla="*/ 768350 h 3282950"/>
                <a:gd name="connsiteX68" fmla="*/ 184150 w 3130550"/>
                <a:gd name="connsiteY68" fmla="*/ 679450 h 3282950"/>
                <a:gd name="connsiteX69" fmla="*/ 180975 w 3130550"/>
                <a:gd name="connsiteY69" fmla="*/ 615950 h 3282950"/>
                <a:gd name="connsiteX70" fmla="*/ 146050 w 3130550"/>
                <a:gd name="connsiteY70" fmla="*/ 612775 h 3282950"/>
                <a:gd name="connsiteX71" fmla="*/ 149225 w 3130550"/>
                <a:gd name="connsiteY71" fmla="*/ 539750 h 3282950"/>
                <a:gd name="connsiteX72" fmla="*/ 130175 w 3130550"/>
                <a:gd name="connsiteY72" fmla="*/ 533400 h 3282950"/>
                <a:gd name="connsiteX73" fmla="*/ 133350 w 3130550"/>
                <a:gd name="connsiteY73" fmla="*/ 479425 h 3282950"/>
                <a:gd name="connsiteX74" fmla="*/ 120650 w 3130550"/>
                <a:gd name="connsiteY74" fmla="*/ 482600 h 3282950"/>
                <a:gd name="connsiteX75" fmla="*/ 117475 w 3130550"/>
                <a:gd name="connsiteY75" fmla="*/ 415925 h 3282950"/>
                <a:gd name="connsiteX76" fmla="*/ 107950 w 3130550"/>
                <a:gd name="connsiteY76" fmla="*/ 415925 h 3282950"/>
                <a:gd name="connsiteX77" fmla="*/ 101600 w 3130550"/>
                <a:gd name="connsiteY77" fmla="*/ 339725 h 3282950"/>
                <a:gd name="connsiteX78" fmla="*/ 85725 w 3130550"/>
                <a:gd name="connsiteY78" fmla="*/ 333375 h 3282950"/>
                <a:gd name="connsiteX79" fmla="*/ 92075 w 3130550"/>
                <a:gd name="connsiteY79" fmla="*/ 298450 h 3282950"/>
                <a:gd name="connsiteX80" fmla="*/ 85725 w 3130550"/>
                <a:gd name="connsiteY80" fmla="*/ 295275 h 3282950"/>
                <a:gd name="connsiteX81" fmla="*/ 85725 w 3130550"/>
                <a:gd name="connsiteY81" fmla="*/ 225425 h 3282950"/>
                <a:gd name="connsiteX82" fmla="*/ 66675 w 3130550"/>
                <a:gd name="connsiteY82" fmla="*/ 225425 h 3282950"/>
                <a:gd name="connsiteX83" fmla="*/ 69850 w 3130550"/>
                <a:gd name="connsiteY83" fmla="*/ 161925 h 3282950"/>
                <a:gd name="connsiteX84" fmla="*/ 60325 w 3130550"/>
                <a:gd name="connsiteY84" fmla="*/ 161925 h 3282950"/>
                <a:gd name="connsiteX85" fmla="*/ 60325 w 3130550"/>
                <a:gd name="connsiteY85" fmla="*/ 133350 h 3282950"/>
                <a:gd name="connsiteX86" fmla="*/ 50800 w 3130550"/>
                <a:gd name="connsiteY86" fmla="*/ 136525 h 3282950"/>
                <a:gd name="connsiteX87" fmla="*/ 53975 w 3130550"/>
                <a:gd name="connsiteY87" fmla="*/ 104775 h 3282950"/>
                <a:gd name="connsiteX88" fmla="*/ 44450 w 3130550"/>
                <a:gd name="connsiteY88" fmla="*/ 104775 h 3282950"/>
                <a:gd name="connsiteX89" fmla="*/ 50800 w 3130550"/>
                <a:gd name="connsiteY89" fmla="*/ 76200 h 3282950"/>
                <a:gd name="connsiteX90" fmla="*/ 31750 w 3130550"/>
                <a:gd name="connsiteY90" fmla="*/ 73025 h 3282950"/>
                <a:gd name="connsiteX91" fmla="*/ 34925 w 3130550"/>
                <a:gd name="connsiteY91" fmla="*/ 38100 h 3282950"/>
                <a:gd name="connsiteX92" fmla="*/ 28575 w 3130550"/>
                <a:gd name="connsiteY92" fmla="*/ 31750 h 3282950"/>
                <a:gd name="connsiteX93" fmla="*/ 28575 w 3130550"/>
                <a:gd name="connsiteY93" fmla="*/ 0 h 3282950"/>
                <a:gd name="connsiteX94" fmla="*/ 0 w 3130550"/>
                <a:gd name="connsiteY94"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174625 w 3130550"/>
                <a:gd name="connsiteY32" fmla="*/ 2365375 h 3282950"/>
                <a:gd name="connsiteX33" fmla="*/ 742950 w 3130550"/>
                <a:gd name="connsiteY33" fmla="*/ 2124075 h 3282950"/>
                <a:gd name="connsiteX34" fmla="*/ 749300 w 3130550"/>
                <a:gd name="connsiteY34" fmla="*/ 2035175 h 3282950"/>
                <a:gd name="connsiteX35" fmla="*/ 679450 w 3130550"/>
                <a:gd name="connsiteY35" fmla="*/ 2035175 h 3282950"/>
                <a:gd name="connsiteX36" fmla="*/ 688975 w 3130550"/>
                <a:gd name="connsiteY36" fmla="*/ 1958975 h 3282950"/>
                <a:gd name="connsiteX37" fmla="*/ 679450 w 3130550"/>
                <a:gd name="connsiteY37" fmla="*/ 1933575 h 3282950"/>
                <a:gd name="connsiteX38" fmla="*/ 660400 w 3130550"/>
                <a:gd name="connsiteY38" fmla="*/ 1933575 h 3282950"/>
                <a:gd name="connsiteX39" fmla="*/ 666750 w 3130550"/>
                <a:gd name="connsiteY39" fmla="*/ 1889125 h 3282950"/>
                <a:gd name="connsiteX40" fmla="*/ 666750 w 3130550"/>
                <a:gd name="connsiteY40" fmla="*/ 1860550 h 3282950"/>
                <a:gd name="connsiteX41" fmla="*/ 647700 w 3130550"/>
                <a:gd name="connsiteY41" fmla="*/ 1863725 h 3282950"/>
                <a:gd name="connsiteX42" fmla="*/ 654050 w 3130550"/>
                <a:gd name="connsiteY42" fmla="*/ 1831975 h 3282950"/>
                <a:gd name="connsiteX43" fmla="*/ 625475 w 3130550"/>
                <a:gd name="connsiteY43" fmla="*/ 1828800 h 3282950"/>
                <a:gd name="connsiteX44" fmla="*/ 625475 w 3130550"/>
                <a:gd name="connsiteY44" fmla="*/ 1774825 h 3282950"/>
                <a:gd name="connsiteX45" fmla="*/ 596900 w 3130550"/>
                <a:gd name="connsiteY45" fmla="*/ 1774825 h 3282950"/>
                <a:gd name="connsiteX46" fmla="*/ 600075 w 3130550"/>
                <a:gd name="connsiteY46" fmla="*/ 1736725 h 3282950"/>
                <a:gd name="connsiteX47" fmla="*/ 558800 w 3130550"/>
                <a:gd name="connsiteY47" fmla="*/ 1733550 h 3282950"/>
                <a:gd name="connsiteX48" fmla="*/ 565150 w 3130550"/>
                <a:gd name="connsiteY48" fmla="*/ 1673225 h 3282950"/>
                <a:gd name="connsiteX49" fmla="*/ 565150 w 3130550"/>
                <a:gd name="connsiteY49" fmla="*/ 1673225 h 3282950"/>
                <a:gd name="connsiteX50" fmla="*/ 536575 w 3130550"/>
                <a:gd name="connsiteY50" fmla="*/ 1670050 h 3282950"/>
                <a:gd name="connsiteX51" fmla="*/ 539750 w 3130550"/>
                <a:gd name="connsiteY51" fmla="*/ 1593850 h 3282950"/>
                <a:gd name="connsiteX52" fmla="*/ 508000 w 3130550"/>
                <a:gd name="connsiteY52" fmla="*/ 1593850 h 3282950"/>
                <a:gd name="connsiteX53" fmla="*/ 469900 w 3130550"/>
                <a:gd name="connsiteY53" fmla="*/ 1409700 h 3282950"/>
                <a:gd name="connsiteX54" fmla="*/ 444500 w 3130550"/>
                <a:gd name="connsiteY54" fmla="*/ 1292225 h 3282950"/>
                <a:gd name="connsiteX55" fmla="*/ 444500 w 3130550"/>
                <a:gd name="connsiteY55" fmla="*/ 1292225 h 3282950"/>
                <a:gd name="connsiteX56" fmla="*/ 396875 w 3130550"/>
                <a:gd name="connsiteY56" fmla="*/ 1266825 h 3282950"/>
                <a:gd name="connsiteX57" fmla="*/ 365125 w 3130550"/>
                <a:gd name="connsiteY57" fmla="*/ 1184275 h 3282950"/>
                <a:gd name="connsiteX58" fmla="*/ 368300 w 3130550"/>
                <a:gd name="connsiteY58" fmla="*/ 1095375 h 3282950"/>
                <a:gd name="connsiteX59" fmla="*/ 276225 w 3130550"/>
                <a:gd name="connsiteY59" fmla="*/ 1095375 h 3282950"/>
                <a:gd name="connsiteX60" fmla="*/ 285750 w 3130550"/>
                <a:gd name="connsiteY60" fmla="*/ 1047750 h 3282950"/>
                <a:gd name="connsiteX61" fmla="*/ 273050 w 3130550"/>
                <a:gd name="connsiteY61" fmla="*/ 1047750 h 3282950"/>
                <a:gd name="connsiteX62" fmla="*/ 276225 w 3130550"/>
                <a:gd name="connsiteY62" fmla="*/ 958850 h 3282950"/>
                <a:gd name="connsiteX63" fmla="*/ 254000 w 3130550"/>
                <a:gd name="connsiteY63" fmla="*/ 955675 h 3282950"/>
                <a:gd name="connsiteX64" fmla="*/ 257175 w 3130550"/>
                <a:gd name="connsiteY64" fmla="*/ 892175 h 3282950"/>
                <a:gd name="connsiteX65" fmla="*/ 196850 w 3130550"/>
                <a:gd name="connsiteY65" fmla="*/ 892175 h 3282950"/>
                <a:gd name="connsiteX66" fmla="*/ 200025 w 3130550"/>
                <a:gd name="connsiteY66" fmla="*/ 768350 h 3282950"/>
                <a:gd name="connsiteX67" fmla="*/ 184150 w 3130550"/>
                <a:gd name="connsiteY67" fmla="*/ 679450 h 3282950"/>
                <a:gd name="connsiteX68" fmla="*/ 180975 w 3130550"/>
                <a:gd name="connsiteY68" fmla="*/ 615950 h 3282950"/>
                <a:gd name="connsiteX69" fmla="*/ 146050 w 3130550"/>
                <a:gd name="connsiteY69" fmla="*/ 612775 h 3282950"/>
                <a:gd name="connsiteX70" fmla="*/ 149225 w 3130550"/>
                <a:gd name="connsiteY70" fmla="*/ 539750 h 3282950"/>
                <a:gd name="connsiteX71" fmla="*/ 130175 w 3130550"/>
                <a:gd name="connsiteY71" fmla="*/ 533400 h 3282950"/>
                <a:gd name="connsiteX72" fmla="*/ 133350 w 3130550"/>
                <a:gd name="connsiteY72" fmla="*/ 479425 h 3282950"/>
                <a:gd name="connsiteX73" fmla="*/ 120650 w 3130550"/>
                <a:gd name="connsiteY73" fmla="*/ 482600 h 3282950"/>
                <a:gd name="connsiteX74" fmla="*/ 117475 w 3130550"/>
                <a:gd name="connsiteY74" fmla="*/ 415925 h 3282950"/>
                <a:gd name="connsiteX75" fmla="*/ 107950 w 3130550"/>
                <a:gd name="connsiteY75" fmla="*/ 415925 h 3282950"/>
                <a:gd name="connsiteX76" fmla="*/ 101600 w 3130550"/>
                <a:gd name="connsiteY76" fmla="*/ 339725 h 3282950"/>
                <a:gd name="connsiteX77" fmla="*/ 85725 w 3130550"/>
                <a:gd name="connsiteY77" fmla="*/ 333375 h 3282950"/>
                <a:gd name="connsiteX78" fmla="*/ 92075 w 3130550"/>
                <a:gd name="connsiteY78" fmla="*/ 298450 h 3282950"/>
                <a:gd name="connsiteX79" fmla="*/ 85725 w 3130550"/>
                <a:gd name="connsiteY79" fmla="*/ 295275 h 3282950"/>
                <a:gd name="connsiteX80" fmla="*/ 85725 w 3130550"/>
                <a:gd name="connsiteY80" fmla="*/ 225425 h 3282950"/>
                <a:gd name="connsiteX81" fmla="*/ 66675 w 3130550"/>
                <a:gd name="connsiteY81" fmla="*/ 225425 h 3282950"/>
                <a:gd name="connsiteX82" fmla="*/ 69850 w 3130550"/>
                <a:gd name="connsiteY82" fmla="*/ 161925 h 3282950"/>
                <a:gd name="connsiteX83" fmla="*/ 60325 w 3130550"/>
                <a:gd name="connsiteY83" fmla="*/ 161925 h 3282950"/>
                <a:gd name="connsiteX84" fmla="*/ 60325 w 3130550"/>
                <a:gd name="connsiteY84" fmla="*/ 133350 h 3282950"/>
                <a:gd name="connsiteX85" fmla="*/ 50800 w 3130550"/>
                <a:gd name="connsiteY85" fmla="*/ 136525 h 3282950"/>
                <a:gd name="connsiteX86" fmla="*/ 53975 w 3130550"/>
                <a:gd name="connsiteY86" fmla="*/ 104775 h 3282950"/>
                <a:gd name="connsiteX87" fmla="*/ 44450 w 3130550"/>
                <a:gd name="connsiteY87" fmla="*/ 104775 h 3282950"/>
                <a:gd name="connsiteX88" fmla="*/ 50800 w 3130550"/>
                <a:gd name="connsiteY88" fmla="*/ 76200 h 3282950"/>
                <a:gd name="connsiteX89" fmla="*/ 31750 w 3130550"/>
                <a:gd name="connsiteY89" fmla="*/ 73025 h 3282950"/>
                <a:gd name="connsiteX90" fmla="*/ 34925 w 3130550"/>
                <a:gd name="connsiteY90" fmla="*/ 38100 h 3282950"/>
                <a:gd name="connsiteX91" fmla="*/ 28575 w 3130550"/>
                <a:gd name="connsiteY91" fmla="*/ 31750 h 3282950"/>
                <a:gd name="connsiteX92" fmla="*/ 28575 w 3130550"/>
                <a:gd name="connsiteY92" fmla="*/ 0 h 3282950"/>
                <a:gd name="connsiteX93" fmla="*/ 0 w 3130550"/>
                <a:gd name="connsiteY93"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79450 w 3130550"/>
                <a:gd name="connsiteY34" fmla="*/ 203517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271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23950 w 3130550"/>
                <a:gd name="connsiteY12" fmla="*/ 264477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0775 w 3130550"/>
                <a:gd name="connsiteY11" fmla="*/ 2762250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81050 w 3130550"/>
                <a:gd name="connsiteY27" fmla="*/ 2276475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8975 w 3130550"/>
                <a:gd name="connsiteY35" fmla="*/ 195897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0 w 3130550"/>
                <a:gd name="connsiteY52" fmla="*/ 140970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76067 w 3130550"/>
                <a:gd name="connsiteY52" fmla="*/ 1458539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 name="connsiteX0" fmla="*/ 3130550 w 3130550"/>
                <a:gd name="connsiteY0" fmla="*/ 3282950 h 3282950"/>
                <a:gd name="connsiteX1" fmla="*/ 1768475 w 3130550"/>
                <a:gd name="connsiteY1" fmla="*/ 3279775 h 3282950"/>
                <a:gd name="connsiteX2" fmla="*/ 1765300 w 3130550"/>
                <a:gd name="connsiteY2" fmla="*/ 3124200 h 3282950"/>
                <a:gd name="connsiteX3" fmla="*/ 1571625 w 3130550"/>
                <a:gd name="connsiteY3" fmla="*/ 3127375 h 3282950"/>
                <a:gd name="connsiteX4" fmla="*/ 1577975 w 3130550"/>
                <a:gd name="connsiteY4" fmla="*/ 3035300 h 3282950"/>
                <a:gd name="connsiteX5" fmla="*/ 1457325 w 3130550"/>
                <a:gd name="connsiteY5" fmla="*/ 3035300 h 3282950"/>
                <a:gd name="connsiteX6" fmla="*/ 1454150 w 3130550"/>
                <a:gd name="connsiteY6" fmla="*/ 2870200 h 3282950"/>
                <a:gd name="connsiteX7" fmla="*/ 1222375 w 3130550"/>
                <a:gd name="connsiteY7" fmla="*/ 2870200 h 3282950"/>
                <a:gd name="connsiteX8" fmla="*/ 1222375 w 3130550"/>
                <a:gd name="connsiteY8" fmla="*/ 2813050 h 3282950"/>
                <a:gd name="connsiteX9" fmla="*/ 1149350 w 3130550"/>
                <a:gd name="connsiteY9" fmla="*/ 2816225 h 3282950"/>
                <a:gd name="connsiteX10" fmla="*/ 1152525 w 3130550"/>
                <a:gd name="connsiteY10" fmla="*/ 2762250 h 3282950"/>
                <a:gd name="connsiteX11" fmla="*/ 1127125 w 3130550"/>
                <a:gd name="connsiteY11" fmla="*/ 2759075 h 3282950"/>
                <a:gd name="connsiteX12" fmla="*/ 1130300 w 3130550"/>
                <a:gd name="connsiteY12" fmla="*/ 2651125 h 3282950"/>
                <a:gd name="connsiteX13" fmla="*/ 1092200 w 3130550"/>
                <a:gd name="connsiteY13" fmla="*/ 2651125 h 3282950"/>
                <a:gd name="connsiteX14" fmla="*/ 1095375 w 3130550"/>
                <a:gd name="connsiteY14" fmla="*/ 2593975 h 3282950"/>
                <a:gd name="connsiteX15" fmla="*/ 1057275 w 3130550"/>
                <a:gd name="connsiteY15" fmla="*/ 2597150 h 3282950"/>
                <a:gd name="connsiteX16" fmla="*/ 1060450 w 3130550"/>
                <a:gd name="connsiteY16" fmla="*/ 2536825 h 3282950"/>
                <a:gd name="connsiteX17" fmla="*/ 1000125 w 3130550"/>
                <a:gd name="connsiteY17" fmla="*/ 2536825 h 3282950"/>
                <a:gd name="connsiteX18" fmla="*/ 1003300 w 3130550"/>
                <a:gd name="connsiteY18" fmla="*/ 2489200 h 3282950"/>
                <a:gd name="connsiteX19" fmla="*/ 942975 w 3130550"/>
                <a:gd name="connsiteY19" fmla="*/ 2492375 h 3282950"/>
                <a:gd name="connsiteX20" fmla="*/ 949325 w 3130550"/>
                <a:gd name="connsiteY20" fmla="*/ 2444750 h 3282950"/>
                <a:gd name="connsiteX21" fmla="*/ 914400 w 3130550"/>
                <a:gd name="connsiteY21" fmla="*/ 2444750 h 3282950"/>
                <a:gd name="connsiteX22" fmla="*/ 914400 w 3130550"/>
                <a:gd name="connsiteY22" fmla="*/ 2400300 h 3282950"/>
                <a:gd name="connsiteX23" fmla="*/ 863600 w 3130550"/>
                <a:gd name="connsiteY23" fmla="*/ 2397125 h 3282950"/>
                <a:gd name="connsiteX24" fmla="*/ 869950 w 3130550"/>
                <a:gd name="connsiteY24" fmla="*/ 2346325 h 3282950"/>
                <a:gd name="connsiteX25" fmla="*/ 822325 w 3130550"/>
                <a:gd name="connsiteY25" fmla="*/ 2349500 h 3282950"/>
                <a:gd name="connsiteX26" fmla="*/ 822325 w 3130550"/>
                <a:gd name="connsiteY26" fmla="*/ 2279650 h 3282950"/>
                <a:gd name="connsiteX27" fmla="*/ 790575 w 3130550"/>
                <a:gd name="connsiteY27" fmla="*/ 2273300 h 3282950"/>
                <a:gd name="connsiteX28" fmla="*/ 793750 w 3130550"/>
                <a:gd name="connsiteY28" fmla="*/ 2212975 h 3282950"/>
                <a:gd name="connsiteX29" fmla="*/ 755650 w 3130550"/>
                <a:gd name="connsiteY29" fmla="*/ 2209800 h 3282950"/>
                <a:gd name="connsiteX30" fmla="*/ 762000 w 3130550"/>
                <a:gd name="connsiteY30" fmla="*/ 2130425 h 3282950"/>
                <a:gd name="connsiteX31" fmla="*/ 762000 w 3130550"/>
                <a:gd name="connsiteY31" fmla="*/ 2130425 h 3282950"/>
                <a:gd name="connsiteX32" fmla="*/ 742950 w 3130550"/>
                <a:gd name="connsiteY32" fmla="*/ 2124075 h 3282950"/>
                <a:gd name="connsiteX33" fmla="*/ 749300 w 3130550"/>
                <a:gd name="connsiteY33" fmla="*/ 2035175 h 3282950"/>
                <a:gd name="connsiteX34" fmla="*/ 682625 w 3130550"/>
                <a:gd name="connsiteY34" fmla="*/ 2028825 h 3282950"/>
                <a:gd name="connsiteX35" fmla="*/ 685800 w 3130550"/>
                <a:gd name="connsiteY35" fmla="*/ 1965325 h 3282950"/>
                <a:gd name="connsiteX36" fmla="*/ 679450 w 3130550"/>
                <a:gd name="connsiteY36" fmla="*/ 1933575 h 3282950"/>
                <a:gd name="connsiteX37" fmla="*/ 660400 w 3130550"/>
                <a:gd name="connsiteY37" fmla="*/ 1933575 h 3282950"/>
                <a:gd name="connsiteX38" fmla="*/ 666750 w 3130550"/>
                <a:gd name="connsiteY38" fmla="*/ 1889125 h 3282950"/>
                <a:gd name="connsiteX39" fmla="*/ 666750 w 3130550"/>
                <a:gd name="connsiteY39" fmla="*/ 1860550 h 3282950"/>
                <a:gd name="connsiteX40" fmla="*/ 647700 w 3130550"/>
                <a:gd name="connsiteY40" fmla="*/ 1863725 h 3282950"/>
                <a:gd name="connsiteX41" fmla="*/ 654050 w 3130550"/>
                <a:gd name="connsiteY41" fmla="*/ 1831975 h 3282950"/>
                <a:gd name="connsiteX42" fmla="*/ 625475 w 3130550"/>
                <a:gd name="connsiteY42" fmla="*/ 1828800 h 3282950"/>
                <a:gd name="connsiteX43" fmla="*/ 625475 w 3130550"/>
                <a:gd name="connsiteY43" fmla="*/ 1774825 h 3282950"/>
                <a:gd name="connsiteX44" fmla="*/ 596900 w 3130550"/>
                <a:gd name="connsiteY44" fmla="*/ 1774825 h 3282950"/>
                <a:gd name="connsiteX45" fmla="*/ 600075 w 3130550"/>
                <a:gd name="connsiteY45" fmla="*/ 1736725 h 3282950"/>
                <a:gd name="connsiteX46" fmla="*/ 558800 w 3130550"/>
                <a:gd name="connsiteY46" fmla="*/ 1733550 h 3282950"/>
                <a:gd name="connsiteX47" fmla="*/ 565150 w 3130550"/>
                <a:gd name="connsiteY47" fmla="*/ 1673225 h 3282950"/>
                <a:gd name="connsiteX48" fmla="*/ 565150 w 3130550"/>
                <a:gd name="connsiteY48" fmla="*/ 1673225 h 3282950"/>
                <a:gd name="connsiteX49" fmla="*/ 536575 w 3130550"/>
                <a:gd name="connsiteY49" fmla="*/ 1670050 h 3282950"/>
                <a:gd name="connsiteX50" fmla="*/ 539750 w 3130550"/>
                <a:gd name="connsiteY50" fmla="*/ 1593850 h 3282950"/>
                <a:gd name="connsiteX51" fmla="*/ 508000 w 3130550"/>
                <a:gd name="connsiteY51" fmla="*/ 1593850 h 3282950"/>
                <a:gd name="connsiteX52" fmla="*/ 469901 w 3130550"/>
                <a:gd name="connsiteY52" fmla="*/ 1495170 h 3282950"/>
                <a:gd name="connsiteX53" fmla="*/ 444500 w 3130550"/>
                <a:gd name="connsiteY53" fmla="*/ 1292225 h 3282950"/>
                <a:gd name="connsiteX54" fmla="*/ 444500 w 3130550"/>
                <a:gd name="connsiteY54" fmla="*/ 1292225 h 3282950"/>
                <a:gd name="connsiteX55" fmla="*/ 396875 w 3130550"/>
                <a:gd name="connsiteY55" fmla="*/ 1266825 h 3282950"/>
                <a:gd name="connsiteX56" fmla="*/ 365125 w 3130550"/>
                <a:gd name="connsiteY56" fmla="*/ 1184275 h 3282950"/>
                <a:gd name="connsiteX57" fmla="*/ 368300 w 3130550"/>
                <a:gd name="connsiteY57" fmla="*/ 1095375 h 3282950"/>
                <a:gd name="connsiteX58" fmla="*/ 276225 w 3130550"/>
                <a:gd name="connsiteY58" fmla="*/ 1095375 h 3282950"/>
                <a:gd name="connsiteX59" fmla="*/ 285750 w 3130550"/>
                <a:gd name="connsiteY59" fmla="*/ 1047750 h 3282950"/>
                <a:gd name="connsiteX60" fmla="*/ 273050 w 3130550"/>
                <a:gd name="connsiteY60" fmla="*/ 1047750 h 3282950"/>
                <a:gd name="connsiteX61" fmla="*/ 276225 w 3130550"/>
                <a:gd name="connsiteY61" fmla="*/ 958850 h 3282950"/>
                <a:gd name="connsiteX62" fmla="*/ 254000 w 3130550"/>
                <a:gd name="connsiteY62" fmla="*/ 955675 h 3282950"/>
                <a:gd name="connsiteX63" fmla="*/ 257175 w 3130550"/>
                <a:gd name="connsiteY63" fmla="*/ 892175 h 3282950"/>
                <a:gd name="connsiteX64" fmla="*/ 196850 w 3130550"/>
                <a:gd name="connsiteY64" fmla="*/ 892175 h 3282950"/>
                <a:gd name="connsiteX65" fmla="*/ 200025 w 3130550"/>
                <a:gd name="connsiteY65" fmla="*/ 768350 h 3282950"/>
                <a:gd name="connsiteX66" fmla="*/ 184150 w 3130550"/>
                <a:gd name="connsiteY66" fmla="*/ 679450 h 3282950"/>
                <a:gd name="connsiteX67" fmla="*/ 180975 w 3130550"/>
                <a:gd name="connsiteY67" fmla="*/ 615950 h 3282950"/>
                <a:gd name="connsiteX68" fmla="*/ 146050 w 3130550"/>
                <a:gd name="connsiteY68" fmla="*/ 612775 h 3282950"/>
                <a:gd name="connsiteX69" fmla="*/ 149225 w 3130550"/>
                <a:gd name="connsiteY69" fmla="*/ 539750 h 3282950"/>
                <a:gd name="connsiteX70" fmla="*/ 130175 w 3130550"/>
                <a:gd name="connsiteY70" fmla="*/ 533400 h 3282950"/>
                <a:gd name="connsiteX71" fmla="*/ 133350 w 3130550"/>
                <a:gd name="connsiteY71" fmla="*/ 479425 h 3282950"/>
                <a:gd name="connsiteX72" fmla="*/ 120650 w 3130550"/>
                <a:gd name="connsiteY72" fmla="*/ 482600 h 3282950"/>
                <a:gd name="connsiteX73" fmla="*/ 117475 w 3130550"/>
                <a:gd name="connsiteY73" fmla="*/ 415925 h 3282950"/>
                <a:gd name="connsiteX74" fmla="*/ 107950 w 3130550"/>
                <a:gd name="connsiteY74" fmla="*/ 415925 h 3282950"/>
                <a:gd name="connsiteX75" fmla="*/ 101600 w 3130550"/>
                <a:gd name="connsiteY75" fmla="*/ 339725 h 3282950"/>
                <a:gd name="connsiteX76" fmla="*/ 85725 w 3130550"/>
                <a:gd name="connsiteY76" fmla="*/ 333375 h 3282950"/>
                <a:gd name="connsiteX77" fmla="*/ 92075 w 3130550"/>
                <a:gd name="connsiteY77" fmla="*/ 298450 h 3282950"/>
                <a:gd name="connsiteX78" fmla="*/ 85725 w 3130550"/>
                <a:gd name="connsiteY78" fmla="*/ 295275 h 3282950"/>
                <a:gd name="connsiteX79" fmla="*/ 85725 w 3130550"/>
                <a:gd name="connsiteY79" fmla="*/ 225425 h 3282950"/>
                <a:gd name="connsiteX80" fmla="*/ 66675 w 3130550"/>
                <a:gd name="connsiteY80" fmla="*/ 225425 h 3282950"/>
                <a:gd name="connsiteX81" fmla="*/ 69850 w 3130550"/>
                <a:gd name="connsiteY81" fmla="*/ 161925 h 3282950"/>
                <a:gd name="connsiteX82" fmla="*/ 60325 w 3130550"/>
                <a:gd name="connsiteY82" fmla="*/ 161925 h 3282950"/>
                <a:gd name="connsiteX83" fmla="*/ 60325 w 3130550"/>
                <a:gd name="connsiteY83" fmla="*/ 133350 h 3282950"/>
                <a:gd name="connsiteX84" fmla="*/ 50800 w 3130550"/>
                <a:gd name="connsiteY84" fmla="*/ 136525 h 3282950"/>
                <a:gd name="connsiteX85" fmla="*/ 53975 w 3130550"/>
                <a:gd name="connsiteY85" fmla="*/ 104775 h 3282950"/>
                <a:gd name="connsiteX86" fmla="*/ 44450 w 3130550"/>
                <a:gd name="connsiteY86" fmla="*/ 104775 h 3282950"/>
                <a:gd name="connsiteX87" fmla="*/ 50800 w 3130550"/>
                <a:gd name="connsiteY87" fmla="*/ 76200 h 3282950"/>
                <a:gd name="connsiteX88" fmla="*/ 31750 w 3130550"/>
                <a:gd name="connsiteY88" fmla="*/ 73025 h 3282950"/>
                <a:gd name="connsiteX89" fmla="*/ 34925 w 3130550"/>
                <a:gd name="connsiteY89" fmla="*/ 38100 h 3282950"/>
                <a:gd name="connsiteX90" fmla="*/ 28575 w 3130550"/>
                <a:gd name="connsiteY90" fmla="*/ 31750 h 3282950"/>
                <a:gd name="connsiteX91" fmla="*/ 28575 w 3130550"/>
                <a:gd name="connsiteY91" fmla="*/ 0 h 3282950"/>
                <a:gd name="connsiteX92" fmla="*/ 0 w 3130550"/>
                <a:gd name="connsiteY92" fmla="*/ 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30550" h="3282950">
                  <a:moveTo>
                    <a:pt x="3130550" y="3282950"/>
                  </a:moveTo>
                  <a:lnTo>
                    <a:pt x="1768475" y="3279775"/>
                  </a:lnTo>
                  <a:cubicBezTo>
                    <a:pt x="1767417" y="3227917"/>
                    <a:pt x="1766358" y="3176058"/>
                    <a:pt x="1765300" y="3124200"/>
                  </a:cubicBezTo>
                  <a:lnTo>
                    <a:pt x="1571625" y="3127375"/>
                  </a:lnTo>
                  <a:lnTo>
                    <a:pt x="1577975" y="3035300"/>
                  </a:lnTo>
                  <a:lnTo>
                    <a:pt x="1457325" y="3035300"/>
                  </a:lnTo>
                  <a:cubicBezTo>
                    <a:pt x="1456267" y="2980267"/>
                    <a:pt x="1455208" y="2925233"/>
                    <a:pt x="1454150" y="2870200"/>
                  </a:cubicBezTo>
                  <a:lnTo>
                    <a:pt x="1222375" y="2870200"/>
                  </a:lnTo>
                  <a:lnTo>
                    <a:pt x="1222375" y="2813050"/>
                  </a:lnTo>
                  <a:lnTo>
                    <a:pt x="1149350" y="2816225"/>
                  </a:lnTo>
                  <a:lnTo>
                    <a:pt x="1152525" y="2762250"/>
                  </a:lnTo>
                  <a:lnTo>
                    <a:pt x="1127125" y="2759075"/>
                  </a:lnTo>
                  <a:cubicBezTo>
                    <a:pt x="1128183" y="2719917"/>
                    <a:pt x="1129242" y="2690283"/>
                    <a:pt x="1130300" y="2651125"/>
                  </a:cubicBezTo>
                  <a:lnTo>
                    <a:pt x="1092200" y="2651125"/>
                  </a:lnTo>
                  <a:lnTo>
                    <a:pt x="1095375" y="2593975"/>
                  </a:lnTo>
                  <a:lnTo>
                    <a:pt x="1057275" y="2597150"/>
                  </a:lnTo>
                  <a:lnTo>
                    <a:pt x="1060450" y="2536825"/>
                  </a:lnTo>
                  <a:lnTo>
                    <a:pt x="1000125" y="2536825"/>
                  </a:lnTo>
                  <a:lnTo>
                    <a:pt x="1003300" y="2489200"/>
                  </a:lnTo>
                  <a:lnTo>
                    <a:pt x="942975" y="2492375"/>
                  </a:lnTo>
                  <a:lnTo>
                    <a:pt x="949325" y="2444750"/>
                  </a:lnTo>
                  <a:lnTo>
                    <a:pt x="914400" y="2444750"/>
                  </a:lnTo>
                  <a:cubicBezTo>
                    <a:pt x="914400" y="2429933"/>
                    <a:pt x="912283" y="2401358"/>
                    <a:pt x="914400" y="2400300"/>
                  </a:cubicBezTo>
                  <a:cubicBezTo>
                    <a:pt x="916517" y="2399242"/>
                    <a:pt x="880533" y="2398183"/>
                    <a:pt x="863600" y="2397125"/>
                  </a:cubicBezTo>
                  <a:lnTo>
                    <a:pt x="869950" y="2346325"/>
                  </a:lnTo>
                  <a:lnTo>
                    <a:pt x="822325" y="2349500"/>
                  </a:lnTo>
                  <a:lnTo>
                    <a:pt x="822325" y="2279650"/>
                  </a:lnTo>
                  <a:lnTo>
                    <a:pt x="790575" y="2273300"/>
                  </a:lnTo>
                  <a:lnTo>
                    <a:pt x="793750" y="2212975"/>
                  </a:lnTo>
                  <a:lnTo>
                    <a:pt x="755650" y="2209800"/>
                  </a:lnTo>
                  <a:lnTo>
                    <a:pt x="762000" y="2130425"/>
                  </a:lnTo>
                  <a:lnTo>
                    <a:pt x="762000" y="2130425"/>
                  </a:lnTo>
                  <a:lnTo>
                    <a:pt x="742950" y="2124075"/>
                  </a:lnTo>
                  <a:lnTo>
                    <a:pt x="749300" y="2035175"/>
                  </a:lnTo>
                  <a:lnTo>
                    <a:pt x="682625" y="2028825"/>
                  </a:lnTo>
                  <a:lnTo>
                    <a:pt x="685800" y="1965325"/>
                  </a:lnTo>
                  <a:lnTo>
                    <a:pt x="679450" y="1933575"/>
                  </a:lnTo>
                  <a:lnTo>
                    <a:pt x="660400" y="1933575"/>
                  </a:lnTo>
                  <a:lnTo>
                    <a:pt x="666750" y="1889125"/>
                  </a:lnTo>
                  <a:lnTo>
                    <a:pt x="666750" y="1860550"/>
                  </a:lnTo>
                  <a:lnTo>
                    <a:pt x="647700" y="1863725"/>
                  </a:lnTo>
                  <a:lnTo>
                    <a:pt x="654050" y="1831975"/>
                  </a:lnTo>
                  <a:lnTo>
                    <a:pt x="625475" y="1828800"/>
                  </a:lnTo>
                  <a:lnTo>
                    <a:pt x="625475" y="1774825"/>
                  </a:lnTo>
                  <a:lnTo>
                    <a:pt x="596900" y="1774825"/>
                  </a:lnTo>
                  <a:lnTo>
                    <a:pt x="600075" y="1736725"/>
                  </a:lnTo>
                  <a:lnTo>
                    <a:pt x="558800" y="1733550"/>
                  </a:lnTo>
                  <a:lnTo>
                    <a:pt x="565150" y="1673225"/>
                  </a:lnTo>
                  <a:lnTo>
                    <a:pt x="565150" y="1673225"/>
                  </a:lnTo>
                  <a:lnTo>
                    <a:pt x="536575" y="1670050"/>
                  </a:lnTo>
                  <a:lnTo>
                    <a:pt x="539750" y="1593850"/>
                  </a:lnTo>
                  <a:lnTo>
                    <a:pt x="508000" y="1593850"/>
                  </a:lnTo>
                  <a:lnTo>
                    <a:pt x="469901" y="1495170"/>
                  </a:lnTo>
                  <a:lnTo>
                    <a:pt x="444500" y="1292225"/>
                  </a:lnTo>
                  <a:lnTo>
                    <a:pt x="444500" y="1292225"/>
                  </a:lnTo>
                  <a:lnTo>
                    <a:pt x="396875" y="1266825"/>
                  </a:lnTo>
                  <a:lnTo>
                    <a:pt x="365125" y="1184275"/>
                  </a:lnTo>
                  <a:lnTo>
                    <a:pt x="368300" y="1095375"/>
                  </a:lnTo>
                  <a:lnTo>
                    <a:pt x="276225" y="1095375"/>
                  </a:lnTo>
                  <a:lnTo>
                    <a:pt x="285750" y="1047750"/>
                  </a:lnTo>
                  <a:lnTo>
                    <a:pt x="273050" y="1047750"/>
                  </a:lnTo>
                  <a:lnTo>
                    <a:pt x="276225" y="958850"/>
                  </a:lnTo>
                  <a:lnTo>
                    <a:pt x="254000" y="955675"/>
                  </a:lnTo>
                  <a:lnTo>
                    <a:pt x="257175" y="892175"/>
                  </a:lnTo>
                  <a:lnTo>
                    <a:pt x="196850" y="892175"/>
                  </a:lnTo>
                  <a:cubicBezTo>
                    <a:pt x="197908" y="850900"/>
                    <a:pt x="198967" y="809625"/>
                    <a:pt x="200025" y="768350"/>
                  </a:cubicBezTo>
                  <a:lnTo>
                    <a:pt x="184150" y="679450"/>
                  </a:lnTo>
                  <a:lnTo>
                    <a:pt x="180975" y="615950"/>
                  </a:lnTo>
                  <a:lnTo>
                    <a:pt x="146050" y="612775"/>
                  </a:lnTo>
                  <a:lnTo>
                    <a:pt x="149225" y="539750"/>
                  </a:lnTo>
                  <a:lnTo>
                    <a:pt x="130175" y="533400"/>
                  </a:lnTo>
                  <a:lnTo>
                    <a:pt x="133350" y="479425"/>
                  </a:lnTo>
                  <a:lnTo>
                    <a:pt x="120650" y="482600"/>
                  </a:lnTo>
                  <a:lnTo>
                    <a:pt x="117475" y="415925"/>
                  </a:lnTo>
                  <a:lnTo>
                    <a:pt x="107950" y="415925"/>
                  </a:lnTo>
                  <a:lnTo>
                    <a:pt x="101600" y="339725"/>
                  </a:lnTo>
                  <a:lnTo>
                    <a:pt x="85725" y="333375"/>
                  </a:lnTo>
                  <a:lnTo>
                    <a:pt x="92075" y="298450"/>
                  </a:lnTo>
                  <a:lnTo>
                    <a:pt x="85725" y="295275"/>
                  </a:lnTo>
                  <a:lnTo>
                    <a:pt x="85725" y="225425"/>
                  </a:lnTo>
                  <a:lnTo>
                    <a:pt x="66675" y="225425"/>
                  </a:lnTo>
                  <a:lnTo>
                    <a:pt x="69850" y="161925"/>
                  </a:lnTo>
                  <a:lnTo>
                    <a:pt x="60325" y="161925"/>
                  </a:lnTo>
                  <a:lnTo>
                    <a:pt x="60325" y="133350"/>
                  </a:lnTo>
                  <a:lnTo>
                    <a:pt x="50800" y="136525"/>
                  </a:lnTo>
                  <a:lnTo>
                    <a:pt x="53975" y="104775"/>
                  </a:lnTo>
                  <a:lnTo>
                    <a:pt x="44450" y="104775"/>
                  </a:lnTo>
                  <a:lnTo>
                    <a:pt x="50800" y="76200"/>
                  </a:lnTo>
                  <a:lnTo>
                    <a:pt x="31750" y="73025"/>
                  </a:lnTo>
                  <a:lnTo>
                    <a:pt x="34925" y="38100"/>
                  </a:lnTo>
                  <a:lnTo>
                    <a:pt x="28575" y="31750"/>
                  </a:lnTo>
                  <a:lnTo>
                    <a:pt x="28575" y="0"/>
                  </a:lnTo>
                  <a:lnTo>
                    <a:pt x="0" y="0"/>
                  </a:lnTo>
                </a:path>
              </a:pathLst>
            </a:custGeom>
            <a:noFill/>
            <a:ln w="28575" cap="flat" cmpd="sng" algn="ctr">
              <a:solidFill>
                <a:schemeClr val="accent3"/>
              </a:solidFill>
              <a:prstDash val="solid"/>
              <a:miter lim="800000"/>
            </a:ln>
            <a:effectLst/>
          </p:spPr>
          <p:txBody>
            <a:bodyPr rtlCol="0" anchor="ctr"/>
            <a:lstStyle/>
            <a:p>
              <a:pPr algn="ctr" defTabSz="342884" fontAlgn="auto">
                <a:spcBef>
                  <a:spcPts val="0"/>
                </a:spcBef>
                <a:spcAft>
                  <a:spcPts val="0"/>
                </a:spcAft>
                <a:defRPr/>
              </a:pPr>
              <a:endParaRPr lang="en-US" sz="1350" kern="0" dirty="0">
                <a:solidFill>
                  <a:srgbClr val="000000"/>
                </a:solidFill>
                <a:latin typeface="Arial"/>
                <a:ea typeface="+mn-ea"/>
                <a:cs typeface="Arial" panose="020B0604020202020204" pitchFamily="34" charset="0"/>
              </a:endParaRPr>
            </a:p>
          </p:txBody>
        </p:sp>
        <p:grpSp>
          <p:nvGrpSpPr>
            <p:cNvPr id="689" name="Group 688">
              <a:extLst>
                <a:ext uri="{FF2B5EF4-FFF2-40B4-BE49-F238E27FC236}">
                  <a16:creationId xmlns:a16="http://schemas.microsoft.com/office/drawing/2014/main" id="{DB82A9D7-F46E-B54F-A473-1AA708426D59}"/>
                </a:ext>
              </a:extLst>
            </p:cNvPr>
            <p:cNvGrpSpPr/>
            <p:nvPr/>
          </p:nvGrpSpPr>
          <p:grpSpPr>
            <a:xfrm>
              <a:off x="1498600" y="1016000"/>
              <a:ext cx="3215250" cy="3358125"/>
              <a:chOff x="1498600" y="1016000"/>
              <a:chExt cx="3215250" cy="3358125"/>
            </a:xfrm>
          </p:grpSpPr>
          <p:grpSp>
            <p:nvGrpSpPr>
              <p:cNvPr id="690" name="Group 689">
                <a:extLst>
                  <a:ext uri="{FF2B5EF4-FFF2-40B4-BE49-F238E27FC236}">
                    <a16:creationId xmlns:a16="http://schemas.microsoft.com/office/drawing/2014/main" id="{D25ED606-7DAC-5949-8E08-E6C239FC0BF6}"/>
                  </a:ext>
                </a:extLst>
              </p:cNvPr>
              <p:cNvGrpSpPr/>
              <p:nvPr/>
            </p:nvGrpSpPr>
            <p:grpSpPr>
              <a:xfrm>
                <a:off x="4641850" y="4302125"/>
                <a:ext cx="72000" cy="72000"/>
                <a:chOff x="2619375" y="3260725"/>
                <a:chExt cx="72000" cy="72000"/>
              </a:xfrm>
            </p:grpSpPr>
            <p:cxnSp>
              <p:nvCxnSpPr>
                <p:cNvPr id="806" name="Straight Connector 805">
                  <a:extLst>
                    <a:ext uri="{FF2B5EF4-FFF2-40B4-BE49-F238E27FC236}">
                      <a16:creationId xmlns:a16="http://schemas.microsoft.com/office/drawing/2014/main" id="{24C0EEC7-FA16-6C43-869E-9C7D74EA9B1C}"/>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807" name="Straight Connector 806">
                  <a:extLst>
                    <a:ext uri="{FF2B5EF4-FFF2-40B4-BE49-F238E27FC236}">
                      <a16:creationId xmlns:a16="http://schemas.microsoft.com/office/drawing/2014/main" id="{B0A9A99F-189B-1C4C-A442-1AB158522FCD}"/>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1" name="Group 690">
                <a:extLst>
                  <a:ext uri="{FF2B5EF4-FFF2-40B4-BE49-F238E27FC236}">
                    <a16:creationId xmlns:a16="http://schemas.microsoft.com/office/drawing/2014/main" id="{83E64EA3-3C35-D745-9250-883BC33BA143}"/>
                  </a:ext>
                </a:extLst>
              </p:cNvPr>
              <p:cNvGrpSpPr/>
              <p:nvPr/>
            </p:nvGrpSpPr>
            <p:grpSpPr>
              <a:xfrm>
                <a:off x="3085087" y="4142754"/>
                <a:ext cx="419088" cy="228196"/>
                <a:chOff x="2272287" y="3104529"/>
                <a:chExt cx="419088" cy="228196"/>
              </a:xfrm>
            </p:grpSpPr>
            <p:cxnSp>
              <p:nvCxnSpPr>
                <p:cNvPr id="800" name="Straight Connector 799">
                  <a:extLst>
                    <a:ext uri="{FF2B5EF4-FFF2-40B4-BE49-F238E27FC236}">
                      <a16:creationId xmlns:a16="http://schemas.microsoft.com/office/drawing/2014/main" id="{6BCCE4B5-E320-6F49-99E3-1C0E4FB68E81}"/>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801" name="Straight Connector 800">
                  <a:extLst>
                    <a:ext uri="{FF2B5EF4-FFF2-40B4-BE49-F238E27FC236}">
                      <a16:creationId xmlns:a16="http://schemas.microsoft.com/office/drawing/2014/main" id="{97101DF5-BD3F-8C48-8C3D-23C44AB1D2D3}"/>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cxnSp>
              <p:nvCxnSpPr>
                <p:cNvPr id="802" name="Straight Connector 801">
                  <a:extLst>
                    <a:ext uri="{FF2B5EF4-FFF2-40B4-BE49-F238E27FC236}">
                      <a16:creationId xmlns:a16="http://schemas.microsoft.com/office/drawing/2014/main" id="{23BF3636-B6F0-CE44-A87E-1A1454D4FBC0}"/>
                    </a:ext>
                  </a:extLst>
                </p:cNvPr>
                <p:cNvCxnSpPr/>
                <p:nvPr/>
              </p:nvCxnSpPr>
              <p:spPr>
                <a:xfrm>
                  <a:off x="2509444" y="3260725"/>
                  <a:ext cx="0" cy="72000"/>
                </a:xfrm>
                <a:prstGeom prst="line">
                  <a:avLst/>
                </a:prstGeom>
                <a:noFill/>
                <a:ln w="28575" cap="flat" cmpd="sng" algn="ctr">
                  <a:solidFill>
                    <a:schemeClr val="accent3"/>
                  </a:solidFill>
                  <a:prstDash val="solid"/>
                  <a:miter lim="800000"/>
                </a:ln>
                <a:effectLst/>
              </p:spPr>
            </p:cxnSp>
            <p:cxnSp>
              <p:nvCxnSpPr>
                <p:cNvPr id="803" name="Straight Connector 802">
                  <a:extLst>
                    <a:ext uri="{FF2B5EF4-FFF2-40B4-BE49-F238E27FC236}">
                      <a16:creationId xmlns:a16="http://schemas.microsoft.com/office/drawing/2014/main" id="{B44026B9-DE8A-C240-9DC3-BFFEFC10BCBD}"/>
                    </a:ext>
                  </a:extLst>
                </p:cNvPr>
                <p:cNvCxnSpPr/>
                <p:nvPr/>
              </p:nvCxnSpPr>
              <p:spPr>
                <a:xfrm rot="16200000">
                  <a:off x="2509442" y="3260726"/>
                  <a:ext cx="0" cy="72001"/>
                </a:xfrm>
                <a:prstGeom prst="line">
                  <a:avLst/>
                </a:prstGeom>
                <a:noFill/>
                <a:ln w="28575" cap="flat" cmpd="sng" algn="ctr">
                  <a:solidFill>
                    <a:schemeClr val="accent3"/>
                  </a:solidFill>
                  <a:prstDash val="solid"/>
                  <a:miter lim="800000"/>
                </a:ln>
                <a:effectLst/>
              </p:spPr>
            </p:cxnSp>
            <p:cxnSp>
              <p:nvCxnSpPr>
                <p:cNvPr id="804" name="Straight Connector 803">
                  <a:extLst>
                    <a:ext uri="{FF2B5EF4-FFF2-40B4-BE49-F238E27FC236}">
                      <a16:creationId xmlns:a16="http://schemas.microsoft.com/office/drawing/2014/main" id="{63A7C663-74D0-9641-82CA-4A0A921D8C88}"/>
                    </a:ext>
                  </a:extLst>
                </p:cNvPr>
                <p:cNvCxnSpPr/>
                <p:nvPr/>
              </p:nvCxnSpPr>
              <p:spPr>
                <a:xfrm>
                  <a:off x="2308293" y="3104529"/>
                  <a:ext cx="0" cy="72001"/>
                </a:xfrm>
                <a:prstGeom prst="line">
                  <a:avLst/>
                </a:prstGeom>
                <a:noFill/>
                <a:ln w="28575" cap="flat" cmpd="sng" algn="ctr">
                  <a:solidFill>
                    <a:schemeClr val="accent3"/>
                  </a:solidFill>
                  <a:prstDash val="solid"/>
                  <a:miter lim="800000"/>
                </a:ln>
                <a:effectLst/>
              </p:spPr>
            </p:cxnSp>
            <p:cxnSp>
              <p:nvCxnSpPr>
                <p:cNvPr id="805" name="Straight Connector 804">
                  <a:extLst>
                    <a:ext uri="{FF2B5EF4-FFF2-40B4-BE49-F238E27FC236}">
                      <a16:creationId xmlns:a16="http://schemas.microsoft.com/office/drawing/2014/main" id="{1A10B294-AB49-3B4B-8CAF-CA9392368C51}"/>
                    </a:ext>
                  </a:extLst>
                </p:cNvPr>
                <p:cNvCxnSpPr/>
                <p:nvPr/>
              </p:nvCxnSpPr>
              <p:spPr>
                <a:xfrm rot="16200000">
                  <a:off x="2308288" y="3104528"/>
                  <a:ext cx="0" cy="72001"/>
                </a:xfrm>
                <a:prstGeom prst="line">
                  <a:avLst/>
                </a:prstGeom>
                <a:noFill/>
                <a:ln w="28575" cap="flat" cmpd="sng" algn="ctr">
                  <a:solidFill>
                    <a:schemeClr val="accent3"/>
                  </a:solidFill>
                  <a:prstDash val="solid"/>
                  <a:miter lim="800000"/>
                </a:ln>
                <a:effectLst/>
              </p:spPr>
            </p:cxnSp>
          </p:grpSp>
          <p:grpSp>
            <p:nvGrpSpPr>
              <p:cNvPr id="692" name="Group 691">
                <a:extLst>
                  <a:ext uri="{FF2B5EF4-FFF2-40B4-BE49-F238E27FC236}">
                    <a16:creationId xmlns:a16="http://schemas.microsoft.com/office/drawing/2014/main" id="{10309F27-0CD4-6D4D-8501-57C065503922}"/>
                  </a:ext>
                </a:extLst>
              </p:cNvPr>
              <p:cNvGrpSpPr/>
              <p:nvPr/>
            </p:nvGrpSpPr>
            <p:grpSpPr>
              <a:xfrm>
                <a:off x="3200400" y="4140200"/>
                <a:ext cx="72000" cy="72000"/>
                <a:chOff x="2619375" y="3260725"/>
                <a:chExt cx="72000" cy="72000"/>
              </a:xfrm>
            </p:grpSpPr>
            <p:cxnSp>
              <p:nvCxnSpPr>
                <p:cNvPr id="798" name="Straight Connector 797">
                  <a:extLst>
                    <a:ext uri="{FF2B5EF4-FFF2-40B4-BE49-F238E27FC236}">
                      <a16:creationId xmlns:a16="http://schemas.microsoft.com/office/drawing/2014/main" id="{AD2765F2-9963-FC41-A846-10C445D312E9}"/>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99" name="Straight Connector 798">
                  <a:extLst>
                    <a:ext uri="{FF2B5EF4-FFF2-40B4-BE49-F238E27FC236}">
                      <a16:creationId xmlns:a16="http://schemas.microsoft.com/office/drawing/2014/main" id="{2E37E905-8CFC-274F-A09F-F687E7939202}"/>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3" name="Group 692">
                <a:extLst>
                  <a:ext uri="{FF2B5EF4-FFF2-40B4-BE49-F238E27FC236}">
                    <a16:creationId xmlns:a16="http://schemas.microsoft.com/office/drawing/2014/main" id="{09B2CE8D-FE9A-F34A-9AAF-C8896D76BCC1}"/>
                  </a:ext>
                </a:extLst>
              </p:cNvPr>
              <p:cNvGrpSpPr/>
              <p:nvPr/>
            </p:nvGrpSpPr>
            <p:grpSpPr>
              <a:xfrm>
                <a:off x="3181350" y="4140200"/>
                <a:ext cx="72000" cy="72000"/>
                <a:chOff x="2619375" y="3260725"/>
                <a:chExt cx="72000" cy="72000"/>
              </a:xfrm>
            </p:grpSpPr>
            <p:cxnSp>
              <p:nvCxnSpPr>
                <p:cNvPr id="796" name="Straight Connector 795">
                  <a:extLst>
                    <a:ext uri="{FF2B5EF4-FFF2-40B4-BE49-F238E27FC236}">
                      <a16:creationId xmlns:a16="http://schemas.microsoft.com/office/drawing/2014/main" id="{F39DDFB6-7998-D448-A525-BDFDD9C4E7A4}"/>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97" name="Straight Connector 796">
                  <a:extLst>
                    <a:ext uri="{FF2B5EF4-FFF2-40B4-BE49-F238E27FC236}">
                      <a16:creationId xmlns:a16="http://schemas.microsoft.com/office/drawing/2014/main" id="{32BB05AD-CF2A-7646-8906-F2B8B822437C}"/>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4" name="Group 693">
                <a:extLst>
                  <a:ext uri="{FF2B5EF4-FFF2-40B4-BE49-F238E27FC236}">
                    <a16:creationId xmlns:a16="http://schemas.microsoft.com/office/drawing/2014/main" id="{C2207DBD-A357-DE4D-95F2-4946C7CF899D}"/>
                  </a:ext>
                </a:extLst>
              </p:cNvPr>
              <p:cNvGrpSpPr/>
              <p:nvPr/>
            </p:nvGrpSpPr>
            <p:grpSpPr>
              <a:xfrm>
                <a:off x="3155950" y="4140200"/>
                <a:ext cx="72000" cy="72000"/>
                <a:chOff x="2619375" y="3260725"/>
                <a:chExt cx="72000" cy="72000"/>
              </a:xfrm>
            </p:grpSpPr>
            <p:cxnSp>
              <p:nvCxnSpPr>
                <p:cNvPr id="794" name="Straight Connector 793">
                  <a:extLst>
                    <a:ext uri="{FF2B5EF4-FFF2-40B4-BE49-F238E27FC236}">
                      <a16:creationId xmlns:a16="http://schemas.microsoft.com/office/drawing/2014/main" id="{DA34B820-53F4-AC4C-93EB-FA3E89CC0BAF}"/>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95" name="Straight Connector 794">
                  <a:extLst>
                    <a:ext uri="{FF2B5EF4-FFF2-40B4-BE49-F238E27FC236}">
                      <a16:creationId xmlns:a16="http://schemas.microsoft.com/office/drawing/2014/main" id="{E4F06992-A388-CA43-9585-644773B159F9}"/>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5" name="Group 694">
                <a:extLst>
                  <a:ext uri="{FF2B5EF4-FFF2-40B4-BE49-F238E27FC236}">
                    <a16:creationId xmlns:a16="http://schemas.microsoft.com/office/drawing/2014/main" id="{E4A10276-D29C-6E4C-8E9A-1D45C7A6A8AE}"/>
                  </a:ext>
                </a:extLst>
              </p:cNvPr>
              <p:cNvGrpSpPr/>
              <p:nvPr/>
            </p:nvGrpSpPr>
            <p:grpSpPr>
              <a:xfrm>
                <a:off x="3041650" y="4054475"/>
                <a:ext cx="72000" cy="72000"/>
                <a:chOff x="2619375" y="3260725"/>
                <a:chExt cx="72000" cy="72000"/>
              </a:xfrm>
            </p:grpSpPr>
            <p:cxnSp>
              <p:nvCxnSpPr>
                <p:cNvPr id="792" name="Straight Connector 791">
                  <a:extLst>
                    <a:ext uri="{FF2B5EF4-FFF2-40B4-BE49-F238E27FC236}">
                      <a16:creationId xmlns:a16="http://schemas.microsoft.com/office/drawing/2014/main" id="{62AE0127-658C-9D44-B0E8-CDFE2BDD97A2}"/>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93" name="Straight Connector 792">
                  <a:extLst>
                    <a:ext uri="{FF2B5EF4-FFF2-40B4-BE49-F238E27FC236}">
                      <a16:creationId xmlns:a16="http://schemas.microsoft.com/office/drawing/2014/main" id="{2A1B6CF0-8293-3449-8F9C-3A62B0CD9015}"/>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6" name="Group 695">
                <a:extLst>
                  <a:ext uri="{FF2B5EF4-FFF2-40B4-BE49-F238E27FC236}">
                    <a16:creationId xmlns:a16="http://schemas.microsoft.com/office/drawing/2014/main" id="{6C34574D-8D9C-4140-8B7C-F7DCE51402ED}"/>
                  </a:ext>
                </a:extLst>
              </p:cNvPr>
              <p:cNvGrpSpPr/>
              <p:nvPr/>
            </p:nvGrpSpPr>
            <p:grpSpPr>
              <a:xfrm>
                <a:off x="2847975" y="3889375"/>
                <a:ext cx="72000" cy="72000"/>
                <a:chOff x="2619375" y="3260725"/>
                <a:chExt cx="72000" cy="72000"/>
              </a:xfrm>
            </p:grpSpPr>
            <p:cxnSp>
              <p:nvCxnSpPr>
                <p:cNvPr id="790" name="Straight Connector 789">
                  <a:extLst>
                    <a:ext uri="{FF2B5EF4-FFF2-40B4-BE49-F238E27FC236}">
                      <a16:creationId xmlns:a16="http://schemas.microsoft.com/office/drawing/2014/main" id="{59C42283-4FD2-4C44-A02A-ABF3D641EE06}"/>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91" name="Straight Connector 790">
                  <a:extLst>
                    <a:ext uri="{FF2B5EF4-FFF2-40B4-BE49-F238E27FC236}">
                      <a16:creationId xmlns:a16="http://schemas.microsoft.com/office/drawing/2014/main" id="{50227C14-AF0D-7641-9B24-F8826A3848B8}"/>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7" name="Group 696">
                <a:extLst>
                  <a:ext uri="{FF2B5EF4-FFF2-40B4-BE49-F238E27FC236}">
                    <a16:creationId xmlns:a16="http://schemas.microsoft.com/office/drawing/2014/main" id="{589CDB89-E34B-964E-A63B-B0AB0A37A3DD}"/>
                  </a:ext>
                </a:extLst>
              </p:cNvPr>
              <p:cNvGrpSpPr/>
              <p:nvPr/>
            </p:nvGrpSpPr>
            <p:grpSpPr>
              <a:xfrm>
                <a:off x="2800350" y="3889375"/>
                <a:ext cx="72000" cy="72000"/>
                <a:chOff x="2619375" y="3260725"/>
                <a:chExt cx="72000" cy="72000"/>
              </a:xfrm>
            </p:grpSpPr>
            <p:cxnSp>
              <p:nvCxnSpPr>
                <p:cNvPr id="788" name="Straight Connector 787">
                  <a:extLst>
                    <a:ext uri="{FF2B5EF4-FFF2-40B4-BE49-F238E27FC236}">
                      <a16:creationId xmlns:a16="http://schemas.microsoft.com/office/drawing/2014/main" id="{06B2FD3A-6A2B-C642-A3AE-200DCFB23429}"/>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89" name="Straight Connector 788">
                  <a:extLst>
                    <a:ext uri="{FF2B5EF4-FFF2-40B4-BE49-F238E27FC236}">
                      <a16:creationId xmlns:a16="http://schemas.microsoft.com/office/drawing/2014/main" id="{E32A50C1-C65F-1D46-89CA-19B277B6708F}"/>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8" name="Group 697">
                <a:extLst>
                  <a:ext uri="{FF2B5EF4-FFF2-40B4-BE49-F238E27FC236}">
                    <a16:creationId xmlns:a16="http://schemas.microsoft.com/office/drawing/2014/main" id="{047D733D-6D4D-C94F-B746-ADFF836FCA99}"/>
                  </a:ext>
                </a:extLst>
              </p:cNvPr>
              <p:cNvGrpSpPr/>
              <p:nvPr/>
            </p:nvGrpSpPr>
            <p:grpSpPr>
              <a:xfrm>
                <a:off x="2765425" y="3889375"/>
                <a:ext cx="72000" cy="72000"/>
                <a:chOff x="2619375" y="3260725"/>
                <a:chExt cx="72000" cy="72000"/>
              </a:xfrm>
            </p:grpSpPr>
            <p:cxnSp>
              <p:nvCxnSpPr>
                <p:cNvPr id="786" name="Straight Connector 785">
                  <a:extLst>
                    <a:ext uri="{FF2B5EF4-FFF2-40B4-BE49-F238E27FC236}">
                      <a16:creationId xmlns:a16="http://schemas.microsoft.com/office/drawing/2014/main" id="{CDA1AB6C-41AE-1F4F-9BF0-409FEA06B493}"/>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87" name="Straight Connector 786">
                  <a:extLst>
                    <a:ext uri="{FF2B5EF4-FFF2-40B4-BE49-F238E27FC236}">
                      <a16:creationId xmlns:a16="http://schemas.microsoft.com/office/drawing/2014/main" id="{96F89DCC-14EB-DC4C-9876-E31580EBA42D}"/>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699" name="Group 698">
                <a:extLst>
                  <a:ext uri="{FF2B5EF4-FFF2-40B4-BE49-F238E27FC236}">
                    <a16:creationId xmlns:a16="http://schemas.microsoft.com/office/drawing/2014/main" id="{EBDCDAC6-BD6E-3142-836A-E8740AF95164}"/>
                  </a:ext>
                </a:extLst>
              </p:cNvPr>
              <p:cNvGrpSpPr/>
              <p:nvPr/>
            </p:nvGrpSpPr>
            <p:grpSpPr>
              <a:xfrm>
                <a:off x="2743200" y="3889375"/>
                <a:ext cx="72000" cy="72000"/>
                <a:chOff x="2619375" y="3260725"/>
                <a:chExt cx="72000" cy="72000"/>
              </a:xfrm>
            </p:grpSpPr>
            <p:cxnSp>
              <p:nvCxnSpPr>
                <p:cNvPr id="784" name="Straight Connector 783">
                  <a:extLst>
                    <a:ext uri="{FF2B5EF4-FFF2-40B4-BE49-F238E27FC236}">
                      <a16:creationId xmlns:a16="http://schemas.microsoft.com/office/drawing/2014/main" id="{B1C835C3-D783-954D-9C01-773876D1D0D4}"/>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85" name="Straight Connector 784">
                  <a:extLst>
                    <a:ext uri="{FF2B5EF4-FFF2-40B4-BE49-F238E27FC236}">
                      <a16:creationId xmlns:a16="http://schemas.microsoft.com/office/drawing/2014/main" id="{EF97A0AD-C966-774D-8CD4-06C40EE6612B}"/>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0" name="Group 699">
                <a:extLst>
                  <a:ext uri="{FF2B5EF4-FFF2-40B4-BE49-F238E27FC236}">
                    <a16:creationId xmlns:a16="http://schemas.microsoft.com/office/drawing/2014/main" id="{CB18F6DB-BA22-7E46-88AE-A3EFF991DA3A}"/>
                  </a:ext>
                </a:extLst>
              </p:cNvPr>
              <p:cNvGrpSpPr/>
              <p:nvPr/>
            </p:nvGrpSpPr>
            <p:grpSpPr>
              <a:xfrm>
                <a:off x="2708275" y="3835400"/>
                <a:ext cx="72000" cy="72000"/>
                <a:chOff x="2619375" y="3260725"/>
                <a:chExt cx="72000" cy="72000"/>
              </a:xfrm>
            </p:grpSpPr>
            <p:cxnSp>
              <p:nvCxnSpPr>
                <p:cNvPr id="782" name="Straight Connector 781">
                  <a:extLst>
                    <a:ext uri="{FF2B5EF4-FFF2-40B4-BE49-F238E27FC236}">
                      <a16:creationId xmlns:a16="http://schemas.microsoft.com/office/drawing/2014/main" id="{82CF005E-9C12-634E-8F4D-1AA25C70667C}"/>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83" name="Straight Connector 782">
                  <a:extLst>
                    <a:ext uri="{FF2B5EF4-FFF2-40B4-BE49-F238E27FC236}">
                      <a16:creationId xmlns:a16="http://schemas.microsoft.com/office/drawing/2014/main" id="{1D2DFA8D-5D30-7D42-909B-51BE2693B3A9}"/>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1" name="Group 700">
                <a:extLst>
                  <a:ext uri="{FF2B5EF4-FFF2-40B4-BE49-F238E27FC236}">
                    <a16:creationId xmlns:a16="http://schemas.microsoft.com/office/drawing/2014/main" id="{374C6DED-8C46-864F-A0EA-83A1B399644B}"/>
                  </a:ext>
                </a:extLst>
              </p:cNvPr>
              <p:cNvGrpSpPr/>
              <p:nvPr/>
            </p:nvGrpSpPr>
            <p:grpSpPr>
              <a:xfrm>
                <a:off x="2565400" y="3609975"/>
                <a:ext cx="72000" cy="72000"/>
                <a:chOff x="2619375" y="3260725"/>
                <a:chExt cx="72000" cy="72000"/>
              </a:xfrm>
            </p:grpSpPr>
            <p:cxnSp>
              <p:nvCxnSpPr>
                <p:cNvPr id="780" name="Straight Connector 779">
                  <a:extLst>
                    <a:ext uri="{FF2B5EF4-FFF2-40B4-BE49-F238E27FC236}">
                      <a16:creationId xmlns:a16="http://schemas.microsoft.com/office/drawing/2014/main" id="{88F53455-AC53-4344-BB2D-79D4A7BC58AE}"/>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81" name="Straight Connector 780">
                  <a:extLst>
                    <a:ext uri="{FF2B5EF4-FFF2-40B4-BE49-F238E27FC236}">
                      <a16:creationId xmlns:a16="http://schemas.microsoft.com/office/drawing/2014/main" id="{4FFFDAA8-303E-0D4D-BA1D-D2EE66E48982}"/>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2" name="Group 701">
                <a:extLst>
                  <a:ext uri="{FF2B5EF4-FFF2-40B4-BE49-F238E27FC236}">
                    <a16:creationId xmlns:a16="http://schemas.microsoft.com/office/drawing/2014/main" id="{68B74304-67FC-F14E-97E0-B43E10605EAE}"/>
                  </a:ext>
                </a:extLst>
              </p:cNvPr>
              <p:cNvGrpSpPr/>
              <p:nvPr/>
            </p:nvGrpSpPr>
            <p:grpSpPr>
              <a:xfrm>
                <a:off x="2540000" y="3549650"/>
                <a:ext cx="72000" cy="72000"/>
                <a:chOff x="2619375" y="3260725"/>
                <a:chExt cx="72000" cy="72000"/>
              </a:xfrm>
            </p:grpSpPr>
            <p:cxnSp>
              <p:nvCxnSpPr>
                <p:cNvPr id="778" name="Straight Connector 777">
                  <a:extLst>
                    <a:ext uri="{FF2B5EF4-FFF2-40B4-BE49-F238E27FC236}">
                      <a16:creationId xmlns:a16="http://schemas.microsoft.com/office/drawing/2014/main" id="{60BA06C9-D282-1B49-8BE2-3B26F6B889EA}"/>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79" name="Straight Connector 778">
                  <a:extLst>
                    <a:ext uri="{FF2B5EF4-FFF2-40B4-BE49-F238E27FC236}">
                      <a16:creationId xmlns:a16="http://schemas.microsoft.com/office/drawing/2014/main" id="{D82EBA3E-50F4-0042-AE18-DED8A1B870E0}"/>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3" name="Group 702">
                <a:extLst>
                  <a:ext uri="{FF2B5EF4-FFF2-40B4-BE49-F238E27FC236}">
                    <a16:creationId xmlns:a16="http://schemas.microsoft.com/office/drawing/2014/main" id="{9DFE170E-9856-AE48-99F8-BDDCD6F59375}"/>
                  </a:ext>
                </a:extLst>
              </p:cNvPr>
              <p:cNvGrpSpPr/>
              <p:nvPr/>
            </p:nvGrpSpPr>
            <p:grpSpPr>
              <a:xfrm>
                <a:off x="2473325" y="3502025"/>
                <a:ext cx="72000" cy="72000"/>
                <a:chOff x="2619375" y="3260725"/>
                <a:chExt cx="72000" cy="72000"/>
              </a:xfrm>
            </p:grpSpPr>
            <p:cxnSp>
              <p:nvCxnSpPr>
                <p:cNvPr id="776" name="Straight Connector 775">
                  <a:extLst>
                    <a:ext uri="{FF2B5EF4-FFF2-40B4-BE49-F238E27FC236}">
                      <a16:creationId xmlns:a16="http://schemas.microsoft.com/office/drawing/2014/main" id="{8CCCE383-7C6D-8041-BC6D-FF926ECA278F}"/>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77" name="Straight Connector 776">
                  <a:extLst>
                    <a:ext uri="{FF2B5EF4-FFF2-40B4-BE49-F238E27FC236}">
                      <a16:creationId xmlns:a16="http://schemas.microsoft.com/office/drawing/2014/main" id="{1D72AFD2-DB02-2443-88A6-BD48C0621F3D}"/>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4" name="Group 703">
                <a:extLst>
                  <a:ext uri="{FF2B5EF4-FFF2-40B4-BE49-F238E27FC236}">
                    <a16:creationId xmlns:a16="http://schemas.microsoft.com/office/drawing/2014/main" id="{5B01D409-9599-BD44-ACE1-232084A4BC53}"/>
                  </a:ext>
                </a:extLst>
              </p:cNvPr>
              <p:cNvGrpSpPr/>
              <p:nvPr/>
            </p:nvGrpSpPr>
            <p:grpSpPr>
              <a:xfrm>
                <a:off x="2501900" y="3502025"/>
                <a:ext cx="72000" cy="72000"/>
                <a:chOff x="2619375" y="3260725"/>
                <a:chExt cx="72000" cy="72000"/>
              </a:xfrm>
            </p:grpSpPr>
            <p:cxnSp>
              <p:nvCxnSpPr>
                <p:cNvPr id="774" name="Straight Connector 773">
                  <a:extLst>
                    <a:ext uri="{FF2B5EF4-FFF2-40B4-BE49-F238E27FC236}">
                      <a16:creationId xmlns:a16="http://schemas.microsoft.com/office/drawing/2014/main" id="{A57E5949-C9CF-974B-B790-68D4FACFA72F}"/>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75" name="Straight Connector 774">
                  <a:extLst>
                    <a:ext uri="{FF2B5EF4-FFF2-40B4-BE49-F238E27FC236}">
                      <a16:creationId xmlns:a16="http://schemas.microsoft.com/office/drawing/2014/main" id="{1DD28B83-D6E0-AD4E-B731-3A8B7909FB7C}"/>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5" name="Group 704">
                <a:extLst>
                  <a:ext uri="{FF2B5EF4-FFF2-40B4-BE49-F238E27FC236}">
                    <a16:creationId xmlns:a16="http://schemas.microsoft.com/office/drawing/2014/main" id="{7241C185-823E-F34F-990E-CE5A938AD243}"/>
                  </a:ext>
                </a:extLst>
              </p:cNvPr>
              <p:cNvGrpSpPr/>
              <p:nvPr/>
            </p:nvGrpSpPr>
            <p:grpSpPr>
              <a:xfrm>
                <a:off x="2454275" y="3502025"/>
                <a:ext cx="72000" cy="72000"/>
                <a:chOff x="2619375" y="3260725"/>
                <a:chExt cx="72000" cy="72000"/>
              </a:xfrm>
            </p:grpSpPr>
            <p:cxnSp>
              <p:nvCxnSpPr>
                <p:cNvPr id="772" name="Straight Connector 771">
                  <a:extLst>
                    <a:ext uri="{FF2B5EF4-FFF2-40B4-BE49-F238E27FC236}">
                      <a16:creationId xmlns:a16="http://schemas.microsoft.com/office/drawing/2014/main" id="{ADFFE554-D71E-A744-A273-D56129176B11}"/>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73" name="Straight Connector 772">
                  <a:extLst>
                    <a:ext uri="{FF2B5EF4-FFF2-40B4-BE49-F238E27FC236}">
                      <a16:creationId xmlns:a16="http://schemas.microsoft.com/office/drawing/2014/main" id="{BAFAD030-7593-D540-9DD3-FE3081885DBB}"/>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6" name="Group 705">
                <a:extLst>
                  <a:ext uri="{FF2B5EF4-FFF2-40B4-BE49-F238E27FC236}">
                    <a16:creationId xmlns:a16="http://schemas.microsoft.com/office/drawing/2014/main" id="{4EB2D646-374C-EA48-B49E-DB0B8DC6EF9F}"/>
                  </a:ext>
                </a:extLst>
              </p:cNvPr>
              <p:cNvGrpSpPr/>
              <p:nvPr/>
            </p:nvGrpSpPr>
            <p:grpSpPr>
              <a:xfrm>
                <a:off x="2413000" y="3422650"/>
                <a:ext cx="72000" cy="72000"/>
                <a:chOff x="2619375" y="3260725"/>
                <a:chExt cx="72000" cy="72000"/>
              </a:xfrm>
            </p:grpSpPr>
            <p:cxnSp>
              <p:nvCxnSpPr>
                <p:cNvPr id="770" name="Straight Connector 769">
                  <a:extLst>
                    <a:ext uri="{FF2B5EF4-FFF2-40B4-BE49-F238E27FC236}">
                      <a16:creationId xmlns:a16="http://schemas.microsoft.com/office/drawing/2014/main" id="{073D7CDA-53EF-F146-BCEF-2498F138BCE9}"/>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71" name="Straight Connector 770">
                  <a:extLst>
                    <a:ext uri="{FF2B5EF4-FFF2-40B4-BE49-F238E27FC236}">
                      <a16:creationId xmlns:a16="http://schemas.microsoft.com/office/drawing/2014/main" id="{4ADE2D83-84B3-AF4E-A146-81B16E86879E}"/>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7" name="Group 706">
                <a:extLst>
                  <a:ext uri="{FF2B5EF4-FFF2-40B4-BE49-F238E27FC236}">
                    <a16:creationId xmlns:a16="http://schemas.microsoft.com/office/drawing/2014/main" id="{64A68D33-116C-D649-A12D-BB0E3C93F637}"/>
                  </a:ext>
                </a:extLst>
              </p:cNvPr>
              <p:cNvGrpSpPr/>
              <p:nvPr/>
            </p:nvGrpSpPr>
            <p:grpSpPr>
              <a:xfrm>
                <a:off x="2378075" y="3422650"/>
                <a:ext cx="72000" cy="72000"/>
                <a:chOff x="2619375" y="3260725"/>
                <a:chExt cx="72000" cy="72000"/>
              </a:xfrm>
            </p:grpSpPr>
            <p:cxnSp>
              <p:nvCxnSpPr>
                <p:cNvPr id="768" name="Straight Connector 767">
                  <a:extLst>
                    <a:ext uri="{FF2B5EF4-FFF2-40B4-BE49-F238E27FC236}">
                      <a16:creationId xmlns:a16="http://schemas.microsoft.com/office/drawing/2014/main" id="{0A157769-1057-B84B-92BB-7ACC130212DB}"/>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69" name="Straight Connector 768">
                  <a:extLst>
                    <a:ext uri="{FF2B5EF4-FFF2-40B4-BE49-F238E27FC236}">
                      <a16:creationId xmlns:a16="http://schemas.microsoft.com/office/drawing/2014/main" id="{993D17D0-3BB5-1F46-9A2B-912148AFFA3F}"/>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8" name="Group 707">
                <a:extLst>
                  <a:ext uri="{FF2B5EF4-FFF2-40B4-BE49-F238E27FC236}">
                    <a16:creationId xmlns:a16="http://schemas.microsoft.com/office/drawing/2014/main" id="{9BDC3772-0040-444B-A629-D5E28CAA8878}"/>
                  </a:ext>
                </a:extLst>
              </p:cNvPr>
              <p:cNvGrpSpPr/>
              <p:nvPr/>
            </p:nvGrpSpPr>
            <p:grpSpPr>
              <a:xfrm>
                <a:off x="2352675" y="3368675"/>
                <a:ext cx="72000" cy="72000"/>
                <a:chOff x="2619375" y="3260725"/>
                <a:chExt cx="72000" cy="72000"/>
              </a:xfrm>
            </p:grpSpPr>
            <p:cxnSp>
              <p:nvCxnSpPr>
                <p:cNvPr id="766" name="Straight Connector 765">
                  <a:extLst>
                    <a:ext uri="{FF2B5EF4-FFF2-40B4-BE49-F238E27FC236}">
                      <a16:creationId xmlns:a16="http://schemas.microsoft.com/office/drawing/2014/main" id="{88121CAE-0D77-9849-BF02-3094349150F8}"/>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67" name="Straight Connector 766">
                  <a:extLst>
                    <a:ext uri="{FF2B5EF4-FFF2-40B4-BE49-F238E27FC236}">
                      <a16:creationId xmlns:a16="http://schemas.microsoft.com/office/drawing/2014/main" id="{938FD2AA-5C64-3D44-AC61-A7DD62FC914A}"/>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09" name="Group 708">
                <a:extLst>
                  <a:ext uri="{FF2B5EF4-FFF2-40B4-BE49-F238E27FC236}">
                    <a16:creationId xmlns:a16="http://schemas.microsoft.com/office/drawing/2014/main" id="{2A6BB792-873F-C448-8F46-A8EF9BDE5E36}"/>
                  </a:ext>
                </a:extLst>
              </p:cNvPr>
              <p:cNvGrpSpPr/>
              <p:nvPr/>
            </p:nvGrpSpPr>
            <p:grpSpPr>
              <a:xfrm>
                <a:off x="2305050" y="3260725"/>
                <a:ext cx="72000" cy="72000"/>
                <a:chOff x="2619375" y="3260725"/>
                <a:chExt cx="72000" cy="72000"/>
              </a:xfrm>
            </p:grpSpPr>
            <p:cxnSp>
              <p:nvCxnSpPr>
                <p:cNvPr id="764" name="Straight Connector 763">
                  <a:extLst>
                    <a:ext uri="{FF2B5EF4-FFF2-40B4-BE49-F238E27FC236}">
                      <a16:creationId xmlns:a16="http://schemas.microsoft.com/office/drawing/2014/main" id="{5F3E2907-BDF6-AF44-9C28-8C31970352EE}"/>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65" name="Straight Connector 764">
                  <a:extLst>
                    <a:ext uri="{FF2B5EF4-FFF2-40B4-BE49-F238E27FC236}">
                      <a16:creationId xmlns:a16="http://schemas.microsoft.com/office/drawing/2014/main" id="{B11312EF-9A36-CE43-AE79-87EB7C2636F2}"/>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0" name="Group 709">
                <a:extLst>
                  <a:ext uri="{FF2B5EF4-FFF2-40B4-BE49-F238E27FC236}">
                    <a16:creationId xmlns:a16="http://schemas.microsoft.com/office/drawing/2014/main" id="{B0E6FEEC-6E02-7C41-96E5-33D19F1578FD}"/>
                  </a:ext>
                </a:extLst>
              </p:cNvPr>
              <p:cNvGrpSpPr/>
              <p:nvPr/>
            </p:nvGrpSpPr>
            <p:grpSpPr>
              <a:xfrm>
                <a:off x="2289175" y="3260725"/>
                <a:ext cx="72000" cy="72000"/>
                <a:chOff x="2619375" y="3260725"/>
                <a:chExt cx="72000" cy="72000"/>
              </a:xfrm>
            </p:grpSpPr>
            <p:cxnSp>
              <p:nvCxnSpPr>
                <p:cNvPr id="762" name="Straight Connector 761">
                  <a:extLst>
                    <a:ext uri="{FF2B5EF4-FFF2-40B4-BE49-F238E27FC236}">
                      <a16:creationId xmlns:a16="http://schemas.microsoft.com/office/drawing/2014/main" id="{DAAFA8D9-1D16-464B-812E-1D2FBDCC3937}"/>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63" name="Straight Connector 762">
                  <a:extLst>
                    <a:ext uri="{FF2B5EF4-FFF2-40B4-BE49-F238E27FC236}">
                      <a16:creationId xmlns:a16="http://schemas.microsoft.com/office/drawing/2014/main" id="{A53799D9-9F97-AA49-8208-444D5D7FFD71}"/>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1" name="Group 710">
                <a:extLst>
                  <a:ext uri="{FF2B5EF4-FFF2-40B4-BE49-F238E27FC236}">
                    <a16:creationId xmlns:a16="http://schemas.microsoft.com/office/drawing/2014/main" id="{8BACA40D-AB14-1946-BAD4-9DDF31E8F1C3}"/>
                  </a:ext>
                </a:extLst>
              </p:cNvPr>
              <p:cNvGrpSpPr/>
              <p:nvPr/>
            </p:nvGrpSpPr>
            <p:grpSpPr>
              <a:xfrm>
                <a:off x="2257425" y="3181350"/>
                <a:ext cx="72000" cy="72000"/>
                <a:chOff x="2619375" y="3260725"/>
                <a:chExt cx="72000" cy="72000"/>
              </a:xfrm>
            </p:grpSpPr>
            <p:cxnSp>
              <p:nvCxnSpPr>
                <p:cNvPr id="760" name="Straight Connector 759">
                  <a:extLst>
                    <a:ext uri="{FF2B5EF4-FFF2-40B4-BE49-F238E27FC236}">
                      <a16:creationId xmlns:a16="http://schemas.microsoft.com/office/drawing/2014/main" id="{E317078F-C892-4F41-B707-75DBE9CCD44C}"/>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61" name="Straight Connector 760">
                  <a:extLst>
                    <a:ext uri="{FF2B5EF4-FFF2-40B4-BE49-F238E27FC236}">
                      <a16:creationId xmlns:a16="http://schemas.microsoft.com/office/drawing/2014/main" id="{FEFEFAB5-69FE-9447-9402-0F4C9D42DF80}"/>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2" name="Group 711">
                <a:extLst>
                  <a:ext uri="{FF2B5EF4-FFF2-40B4-BE49-F238E27FC236}">
                    <a16:creationId xmlns:a16="http://schemas.microsoft.com/office/drawing/2014/main" id="{C6633925-E549-6E4E-B03E-43E952AE9B1A}"/>
                  </a:ext>
                </a:extLst>
              </p:cNvPr>
              <p:cNvGrpSpPr/>
              <p:nvPr/>
            </p:nvGrpSpPr>
            <p:grpSpPr>
              <a:xfrm>
                <a:off x="2232025" y="3048000"/>
                <a:ext cx="72000" cy="72000"/>
                <a:chOff x="2619375" y="3260725"/>
                <a:chExt cx="72000" cy="72000"/>
              </a:xfrm>
            </p:grpSpPr>
            <p:cxnSp>
              <p:nvCxnSpPr>
                <p:cNvPr id="758" name="Straight Connector 757">
                  <a:extLst>
                    <a:ext uri="{FF2B5EF4-FFF2-40B4-BE49-F238E27FC236}">
                      <a16:creationId xmlns:a16="http://schemas.microsoft.com/office/drawing/2014/main" id="{F3BA8B5A-5DBF-7742-9632-24EB396F6DED}"/>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59" name="Straight Connector 758">
                  <a:extLst>
                    <a:ext uri="{FF2B5EF4-FFF2-40B4-BE49-F238E27FC236}">
                      <a16:creationId xmlns:a16="http://schemas.microsoft.com/office/drawing/2014/main" id="{5338075F-0C88-0A4A-841D-3C7F233133B0}"/>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3" name="Group 712">
                <a:extLst>
                  <a:ext uri="{FF2B5EF4-FFF2-40B4-BE49-F238E27FC236}">
                    <a16:creationId xmlns:a16="http://schemas.microsoft.com/office/drawing/2014/main" id="{BFE39425-3FC0-554F-89DF-4F688C2D86BE}"/>
                  </a:ext>
                </a:extLst>
              </p:cNvPr>
              <p:cNvGrpSpPr/>
              <p:nvPr/>
            </p:nvGrpSpPr>
            <p:grpSpPr>
              <a:xfrm>
                <a:off x="2197100" y="3013075"/>
                <a:ext cx="72000" cy="72000"/>
                <a:chOff x="2619375" y="3260725"/>
                <a:chExt cx="72000" cy="72000"/>
              </a:xfrm>
            </p:grpSpPr>
            <p:cxnSp>
              <p:nvCxnSpPr>
                <p:cNvPr id="756" name="Straight Connector 755">
                  <a:extLst>
                    <a:ext uri="{FF2B5EF4-FFF2-40B4-BE49-F238E27FC236}">
                      <a16:creationId xmlns:a16="http://schemas.microsoft.com/office/drawing/2014/main" id="{E8C743D4-8E37-004E-8AC0-45850BF97F36}"/>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57" name="Straight Connector 756">
                  <a:extLst>
                    <a:ext uri="{FF2B5EF4-FFF2-40B4-BE49-F238E27FC236}">
                      <a16:creationId xmlns:a16="http://schemas.microsoft.com/office/drawing/2014/main" id="{59B5F382-4B15-4042-A0F6-5B84423B1D97}"/>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4" name="Group 713">
                <a:extLst>
                  <a:ext uri="{FF2B5EF4-FFF2-40B4-BE49-F238E27FC236}">
                    <a16:creationId xmlns:a16="http://schemas.microsoft.com/office/drawing/2014/main" id="{F5381153-9450-0D4B-A84D-A09EE0DEAD29}"/>
                  </a:ext>
                </a:extLst>
              </p:cNvPr>
              <p:cNvGrpSpPr/>
              <p:nvPr/>
            </p:nvGrpSpPr>
            <p:grpSpPr>
              <a:xfrm>
                <a:off x="2181225" y="2981325"/>
                <a:ext cx="72000" cy="72000"/>
                <a:chOff x="2619375" y="3260725"/>
                <a:chExt cx="72000" cy="72000"/>
              </a:xfrm>
            </p:grpSpPr>
            <p:cxnSp>
              <p:nvCxnSpPr>
                <p:cNvPr id="754" name="Straight Connector 753">
                  <a:extLst>
                    <a:ext uri="{FF2B5EF4-FFF2-40B4-BE49-F238E27FC236}">
                      <a16:creationId xmlns:a16="http://schemas.microsoft.com/office/drawing/2014/main" id="{B6A51302-ABC6-614C-81D7-46E4578759A0}"/>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55" name="Straight Connector 754">
                  <a:extLst>
                    <a:ext uri="{FF2B5EF4-FFF2-40B4-BE49-F238E27FC236}">
                      <a16:creationId xmlns:a16="http://schemas.microsoft.com/office/drawing/2014/main" id="{AEBCA2D5-6FEF-0B41-834F-92C01CEC5CDA}"/>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5" name="Group 714">
                <a:extLst>
                  <a:ext uri="{FF2B5EF4-FFF2-40B4-BE49-F238E27FC236}">
                    <a16:creationId xmlns:a16="http://schemas.microsoft.com/office/drawing/2014/main" id="{1FA2A8D8-CEF9-074D-8E7D-3620EDBBE47F}"/>
                  </a:ext>
                </a:extLst>
              </p:cNvPr>
              <p:cNvGrpSpPr/>
              <p:nvPr/>
            </p:nvGrpSpPr>
            <p:grpSpPr>
              <a:xfrm>
                <a:off x="2136775" y="2816225"/>
                <a:ext cx="72000" cy="72000"/>
                <a:chOff x="2619375" y="3260725"/>
                <a:chExt cx="72000" cy="72000"/>
              </a:xfrm>
            </p:grpSpPr>
            <p:cxnSp>
              <p:nvCxnSpPr>
                <p:cNvPr id="752" name="Straight Connector 751">
                  <a:extLst>
                    <a:ext uri="{FF2B5EF4-FFF2-40B4-BE49-F238E27FC236}">
                      <a16:creationId xmlns:a16="http://schemas.microsoft.com/office/drawing/2014/main" id="{9BB656A1-8C01-E547-8926-862680E18730}"/>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53" name="Straight Connector 752">
                  <a:extLst>
                    <a:ext uri="{FF2B5EF4-FFF2-40B4-BE49-F238E27FC236}">
                      <a16:creationId xmlns:a16="http://schemas.microsoft.com/office/drawing/2014/main" id="{FE71959F-F1C7-A94D-9AD7-6E89981EEC56}"/>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6" name="Group 715">
                <a:extLst>
                  <a:ext uri="{FF2B5EF4-FFF2-40B4-BE49-F238E27FC236}">
                    <a16:creationId xmlns:a16="http://schemas.microsoft.com/office/drawing/2014/main" id="{477F3946-1144-6F47-B36F-467BF0FBECAF}"/>
                  </a:ext>
                </a:extLst>
              </p:cNvPr>
              <p:cNvGrpSpPr/>
              <p:nvPr/>
            </p:nvGrpSpPr>
            <p:grpSpPr>
              <a:xfrm>
                <a:off x="2044700" y="2654300"/>
                <a:ext cx="72000" cy="72000"/>
                <a:chOff x="2619375" y="3260725"/>
                <a:chExt cx="72000" cy="72000"/>
              </a:xfrm>
            </p:grpSpPr>
            <p:cxnSp>
              <p:nvCxnSpPr>
                <p:cNvPr id="750" name="Straight Connector 749">
                  <a:extLst>
                    <a:ext uri="{FF2B5EF4-FFF2-40B4-BE49-F238E27FC236}">
                      <a16:creationId xmlns:a16="http://schemas.microsoft.com/office/drawing/2014/main" id="{4E9A4D6C-77E7-F340-8C0B-88C71BDAD902}"/>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51" name="Straight Connector 750">
                  <a:extLst>
                    <a:ext uri="{FF2B5EF4-FFF2-40B4-BE49-F238E27FC236}">
                      <a16:creationId xmlns:a16="http://schemas.microsoft.com/office/drawing/2014/main" id="{EF6B78F0-2938-024E-9771-9952C1354BF5}"/>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7" name="Group 716">
                <a:extLst>
                  <a:ext uri="{FF2B5EF4-FFF2-40B4-BE49-F238E27FC236}">
                    <a16:creationId xmlns:a16="http://schemas.microsoft.com/office/drawing/2014/main" id="{6C1E54AB-2BB1-3D46-9B77-40D07CDE819E}"/>
                  </a:ext>
                </a:extLst>
              </p:cNvPr>
              <p:cNvGrpSpPr/>
              <p:nvPr/>
            </p:nvGrpSpPr>
            <p:grpSpPr>
              <a:xfrm>
                <a:off x="1933575" y="2282825"/>
                <a:ext cx="72000" cy="72000"/>
                <a:chOff x="2619375" y="3260725"/>
                <a:chExt cx="72000" cy="72000"/>
              </a:xfrm>
            </p:grpSpPr>
            <p:cxnSp>
              <p:nvCxnSpPr>
                <p:cNvPr id="748" name="Straight Connector 747">
                  <a:extLst>
                    <a:ext uri="{FF2B5EF4-FFF2-40B4-BE49-F238E27FC236}">
                      <a16:creationId xmlns:a16="http://schemas.microsoft.com/office/drawing/2014/main" id="{901F7FB0-7B89-2E41-90F6-676BB180D504}"/>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49" name="Straight Connector 748">
                  <a:extLst>
                    <a:ext uri="{FF2B5EF4-FFF2-40B4-BE49-F238E27FC236}">
                      <a16:creationId xmlns:a16="http://schemas.microsoft.com/office/drawing/2014/main" id="{4506CE63-D7EF-CC47-A414-5EE59CDBBFDD}"/>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8" name="Group 717">
                <a:extLst>
                  <a:ext uri="{FF2B5EF4-FFF2-40B4-BE49-F238E27FC236}">
                    <a16:creationId xmlns:a16="http://schemas.microsoft.com/office/drawing/2014/main" id="{A673250B-072A-DA42-8861-0500EA67B109}"/>
                  </a:ext>
                </a:extLst>
              </p:cNvPr>
              <p:cNvGrpSpPr/>
              <p:nvPr/>
            </p:nvGrpSpPr>
            <p:grpSpPr>
              <a:xfrm>
                <a:off x="1898650" y="2254250"/>
                <a:ext cx="72000" cy="72000"/>
                <a:chOff x="2619375" y="3260725"/>
                <a:chExt cx="72000" cy="72000"/>
              </a:xfrm>
            </p:grpSpPr>
            <p:cxnSp>
              <p:nvCxnSpPr>
                <p:cNvPr id="746" name="Straight Connector 745">
                  <a:extLst>
                    <a:ext uri="{FF2B5EF4-FFF2-40B4-BE49-F238E27FC236}">
                      <a16:creationId xmlns:a16="http://schemas.microsoft.com/office/drawing/2014/main" id="{1E40D240-78E8-7048-811E-1EC584007720}"/>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47" name="Straight Connector 746">
                  <a:extLst>
                    <a:ext uri="{FF2B5EF4-FFF2-40B4-BE49-F238E27FC236}">
                      <a16:creationId xmlns:a16="http://schemas.microsoft.com/office/drawing/2014/main" id="{ED104644-0B5C-104B-AEEC-C03298328222}"/>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19" name="Group 718">
                <a:extLst>
                  <a:ext uri="{FF2B5EF4-FFF2-40B4-BE49-F238E27FC236}">
                    <a16:creationId xmlns:a16="http://schemas.microsoft.com/office/drawing/2014/main" id="{4225328A-F1F2-D54A-AF44-4CB7C8399A0F}"/>
                  </a:ext>
                </a:extLst>
              </p:cNvPr>
              <p:cNvGrpSpPr/>
              <p:nvPr/>
            </p:nvGrpSpPr>
            <p:grpSpPr>
              <a:xfrm>
                <a:off x="1866900" y="2200275"/>
                <a:ext cx="72000" cy="72000"/>
                <a:chOff x="2619375" y="3260725"/>
                <a:chExt cx="72000" cy="72000"/>
              </a:xfrm>
            </p:grpSpPr>
            <p:cxnSp>
              <p:nvCxnSpPr>
                <p:cNvPr id="744" name="Straight Connector 743">
                  <a:extLst>
                    <a:ext uri="{FF2B5EF4-FFF2-40B4-BE49-F238E27FC236}">
                      <a16:creationId xmlns:a16="http://schemas.microsoft.com/office/drawing/2014/main" id="{E17431F6-6EA7-B04E-8A19-DE3EDAA9C2B2}"/>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45" name="Straight Connector 744">
                  <a:extLst>
                    <a:ext uri="{FF2B5EF4-FFF2-40B4-BE49-F238E27FC236}">
                      <a16:creationId xmlns:a16="http://schemas.microsoft.com/office/drawing/2014/main" id="{50F2A974-CA48-524E-9A68-158E1EB31538}"/>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0" name="Group 719">
                <a:extLst>
                  <a:ext uri="{FF2B5EF4-FFF2-40B4-BE49-F238E27FC236}">
                    <a16:creationId xmlns:a16="http://schemas.microsoft.com/office/drawing/2014/main" id="{4D73886B-2253-774D-B97D-AD7444ACA964}"/>
                  </a:ext>
                </a:extLst>
              </p:cNvPr>
              <p:cNvGrpSpPr/>
              <p:nvPr/>
            </p:nvGrpSpPr>
            <p:grpSpPr>
              <a:xfrm>
                <a:off x="1831975" y="2114550"/>
                <a:ext cx="72000" cy="72000"/>
                <a:chOff x="2619375" y="3260725"/>
                <a:chExt cx="72000" cy="72000"/>
              </a:xfrm>
            </p:grpSpPr>
            <p:cxnSp>
              <p:nvCxnSpPr>
                <p:cNvPr id="742" name="Straight Connector 741">
                  <a:extLst>
                    <a:ext uri="{FF2B5EF4-FFF2-40B4-BE49-F238E27FC236}">
                      <a16:creationId xmlns:a16="http://schemas.microsoft.com/office/drawing/2014/main" id="{861B307C-734F-3A44-BA54-EC38C4BC0826}"/>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43" name="Straight Connector 742">
                  <a:extLst>
                    <a:ext uri="{FF2B5EF4-FFF2-40B4-BE49-F238E27FC236}">
                      <a16:creationId xmlns:a16="http://schemas.microsoft.com/office/drawing/2014/main" id="{DAF3FFC7-598E-BE47-BFB6-F0DB782DA1C5}"/>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1" name="Group 720">
                <a:extLst>
                  <a:ext uri="{FF2B5EF4-FFF2-40B4-BE49-F238E27FC236}">
                    <a16:creationId xmlns:a16="http://schemas.microsoft.com/office/drawing/2014/main" id="{F0807692-038A-3045-8921-57095FAEA407}"/>
                  </a:ext>
                </a:extLst>
              </p:cNvPr>
              <p:cNvGrpSpPr/>
              <p:nvPr/>
            </p:nvGrpSpPr>
            <p:grpSpPr>
              <a:xfrm>
                <a:off x="1800225" y="2117725"/>
                <a:ext cx="72000" cy="72000"/>
                <a:chOff x="2619375" y="3260725"/>
                <a:chExt cx="72000" cy="72000"/>
              </a:xfrm>
            </p:grpSpPr>
            <p:cxnSp>
              <p:nvCxnSpPr>
                <p:cNvPr id="740" name="Straight Connector 739">
                  <a:extLst>
                    <a:ext uri="{FF2B5EF4-FFF2-40B4-BE49-F238E27FC236}">
                      <a16:creationId xmlns:a16="http://schemas.microsoft.com/office/drawing/2014/main" id="{1546236A-CCF3-D44B-9827-D6300E266090}"/>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41" name="Straight Connector 740">
                  <a:extLst>
                    <a:ext uri="{FF2B5EF4-FFF2-40B4-BE49-F238E27FC236}">
                      <a16:creationId xmlns:a16="http://schemas.microsoft.com/office/drawing/2014/main" id="{3966D795-A72C-724D-93E7-A81F0F6A3161}"/>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2" name="Group 721">
                <a:extLst>
                  <a:ext uri="{FF2B5EF4-FFF2-40B4-BE49-F238E27FC236}">
                    <a16:creationId xmlns:a16="http://schemas.microsoft.com/office/drawing/2014/main" id="{4A521702-EF69-8848-A875-3E230D7E7D29}"/>
                  </a:ext>
                </a:extLst>
              </p:cNvPr>
              <p:cNvGrpSpPr/>
              <p:nvPr/>
            </p:nvGrpSpPr>
            <p:grpSpPr>
              <a:xfrm>
                <a:off x="1784350" y="2066925"/>
                <a:ext cx="72000" cy="72000"/>
                <a:chOff x="2619375" y="3260725"/>
                <a:chExt cx="72000" cy="72000"/>
              </a:xfrm>
            </p:grpSpPr>
            <p:cxnSp>
              <p:nvCxnSpPr>
                <p:cNvPr id="738" name="Straight Connector 737">
                  <a:extLst>
                    <a:ext uri="{FF2B5EF4-FFF2-40B4-BE49-F238E27FC236}">
                      <a16:creationId xmlns:a16="http://schemas.microsoft.com/office/drawing/2014/main" id="{97EF3F39-1319-5743-9755-EE88ADEF14F3}"/>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39" name="Straight Connector 738">
                  <a:extLst>
                    <a:ext uri="{FF2B5EF4-FFF2-40B4-BE49-F238E27FC236}">
                      <a16:creationId xmlns:a16="http://schemas.microsoft.com/office/drawing/2014/main" id="{7607C6CD-EB36-DC41-80E3-1440E3BAF379}"/>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3" name="Group 722">
                <a:extLst>
                  <a:ext uri="{FF2B5EF4-FFF2-40B4-BE49-F238E27FC236}">
                    <a16:creationId xmlns:a16="http://schemas.microsoft.com/office/drawing/2014/main" id="{13A05E3D-A2CD-2745-9DF9-29BC047695E2}"/>
                  </a:ext>
                </a:extLst>
              </p:cNvPr>
              <p:cNvGrpSpPr/>
              <p:nvPr/>
            </p:nvGrpSpPr>
            <p:grpSpPr>
              <a:xfrm>
                <a:off x="1711325" y="1835150"/>
                <a:ext cx="72000" cy="72000"/>
                <a:chOff x="2619375" y="3260725"/>
                <a:chExt cx="72000" cy="72000"/>
              </a:xfrm>
            </p:grpSpPr>
            <p:cxnSp>
              <p:nvCxnSpPr>
                <p:cNvPr id="736" name="Straight Connector 735">
                  <a:extLst>
                    <a:ext uri="{FF2B5EF4-FFF2-40B4-BE49-F238E27FC236}">
                      <a16:creationId xmlns:a16="http://schemas.microsoft.com/office/drawing/2014/main" id="{EA0DE8AB-2B07-8B42-935C-305958A9625B}"/>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37" name="Straight Connector 736">
                  <a:extLst>
                    <a:ext uri="{FF2B5EF4-FFF2-40B4-BE49-F238E27FC236}">
                      <a16:creationId xmlns:a16="http://schemas.microsoft.com/office/drawing/2014/main" id="{988487ED-1B0B-0245-90CF-CFBE3C8C54D1}"/>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4" name="Group 723">
                <a:extLst>
                  <a:ext uri="{FF2B5EF4-FFF2-40B4-BE49-F238E27FC236}">
                    <a16:creationId xmlns:a16="http://schemas.microsoft.com/office/drawing/2014/main" id="{F24116D2-92F6-1646-B6BB-DEAD35E1A4D3}"/>
                  </a:ext>
                </a:extLst>
              </p:cNvPr>
              <p:cNvGrpSpPr/>
              <p:nvPr/>
            </p:nvGrpSpPr>
            <p:grpSpPr>
              <a:xfrm>
                <a:off x="1666875" y="1689100"/>
                <a:ext cx="72000" cy="72000"/>
                <a:chOff x="2619375" y="3260725"/>
                <a:chExt cx="72000" cy="72000"/>
              </a:xfrm>
            </p:grpSpPr>
            <p:cxnSp>
              <p:nvCxnSpPr>
                <p:cNvPr id="734" name="Straight Connector 733">
                  <a:extLst>
                    <a:ext uri="{FF2B5EF4-FFF2-40B4-BE49-F238E27FC236}">
                      <a16:creationId xmlns:a16="http://schemas.microsoft.com/office/drawing/2014/main" id="{C3DA3DC3-5BC0-964B-B235-DD5FBA13EFD2}"/>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35" name="Straight Connector 734">
                  <a:extLst>
                    <a:ext uri="{FF2B5EF4-FFF2-40B4-BE49-F238E27FC236}">
                      <a16:creationId xmlns:a16="http://schemas.microsoft.com/office/drawing/2014/main" id="{F0022310-0088-F542-93EB-D8BEBDEACE63}"/>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5" name="Group 724">
                <a:extLst>
                  <a:ext uri="{FF2B5EF4-FFF2-40B4-BE49-F238E27FC236}">
                    <a16:creationId xmlns:a16="http://schemas.microsoft.com/office/drawing/2014/main" id="{6ADEE3D1-B4F1-0C4A-960F-DD94E421BA93}"/>
                  </a:ext>
                </a:extLst>
              </p:cNvPr>
              <p:cNvGrpSpPr/>
              <p:nvPr/>
            </p:nvGrpSpPr>
            <p:grpSpPr>
              <a:xfrm>
                <a:off x="1638300" y="1498600"/>
                <a:ext cx="72000" cy="72000"/>
                <a:chOff x="2619375" y="3260725"/>
                <a:chExt cx="72000" cy="72000"/>
              </a:xfrm>
            </p:grpSpPr>
            <p:cxnSp>
              <p:nvCxnSpPr>
                <p:cNvPr id="732" name="Straight Connector 731">
                  <a:extLst>
                    <a:ext uri="{FF2B5EF4-FFF2-40B4-BE49-F238E27FC236}">
                      <a16:creationId xmlns:a16="http://schemas.microsoft.com/office/drawing/2014/main" id="{6340F832-91E3-EB44-81DF-ED8525239675}"/>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33" name="Straight Connector 732">
                  <a:extLst>
                    <a:ext uri="{FF2B5EF4-FFF2-40B4-BE49-F238E27FC236}">
                      <a16:creationId xmlns:a16="http://schemas.microsoft.com/office/drawing/2014/main" id="{0AEC5626-F479-E040-893D-D5C0D02911E8}"/>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6" name="Group 725">
                <a:extLst>
                  <a:ext uri="{FF2B5EF4-FFF2-40B4-BE49-F238E27FC236}">
                    <a16:creationId xmlns:a16="http://schemas.microsoft.com/office/drawing/2014/main" id="{1C5533E8-FDE8-7A40-9200-7A612CFEB6EC}"/>
                  </a:ext>
                </a:extLst>
              </p:cNvPr>
              <p:cNvGrpSpPr/>
              <p:nvPr/>
            </p:nvGrpSpPr>
            <p:grpSpPr>
              <a:xfrm>
                <a:off x="1600200" y="1292225"/>
                <a:ext cx="72000" cy="72000"/>
                <a:chOff x="2619375" y="3260725"/>
                <a:chExt cx="72000" cy="72000"/>
              </a:xfrm>
            </p:grpSpPr>
            <p:cxnSp>
              <p:nvCxnSpPr>
                <p:cNvPr id="730" name="Straight Connector 729">
                  <a:extLst>
                    <a:ext uri="{FF2B5EF4-FFF2-40B4-BE49-F238E27FC236}">
                      <a16:creationId xmlns:a16="http://schemas.microsoft.com/office/drawing/2014/main" id="{0DD77643-1D01-5841-8972-39532E325E1B}"/>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31" name="Straight Connector 730">
                  <a:extLst>
                    <a:ext uri="{FF2B5EF4-FFF2-40B4-BE49-F238E27FC236}">
                      <a16:creationId xmlns:a16="http://schemas.microsoft.com/office/drawing/2014/main" id="{957E04E0-682E-5F47-82DC-36793B7A76FB}"/>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nvGrpSpPr>
              <p:cNvPr id="727" name="Group 726">
                <a:extLst>
                  <a:ext uri="{FF2B5EF4-FFF2-40B4-BE49-F238E27FC236}">
                    <a16:creationId xmlns:a16="http://schemas.microsoft.com/office/drawing/2014/main" id="{520BF591-1EC7-2444-83BF-CB29630A23AB}"/>
                  </a:ext>
                </a:extLst>
              </p:cNvPr>
              <p:cNvGrpSpPr/>
              <p:nvPr/>
            </p:nvGrpSpPr>
            <p:grpSpPr>
              <a:xfrm>
                <a:off x="1498600" y="1016000"/>
                <a:ext cx="72000" cy="72000"/>
                <a:chOff x="2619375" y="3260725"/>
                <a:chExt cx="72000" cy="72000"/>
              </a:xfrm>
            </p:grpSpPr>
            <p:cxnSp>
              <p:nvCxnSpPr>
                <p:cNvPr id="728" name="Straight Connector 727">
                  <a:extLst>
                    <a:ext uri="{FF2B5EF4-FFF2-40B4-BE49-F238E27FC236}">
                      <a16:creationId xmlns:a16="http://schemas.microsoft.com/office/drawing/2014/main" id="{6B000796-2983-4F40-A203-2F49177ED04D}"/>
                    </a:ext>
                  </a:extLst>
                </p:cNvPr>
                <p:cNvCxnSpPr/>
                <p:nvPr/>
              </p:nvCxnSpPr>
              <p:spPr>
                <a:xfrm>
                  <a:off x="2655375" y="3260725"/>
                  <a:ext cx="0" cy="72000"/>
                </a:xfrm>
                <a:prstGeom prst="line">
                  <a:avLst/>
                </a:prstGeom>
                <a:noFill/>
                <a:ln w="28575" cap="flat" cmpd="sng" algn="ctr">
                  <a:solidFill>
                    <a:schemeClr val="accent3"/>
                  </a:solidFill>
                  <a:prstDash val="solid"/>
                  <a:miter lim="800000"/>
                </a:ln>
                <a:effectLst/>
              </p:spPr>
            </p:cxnSp>
            <p:cxnSp>
              <p:nvCxnSpPr>
                <p:cNvPr id="729" name="Straight Connector 728">
                  <a:extLst>
                    <a:ext uri="{FF2B5EF4-FFF2-40B4-BE49-F238E27FC236}">
                      <a16:creationId xmlns:a16="http://schemas.microsoft.com/office/drawing/2014/main" id="{38B3A668-34EE-8B4E-81F8-1894A4A340E5}"/>
                    </a:ext>
                  </a:extLst>
                </p:cNvPr>
                <p:cNvCxnSpPr/>
                <p:nvPr/>
              </p:nvCxnSpPr>
              <p:spPr>
                <a:xfrm rot="16200000">
                  <a:off x="2655375" y="3260726"/>
                  <a:ext cx="0" cy="72000"/>
                </a:xfrm>
                <a:prstGeom prst="line">
                  <a:avLst/>
                </a:prstGeom>
                <a:noFill/>
                <a:ln w="28575" cap="flat" cmpd="sng" algn="ctr">
                  <a:solidFill>
                    <a:schemeClr val="accent3"/>
                  </a:solidFill>
                  <a:prstDash val="solid"/>
                  <a:miter lim="800000"/>
                </a:ln>
                <a:effectLst/>
              </p:spPr>
            </p:cxnSp>
          </p:grpSp>
        </p:grpSp>
      </p:grpSp>
      <p:grpSp>
        <p:nvGrpSpPr>
          <p:cNvPr id="574" name="Group 573">
            <a:extLst>
              <a:ext uri="{FF2B5EF4-FFF2-40B4-BE49-F238E27FC236}">
                <a16:creationId xmlns:a16="http://schemas.microsoft.com/office/drawing/2014/main" id="{60B76383-4C54-164E-B463-4E0B504B93B6}"/>
              </a:ext>
            </a:extLst>
          </p:cNvPr>
          <p:cNvGrpSpPr/>
          <p:nvPr/>
        </p:nvGrpSpPr>
        <p:grpSpPr>
          <a:xfrm>
            <a:off x="5380369" y="1552868"/>
            <a:ext cx="1425077" cy="2571609"/>
            <a:chOff x="1495425" y="1019175"/>
            <a:chExt cx="1616259" cy="3952876"/>
          </a:xfrm>
        </p:grpSpPr>
        <p:sp>
          <p:nvSpPr>
            <p:cNvPr id="635" name="Freeform 77">
              <a:extLst>
                <a:ext uri="{FF2B5EF4-FFF2-40B4-BE49-F238E27FC236}">
                  <a16:creationId xmlns:a16="http://schemas.microsoft.com/office/drawing/2014/main" id="{8136CEE0-8E1F-3842-B785-C407A3AF6C30}"/>
                </a:ext>
              </a:extLst>
            </p:cNvPr>
            <p:cNvSpPr/>
            <p:nvPr/>
          </p:nvSpPr>
          <p:spPr>
            <a:xfrm>
              <a:off x="1530534" y="1050924"/>
              <a:ext cx="1581150" cy="3921127"/>
            </a:xfrm>
            <a:custGeom>
              <a:avLst/>
              <a:gdLst>
                <a:gd name="connsiteX0" fmla="*/ 1778000 w 1781175"/>
                <a:gd name="connsiteY0" fmla="*/ 3317875 h 3317875"/>
                <a:gd name="connsiteX1" fmla="*/ 1781175 w 1781175"/>
                <a:gd name="connsiteY1" fmla="*/ 2952750 h 3317875"/>
                <a:gd name="connsiteX2" fmla="*/ 1568450 w 1781175"/>
                <a:gd name="connsiteY2" fmla="*/ 2952750 h 3317875"/>
                <a:gd name="connsiteX3" fmla="*/ 1571625 w 1781175"/>
                <a:gd name="connsiteY3" fmla="*/ 2832100 h 3317875"/>
                <a:gd name="connsiteX4" fmla="*/ 1508125 w 1781175"/>
                <a:gd name="connsiteY4" fmla="*/ 2832100 h 3317875"/>
                <a:gd name="connsiteX5" fmla="*/ 1511300 w 1781175"/>
                <a:gd name="connsiteY5" fmla="*/ 2717800 h 3317875"/>
                <a:gd name="connsiteX6" fmla="*/ 1292225 w 1781175"/>
                <a:gd name="connsiteY6" fmla="*/ 2720975 h 3317875"/>
                <a:gd name="connsiteX7" fmla="*/ 1295400 w 1781175"/>
                <a:gd name="connsiteY7" fmla="*/ 2625725 h 3317875"/>
                <a:gd name="connsiteX8" fmla="*/ 1162050 w 1781175"/>
                <a:gd name="connsiteY8" fmla="*/ 2625725 h 3317875"/>
                <a:gd name="connsiteX9" fmla="*/ 1162050 w 1781175"/>
                <a:gd name="connsiteY9" fmla="*/ 2540000 h 3317875"/>
                <a:gd name="connsiteX10" fmla="*/ 1035050 w 1781175"/>
                <a:gd name="connsiteY10" fmla="*/ 2536825 h 3317875"/>
                <a:gd name="connsiteX11" fmla="*/ 1038225 w 1781175"/>
                <a:gd name="connsiteY11" fmla="*/ 2463800 h 3317875"/>
                <a:gd name="connsiteX12" fmla="*/ 987425 w 1781175"/>
                <a:gd name="connsiteY12" fmla="*/ 2463800 h 3317875"/>
                <a:gd name="connsiteX13" fmla="*/ 990600 w 1781175"/>
                <a:gd name="connsiteY13" fmla="*/ 2387600 h 3317875"/>
                <a:gd name="connsiteX14" fmla="*/ 933450 w 1781175"/>
                <a:gd name="connsiteY14" fmla="*/ 2387600 h 3317875"/>
                <a:gd name="connsiteX15" fmla="*/ 936625 w 1781175"/>
                <a:gd name="connsiteY15" fmla="*/ 2305050 h 3317875"/>
                <a:gd name="connsiteX16" fmla="*/ 892175 w 1781175"/>
                <a:gd name="connsiteY16" fmla="*/ 2305050 h 3317875"/>
                <a:gd name="connsiteX17" fmla="*/ 898525 w 1781175"/>
                <a:gd name="connsiteY17" fmla="*/ 2238375 h 3317875"/>
                <a:gd name="connsiteX18" fmla="*/ 679450 w 1781175"/>
                <a:gd name="connsiteY18" fmla="*/ 2263775 h 3317875"/>
                <a:gd name="connsiteX19" fmla="*/ 885825 w 1781175"/>
                <a:gd name="connsiteY19" fmla="*/ 2238375 h 3317875"/>
                <a:gd name="connsiteX20" fmla="*/ 889000 w 1781175"/>
                <a:gd name="connsiteY20" fmla="*/ 2089150 h 3317875"/>
                <a:gd name="connsiteX21" fmla="*/ 806450 w 1781175"/>
                <a:gd name="connsiteY21" fmla="*/ 2085975 h 3317875"/>
                <a:gd name="connsiteX22" fmla="*/ 812800 w 1781175"/>
                <a:gd name="connsiteY22" fmla="*/ 2016125 h 3317875"/>
                <a:gd name="connsiteX23" fmla="*/ 765175 w 1781175"/>
                <a:gd name="connsiteY23" fmla="*/ 2012950 h 3317875"/>
                <a:gd name="connsiteX24" fmla="*/ 774700 w 1781175"/>
                <a:gd name="connsiteY24" fmla="*/ 1876425 h 3317875"/>
                <a:gd name="connsiteX25" fmla="*/ 746125 w 1781175"/>
                <a:gd name="connsiteY25" fmla="*/ 1873250 h 3317875"/>
                <a:gd name="connsiteX26" fmla="*/ 749300 w 1781175"/>
                <a:gd name="connsiteY26" fmla="*/ 1733550 h 3317875"/>
                <a:gd name="connsiteX27" fmla="*/ 749300 w 1781175"/>
                <a:gd name="connsiteY27" fmla="*/ 1733550 h 3317875"/>
                <a:gd name="connsiteX28" fmla="*/ 749300 w 1781175"/>
                <a:gd name="connsiteY28" fmla="*/ 1733550 h 3317875"/>
                <a:gd name="connsiteX29" fmla="*/ 349250 w 1781175"/>
                <a:gd name="connsiteY29" fmla="*/ 1854200 h 3317875"/>
                <a:gd name="connsiteX30" fmla="*/ 727075 w 1781175"/>
                <a:gd name="connsiteY30" fmla="*/ 1736725 h 3317875"/>
                <a:gd name="connsiteX31" fmla="*/ 730250 w 1781175"/>
                <a:gd name="connsiteY31" fmla="*/ 1666875 h 3317875"/>
                <a:gd name="connsiteX32" fmla="*/ 339725 w 1781175"/>
                <a:gd name="connsiteY32" fmla="*/ 1724025 h 3317875"/>
                <a:gd name="connsiteX33" fmla="*/ 717550 w 1781175"/>
                <a:gd name="connsiteY33" fmla="*/ 1666875 h 3317875"/>
                <a:gd name="connsiteX34" fmla="*/ 717550 w 1781175"/>
                <a:gd name="connsiteY34" fmla="*/ 1603375 h 3317875"/>
                <a:gd name="connsiteX35" fmla="*/ 368300 w 1781175"/>
                <a:gd name="connsiteY35" fmla="*/ 1625600 h 3317875"/>
                <a:gd name="connsiteX36" fmla="*/ 711200 w 1781175"/>
                <a:gd name="connsiteY36" fmla="*/ 1600200 h 3317875"/>
                <a:gd name="connsiteX37" fmla="*/ 711200 w 1781175"/>
                <a:gd name="connsiteY37" fmla="*/ 1600200 h 3317875"/>
                <a:gd name="connsiteX38" fmla="*/ 711200 w 1781175"/>
                <a:gd name="connsiteY38" fmla="*/ 1600200 h 3317875"/>
                <a:gd name="connsiteX39" fmla="*/ 889000 w 1781175"/>
                <a:gd name="connsiteY39" fmla="*/ 1571625 h 3317875"/>
                <a:gd name="connsiteX40" fmla="*/ 714375 w 1781175"/>
                <a:gd name="connsiteY40" fmla="*/ 1581150 h 3317875"/>
                <a:gd name="connsiteX41" fmla="*/ 377825 w 1781175"/>
                <a:gd name="connsiteY41" fmla="*/ 1606550 h 3317875"/>
                <a:gd name="connsiteX42" fmla="*/ 698500 w 1781175"/>
                <a:gd name="connsiteY42" fmla="*/ 1581150 h 3317875"/>
                <a:gd name="connsiteX43" fmla="*/ 701675 w 1781175"/>
                <a:gd name="connsiteY43" fmla="*/ 1482725 h 3317875"/>
                <a:gd name="connsiteX44" fmla="*/ 663575 w 1781175"/>
                <a:gd name="connsiteY44" fmla="*/ 1476375 h 3317875"/>
                <a:gd name="connsiteX45" fmla="*/ 669925 w 1781175"/>
                <a:gd name="connsiteY45" fmla="*/ 1406525 h 3317875"/>
                <a:gd name="connsiteX46" fmla="*/ 609600 w 1781175"/>
                <a:gd name="connsiteY46" fmla="*/ 1400175 h 3317875"/>
                <a:gd name="connsiteX47" fmla="*/ 615950 w 1781175"/>
                <a:gd name="connsiteY47" fmla="*/ 1323975 h 3317875"/>
                <a:gd name="connsiteX48" fmla="*/ 168275 w 1781175"/>
                <a:gd name="connsiteY48" fmla="*/ 1400175 h 3317875"/>
                <a:gd name="connsiteX49" fmla="*/ 600075 w 1781175"/>
                <a:gd name="connsiteY49" fmla="*/ 1323975 h 3317875"/>
                <a:gd name="connsiteX50" fmla="*/ 609600 w 1781175"/>
                <a:gd name="connsiteY50" fmla="*/ 1273175 h 3317875"/>
                <a:gd name="connsiteX51" fmla="*/ 568325 w 1781175"/>
                <a:gd name="connsiteY51" fmla="*/ 1273175 h 3317875"/>
                <a:gd name="connsiteX52" fmla="*/ 574675 w 1781175"/>
                <a:gd name="connsiteY52" fmla="*/ 1206500 h 3317875"/>
                <a:gd name="connsiteX53" fmla="*/ 234950 w 1781175"/>
                <a:gd name="connsiteY53" fmla="*/ 1244600 h 3317875"/>
                <a:gd name="connsiteX54" fmla="*/ 555625 w 1781175"/>
                <a:gd name="connsiteY54" fmla="*/ 1206500 h 3317875"/>
                <a:gd name="connsiteX55" fmla="*/ 555625 w 1781175"/>
                <a:gd name="connsiteY55" fmla="*/ 1168400 h 3317875"/>
                <a:gd name="connsiteX56" fmla="*/ 123825 w 1781175"/>
                <a:gd name="connsiteY56" fmla="*/ 1209675 h 3317875"/>
                <a:gd name="connsiteX57" fmla="*/ 546100 w 1781175"/>
                <a:gd name="connsiteY57" fmla="*/ 1165225 h 3317875"/>
                <a:gd name="connsiteX58" fmla="*/ 546100 w 1781175"/>
                <a:gd name="connsiteY58" fmla="*/ 1025525 h 3317875"/>
                <a:gd name="connsiteX59" fmla="*/ 146050 w 1781175"/>
                <a:gd name="connsiteY59" fmla="*/ 1095375 h 3317875"/>
                <a:gd name="connsiteX60" fmla="*/ 520700 w 1781175"/>
                <a:gd name="connsiteY60" fmla="*/ 1016000 h 3317875"/>
                <a:gd name="connsiteX61" fmla="*/ 530225 w 1781175"/>
                <a:gd name="connsiteY61" fmla="*/ 844550 h 3317875"/>
                <a:gd name="connsiteX62" fmla="*/ 41275 w 1781175"/>
                <a:gd name="connsiteY62" fmla="*/ 911225 h 3317875"/>
                <a:gd name="connsiteX63" fmla="*/ 514350 w 1781175"/>
                <a:gd name="connsiteY63" fmla="*/ 847725 h 3317875"/>
                <a:gd name="connsiteX64" fmla="*/ 517525 w 1781175"/>
                <a:gd name="connsiteY64" fmla="*/ 714375 h 3317875"/>
                <a:gd name="connsiteX65" fmla="*/ 460375 w 1781175"/>
                <a:gd name="connsiteY65" fmla="*/ 711200 h 3317875"/>
                <a:gd name="connsiteX66" fmla="*/ 469900 w 1781175"/>
                <a:gd name="connsiteY66" fmla="*/ 530225 h 3317875"/>
                <a:gd name="connsiteX67" fmla="*/ 441325 w 1781175"/>
                <a:gd name="connsiteY67" fmla="*/ 523875 h 3317875"/>
                <a:gd name="connsiteX68" fmla="*/ 444500 w 1781175"/>
                <a:gd name="connsiteY68" fmla="*/ 447675 h 3317875"/>
                <a:gd name="connsiteX69" fmla="*/ 88900 w 1781175"/>
                <a:gd name="connsiteY69" fmla="*/ 539750 h 3317875"/>
                <a:gd name="connsiteX70" fmla="*/ 431800 w 1781175"/>
                <a:gd name="connsiteY70" fmla="*/ 450850 h 3317875"/>
                <a:gd name="connsiteX71" fmla="*/ 441325 w 1781175"/>
                <a:gd name="connsiteY71" fmla="*/ 269875 h 3317875"/>
                <a:gd name="connsiteX72" fmla="*/ 0 w 1781175"/>
                <a:gd name="connsiteY72" fmla="*/ 349250 h 3317875"/>
                <a:gd name="connsiteX73" fmla="*/ 396875 w 1781175"/>
                <a:gd name="connsiteY73" fmla="*/ 276225 h 3317875"/>
                <a:gd name="connsiteX74" fmla="*/ 400050 w 1781175"/>
                <a:gd name="connsiteY74" fmla="*/ 177800 h 3317875"/>
                <a:gd name="connsiteX75" fmla="*/ 365125 w 1781175"/>
                <a:gd name="connsiteY75" fmla="*/ 174625 h 3317875"/>
                <a:gd name="connsiteX76" fmla="*/ 365125 w 1781175"/>
                <a:gd name="connsiteY76" fmla="*/ 73025 h 3317875"/>
                <a:gd name="connsiteX77" fmla="*/ 812800 w 1781175"/>
                <a:gd name="connsiteY77" fmla="*/ 38100 h 3317875"/>
                <a:gd name="connsiteX78" fmla="*/ 434975 w 1781175"/>
                <a:gd name="connsiteY78" fmla="*/ 41275 h 3317875"/>
                <a:gd name="connsiteX79" fmla="*/ 774700 w 1781175"/>
                <a:gd name="connsiteY79" fmla="*/ 12700 h 3317875"/>
                <a:gd name="connsiteX80" fmla="*/ 212725 w 1781175"/>
                <a:gd name="connsiteY80" fmla="*/ 38100 h 3317875"/>
                <a:gd name="connsiteX81" fmla="*/ 561975 w 1781175"/>
                <a:gd name="connsiteY81" fmla="*/ 0 h 3317875"/>
                <a:gd name="connsiteX82" fmla="*/ 225425 w 1781175"/>
                <a:gd name="connsiteY82" fmla="*/ 9525 h 3317875"/>
                <a:gd name="connsiteX83" fmla="*/ 225425 w 1781175"/>
                <a:gd name="connsiteY83" fmla="*/ 9525 h 3317875"/>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825500 w 1793875"/>
                <a:gd name="connsiteY77" fmla="*/ 650875 h 3930650"/>
                <a:gd name="connsiteX78" fmla="*/ 447675 w 1793875"/>
                <a:gd name="connsiteY78" fmla="*/ 654050 h 3930650"/>
                <a:gd name="connsiteX79" fmla="*/ 787400 w 1793875"/>
                <a:gd name="connsiteY79" fmla="*/ 625475 h 3930650"/>
                <a:gd name="connsiteX80" fmla="*/ 225425 w 1793875"/>
                <a:gd name="connsiteY80" fmla="*/ 650875 h 3930650"/>
                <a:gd name="connsiteX81" fmla="*/ 574675 w 1793875"/>
                <a:gd name="connsiteY81" fmla="*/ 612775 h 3930650"/>
                <a:gd name="connsiteX82" fmla="*/ 238125 w 1793875"/>
                <a:gd name="connsiteY82" fmla="*/ 622300 h 3930650"/>
                <a:gd name="connsiteX83" fmla="*/ 0 w 1793875"/>
                <a:gd name="connsiteY83" fmla="*/ 0 h 3930650"/>
                <a:gd name="connsiteX0" fmla="*/ 1790700 w 1793875"/>
                <a:gd name="connsiteY0" fmla="*/ 3969920 h 3969920"/>
                <a:gd name="connsiteX1" fmla="*/ 1793875 w 1793875"/>
                <a:gd name="connsiteY1" fmla="*/ 3604795 h 3969920"/>
                <a:gd name="connsiteX2" fmla="*/ 1581150 w 1793875"/>
                <a:gd name="connsiteY2" fmla="*/ 3604795 h 3969920"/>
                <a:gd name="connsiteX3" fmla="*/ 1584325 w 1793875"/>
                <a:gd name="connsiteY3" fmla="*/ 3484145 h 3969920"/>
                <a:gd name="connsiteX4" fmla="*/ 1520825 w 1793875"/>
                <a:gd name="connsiteY4" fmla="*/ 3484145 h 3969920"/>
                <a:gd name="connsiteX5" fmla="*/ 1524000 w 1793875"/>
                <a:gd name="connsiteY5" fmla="*/ 3369845 h 3969920"/>
                <a:gd name="connsiteX6" fmla="*/ 1304925 w 1793875"/>
                <a:gd name="connsiteY6" fmla="*/ 3373020 h 3969920"/>
                <a:gd name="connsiteX7" fmla="*/ 1308100 w 1793875"/>
                <a:gd name="connsiteY7" fmla="*/ 3277770 h 3969920"/>
                <a:gd name="connsiteX8" fmla="*/ 1174750 w 1793875"/>
                <a:gd name="connsiteY8" fmla="*/ 3277770 h 3969920"/>
                <a:gd name="connsiteX9" fmla="*/ 1174750 w 1793875"/>
                <a:gd name="connsiteY9" fmla="*/ 3192045 h 3969920"/>
                <a:gd name="connsiteX10" fmla="*/ 1047750 w 1793875"/>
                <a:gd name="connsiteY10" fmla="*/ 3188870 h 3969920"/>
                <a:gd name="connsiteX11" fmla="*/ 1050925 w 1793875"/>
                <a:gd name="connsiteY11" fmla="*/ 3115845 h 3969920"/>
                <a:gd name="connsiteX12" fmla="*/ 1000125 w 1793875"/>
                <a:gd name="connsiteY12" fmla="*/ 3115845 h 3969920"/>
                <a:gd name="connsiteX13" fmla="*/ 1003300 w 1793875"/>
                <a:gd name="connsiteY13" fmla="*/ 3039645 h 3969920"/>
                <a:gd name="connsiteX14" fmla="*/ 946150 w 1793875"/>
                <a:gd name="connsiteY14" fmla="*/ 3039645 h 3969920"/>
                <a:gd name="connsiteX15" fmla="*/ 949325 w 1793875"/>
                <a:gd name="connsiteY15" fmla="*/ 2957095 h 3969920"/>
                <a:gd name="connsiteX16" fmla="*/ 904875 w 1793875"/>
                <a:gd name="connsiteY16" fmla="*/ 2957095 h 3969920"/>
                <a:gd name="connsiteX17" fmla="*/ 911225 w 1793875"/>
                <a:gd name="connsiteY17" fmla="*/ 2890420 h 3969920"/>
                <a:gd name="connsiteX18" fmla="*/ 692150 w 1793875"/>
                <a:gd name="connsiteY18" fmla="*/ 2915820 h 3969920"/>
                <a:gd name="connsiteX19" fmla="*/ 898525 w 1793875"/>
                <a:gd name="connsiteY19" fmla="*/ 2890420 h 3969920"/>
                <a:gd name="connsiteX20" fmla="*/ 901700 w 1793875"/>
                <a:gd name="connsiteY20" fmla="*/ 2741195 h 3969920"/>
                <a:gd name="connsiteX21" fmla="*/ 819150 w 1793875"/>
                <a:gd name="connsiteY21" fmla="*/ 2738020 h 3969920"/>
                <a:gd name="connsiteX22" fmla="*/ 825500 w 1793875"/>
                <a:gd name="connsiteY22" fmla="*/ 2668170 h 3969920"/>
                <a:gd name="connsiteX23" fmla="*/ 777875 w 1793875"/>
                <a:gd name="connsiteY23" fmla="*/ 2664995 h 3969920"/>
                <a:gd name="connsiteX24" fmla="*/ 787400 w 1793875"/>
                <a:gd name="connsiteY24" fmla="*/ 2528470 h 3969920"/>
                <a:gd name="connsiteX25" fmla="*/ 758825 w 1793875"/>
                <a:gd name="connsiteY25" fmla="*/ 2525295 h 3969920"/>
                <a:gd name="connsiteX26" fmla="*/ 762000 w 1793875"/>
                <a:gd name="connsiteY26" fmla="*/ 2385595 h 3969920"/>
                <a:gd name="connsiteX27" fmla="*/ 762000 w 1793875"/>
                <a:gd name="connsiteY27" fmla="*/ 2385595 h 3969920"/>
                <a:gd name="connsiteX28" fmla="*/ 762000 w 1793875"/>
                <a:gd name="connsiteY28" fmla="*/ 2385595 h 3969920"/>
                <a:gd name="connsiteX29" fmla="*/ 361950 w 1793875"/>
                <a:gd name="connsiteY29" fmla="*/ 2506245 h 3969920"/>
                <a:gd name="connsiteX30" fmla="*/ 739775 w 1793875"/>
                <a:gd name="connsiteY30" fmla="*/ 2388770 h 3969920"/>
                <a:gd name="connsiteX31" fmla="*/ 742950 w 1793875"/>
                <a:gd name="connsiteY31" fmla="*/ 2318920 h 3969920"/>
                <a:gd name="connsiteX32" fmla="*/ 352425 w 1793875"/>
                <a:gd name="connsiteY32" fmla="*/ 2376070 h 3969920"/>
                <a:gd name="connsiteX33" fmla="*/ 730250 w 1793875"/>
                <a:gd name="connsiteY33" fmla="*/ 2318920 h 3969920"/>
                <a:gd name="connsiteX34" fmla="*/ 730250 w 1793875"/>
                <a:gd name="connsiteY34" fmla="*/ 2255420 h 3969920"/>
                <a:gd name="connsiteX35" fmla="*/ 381000 w 1793875"/>
                <a:gd name="connsiteY35" fmla="*/ 2277645 h 3969920"/>
                <a:gd name="connsiteX36" fmla="*/ 723900 w 1793875"/>
                <a:gd name="connsiteY36" fmla="*/ 2252245 h 3969920"/>
                <a:gd name="connsiteX37" fmla="*/ 723900 w 1793875"/>
                <a:gd name="connsiteY37" fmla="*/ 2252245 h 3969920"/>
                <a:gd name="connsiteX38" fmla="*/ 723900 w 1793875"/>
                <a:gd name="connsiteY38" fmla="*/ 2252245 h 3969920"/>
                <a:gd name="connsiteX39" fmla="*/ 901700 w 1793875"/>
                <a:gd name="connsiteY39" fmla="*/ 2223670 h 3969920"/>
                <a:gd name="connsiteX40" fmla="*/ 727075 w 1793875"/>
                <a:gd name="connsiteY40" fmla="*/ 2233195 h 3969920"/>
                <a:gd name="connsiteX41" fmla="*/ 390525 w 1793875"/>
                <a:gd name="connsiteY41" fmla="*/ 2258595 h 3969920"/>
                <a:gd name="connsiteX42" fmla="*/ 711200 w 1793875"/>
                <a:gd name="connsiteY42" fmla="*/ 2233195 h 3969920"/>
                <a:gd name="connsiteX43" fmla="*/ 714375 w 1793875"/>
                <a:gd name="connsiteY43" fmla="*/ 2134770 h 3969920"/>
                <a:gd name="connsiteX44" fmla="*/ 676275 w 1793875"/>
                <a:gd name="connsiteY44" fmla="*/ 2128420 h 3969920"/>
                <a:gd name="connsiteX45" fmla="*/ 682625 w 1793875"/>
                <a:gd name="connsiteY45" fmla="*/ 2058570 h 3969920"/>
                <a:gd name="connsiteX46" fmla="*/ 622300 w 1793875"/>
                <a:gd name="connsiteY46" fmla="*/ 2052220 h 3969920"/>
                <a:gd name="connsiteX47" fmla="*/ 628650 w 1793875"/>
                <a:gd name="connsiteY47" fmla="*/ 1976020 h 3969920"/>
                <a:gd name="connsiteX48" fmla="*/ 180975 w 1793875"/>
                <a:gd name="connsiteY48" fmla="*/ 2052220 h 3969920"/>
                <a:gd name="connsiteX49" fmla="*/ 612775 w 1793875"/>
                <a:gd name="connsiteY49" fmla="*/ 1976020 h 3969920"/>
                <a:gd name="connsiteX50" fmla="*/ 622300 w 1793875"/>
                <a:gd name="connsiteY50" fmla="*/ 1925220 h 3969920"/>
                <a:gd name="connsiteX51" fmla="*/ 581025 w 1793875"/>
                <a:gd name="connsiteY51" fmla="*/ 1925220 h 3969920"/>
                <a:gd name="connsiteX52" fmla="*/ 587375 w 1793875"/>
                <a:gd name="connsiteY52" fmla="*/ 1858545 h 3969920"/>
                <a:gd name="connsiteX53" fmla="*/ 247650 w 1793875"/>
                <a:gd name="connsiteY53" fmla="*/ 1896645 h 3969920"/>
                <a:gd name="connsiteX54" fmla="*/ 568325 w 1793875"/>
                <a:gd name="connsiteY54" fmla="*/ 1858545 h 3969920"/>
                <a:gd name="connsiteX55" fmla="*/ 568325 w 1793875"/>
                <a:gd name="connsiteY55" fmla="*/ 1820445 h 3969920"/>
                <a:gd name="connsiteX56" fmla="*/ 136525 w 1793875"/>
                <a:gd name="connsiteY56" fmla="*/ 1861720 h 3969920"/>
                <a:gd name="connsiteX57" fmla="*/ 558800 w 1793875"/>
                <a:gd name="connsiteY57" fmla="*/ 1817270 h 3969920"/>
                <a:gd name="connsiteX58" fmla="*/ 558800 w 1793875"/>
                <a:gd name="connsiteY58" fmla="*/ 1677570 h 3969920"/>
                <a:gd name="connsiteX59" fmla="*/ 158750 w 1793875"/>
                <a:gd name="connsiteY59" fmla="*/ 1747420 h 3969920"/>
                <a:gd name="connsiteX60" fmla="*/ 533400 w 1793875"/>
                <a:gd name="connsiteY60" fmla="*/ 1668045 h 3969920"/>
                <a:gd name="connsiteX61" fmla="*/ 542925 w 1793875"/>
                <a:gd name="connsiteY61" fmla="*/ 1496595 h 3969920"/>
                <a:gd name="connsiteX62" fmla="*/ 53975 w 1793875"/>
                <a:gd name="connsiteY62" fmla="*/ 1563270 h 3969920"/>
                <a:gd name="connsiteX63" fmla="*/ 527050 w 1793875"/>
                <a:gd name="connsiteY63" fmla="*/ 1499770 h 3969920"/>
                <a:gd name="connsiteX64" fmla="*/ 530225 w 1793875"/>
                <a:gd name="connsiteY64" fmla="*/ 1366420 h 3969920"/>
                <a:gd name="connsiteX65" fmla="*/ 473075 w 1793875"/>
                <a:gd name="connsiteY65" fmla="*/ 1363245 h 3969920"/>
                <a:gd name="connsiteX66" fmla="*/ 482600 w 1793875"/>
                <a:gd name="connsiteY66" fmla="*/ 1182270 h 3969920"/>
                <a:gd name="connsiteX67" fmla="*/ 454025 w 1793875"/>
                <a:gd name="connsiteY67" fmla="*/ 1175920 h 3969920"/>
                <a:gd name="connsiteX68" fmla="*/ 457200 w 1793875"/>
                <a:gd name="connsiteY68" fmla="*/ 1099720 h 3969920"/>
                <a:gd name="connsiteX69" fmla="*/ 101600 w 1793875"/>
                <a:gd name="connsiteY69" fmla="*/ 1191795 h 3969920"/>
                <a:gd name="connsiteX70" fmla="*/ 444500 w 1793875"/>
                <a:gd name="connsiteY70" fmla="*/ 1102895 h 3969920"/>
                <a:gd name="connsiteX71" fmla="*/ 454025 w 1793875"/>
                <a:gd name="connsiteY71" fmla="*/ 921920 h 3969920"/>
                <a:gd name="connsiteX72" fmla="*/ 12700 w 1793875"/>
                <a:gd name="connsiteY72" fmla="*/ 1001295 h 3969920"/>
                <a:gd name="connsiteX73" fmla="*/ 409575 w 1793875"/>
                <a:gd name="connsiteY73" fmla="*/ 928270 h 3969920"/>
                <a:gd name="connsiteX74" fmla="*/ 412750 w 1793875"/>
                <a:gd name="connsiteY74" fmla="*/ 829845 h 3969920"/>
                <a:gd name="connsiteX75" fmla="*/ 377825 w 1793875"/>
                <a:gd name="connsiteY75" fmla="*/ 826670 h 3969920"/>
                <a:gd name="connsiteX76" fmla="*/ 377825 w 1793875"/>
                <a:gd name="connsiteY76" fmla="*/ 725070 h 3969920"/>
                <a:gd name="connsiteX77" fmla="*/ 825500 w 1793875"/>
                <a:gd name="connsiteY77" fmla="*/ 690145 h 3969920"/>
                <a:gd name="connsiteX78" fmla="*/ 447675 w 1793875"/>
                <a:gd name="connsiteY78" fmla="*/ 693320 h 3969920"/>
                <a:gd name="connsiteX79" fmla="*/ 787400 w 1793875"/>
                <a:gd name="connsiteY79" fmla="*/ 664745 h 3969920"/>
                <a:gd name="connsiteX80" fmla="*/ 225425 w 1793875"/>
                <a:gd name="connsiteY80" fmla="*/ 690145 h 3969920"/>
                <a:gd name="connsiteX81" fmla="*/ 574675 w 1793875"/>
                <a:gd name="connsiteY81" fmla="*/ 652045 h 3969920"/>
                <a:gd name="connsiteX82" fmla="*/ 549275 w 1793875"/>
                <a:gd name="connsiteY82" fmla="*/ 20220 h 3969920"/>
                <a:gd name="connsiteX83" fmla="*/ 0 w 1793875"/>
                <a:gd name="connsiteY83" fmla="*/ 39270 h 3969920"/>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225425 w 1793875"/>
                <a:gd name="connsiteY80" fmla="*/ 67226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87400 w 1793875"/>
                <a:gd name="connsiteY79" fmla="*/ 64686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6754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825500 w 1793875"/>
                <a:gd name="connsiteY77" fmla="*/ 67226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447675 w 1793875"/>
                <a:gd name="connsiteY78" fmla="*/ 411918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777875 w 1793875"/>
                <a:gd name="connsiteY79" fmla="*/ 297618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41275 w 1793875"/>
                <a:gd name="connsiteY80" fmla="*/ 3611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7842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52043 h 3952043"/>
                <a:gd name="connsiteX1" fmla="*/ 1793875 w 1793875"/>
                <a:gd name="connsiteY1" fmla="*/ 3586918 h 3952043"/>
                <a:gd name="connsiteX2" fmla="*/ 1581150 w 1793875"/>
                <a:gd name="connsiteY2" fmla="*/ 3586918 h 3952043"/>
                <a:gd name="connsiteX3" fmla="*/ 1584325 w 1793875"/>
                <a:gd name="connsiteY3" fmla="*/ 3466268 h 3952043"/>
                <a:gd name="connsiteX4" fmla="*/ 1520825 w 1793875"/>
                <a:gd name="connsiteY4" fmla="*/ 3466268 h 3952043"/>
                <a:gd name="connsiteX5" fmla="*/ 1524000 w 1793875"/>
                <a:gd name="connsiteY5" fmla="*/ 3351968 h 3952043"/>
                <a:gd name="connsiteX6" fmla="*/ 1304925 w 1793875"/>
                <a:gd name="connsiteY6" fmla="*/ 3355143 h 3952043"/>
                <a:gd name="connsiteX7" fmla="*/ 1308100 w 1793875"/>
                <a:gd name="connsiteY7" fmla="*/ 3259893 h 3952043"/>
                <a:gd name="connsiteX8" fmla="*/ 1174750 w 1793875"/>
                <a:gd name="connsiteY8" fmla="*/ 3259893 h 3952043"/>
                <a:gd name="connsiteX9" fmla="*/ 1174750 w 1793875"/>
                <a:gd name="connsiteY9" fmla="*/ 3174168 h 3952043"/>
                <a:gd name="connsiteX10" fmla="*/ 1047750 w 1793875"/>
                <a:gd name="connsiteY10" fmla="*/ 3170993 h 3952043"/>
                <a:gd name="connsiteX11" fmla="*/ 1050925 w 1793875"/>
                <a:gd name="connsiteY11" fmla="*/ 3097968 h 3952043"/>
                <a:gd name="connsiteX12" fmla="*/ 1000125 w 1793875"/>
                <a:gd name="connsiteY12" fmla="*/ 3097968 h 3952043"/>
                <a:gd name="connsiteX13" fmla="*/ 1003300 w 1793875"/>
                <a:gd name="connsiteY13" fmla="*/ 3021768 h 3952043"/>
                <a:gd name="connsiteX14" fmla="*/ 946150 w 1793875"/>
                <a:gd name="connsiteY14" fmla="*/ 3021768 h 3952043"/>
                <a:gd name="connsiteX15" fmla="*/ 949325 w 1793875"/>
                <a:gd name="connsiteY15" fmla="*/ 2939218 h 3952043"/>
                <a:gd name="connsiteX16" fmla="*/ 904875 w 1793875"/>
                <a:gd name="connsiteY16" fmla="*/ 2939218 h 3952043"/>
                <a:gd name="connsiteX17" fmla="*/ 911225 w 1793875"/>
                <a:gd name="connsiteY17" fmla="*/ 2872543 h 3952043"/>
                <a:gd name="connsiteX18" fmla="*/ 692150 w 1793875"/>
                <a:gd name="connsiteY18" fmla="*/ 2897943 h 3952043"/>
                <a:gd name="connsiteX19" fmla="*/ 898525 w 1793875"/>
                <a:gd name="connsiteY19" fmla="*/ 2872543 h 3952043"/>
                <a:gd name="connsiteX20" fmla="*/ 901700 w 1793875"/>
                <a:gd name="connsiteY20" fmla="*/ 2723318 h 3952043"/>
                <a:gd name="connsiteX21" fmla="*/ 819150 w 1793875"/>
                <a:gd name="connsiteY21" fmla="*/ 2720143 h 3952043"/>
                <a:gd name="connsiteX22" fmla="*/ 825500 w 1793875"/>
                <a:gd name="connsiteY22" fmla="*/ 2650293 h 3952043"/>
                <a:gd name="connsiteX23" fmla="*/ 777875 w 1793875"/>
                <a:gd name="connsiteY23" fmla="*/ 2647118 h 3952043"/>
                <a:gd name="connsiteX24" fmla="*/ 787400 w 1793875"/>
                <a:gd name="connsiteY24" fmla="*/ 2510593 h 3952043"/>
                <a:gd name="connsiteX25" fmla="*/ 758825 w 1793875"/>
                <a:gd name="connsiteY25" fmla="*/ 2507418 h 3952043"/>
                <a:gd name="connsiteX26" fmla="*/ 762000 w 1793875"/>
                <a:gd name="connsiteY26" fmla="*/ 2367718 h 3952043"/>
                <a:gd name="connsiteX27" fmla="*/ 762000 w 1793875"/>
                <a:gd name="connsiteY27" fmla="*/ 2367718 h 3952043"/>
                <a:gd name="connsiteX28" fmla="*/ 762000 w 1793875"/>
                <a:gd name="connsiteY28" fmla="*/ 2367718 h 3952043"/>
                <a:gd name="connsiteX29" fmla="*/ 361950 w 1793875"/>
                <a:gd name="connsiteY29" fmla="*/ 2488368 h 3952043"/>
                <a:gd name="connsiteX30" fmla="*/ 739775 w 1793875"/>
                <a:gd name="connsiteY30" fmla="*/ 2370893 h 3952043"/>
                <a:gd name="connsiteX31" fmla="*/ 742950 w 1793875"/>
                <a:gd name="connsiteY31" fmla="*/ 2301043 h 3952043"/>
                <a:gd name="connsiteX32" fmla="*/ 352425 w 1793875"/>
                <a:gd name="connsiteY32" fmla="*/ 2358193 h 3952043"/>
                <a:gd name="connsiteX33" fmla="*/ 730250 w 1793875"/>
                <a:gd name="connsiteY33" fmla="*/ 2301043 h 3952043"/>
                <a:gd name="connsiteX34" fmla="*/ 730250 w 1793875"/>
                <a:gd name="connsiteY34" fmla="*/ 2237543 h 3952043"/>
                <a:gd name="connsiteX35" fmla="*/ 381000 w 1793875"/>
                <a:gd name="connsiteY35" fmla="*/ 2259768 h 3952043"/>
                <a:gd name="connsiteX36" fmla="*/ 723900 w 1793875"/>
                <a:gd name="connsiteY36" fmla="*/ 2234368 h 3952043"/>
                <a:gd name="connsiteX37" fmla="*/ 723900 w 1793875"/>
                <a:gd name="connsiteY37" fmla="*/ 2234368 h 3952043"/>
                <a:gd name="connsiteX38" fmla="*/ 723900 w 1793875"/>
                <a:gd name="connsiteY38" fmla="*/ 2234368 h 3952043"/>
                <a:gd name="connsiteX39" fmla="*/ 901700 w 1793875"/>
                <a:gd name="connsiteY39" fmla="*/ 2205793 h 3952043"/>
                <a:gd name="connsiteX40" fmla="*/ 727075 w 1793875"/>
                <a:gd name="connsiteY40" fmla="*/ 2215318 h 3952043"/>
                <a:gd name="connsiteX41" fmla="*/ 390525 w 1793875"/>
                <a:gd name="connsiteY41" fmla="*/ 2240718 h 3952043"/>
                <a:gd name="connsiteX42" fmla="*/ 711200 w 1793875"/>
                <a:gd name="connsiteY42" fmla="*/ 2215318 h 3952043"/>
                <a:gd name="connsiteX43" fmla="*/ 714375 w 1793875"/>
                <a:gd name="connsiteY43" fmla="*/ 2116893 h 3952043"/>
                <a:gd name="connsiteX44" fmla="*/ 676275 w 1793875"/>
                <a:gd name="connsiteY44" fmla="*/ 2110543 h 3952043"/>
                <a:gd name="connsiteX45" fmla="*/ 682625 w 1793875"/>
                <a:gd name="connsiteY45" fmla="*/ 2040693 h 3952043"/>
                <a:gd name="connsiteX46" fmla="*/ 622300 w 1793875"/>
                <a:gd name="connsiteY46" fmla="*/ 2034343 h 3952043"/>
                <a:gd name="connsiteX47" fmla="*/ 628650 w 1793875"/>
                <a:gd name="connsiteY47" fmla="*/ 1958143 h 3952043"/>
                <a:gd name="connsiteX48" fmla="*/ 180975 w 1793875"/>
                <a:gd name="connsiteY48" fmla="*/ 2034343 h 3952043"/>
                <a:gd name="connsiteX49" fmla="*/ 612775 w 1793875"/>
                <a:gd name="connsiteY49" fmla="*/ 1958143 h 3952043"/>
                <a:gd name="connsiteX50" fmla="*/ 622300 w 1793875"/>
                <a:gd name="connsiteY50" fmla="*/ 1907343 h 3952043"/>
                <a:gd name="connsiteX51" fmla="*/ 581025 w 1793875"/>
                <a:gd name="connsiteY51" fmla="*/ 1907343 h 3952043"/>
                <a:gd name="connsiteX52" fmla="*/ 587375 w 1793875"/>
                <a:gd name="connsiteY52" fmla="*/ 1840668 h 3952043"/>
                <a:gd name="connsiteX53" fmla="*/ 247650 w 1793875"/>
                <a:gd name="connsiteY53" fmla="*/ 1878768 h 3952043"/>
                <a:gd name="connsiteX54" fmla="*/ 568325 w 1793875"/>
                <a:gd name="connsiteY54" fmla="*/ 1840668 h 3952043"/>
                <a:gd name="connsiteX55" fmla="*/ 568325 w 1793875"/>
                <a:gd name="connsiteY55" fmla="*/ 1802568 h 3952043"/>
                <a:gd name="connsiteX56" fmla="*/ 136525 w 1793875"/>
                <a:gd name="connsiteY56" fmla="*/ 1843843 h 3952043"/>
                <a:gd name="connsiteX57" fmla="*/ 558800 w 1793875"/>
                <a:gd name="connsiteY57" fmla="*/ 1799393 h 3952043"/>
                <a:gd name="connsiteX58" fmla="*/ 558800 w 1793875"/>
                <a:gd name="connsiteY58" fmla="*/ 1659693 h 3952043"/>
                <a:gd name="connsiteX59" fmla="*/ 158750 w 1793875"/>
                <a:gd name="connsiteY59" fmla="*/ 1729543 h 3952043"/>
                <a:gd name="connsiteX60" fmla="*/ 533400 w 1793875"/>
                <a:gd name="connsiteY60" fmla="*/ 1650168 h 3952043"/>
                <a:gd name="connsiteX61" fmla="*/ 542925 w 1793875"/>
                <a:gd name="connsiteY61" fmla="*/ 1478718 h 3952043"/>
                <a:gd name="connsiteX62" fmla="*/ 53975 w 1793875"/>
                <a:gd name="connsiteY62" fmla="*/ 1545393 h 3952043"/>
                <a:gd name="connsiteX63" fmla="*/ 527050 w 1793875"/>
                <a:gd name="connsiteY63" fmla="*/ 1481893 h 3952043"/>
                <a:gd name="connsiteX64" fmla="*/ 530225 w 1793875"/>
                <a:gd name="connsiteY64" fmla="*/ 1348543 h 3952043"/>
                <a:gd name="connsiteX65" fmla="*/ 473075 w 1793875"/>
                <a:gd name="connsiteY65" fmla="*/ 1345368 h 3952043"/>
                <a:gd name="connsiteX66" fmla="*/ 482600 w 1793875"/>
                <a:gd name="connsiteY66" fmla="*/ 1164393 h 3952043"/>
                <a:gd name="connsiteX67" fmla="*/ 454025 w 1793875"/>
                <a:gd name="connsiteY67" fmla="*/ 1158043 h 3952043"/>
                <a:gd name="connsiteX68" fmla="*/ 457200 w 1793875"/>
                <a:gd name="connsiteY68" fmla="*/ 1081843 h 3952043"/>
                <a:gd name="connsiteX69" fmla="*/ 101600 w 1793875"/>
                <a:gd name="connsiteY69" fmla="*/ 1173918 h 3952043"/>
                <a:gd name="connsiteX70" fmla="*/ 444500 w 1793875"/>
                <a:gd name="connsiteY70" fmla="*/ 1085018 h 3952043"/>
                <a:gd name="connsiteX71" fmla="*/ 454025 w 1793875"/>
                <a:gd name="connsiteY71" fmla="*/ 904043 h 3952043"/>
                <a:gd name="connsiteX72" fmla="*/ 12700 w 1793875"/>
                <a:gd name="connsiteY72" fmla="*/ 983418 h 3952043"/>
                <a:gd name="connsiteX73" fmla="*/ 409575 w 1793875"/>
                <a:gd name="connsiteY73" fmla="*/ 910393 h 3952043"/>
                <a:gd name="connsiteX74" fmla="*/ 412750 w 1793875"/>
                <a:gd name="connsiteY74" fmla="*/ 811968 h 3952043"/>
                <a:gd name="connsiteX75" fmla="*/ 377825 w 1793875"/>
                <a:gd name="connsiteY75" fmla="*/ 808793 h 3952043"/>
                <a:gd name="connsiteX76" fmla="*/ 377825 w 1793875"/>
                <a:gd name="connsiteY76" fmla="*/ 707193 h 3952043"/>
                <a:gd name="connsiteX77" fmla="*/ 358775 w 1793875"/>
                <a:gd name="connsiteY77" fmla="*/ 602418 h 3952043"/>
                <a:gd name="connsiteX78" fmla="*/ 349250 w 1793875"/>
                <a:gd name="connsiteY78" fmla="*/ 510343 h 3952043"/>
                <a:gd name="connsiteX79" fmla="*/ 314325 w 1793875"/>
                <a:gd name="connsiteY79" fmla="*/ 376993 h 3952043"/>
                <a:gd name="connsiteX80" fmla="*/ 279400 w 1793875"/>
                <a:gd name="connsiteY80" fmla="*/ 297618 h 3952043"/>
                <a:gd name="connsiteX81" fmla="*/ 263525 w 1793875"/>
                <a:gd name="connsiteY81" fmla="*/ 196018 h 3952043"/>
                <a:gd name="connsiteX82" fmla="*/ 549275 w 1793875"/>
                <a:gd name="connsiteY82" fmla="*/ 2343 h 3952043"/>
                <a:gd name="connsiteX83" fmla="*/ 0 w 1793875"/>
                <a:gd name="connsiteY83" fmla="*/ 21393 h 3952043"/>
                <a:gd name="connsiteX0" fmla="*/ 1790700 w 1793875"/>
                <a:gd name="connsiteY0" fmla="*/ 3930650 h 3930650"/>
                <a:gd name="connsiteX1" fmla="*/ 1793875 w 1793875"/>
                <a:gd name="connsiteY1" fmla="*/ 3565525 h 3930650"/>
                <a:gd name="connsiteX2" fmla="*/ 1581150 w 1793875"/>
                <a:gd name="connsiteY2" fmla="*/ 3565525 h 3930650"/>
                <a:gd name="connsiteX3" fmla="*/ 1584325 w 1793875"/>
                <a:gd name="connsiteY3" fmla="*/ 3444875 h 3930650"/>
                <a:gd name="connsiteX4" fmla="*/ 1520825 w 1793875"/>
                <a:gd name="connsiteY4" fmla="*/ 3444875 h 3930650"/>
                <a:gd name="connsiteX5" fmla="*/ 1524000 w 1793875"/>
                <a:gd name="connsiteY5" fmla="*/ 3330575 h 3930650"/>
                <a:gd name="connsiteX6" fmla="*/ 1304925 w 1793875"/>
                <a:gd name="connsiteY6" fmla="*/ 3333750 h 3930650"/>
                <a:gd name="connsiteX7" fmla="*/ 1308100 w 1793875"/>
                <a:gd name="connsiteY7" fmla="*/ 3238500 h 3930650"/>
                <a:gd name="connsiteX8" fmla="*/ 1174750 w 1793875"/>
                <a:gd name="connsiteY8" fmla="*/ 3238500 h 3930650"/>
                <a:gd name="connsiteX9" fmla="*/ 1174750 w 1793875"/>
                <a:gd name="connsiteY9" fmla="*/ 3152775 h 3930650"/>
                <a:gd name="connsiteX10" fmla="*/ 1047750 w 1793875"/>
                <a:gd name="connsiteY10" fmla="*/ 3149600 h 3930650"/>
                <a:gd name="connsiteX11" fmla="*/ 1050925 w 1793875"/>
                <a:gd name="connsiteY11" fmla="*/ 3076575 h 3930650"/>
                <a:gd name="connsiteX12" fmla="*/ 1000125 w 1793875"/>
                <a:gd name="connsiteY12" fmla="*/ 3076575 h 3930650"/>
                <a:gd name="connsiteX13" fmla="*/ 1003300 w 1793875"/>
                <a:gd name="connsiteY13" fmla="*/ 3000375 h 3930650"/>
                <a:gd name="connsiteX14" fmla="*/ 946150 w 1793875"/>
                <a:gd name="connsiteY14" fmla="*/ 3000375 h 3930650"/>
                <a:gd name="connsiteX15" fmla="*/ 949325 w 1793875"/>
                <a:gd name="connsiteY15" fmla="*/ 2917825 h 3930650"/>
                <a:gd name="connsiteX16" fmla="*/ 904875 w 1793875"/>
                <a:gd name="connsiteY16" fmla="*/ 2917825 h 3930650"/>
                <a:gd name="connsiteX17" fmla="*/ 911225 w 1793875"/>
                <a:gd name="connsiteY17" fmla="*/ 2851150 h 3930650"/>
                <a:gd name="connsiteX18" fmla="*/ 692150 w 1793875"/>
                <a:gd name="connsiteY18" fmla="*/ 2876550 h 3930650"/>
                <a:gd name="connsiteX19" fmla="*/ 898525 w 1793875"/>
                <a:gd name="connsiteY19" fmla="*/ 2851150 h 3930650"/>
                <a:gd name="connsiteX20" fmla="*/ 901700 w 1793875"/>
                <a:gd name="connsiteY20" fmla="*/ 2701925 h 3930650"/>
                <a:gd name="connsiteX21" fmla="*/ 819150 w 1793875"/>
                <a:gd name="connsiteY21" fmla="*/ 2698750 h 3930650"/>
                <a:gd name="connsiteX22" fmla="*/ 825500 w 1793875"/>
                <a:gd name="connsiteY22" fmla="*/ 2628900 h 3930650"/>
                <a:gd name="connsiteX23" fmla="*/ 777875 w 1793875"/>
                <a:gd name="connsiteY23" fmla="*/ 2625725 h 3930650"/>
                <a:gd name="connsiteX24" fmla="*/ 787400 w 1793875"/>
                <a:gd name="connsiteY24" fmla="*/ 2489200 h 3930650"/>
                <a:gd name="connsiteX25" fmla="*/ 758825 w 1793875"/>
                <a:gd name="connsiteY25" fmla="*/ 2486025 h 3930650"/>
                <a:gd name="connsiteX26" fmla="*/ 762000 w 1793875"/>
                <a:gd name="connsiteY26" fmla="*/ 2346325 h 3930650"/>
                <a:gd name="connsiteX27" fmla="*/ 762000 w 1793875"/>
                <a:gd name="connsiteY27" fmla="*/ 2346325 h 3930650"/>
                <a:gd name="connsiteX28" fmla="*/ 762000 w 1793875"/>
                <a:gd name="connsiteY28" fmla="*/ 2346325 h 3930650"/>
                <a:gd name="connsiteX29" fmla="*/ 361950 w 1793875"/>
                <a:gd name="connsiteY29" fmla="*/ 2466975 h 3930650"/>
                <a:gd name="connsiteX30" fmla="*/ 739775 w 1793875"/>
                <a:gd name="connsiteY30" fmla="*/ 2349500 h 3930650"/>
                <a:gd name="connsiteX31" fmla="*/ 742950 w 1793875"/>
                <a:gd name="connsiteY31" fmla="*/ 2279650 h 3930650"/>
                <a:gd name="connsiteX32" fmla="*/ 352425 w 1793875"/>
                <a:gd name="connsiteY32" fmla="*/ 2336800 h 3930650"/>
                <a:gd name="connsiteX33" fmla="*/ 730250 w 1793875"/>
                <a:gd name="connsiteY33" fmla="*/ 2279650 h 3930650"/>
                <a:gd name="connsiteX34" fmla="*/ 730250 w 1793875"/>
                <a:gd name="connsiteY34" fmla="*/ 2216150 h 3930650"/>
                <a:gd name="connsiteX35" fmla="*/ 381000 w 1793875"/>
                <a:gd name="connsiteY35" fmla="*/ 2238375 h 3930650"/>
                <a:gd name="connsiteX36" fmla="*/ 723900 w 1793875"/>
                <a:gd name="connsiteY36" fmla="*/ 2212975 h 3930650"/>
                <a:gd name="connsiteX37" fmla="*/ 723900 w 1793875"/>
                <a:gd name="connsiteY37" fmla="*/ 2212975 h 3930650"/>
                <a:gd name="connsiteX38" fmla="*/ 723900 w 1793875"/>
                <a:gd name="connsiteY38" fmla="*/ 2212975 h 3930650"/>
                <a:gd name="connsiteX39" fmla="*/ 901700 w 1793875"/>
                <a:gd name="connsiteY39" fmla="*/ 2184400 h 3930650"/>
                <a:gd name="connsiteX40" fmla="*/ 727075 w 1793875"/>
                <a:gd name="connsiteY40" fmla="*/ 2193925 h 3930650"/>
                <a:gd name="connsiteX41" fmla="*/ 390525 w 1793875"/>
                <a:gd name="connsiteY41" fmla="*/ 2219325 h 3930650"/>
                <a:gd name="connsiteX42" fmla="*/ 711200 w 1793875"/>
                <a:gd name="connsiteY42" fmla="*/ 2193925 h 3930650"/>
                <a:gd name="connsiteX43" fmla="*/ 714375 w 1793875"/>
                <a:gd name="connsiteY43" fmla="*/ 2095500 h 3930650"/>
                <a:gd name="connsiteX44" fmla="*/ 676275 w 1793875"/>
                <a:gd name="connsiteY44" fmla="*/ 2089150 h 3930650"/>
                <a:gd name="connsiteX45" fmla="*/ 682625 w 1793875"/>
                <a:gd name="connsiteY45" fmla="*/ 2019300 h 3930650"/>
                <a:gd name="connsiteX46" fmla="*/ 622300 w 1793875"/>
                <a:gd name="connsiteY46" fmla="*/ 2012950 h 3930650"/>
                <a:gd name="connsiteX47" fmla="*/ 628650 w 1793875"/>
                <a:gd name="connsiteY47" fmla="*/ 1936750 h 3930650"/>
                <a:gd name="connsiteX48" fmla="*/ 180975 w 1793875"/>
                <a:gd name="connsiteY48" fmla="*/ 2012950 h 3930650"/>
                <a:gd name="connsiteX49" fmla="*/ 612775 w 1793875"/>
                <a:gd name="connsiteY49" fmla="*/ 1936750 h 3930650"/>
                <a:gd name="connsiteX50" fmla="*/ 622300 w 1793875"/>
                <a:gd name="connsiteY50" fmla="*/ 1885950 h 3930650"/>
                <a:gd name="connsiteX51" fmla="*/ 581025 w 1793875"/>
                <a:gd name="connsiteY51" fmla="*/ 1885950 h 3930650"/>
                <a:gd name="connsiteX52" fmla="*/ 587375 w 1793875"/>
                <a:gd name="connsiteY52" fmla="*/ 1819275 h 3930650"/>
                <a:gd name="connsiteX53" fmla="*/ 247650 w 1793875"/>
                <a:gd name="connsiteY53" fmla="*/ 1857375 h 3930650"/>
                <a:gd name="connsiteX54" fmla="*/ 568325 w 1793875"/>
                <a:gd name="connsiteY54" fmla="*/ 1819275 h 3930650"/>
                <a:gd name="connsiteX55" fmla="*/ 568325 w 1793875"/>
                <a:gd name="connsiteY55" fmla="*/ 1781175 h 3930650"/>
                <a:gd name="connsiteX56" fmla="*/ 136525 w 1793875"/>
                <a:gd name="connsiteY56" fmla="*/ 1822450 h 3930650"/>
                <a:gd name="connsiteX57" fmla="*/ 558800 w 1793875"/>
                <a:gd name="connsiteY57" fmla="*/ 1778000 h 3930650"/>
                <a:gd name="connsiteX58" fmla="*/ 558800 w 1793875"/>
                <a:gd name="connsiteY58" fmla="*/ 1638300 h 3930650"/>
                <a:gd name="connsiteX59" fmla="*/ 158750 w 1793875"/>
                <a:gd name="connsiteY59" fmla="*/ 1708150 h 3930650"/>
                <a:gd name="connsiteX60" fmla="*/ 533400 w 1793875"/>
                <a:gd name="connsiteY60" fmla="*/ 1628775 h 3930650"/>
                <a:gd name="connsiteX61" fmla="*/ 542925 w 1793875"/>
                <a:gd name="connsiteY61" fmla="*/ 1457325 h 3930650"/>
                <a:gd name="connsiteX62" fmla="*/ 53975 w 1793875"/>
                <a:gd name="connsiteY62" fmla="*/ 1524000 h 3930650"/>
                <a:gd name="connsiteX63" fmla="*/ 527050 w 1793875"/>
                <a:gd name="connsiteY63" fmla="*/ 1460500 h 3930650"/>
                <a:gd name="connsiteX64" fmla="*/ 530225 w 1793875"/>
                <a:gd name="connsiteY64" fmla="*/ 1327150 h 3930650"/>
                <a:gd name="connsiteX65" fmla="*/ 473075 w 1793875"/>
                <a:gd name="connsiteY65" fmla="*/ 1323975 h 3930650"/>
                <a:gd name="connsiteX66" fmla="*/ 482600 w 1793875"/>
                <a:gd name="connsiteY66" fmla="*/ 1143000 h 3930650"/>
                <a:gd name="connsiteX67" fmla="*/ 454025 w 1793875"/>
                <a:gd name="connsiteY67" fmla="*/ 1136650 h 3930650"/>
                <a:gd name="connsiteX68" fmla="*/ 457200 w 1793875"/>
                <a:gd name="connsiteY68" fmla="*/ 1060450 h 3930650"/>
                <a:gd name="connsiteX69" fmla="*/ 101600 w 1793875"/>
                <a:gd name="connsiteY69" fmla="*/ 1152525 h 3930650"/>
                <a:gd name="connsiteX70" fmla="*/ 444500 w 1793875"/>
                <a:gd name="connsiteY70" fmla="*/ 1063625 h 3930650"/>
                <a:gd name="connsiteX71" fmla="*/ 454025 w 1793875"/>
                <a:gd name="connsiteY71" fmla="*/ 882650 h 3930650"/>
                <a:gd name="connsiteX72" fmla="*/ 12700 w 1793875"/>
                <a:gd name="connsiteY72" fmla="*/ 962025 h 3930650"/>
                <a:gd name="connsiteX73" fmla="*/ 409575 w 1793875"/>
                <a:gd name="connsiteY73" fmla="*/ 889000 h 3930650"/>
                <a:gd name="connsiteX74" fmla="*/ 412750 w 1793875"/>
                <a:gd name="connsiteY74" fmla="*/ 790575 h 3930650"/>
                <a:gd name="connsiteX75" fmla="*/ 377825 w 1793875"/>
                <a:gd name="connsiteY75" fmla="*/ 787400 h 3930650"/>
                <a:gd name="connsiteX76" fmla="*/ 377825 w 1793875"/>
                <a:gd name="connsiteY76" fmla="*/ 685800 h 3930650"/>
                <a:gd name="connsiteX77" fmla="*/ 358775 w 1793875"/>
                <a:gd name="connsiteY77" fmla="*/ 581025 h 3930650"/>
                <a:gd name="connsiteX78" fmla="*/ 349250 w 1793875"/>
                <a:gd name="connsiteY78" fmla="*/ 488950 h 3930650"/>
                <a:gd name="connsiteX79" fmla="*/ 314325 w 1793875"/>
                <a:gd name="connsiteY79" fmla="*/ 355600 h 3930650"/>
                <a:gd name="connsiteX80" fmla="*/ 279400 w 1793875"/>
                <a:gd name="connsiteY80" fmla="*/ 276225 h 3930650"/>
                <a:gd name="connsiteX81" fmla="*/ 263525 w 1793875"/>
                <a:gd name="connsiteY81" fmla="*/ 174625 h 3930650"/>
                <a:gd name="connsiteX82" fmla="*/ 257175 w 1793875"/>
                <a:gd name="connsiteY82" fmla="*/ 92075 h 3930650"/>
                <a:gd name="connsiteX83" fmla="*/ 0 w 1793875"/>
                <a:gd name="connsiteY83" fmla="*/ 0 h 3930650"/>
                <a:gd name="connsiteX0" fmla="*/ 1810687 w 1813862"/>
                <a:gd name="connsiteY0" fmla="*/ 3937470 h 3937470"/>
                <a:gd name="connsiteX1" fmla="*/ 1813862 w 1813862"/>
                <a:gd name="connsiteY1" fmla="*/ 3572345 h 3937470"/>
                <a:gd name="connsiteX2" fmla="*/ 1601137 w 1813862"/>
                <a:gd name="connsiteY2" fmla="*/ 3572345 h 3937470"/>
                <a:gd name="connsiteX3" fmla="*/ 1604312 w 1813862"/>
                <a:gd name="connsiteY3" fmla="*/ 3451695 h 3937470"/>
                <a:gd name="connsiteX4" fmla="*/ 1540812 w 1813862"/>
                <a:gd name="connsiteY4" fmla="*/ 3451695 h 3937470"/>
                <a:gd name="connsiteX5" fmla="*/ 1543987 w 1813862"/>
                <a:gd name="connsiteY5" fmla="*/ 3337395 h 3937470"/>
                <a:gd name="connsiteX6" fmla="*/ 1324912 w 1813862"/>
                <a:gd name="connsiteY6" fmla="*/ 3340570 h 3937470"/>
                <a:gd name="connsiteX7" fmla="*/ 1328087 w 1813862"/>
                <a:gd name="connsiteY7" fmla="*/ 3245320 h 3937470"/>
                <a:gd name="connsiteX8" fmla="*/ 1194737 w 1813862"/>
                <a:gd name="connsiteY8" fmla="*/ 3245320 h 3937470"/>
                <a:gd name="connsiteX9" fmla="*/ 1194737 w 1813862"/>
                <a:gd name="connsiteY9" fmla="*/ 3159595 h 3937470"/>
                <a:gd name="connsiteX10" fmla="*/ 1067737 w 1813862"/>
                <a:gd name="connsiteY10" fmla="*/ 3156420 h 3937470"/>
                <a:gd name="connsiteX11" fmla="*/ 1070912 w 1813862"/>
                <a:gd name="connsiteY11" fmla="*/ 3083395 h 3937470"/>
                <a:gd name="connsiteX12" fmla="*/ 1020112 w 1813862"/>
                <a:gd name="connsiteY12" fmla="*/ 3083395 h 3937470"/>
                <a:gd name="connsiteX13" fmla="*/ 1023287 w 1813862"/>
                <a:gd name="connsiteY13" fmla="*/ 3007195 h 3937470"/>
                <a:gd name="connsiteX14" fmla="*/ 966137 w 1813862"/>
                <a:gd name="connsiteY14" fmla="*/ 3007195 h 3937470"/>
                <a:gd name="connsiteX15" fmla="*/ 969312 w 1813862"/>
                <a:gd name="connsiteY15" fmla="*/ 2924645 h 3937470"/>
                <a:gd name="connsiteX16" fmla="*/ 924862 w 1813862"/>
                <a:gd name="connsiteY16" fmla="*/ 2924645 h 3937470"/>
                <a:gd name="connsiteX17" fmla="*/ 931212 w 1813862"/>
                <a:gd name="connsiteY17" fmla="*/ 2857970 h 3937470"/>
                <a:gd name="connsiteX18" fmla="*/ 712137 w 1813862"/>
                <a:gd name="connsiteY18" fmla="*/ 2883370 h 3937470"/>
                <a:gd name="connsiteX19" fmla="*/ 918512 w 1813862"/>
                <a:gd name="connsiteY19" fmla="*/ 2857970 h 3937470"/>
                <a:gd name="connsiteX20" fmla="*/ 921687 w 1813862"/>
                <a:gd name="connsiteY20" fmla="*/ 2708745 h 3937470"/>
                <a:gd name="connsiteX21" fmla="*/ 839137 w 1813862"/>
                <a:gd name="connsiteY21" fmla="*/ 2705570 h 3937470"/>
                <a:gd name="connsiteX22" fmla="*/ 845487 w 1813862"/>
                <a:gd name="connsiteY22" fmla="*/ 2635720 h 3937470"/>
                <a:gd name="connsiteX23" fmla="*/ 797862 w 1813862"/>
                <a:gd name="connsiteY23" fmla="*/ 2632545 h 3937470"/>
                <a:gd name="connsiteX24" fmla="*/ 807387 w 1813862"/>
                <a:gd name="connsiteY24" fmla="*/ 2496020 h 3937470"/>
                <a:gd name="connsiteX25" fmla="*/ 778812 w 1813862"/>
                <a:gd name="connsiteY25" fmla="*/ 2492845 h 3937470"/>
                <a:gd name="connsiteX26" fmla="*/ 781987 w 1813862"/>
                <a:gd name="connsiteY26" fmla="*/ 2353145 h 3937470"/>
                <a:gd name="connsiteX27" fmla="*/ 781987 w 1813862"/>
                <a:gd name="connsiteY27" fmla="*/ 2353145 h 3937470"/>
                <a:gd name="connsiteX28" fmla="*/ 781987 w 1813862"/>
                <a:gd name="connsiteY28" fmla="*/ 2353145 h 3937470"/>
                <a:gd name="connsiteX29" fmla="*/ 381937 w 1813862"/>
                <a:gd name="connsiteY29" fmla="*/ 2473795 h 3937470"/>
                <a:gd name="connsiteX30" fmla="*/ 759762 w 1813862"/>
                <a:gd name="connsiteY30" fmla="*/ 2356320 h 3937470"/>
                <a:gd name="connsiteX31" fmla="*/ 762937 w 1813862"/>
                <a:gd name="connsiteY31" fmla="*/ 2286470 h 3937470"/>
                <a:gd name="connsiteX32" fmla="*/ 372412 w 1813862"/>
                <a:gd name="connsiteY32" fmla="*/ 2343620 h 3937470"/>
                <a:gd name="connsiteX33" fmla="*/ 750237 w 1813862"/>
                <a:gd name="connsiteY33" fmla="*/ 2286470 h 3937470"/>
                <a:gd name="connsiteX34" fmla="*/ 750237 w 1813862"/>
                <a:gd name="connsiteY34" fmla="*/ 2222970 h 3937470"/>
                <a:gd name="connsiteX35" fmla="*/ 400987 w 1813862"/>
                <a:gd name="connsiteY35" fmla="*/ 2245195 h 3937470"/>
                <a:gd name="connsiteX36" fmla="*/ 743887 w 1813862"/>
                <a:gd name="connsiteY36" fmla="*/ 2219795 h 3937470"/>
                <a:gd name="connsiteX37" fmla="*/ 743887 w 1813862"/>
                <a:gd name="connsiteY37" fmla="*/ 2219795 h 3937470"/>
                <a:gd name="connsiteX38" fmla="*/ 743887 w 1813862"/>
                <a:gd name="connsiteY38" fmla="*/ 2219795 h 3937470"/>
                <a:gd name="connsiteX39" fmla="*/ 921687 w 1813862"/>
                <a:gd name="connsiteY39" fmla="*/ 2191220 h 3937470"/>
                <a:gd name="connsiteX40" fmla="*/ 747062 w 1813862"/>
                <a:gd name="connsiteY40" fmla="*/ 2200745 h 3937470"/>
                <a:gd name="connsiteX41" fmla="*/ 410512 w 1813862"/>
                <a:gd name="connsiteY41" fmla="*/ 2226145 h 3937470"/>
                <a:gd name="connsiteX42" fmla="*/ 731187 w 1813862"/>
                <a:gd name="connsiteY42" fmla="*/ 2200745 h 3937470"/>
                <a:gd name="connsiteX43" fmla="*/ 734362 w 1813862"/>
                <a:gd name="connsiteY43" fmla="*/ 2102320 h 3937470"/>
                <a:gd name="connsiteX44" fmla="*/ 696262 w 1813862"/>
                <a:gd name="connsiteY44" fmla="*/ 2095970 h 3937470"/>
                <a:gd name="connsiteX45" fmla="*/ 702612 w 1813862"/>
                <a:gd name="connsiteY45" fmla="*/ 2026120 h 3937470"/>
                <a:gd name="connsiteX46" fmla="*/ 642287 w 1813862"/>
                <a:gd name="connsiteY46" fmla="*/ 2019770 h 3937470"/>
                <a:gd name="connsiteX47" fmla="*/ 648637 w 1813862"/>
                <a:gd name="connsiteY47" fmla="*/ 1943570 h 3937470"/>
                <a:gd name="connsiteX48" fmla="*/ 200962 w 1813862"/>
                <a:gd name="connsiteY48" fmla="*/ 2019770 h 3937470"/>
                <a:gd name="connsiteX49" fmla="*/ 632762 w 1813862"/>
                <a:gd name="connsiteY49" fmla="*/ 1943570 h 3937470"/>
                <a:gd name="connsiteX50" fmla="*/ 642287 w 1813862"/>
                <a:gd name="connsiteY50" fmla="*/ 1892770 h 3937470"/>
                <a:gd name="connsiteX51" fmla="*/ 601012 w 1813862"/>
                <a:gd name="connsiteY51" fmla="*/ 1892770 h 3937470"/>
                <a:gd name="connsiteX52" fmla="*/ 607362 w 1813862"/>
                <a:gd name="connsiteY52" fmla="*/ 1826095 h 3937470"/>
                <a:gd name="connsiteX53" fmla="*/ 267637 w 1813862"/>
                <a:gd name="connsiteY53" fmla="*/ 1864195 h 3937470"/>
                <a:gd name="connsiteX54" fmla="*/ 588312 w 1813862"/>
                <a:gd name="connsiteY54" fmla="*/ 1826095 h 3937470"/>
                <a:gd name="connsiteX55" fmla="*/ 588312 w 1813862"/>
                <a:gd name="connsiteY55" fmla="*/ 1787995 h 3937470"/>
                <a:gd name="connsiteX56" fmla="*/ 156512 w 1813862"/>
                <a:gd name="connsiteY56" fmla="*/ 1829270 h 3937470"/>
                <a:gd name="connsiteX57" fmla="*/ 578787 w 1813862"/>
                <a:gd name="connsiteY57" fmla="*/ 1784820 h 3937470"/>
                <a:gd name="connsiteX58" fmla="*/ 578787 w 1813862"/>
                <a:gd name="connsiteY58" fmla="*/ 1645120 h 3937470"/>
                <a:gd name="connsiteX59" fmla="*/ 178737 w 1813862"/>
                <a:gd name="connsiteY59" fmla="*/ 1714970 h 3937470"/>
                <a:gd name="connsiteX60" fmla="*/ 553387 w 1813862"/>
                <a:gd name="connsiteY60" fmla="*/ 1635595 h 3937470"/>
                <a:gd name="connsiteX61" fmla="*/ 562912 w 1813862"/>
                <a:gd name="connsiteY61" fmla="*/ 1464145 h 3937470"/>
                <a:gd name="connsiteX62" fmla="*/ 73962 w 1813862"/>
                <a:gd name="connsiteY62" fmla="*/ 1530820 h 3937470"/>
                <a:gd name="connsiteX63" fmla="*/ 547037 w 1813862"/>
                <a:gd name="connsiteY63" fmla="*/ 1467320 h 3937470"/>
                <a:gd name="connsiteX64" fmla="*/ 550212 w 1813862"/>
                <a:gd name="connsiteY64" fmla="*/ 1333970 h 3937470"/>
                <a:gd name="connsiteX65" fmla="*/ 493062 w 1813862"/>
                <a:gd name="connsiteY65" fmla="*/ 1330795 h 3937470"/>
                <a:gd name="connsiteX66" fmla="*/ 502587 w 1813862"/>
                <a:gd name="connsiteY66" fmla="*/ 1149820 h 3937470"/>
                <a:gd name="connsiteX67" fmla="*/ 474012 w 1813862"/>
                <a:gd name="connsiteY67" fmla="*/ 1143470 h 3937470"/>
                <a:gd name="connsiteX68" fmla="*/ 477187 w 1813862"/>
                <a:gd name="connsiteY68" fmla="*/ 1067270 h 3937470"/>
                <a:gd name="connsiteX69" fmla="*/ 121587 w 1813862"/>
                <a:gd name="connsiteY69" fmla="*/ 1159345 h 3937470"/>
                <a:gd name="connsiteX70" fmla="*/ 464487 w 1813862"/>
                <a:gd name="connsiteY70" fmla="*/ 1070445 h 3937470"/>
                <a:gd name="connsiteX71" fmla="*/ 474012 w 1813862"/>
                <a:gd name="connsiteY71" fmla="*/ 889470 h 3937470"/>
                <a:gd name="connsiteX72" fmla="*/ 32687 w 1813862"/>
                <a:gd name="connsiteY72" fmla="*/ 968845 h 3937470"/>
                <a:gd name="connsiteX73" fmla="*/ 429562 w 1813862"/>
                <a:gd name="connsiteY73" fmla="*/ 895820 h 3937470"/>
                <a:gd name="connsiteX74" fmla="*/ 432737 w 1813862"/>
                <a:gd name="connsiteY74" fmla="*/ 797395 h 3937470"/>
                <a:gd name="connsiteX75" fmla="*/ 397812 w 1813862"/>
                <a:gd name="connsiteY75" fmla="*/ 794220 h 3937470"/>
                <a:gd name="connsiteX76" fmla="*/ 397812 w 1813862"/>
                <a:gd name="connsiteY76" fmla="*/ 692620 h 3937470"/>
                <a:gd name="connsiteX77" fmla="*/ 378762 w 1813862"/>
                <a:gd name="connsiteY77" fmla="*/ 587845 h 3937470"/>
                <a:gd name="connsiteX78" fmla="*/ 369237 w 1813862"/>
                <a:gd name="connsiteY78" fmla="*/ 495770 h 3937470"/>
                <a:gd name="connsiteX79" fmla="*/ 334312 w 1813862"/>
                <a:gd name="connsiteY79" fmla="*/ 362420 h 3937470"/>
                <a:gd name="connsiteX80" fmla="*/ 299387 w 1813862"/>
                <a:gd name="connsiteY80" fmla="*/ 283045 h 3937470"/>
                <a:gd name="connsiteX81" fmla="*/ 283512 w 1813862"/>
                <a:gd name="connsiteY81" fmla="*/ 181445 h 3937470"/>
                <a:gd name="connsiteX82" fmla="*/ 277162 w 1813862"/>
                <a:gd name="connsiteY82" fmla="*/ 98895 h 3937470"/>
                <a:gd name="connsiteX83" fmla="*/ 19987 w 1813862"/>
                <a:gd name="connsiteY83" fmla="*/ 6820 h 3937470"/>
                <a:gd name="connsiteX84" fmla="*/ 16812 w 1813862"/>
                <a:gd name="connsiteY84" fmla="*/ 6819 h 3937470"/>
                <a:gd name="connsiteX0" fmla="*/ 1806481 w 1809656"/>
                <a:gd name="connsiteY0" fmla="*/ 4000501 h 4000501"/>
                <a:gd name="connsiteX1" fmla="*/ 1809656 w 1809656"/>
                <a:gd name="connsiteY1" fmla="*/ 3635376 h 4000501"/>
                <a:gd name="connsiteX2" fmla="*/ 1596931 w 1809656"/>
                <a:gd name="connsiteY2" fmla="*/ 3635376 h 4000501"/>
                <a:gd name="connsiteX3" fmla="*/ 1600106 w 1809656"/>
                <a:gd name="connsiteY3" fmla="*/ 3514726 h 4000501"/>
                <a:gd name="connsiteX4" fmla="*/ 1536606 w 1809656"/>
                <a:gd name="connsiteY4" fmla="*/ 3514726 h 4000501"/>
                <a:gd name="connsiteX5" fmla="*/ 1539781 w 1809656"/>
                <a:gd name="connsiteY5" fmla="*/ 3400426 h 4000501"/>
                <a:gd name="connsiteX6" fmla="*/ 1320706 w 1809656"/>
                <a:gd name="connsiteY6" fmla="*/ 3403601 h 4000501"/>
                <a:gd name="connsiteX7" fmla="*/ 1323881 w 1809656"/>
                <a:gd name="connsiteY7" fmla="*/ 3308351 h 4000501"/>
                <a:gd name="connsiteX8" fmla="*/ 1190531 w 1809656"/>
                <a:gd name="connsiteY8" fmla="*/ 3308351 h 4000501"/>
                <a:gd name="connsiteX9" fmla="*/ 1190531 w 1809656"/>
                <a:gd name="connsiteY9" fmla="*/ 3222626 h 4000501"/>
                <a:gd name="connsiteX10" fmla="*/ 1063531 w 1809656"/>
                <a:gd name="connsiteY10" fmla="*/ 3219451 h 4000501"/>
                <a:gd name="connsiteX11" fmla="*/ 1066706 w 1809656"/>
                <a:gd name="connsiteY11" fmla="*/ 3146426 h 4000501"/>
                <a:gd name="connsiteX12" fmla="*/ 1015906 w 1809656"/>
                <a:gd name="connsiteY12" fmla="*/ 3146426 h 4000501"/>
                <a:gd name="connsiteX13" fmla="*/ 1019081 w 1809656"/>
                <a:gd name="connsiteY13" fmla="*/ 3070226 h 4000501"/>
                <a:gd name="connsiteX14" fmla="*/ 961931 w 1809656"/>
                <a:gd name="connsiteY14" fmla="*/ 3070226 h 4000501"/>
                <a:gd name="connsiteX15" fmla="*/ 965106 w 1809656"/>
                <a:gd name="connsiteY15" fmla="*/ 2987676 h 4000501"/>
                <a:gd name="connsiteX16" fmla="*/ 920656 w 1809656"/>
                <a:gd name="connsiteY16" fmla="*/ 2987676 h 4000501"/>
                <a:gd name="connsiteX17" fmla="*/ 927006 w 1809656"/>
                <a:gd name="connsiteY17" fmla="*/ 2921001 h 4000501"/>
                <a:gd name="connsiteX18" fmla="*/ 707931 w 1809656"/>
                <a:gd name="connsiteY18" fmla="*/ 2946401 h 4000501"/>
                <a:gd name="connsiteX19" fmla="*/ 914306 w 1809656"/>
                <a:gd name="connsiteY19" fmla="*/ 2921001 h 4000501"/>
                <a:gd name="connsiteX20" fmla="*/ 917481 w 1809656"/>
                <a:gd name="connsiteY20" fmla="*/ 2771776 h 4000501"/>
                <a:gd name="connsiteX21" fmla="*/ 834931 w 1809656"/>
                <a:gd name="connsiteY21" fmla="*/ 2768601 h 4000501"/>
                <a:gd name="connsiteX22" fmla="*/ 841281 w 1809656"/>
                <a:gd name="connsiteY22" fmla="*/ 2698751 h 4000501"/>
                <a:gd name="connsiteX23" fmla="*/ 793656 w 1809656"/>
                <a:gd name="connsiteY23" fmla="*/ 2695576 h 4000501"/>
                <a:gd name="connsiteX24" fmla="*/ 803181 w 1809656"/>
                <a:gd name="connsiteY24" fmla="*/ 2559051 h 4000501"/>
                <a:gd name="connsiteX25" fmla="*/ 774606 w 1809656"/>
                <a:gd name="connsiteY25" fmla="*/ 2555876 h 4000501"/>
                <a:gd name="connsiteX26" fmla="*/ 777781 w 1809656"/>
                <a:gd name="connsiteY26" fmla="*/ 2416176 h 4000501"/>
                <a:gd name="connsiteX27" fmla="*/ 777781 w 1809656"/>
                <a:gd name="connsiteY27" fmla="*/ 2416176 h 4000501"/>
                <a:gd name="connsiteX28" fmla="*/ 777781 w 1809656"/>
                <a:gd name="connsiteY28" fmla="*/ 2416176 h 4000501"/>
                <a:gd name="connsiteX29" fmla="*/ 377731 w 1809656"/>
                <a:gd name="connsiteY29" fmla="*/ 2536826 h 4000501"/>
                <a:gd name="connsiteX30" fmla="*/ 755556 w 1809656"/>
                <a:gd name="connsiteY30" fmla="*/ 2419351 h 4000501"/>
                <a:gd name="connsiteX31" fmla="*/ 758731 w 1809656"/>
                <a:gd name="connsiteY31" fmla="*/ 2349501 h 4000501"/>
                <a:gd name="connsiteX32" fmla="*/ 368206 w 1809656"/>
                <a:gd name="connsiteY32" fmla="*/ 2406651 h 4000501"/>
                <a:gd name="connsiteX33" fmla="*/ 746031 w 1809656"/>
                <a:gd name="connsiteY33" fmla="*/ 2349501 h 4000501"/>
                <a:gd name="connsiteX34" fmla="*/ 746031 w 1809656"/>
                <a:gd name="connsiteY34" fmla="*/ 2286001 h 4000501"/>
                <a:gd name="connsiteX35" fmla="*/ 396781 w 1809656"/>
                <a:gd name="connsiteY35" fmla="*/ 2308226 h 4000501"/>
                <a:gd name="connsiteX36" fmla="*/ 739681 w 1809656"/>
                <a:gd name="connsiteY36" fmla="*/ 2282826 h 4000501"/>
                <a:gd name="connsiteX37" fmla="*/ 739681 w 1809656"/>
                <a:gd name="connsiteY37" fmla="*/ 2282826 h 4000501"/>
                <a:gd name="connsiteX38" fmla="*/ 739681 w 1809656"/>
                <a:gd name="connsiteY38" fmla="*/ 2282826 h 4000501"/>
                <a:gd name="connsiteX39" fmla="*/ 917481 w 1809656"/>
                <a:gd name="connsiteY39" fmla="*/ 2254251 h 4000501"/>
                <a:gd name="connsiteX40" fmla="*/ 742856 w 1809656"/>
                <a:gd name="connsiteY40" fmla="*/ 2263776 h 4000501"/>
                <a:gd name="connsiteX41" fmla="*/ 406306 w 1809656"/>
                <a:gd name="connsiteY41" fmla="*/ 2289176 h 4000501"/>
                <a:gd name="connsiteX42" fmla="*/ 726981 w 1809656"/>
                <a:gd name="connsiteY42" fmla="*/ 2263776 h 4000501"/>
                <a:gd name="connsiteX43" fmla="*/ 730156 w 1809656"/>
                <a:gd name="connsiteY43" fmla="*/ 2165351 h 4000501"/>
                <a:gd name="connsiteX44" fmla="*/ 692056 w 1809656"/>
                <a:gd name="connsiteY44" fmla="*/ 2159001 h 4000501"/>
                <a:gd name="connsiteX45" fmla="*/ 698406 w 1809656"/>
                <a:gd name="connsiteY45" fmla="*/ 2089151 h 4000501"/>
                <a:gd name="connsiteX46" fmla="*/ 638081 w 1809656"/>
                <a:gd name="connsiteY46" fmla="*/ 2082801 h 4000501"/>
                <a:gd name="connsiteX47" fmla="*/ 644431 w 1809656"/>
                <a:gd name="connsiteY47" fmla="*/ 2006601 h 4000501"/>
                <a:gd name="connsiteX48" fmla="*/ 196756 w 1809656"/>
                <a:gd name="connsiteY48" fmla="*/ 2082801 h 4000501"/>
                <a:gd name="connsiteX49" fmla="*/ 628556 w 1809656"/>
                <a:gd name="connsiteY49" fmla="*/ 2006601 h 4000501"/>
                <a:gd name="connsiteX50" fmla="*/ 638081 w 1809656"/>
                <a:gd name="connsiteY50" fmla="*/ 1955801 h 4000501"/>
                <a:gd name="connsiteX51" fmla="*/ 596806 w 1809656"/>
                <a:gd name="connsiteY51" fmla="*/ 1955801 h 4000501"/>
                <a:gd name="connsiteX52" fmla="*/ 603156 w 1809656"/>
                <a:gd name="connsiteY52" fmla="*/ 1889126 h 4000501"/>
                <a:gd name="connsiteX53" fmla="*/ 263431 w 1809656"/>
                <a:gd name="connsiteY53" fmla="*/ 1927226 h 4000501"/>
                <a:gd name="connsiteX54" fmla="*/ 584106 w 1809656"/>
                <a:gd name="connsiteY54" fmla="*/ 1889126 h 4000501"/>
                <a:gd name="connsiteX55" fmla="*/ 584106 w 1809656"/>
                <a:gd name="connsiteY55" fmla="*/ 1851026 h 4000501"/>
                <a:gd name="connsiteX56" fmla="*/ 152306 w 1809656"/>
                <a:gd name="connsiteY56" fmla="*/ 1892301 h 4000501"/>
                <a:gd name="connsiteX57" fmla="*/ 574581 w 1809656"/>
                <a:gd name="connsiteY57" fmla="*/ 1847851 h 4000501"/>
                <a:gd name="connsiteX58" fmla="*/ 574581 w 1809656"/>
                <a:gd name="connsiteY58" fmla="*/ 1708151 h 4000501"/>
                <a:gd name="connsiteX59" fmla="*/ 174531 w 1809656"/>
                <a:gd name="connsiteY59" fmla="*/ 1778001 h 4000501"/>
                <a:gd name="connsiteX60" fmla="*/ 549181 w 1809656"/>
                <a:gd name="connsiteY60" fmla="*/ 1698626 h 4000501"/>
                <a:gd name="connsiteX61" fmla="*/ 558706 w 1809656"/>
                <a:gd name="connsiteY61" fmla="*/ 1527176 h 4000501"/>
                <a:gd name="connsiteX62" fmla="*/ 69756 w 1809656"/>
                <a:gd name="connsiteY62" fmla="*/ 1593851 h 4000501"/>
                <a:gd name="connsiteX63" fmla="*/ 542831 w 1809656"/>
                <a:gd name="connsiteY63" fmla="*/ 1530351 h 4000501"/>
                <a:gd name="connsiteX64" fmla="*/ 546006 w 1809656"/>
                <a:gd name="connsiteY64" fmla="*/ 1397001 h 4000501"/>
                <a:gd name="connsiteX65" fmla="*/ 488856 w 1809656"/>
                <a:gd name="connsiteY65" fmla="*/ 1393826 h 4000501"/>
                <a:gd name="connsiteX66" fmla="*/ 498381 w 1809656"/>
                <a:gd name="connsiteY66" fmla="*/ 1212851 h 4000501"/>
                <a:gd name="connsiteX67" fmla="*/ 469806 w 1809656"/>
                <a:gd name="connsiteY67" fmla="*/ 1206501 h 4000501"/>
                <a:gd name="connsiteX68" fmla="*/ 472981 w 1809656"/>
                <a:gd name="connsiteY68" fmla="*/ 1130301 h 4000501"/>
                <a:gd name="connsiteX69" fmla="*/ 117381 w 1809656"/>
                <a:gd name="connsiteY69" fmla="*/ 1222376 h 4000501"/>
                <a:gd name="connsiteX70" fmla="*/ 460281 w 1809656"/>
                <a:gd name="connsiteY70" fmla="*/ 1133476 h 4000501"/>
                <a:gd name="connsiteX71" fmla="*/ 469806 w 1809656"/>
                <a:gd name="connsiteY71" fmla="*/ 952501 h 4000501"/>
                <a:gd name="connsiteX72" fmla="*/ 28481 w 1809656"/>
                <a:gd name="connsiteY72" fmla="*/ 1031876 h 4000501"/>
                <a:gd name="connsiteX73" fmla="*/ 425356 w 1809656"/>
                <a:gd name="connsiteY73" fmla="*/ 958851 h 4000501"/>
                <a:gd name="connsiteX74" fmla="*/ 428531 w 1809656"/>
                <a:gd name="connsiteY74" fmla="*/ 860426 h 4000501"/>
                <a:gd name="connsiteX75" fmla="*/ 393606 w 1809656"/>
                <a:gd name="connsiteY75" fmla="*/ 857251 h 4000501"/>
                <a:gd name="connsiteX76" fmla="*/ 393606 w 1809656"/>
                <a:gd name="connsiteY76" fmla="*/ 755651 h 4000501"/>
                <a:gd name="connsiteX77" fmla="*/ 374556 w 1809656"/>
                <a:gd name="connsiteY77" fmla="*/ 650876 h 4000501"/>
                <a:gd name="connsiteX78" fmla="*/ 365031 w 1809656"/>
                <a:gd name="connsiteY78" fmla="*/ 558801 h 4000501"/>
                <a:gd name="connsiteX79" fmla="*/ 330106 w 1809656"/>
                <a:gd name="connsiteY79" fmla="*/ 425451 h 4000501"/>
                <a:gd name="connsiteX80" fmla="*/ 295181 w 1809656"/>
                <a:gd name="connsiteY80" fmla="*/ 346076 h 4000501"/>
                <a:gd name="connsiteX81" fmla="*/ 279306 w 1809656"/>
                <a:gd name="connsiteY81" fmla="*/ 244476 h 4000501"/>
                <a:gd name="connsiteX82" fmla="*/ 272956 w 1809656"/>
                <a:gd name="connsiteY82" fmla="*/ 161926 h 4000501"/>
                <a:gd name="connsiteX83" fmla="*/ 15781 w 1809656"/>
                <a:gd name="connsiteY83" fmla="*/ 69851 h 4000501"/>
                <a:gd name="connsiteX84" fmla="*/ 31656 w 1809656"/>
                <a:gd name="connsiteY84" fmla="*/ 0 h 4000501"/>
                <a:gd name="connsiteX0" fmla="*/ 1778000 w 1781175"/>
                <a:gd name="connsiteY0" fmla="*/ 4000501 h 4000501"/>
                <a:gd name="connsiteX1" fmla="*/ 1781175 w 1781175"/>
                <a:gd name="connsiteY1" fmla="*/ 3635376 h 4000501"/>
                <a:gd name="connsiteX2" fmla="*/ 1568450 w 1781175"/>
                <a:gd name="connsiteY2" fmla="*/ 3635376 h 4000501"/>
                <a:gd name="connsiteX3" fmla="*/ 1571625 w 1781175"/>
                <a:gd name="connsiteY3" fmla="*/ 3514726 h 4000501"/>
                <a:gd name="connsiteX4" fmla="*/ 1508125 w 1781175"/>
                <a:gd name="connsiteY4" fmla="*/ 3514726 h 4000501"/>
                <a:gd name="connsiteX5" fmla="*/ 1511300 w 1781175"/>
                <a:gd name="connsiteY5" fmla="*/ 3400426 h 4000501"/>
                <a:gd name="connsiteX6" fmla="*/ 1292225 w 1781175"/>
                <a:gd name="connsiteY6" fmla="*/ 3403601 h 4000501"/>
                <a:gd name="connsiteX7" fmla="*/ 1295400 w 1781175"/>
                <a:gd name="connsiteY7" fmla="*/ 3308351 h 4000501"/>
                <a:gd name="connsiteX8" fmla="*/ 1162050 w 1781175"/>
                <a:gd name="connsiteY8" fmla="*/ 3308351 h 4000501"/>
                <a:gd name="connsiteX9" fmla="*/ 1162050 w 1781175"/>
                <a:gd name="connsiteY9" fmla="*/ 3222626 h 4000501"/>
                <a:gd name="connsiteX10" fmla="*/ 1035050 w 1781175"/>
                <a:gd name="connsiteY10" fmla="*/ 3219451 h 4000501"/>
                <a:gd name="connsiteX11" fmla="*/ 1038225 w 1781175"/>
                <a:gd name="connsiteY11" fmla="*/ 3146426 h 4000501"/>
                <a:gd name="connsiteX12" fmla="*/ 987425 w 1781175"/>
                <a:gd name="connsiteY12" fmla="*/ 3146426 h 4000501"/>
                <a:gd name="connsiteX13" fmla="*/ 990600 w 1781175"/>
                <a:gd name="connsiteY13" fmla="*/ 3070226 h 4000501"/>
                <a:gd name="connsiteX14" fmla="*/ 933450 w 1781175"/>
                <a:gd name="connsiteY14" fmla="*/ 3070226 h 4000501"/>
                <a:gd name="connsiteX15" fmla="*/ 936625 w 1781175"/>
                <a:gd name="connsiteY15" fmla="*/ 2987676 h 4000501"/>
                <a:gd name="connsiteX16" fmla="*/ 892175 w 1781175"/>
                <a:gd name="connsiteY16" fmla="*/ 2987676 h 4000501"/>
                <a:gd name="connsiteX17" fmla="*/ 898525 w 1781175"/>
                <a:gd name="connsiteY17" fmla="*/ 2921001 h 4000501"/>
                <a:gd name="connsiteX18" fmla="*/ 679450 w 1781175"/>
                <a:gd name="connsiteY18" fmla="*/ 2946401 h 4000501"/>
                <a:gd name="connsiteX19" fmla="*/ 885825 w 1781175"/>
                <a:gd name="connsiteY19" fmla="*/ 2921001 h 4000501"/>
                <a:gd name="connsiteX20" fmla="*/ 889000 w 1781175"/>
                <a:gd name="connsiteY20" fmla="*/ 2771776 h 4000501"/>
                <a:gd name="connsiteX21" fmla="*/ 806450 w 1781175"/>
                <a:gd name="connsiteY21" fmla="*/ 2768601 h 4000501"/>
                <a:gd name="connsiteX22" fmla="*/ 812800 w 1781175"/>
                <a:gd name="connsiteY22" fmla="*/ 2698751 h 4000501"/>
                <a:gd name="connsiteX23" fmla="*/ 765175 w 1781175"/>
                <a:gd name="connsiteY23" fmla="*/ 2695576 h 4000501"/>
                <a:gd name="connsiteX24" fmla="*/ 774700 w 1781175"/>
                <a:gd name="connsiteY24" fmla="*/ 2559051 h 4000501"/>
                <a:gd name="connsiteX25" fmla="*/ 746125 w 1781175"/>
                <a:gd name="connsiteY25" fmla="*/ 2555876 h 4000501"/>
                <a:gd name="connsiteX26" fmla="*/ 749300 w 1781175"/>
                <a:gd name="connsiteY26" fmla="*/ 2416176 h 4000501"/>
                <a:gd name="connsiteX27" fmla="*/ 749300 w 1781175"/>
                <a:gd name="connsiteY27" fmla="*/ 2416176 h 4000501"/>
                <a:gd name="connsiteX28" fmla="*/ 749300 w 1781175"/>
                <a:gd name="connsiteY28" fmla="*/ 2416176 h 4000501"/>
                <a:gd name="connsiteX29" fmla="*/ 349250 w 1781175"/>
                <a:gd name="connsiteY29" fmla="*/ 2536826 h 4000501"/>
                <a:gd name="connsiteX30" fmla="*/ 727075 w 1781175"/>
                <a:gd name="connsiteY30" fmla="*/ 2419351 h 4000501"/>
                <a:gd name="connsiteX31" fmla="*/ 730250 w 1781175"/>
                <a:gd name="connsiteY31" fmla="*/ 2349501 h 4000501"/>
                <a:gd name="connsiteX32" fmla="*/ 339725 w 1781175"/>
                <a:gd name="connsiteY32" fmla="*/ 2406651 h 4000501"/>
                <a:gd name="connsiteX33" fmla="*/ 717550 w 1781175"/>
                <a:gd name="connsiteY33" fmla="*/ 2349501 h 4000501"/>
                <a:gd name="connsiteX34" fmla="*/ 717550 w 1781175"/>
                <a:gd name="connsiteY34" fmla="*/ 2286001 h 4000501"/>
                <a:gd name="connsiteX35" fmla="*/ 368300 w 1781175"/>
                <a:gd name="connsiteY35" fmla="*/ 2308226 h 4000501"/>
                <a:gd name="connsiteX36" fmla="*/ 711200 w 1781175"/>
                <a:gd name="connsiteY36" fmla="*/ 2282826 h 4000501"/>
                <a:gd name="connsiteX37" fmla="*/ 711200 w 1781175"/>
                <a:gd name="connsiteY37" fmla="*/ 2282826 h 4000501"/>
                <a:gd name="connsiteX38" fmla="*/ 711200 w 1781175"/>
                <a:gd name="connsiteY38" fmla="*/ 2282826 h 4000501"/>
                <a:gd name="connsiteX39" fmla="*/ 889000 w 1781175"/>
                <a:gd name="connsiteY39" fmla="*/ 2254251 h 4000501"/>
                <a:gd name="connsiteX40" fmla="*/ 714375 w 1781175"/>
                <a:gd name="connsiteY40" fmla="*/ 2263776 h 4000501"/>
                <a:gd name="connsiteX41" fmla="*/ 377825 w 1781175"/>
                <a:gd name="connsiteY41" fmla="*/ 2289176 h 4000501"/>
                <a:gd name="connsiteX42" fmla="*/ 698500 w 1781175"/>
                <a:gd name="connsiteY42" fmla="*/ 2263776 h 4000501"/>
                <a:gd name="connsiteX43" fmla="*/ 701675 w 1781175"/>
                <a:gd name="connsiteY43" fmla="*/ 2165351 h 4000501"/>
                <a:gd name="connsiteX44" fmla="*/ 663575 w 1781175"/>
                <a:gd name="connsiteY44" fmla="*/ 2159001 h 4000501"/>
                <a:gd name="connsiteX45" fmla="*/ 669925 w 1781175"/>
                <a:gd name="connsiteY45" fmla="*/ 2089151 h 4000501"/>
                <a:gd name="connsiteX46" fmla="*/ 609600 w 1781175"/>
                <a:gd name="connsiteY46" fmla="*/ 2082801 h 4000501"/>
                <a:gd name="connsiteX47" fmla="*/ 615950 w 1781175"/>
                <a:gd name="connsiteY47" fmla="*/ 2006601 h 4000501"/>
                <a:gd name="connsiteX48" fmla="*/ 168275 w 1781175"/>
                <a:gd name="connsiteY48" fmla="*/ 2082801 h 4000501"/>
                <a:gd name="connsiteX49" fmla="*/ 600075 w 1781175"/>
                <a:gd name="connsiteY49" fmla="*/ 2006601 h 4000501"/>
                <a:gd name="connsiteX50" fmla="*/ 609600 w 1781175"/>
                <a:gd name="connsiteY50" fmla="*/ 1955801 h 4000501"/>
                <a:gd name="connsiteX51" fmla="*/ 568325 w 1781175"/>
                <a:gd name="connsiteY51" fmla="*/ 1955801 h 4000501"/>
                <a:gd name="connsiteX52" fmla="*/ 574675 w 1781175"/>
                <a:gd name="connsiteY52" fmla="*/ 1889126 h 4000501"/>
                <a:gd name="connsiteX53" fmla="*/ 234950 w 1781175"/>
                <a:gd name="connsiteY53" fmla="*/ 1927226 h 4000501"/>
                <a:gd name="connsiteX54" fmla="*/ 555625 w 1781175"/>
                <a:gd name="connsiteY54" fmla="*/ 1889126 h 4000501"/>
                <a:gd name="connsiteX55" fmla="*/ 555625 w 1781175"/>
                <a:gd name="connsiteY55" fmla="*/ 1851026 h 4000501"/>
                <a:gd name="connsiteX56" fmla="*/ 123825 w 1781175"/>
                <a:gd name="connsiteY56" fmla="*/ 1892301 h 4000501"/>
                <a:gd name="connsiteX57" fmla="*/ 546100 w 1781175"/>
                <a:gd name="connsiteY57" fmla="*/ 1847851 h 4000501"/>
                <a:gd name="connsiteX58" fmla="*/ 546100 w 1781175"/>
                <a:gd name="connsiteY58" fmla="*/ 1708151 h 4000501"/>
                <a:gd name="connsiteX59" fmla="*/ 146050 w 1781175"/>
                <a:gd name="connsiteY59" fmla="*/ 1778001 h 4000501"/>
                <a:gd name="connsiteX60" fmla="*/ 520700 w 1781175"/>
                <a:gd name="connsiteY60" fmla="*/ 1698626 h 4000501"/>
                <a:gd name="connsiteX61" fmla="*/ 530225 w 1781175"/>
                <a:gd name="connsiteY61" fmla="*/ 1527176 h 4000501"/>
                <a:gd name="connsiteX62" fmla="*/ 41275 w 1781175"/>
                <a:gd name="connsiteY62" fmla="*/ 1593851 h 4000501"/>
                <a:gd name="connsiteX63" fmla="*/ 514350 w 1781175"/>
                <a:gd name="connsiteY63" fmla="*/ 1530351 h 4000501"/>
                <a:gd name="connsiteX64" fmla="*/ 517525 w 1781175"/>
                <a:gd name="connsiteY64" fmla="*/ 1397001 h 4000501"/>
                <a:gd name="connsiteX65" fmla="*/ 460375 w 1781175"/>
                <a:gd name="connsiteY65" fmla="*/ 1393826 h 4000501"/>
                <a:gd name="connsiteX66" fmla="*/ 469900 w 1781175"/>
                <a:gd name="connsiteY66" fmla="*/ 1212851 h 4000501"/>
                <a:gd name="connsiteX67" fmla="*/ 441325 w 1781175"/>
                <a:gd name="connsiteY67" fmla="*/ 1206501 h 4000501"/>
                <a:gd name="connsiteX68" fmla="*/ 444500 w 1781175"/>
                <a:gd name="connsiteY68" fmla="*/ 1130301 h 4000501"/>
                <a:gd name="connsiteX69" fmla="*/ 88900 w 1781175"/>
                <a:gd name="connsiteY69" fmla="*/ 1222376 h 4000501"/>
                <a:gd name="connsiteX70" fmla="*/ 431800 w 1781175"/>
                <a:gd name="connsiteY70" fmla="*/ 1133476 h 4000501"/>
                <a:gd name="connsiteX71" fmla="*/ 441325 w 1781175"/>
                <a:gd name="connsiteY71" fmla="*/ 952501 h 4000501"/>
                <a:gd name="connsiteX72" fmla="*/ 0 w 1781175"/>
                <a:gd name="connsiteY72" fmla="*/ 1031876 h 4000501"/>
                <a:gd name="connsiteX73" fmla="*/ 396875 w 1781175"/>
                <a:gd name="connsiteY73" fmla="*/ 958851 h 4000501"/>
                <a:gd name="connsiteX74" fmla="*/ 400050 w 1781175"/>
                <a:gd name="connsiteY74" fmla="*/ 860426 h 4000501"/>
                <a:gd name="connsiteX75" fmla="*/ 365125 w 1781175"/>
                <a:gd name="connsiteY75" fmla="*/ 857251 h 4000501"/>
                <a:gd name="connsiteX76" fmla="*/ 365125 w 1781175"/>
                <a:gd name="connsiteY76" fmla="*/ 755651 h 4000501"/>
                <a:gd name="connsiteX77" fmla="*/ 346075 w 1781175"/>
                <a:gd name="connsiteY77" fmla="*/ 650876 h 4000501"/>
                <a:gd name="connsiteX78" fmla="*/ 336550 w 1781175"/>
                <a:gd name="connsiteY78" fmla="*/ 558801 h 4000501"/>
                <a:gd name="connsiteX79" fmla="*/ 301625 w 1781175"/>
                <a:gd name="connsiteY79" fmla="*/ 425451 h 4000501"/>
                <a:gd name="connsiteX80" fmla="*/ 266700 w 1781175"/>
                <a:gd name="connsiteY80" fmla="*/ 346076 h 4000501"/>
                <a:gd name="connsiteX81" fmla="*/ 250825 w 1781175"/>
                <a:gd name="connsiteY81" fmla="*/ 244476 h 4000501"/>
                <a:gd name="connsiteX82" fmla="*/ 244475 w 1781175"/>
                <a:gd name="connsiteY82" fmla="*/ 161926 h 4000501"/>
                <a:gd name="connsiteX83" fmla="*/ 206375 w 1781175"/>
                <a:gd name="connsiteY83" fmla="*/ 139701 h 4000501"/>
                <a:gd name="connsiteX84" fmla="*/ 3175 w 1781175"/>
                <a:gd name="connsiteY84" fmla="*/ 0 h 4000501"/>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78000 w 1781175"/>
                <a:gd name="connsiteY0" fmla="*/ 3921126 h 3921126"/>
                <a:gd name="connsiteX1" fmla="*/ 1781175 w 1781175"/>
                <a:gd name="connsiteY1" fmla="*/ 3556001 h 3921126"/>
                <a:gd name="connsiteX2" fmla="*/ 1568450 w 1781175"/>
                <a:gd name="connsiteY2" fmla="*/ 3556001 h 3921126"/>
                <a:gd name="connsiteX3" fmla="*/ 1571625 w 1781175"/>
                <a:gd name="connsiteY3" fmla="*/ 3435351 h 3921126"/>
                <a:gd name="connsiteX4" fmla="*/ 1508125 w 1781175"/>
                <a:gd name="connsiteY4" fmla="*/ 3435351 h 3921126"/>
                <a:gd name="connsiteX5" fmla="*/ 1511300 w 1781175"/>
                <a:gd name="connsiteY5" fmla="*/ 3321051 h 3921126"/>
                <a:gd name="connsiteX6" fmla="*/ 1292225 w 1781175"/>
                <a:gd name="connsiteY6" fmla="*/ 3324226 h 3921126"/>
                <a:gd name="connsiteX7" fmla="*/ 1295400 w 1781175"/>
                <a:gd name="connsiteY7" fmla="*/ 3228976 h 3921126"/>
                <a:gd name="connsiteX8" fmla="*/ 1162050 w 1781175"/>
                <a:gd name="connsiteY8" fmla="*/ 3228976 h 3921126"/>
                <a:gd name="connsiteX9" fmla="*/ 1162050 w 1781175"/>
                <a:gd name="connsiteY9" fmla="*/ 3143251 h 3921126"/>
                <a:gd name="connsiteX10" fmla="*/ 1035050 w 1781175"/>
                <a:gd name="connsiteY10" fmla="*/ 3140076 h 3921126"/>
                <a:gd name="connsiteX11" fmla="*/ 1038225 w 1781175"/>
                <a:gd name="connsiteY11" fmla="*/ 3067051 h 3921126"/>
                <a:gd name="connsiteX12" fmla="*/ 987425 w 1781175"/>
                <a:gd name="connsiteY12" fmla="*/ 3067051 h 3921126"/>
                <a:gd name="connsiteX13" fmla="*/ 990600 w 1781175"/>
                <a:gd name="connsiteY13" fmla="*/ 2990851 h 3921126"/>
                <a:gd name="connsiteX14" fmla="*/ 933450 w 1781175"/>
                <a:gd name="connsiteY14" fmla="*/ 2990851 h 3921126"/>
                <a:gd name="connsiteX15" fmla="*/ 936625 w 1781175"/>
                <a:gd name="connsiteY15" fmla="*/ 2908301 h 3921126"/>
                <a:gd name="connsiteX16" fmla="*/ 892175 w 1781175"/>
                <a:gd name="connsiteY16" fmla="*/ 2908301 h 3921126"/>
                <a:gd name="connsiteX17" fmla="*/ 898525 w 1781175"/>
                <a:gd name="connsiteY17" fmla="*/ 2841626 h 3921126"/>
                <a:gd name="connsiteX18" fmla="*/ 679450 w 1781175"/>
                <a:gd name="connsiteY18" fmla="*/ 2867026 h 3921126"/>
                <a:gd name="connsiteX19" fmla="*/ 885825 w 1781175"/>
                <a:gd name="connsiteY19" fmla="*/ 2841626 h 3921126"/>
                <a:gd name="connsiteX20" fmla="*/ 889000 w 1781175"/>
                <a:gd name="connsiteY20" fmla="*/ 2692401 h 3921126"/>
                <a:gd name="connsiteX21" fmla="*/ 806450 w 1781175"/>
                <a:gd name="connsiteY21" fmla="*/ 2689226 h 3921126"/>
                <a:gd name="connsiteX22" fmla="*/ 812800 w 1781175"/>
                <a:gd name="connsiteY22" fmla="*/ 2619376 h 3921126"/>
                <a:gd name="connsiteX23" fmla="*/ 765175 w 1781175"/>
                <a:gd name="connsiteY23" fmla="*/ 2616201 h 3921126"/>
                <a:gd name="connsiteX24" fmla="*/ 774700 w 1781175"/>
                <a:gd name="connsiteY24" fmla="*/ 2479676 h 3921126"/>
                <a:gd name="connsiteX25" fmla="*/ 746125 w 1781175"/>
                <a:gd name="connsiteY25" fmla="*/ 2476501 h 3921126"/>
                <a:gd name="connsiteX26" fmla="*/ 749300 w 1781175"/>
                <a:gd name="connsiteY26" fmla="*/ 2336801 h 3921126"/>
                <a:gd name="connsiteX27" fmla="*/ 749300 w 1781175"/>
                <a:gd name="connsiteY27" fmla="*/ 2336801 h 3921126"/>
                <a:gd name="connsiteX28" fmla="*/ 749300 w 1781175"/>
                <a:gd name="connsiteY28" fmla="*/ 2336801 h 3921126"/>
                <a:gd name="connsiteX29" fmla="*/ 349250 w 1781175"/>
                <a:gd name="connsiteY29" fmla="*/ 2457451 h 3921126"/>
                <a:gd name="connsiteX30" fmla="*/ 727075 w 1781175"/>
                <a:gd name="connsiteY30" fmla="*/ 2339976 h 3921126"/>
                <a:gd name="connsiteX31" fmla="*/ 730250 w 1781175"/>
                <a:gd name="connsiteY31" fmla="*/ 2270126 h 3921126"/>
                <a:gd name="connsiteX32" fmla="*/ 339725 w 1781175"/>
                <a:gd name="connsiteY32" fmla="*/ 2327276 h 3921126"/>
                <a:gd name="connsiteX33" fmla="*/ 717550 w 1781175"/>
                <a:gd name="connsiteY33" fmla="*/ 2270126 h 3921126"/>
                <a:gd name="connsiteX34" fmla="*/ 717550 w 1781175"/>
                <a:gd name="connsiteY34" fmla="*/ 2206626 h 3921126"/>
                <a:gd name="connsiteX35" fmla="*/ 368300 w 1781175"/>
                <a:gd name="connsiteY35" fmla="*/ 2228851 h 3921126"/>
                <a:gd name="connsiteX36" fmla="*/ 711200 w 1781175"/>
                <a:gd name="connsiteY36" fmla="*/ 2203451 h 3921126"/>
                <a:gd name="connsiteX37" fmla="*/ 711200 w 1781175"/>
                <a:gd name="connsiteY37" fmla="*/ 2203451 h 3921126"/>
                <a:gd name="connsiteX38" fmla="*/ 711200 w 1781175"/>
                <a:gd name="connsiteY38" fmla="*/ 2203451 h 3921126"/>
                <a:gd name="connsiteX39" fmla="*/ 889000 w 1781175"/>
                <a:gd name="connsiteY39" fmla="*/ 2174876 h 3921126"/>
                <a:gd name="connsiteX40" fmla="*/ 714375 w 1781175"/>
                <a:gd name="connsiteY40" fmla="*/ 2184401 h 3921126"/>
                <a:gd name="connsiteX41" fmla="*/ 377825 w 1781175"/>
                <a:gd name="connsiteY41" fmla="*/ 2209801 h 3921126"/>
                <a:gd name="connsiteX42" fmla="*/ 698500 w 1781175"/>
                <a:gd name="connsiteY42" fmla="*/ 2184401 h 3921126"/>
                <a:gd name="connsiteX43" fmla="*/ 701675 w 1781175"/>
                <a:gd name="connsiteY43" fmla="*/ 2085976 h 3921126"/>
                <a:gd name="connsiteX44" fmla="*/ 663575 w 1781175"/>
                <a:gd name="connsiteY44" fmla="*/ 2079626 h 3921126"/>
                <a:gd name="connsiteX45" fmla="*/ 669925 w 1781175"/>
                <a:gd name="connsiteY45" fmla="*/ 2009776 h 3921126"/>
                <a:gd name="connsiteX46" fmla="*/ 609600 w 1781175"/>
                <a:gd name="connsiteY46" fmla="*/ 2003426 h 3921126"/>
                <a:gd name="connsiteX47" fmla="*/ 615950 w 1781175"/>
                <a:gd name="connsiteY47" fmla="*/ 1927226 h 3921126"/>
                <a:gd name="connsiteX48" fmla="*/ 168275 w 1781175"/>
                <a:gd name="connsiteY48" fmla="*/ 2003426 h 3921126"/>
                <a:gd name="connsiteX49" fmla="*/ 600075 w 1781175"/>
                <a:gd name="connsiteY49" fmla="*/ 1927226 h 3921126"/>
                <a:gd name="connsiteX50" fmla="*/ 609600 w 1781175"/>
                <a:gd name="connsiteY50" fmla="*/ 1876426 h 3921126"/>
                <a:gd name="connsiteX51" fmla="*/ 568325 w 1781175"/>
                <a:gd name="connsiteY51" fmla="*/ 1876426 h 3921126"/>
                <a:gd name="connsiteX52" fmla="*/ 574675 w 1781175"/>
                <a:gd name="connsiteY52" fmla="*/ 1809751 h 3921126"/>
                <a:gd name="connsiteX53" fmla="*/ 234950 w 1781175"/>
                <a:gd name="connsiteY53" fmla="*/ 1847851 h 3921126"/>
                <a:gd name="connsiteX54" fmla="*/ 555625 w 1781175"/>
                <a:gd name="connsiteY54" fmla="*/ 1809751 h 3921126"/>
                <a:gd name="connsiteX55" fmla="*/ 555625 w 1781175"/>
                <a:gd name="connsiteY55" fmla="*/ 1771651 h 3921126"/>
                <a:gd name="connsiteX56" fmla="*/ 123825 w 1781175"/>
                <a:gd name="connsiteY56" fmla="*/ 1812926 h 3921126"/>
                <a:gd name="connsiteX57" fmla="*/ 546100 w 1781175"/>
                <a:gd name="connsiteY57" fmla="*/ 1768476 h 3921126"/>
                <a:gd name="connsiteX58" fmla="*/ 546100 w 1781175"/>
                <a:gd name="connsiteY58" fmla="*/ 1628776 h 3921126"/>
                <a:gd name="connsiteX59" fmla="*/ 146050 w 1781175"/>
                <a:gd name="connsiteY59" fmla="*/ 1698626 h 3921126"/>
                <a:gd name="connsiteX60" fmla="*/ 520700 w 1781175"/>
                <a:gd name="connsiteY60" fmla="*/ 1619251 h 3921126"/>
                <a:gd name="connsiteX61" fmla="*/ 530225 w 1781175"/>
                <a:gd name="connsiteY61" fmla="*/ 1447801 h 3921126"/>
                <a:gd name="connsiteX62" fmla="*/ 41275 w 1781175"/>
                <a:gd name="connsiteY62" fmla="*/ 1514476 h 3921126"/>
                <a:gd name="connsiteX63" fmla="*/ 514350 w 1781175"/>
                <a:gd name="connsiteY63" fmla="*/ 1450976 h 3921126"/>
                <a:gd name="connsiteX64" fmla="*/ 517525 w 1781175"/>
                <a:gd name="connsiteY64" fmla="*/ 1317626 h 3921126"/>
                <a:gd name="connsiteX65" fmla="*/ 460375 w 1781175"/>
                <a:gd name="connsiteY65" fmla="*/ 1314451 h 3921126"/>
                <a:gd name="connsiteX66" fmla="*/ 469900 w 1781175"/>
                <a:gd name="connsiteY66" fmla="*/ 1133476 h 3921126"/>
                <a:gd name="connsiteX67" fmla="*/ 441325 w 1781175"/>
                <a:gd name="connsiteY67" fmla="*/ 1127126 h 3921126"/>
                <a:gd name="connsiteX68" fmla="*/ 444500 w 1781175"/>
                <a:gd name="connsiteY68" fmla="*/ 1050926 h 3921126"/>
                <a:gd name="connsiteX69" fmla="*/ 88900 w 1781175"/>
                <a:gd name="connsiteY69" fmla="*/ 1143001 h 3921126"/>
                <a:gd name="connsiteX70" fmla="*/ 431800 w 1781175"/>
                <a:gd name="connsiteY70" fmla="*/ 1054101 h 3921126"/>
                <a:gd name="connsiteX71" fmla="*/ 441325 w 1781175"/>
                <a:gd name="connsiteY71" fmla="*/ 873126 h 3921126"/>
                <a:gd name="connsiteX72" fmla="*/ 0 w 1781175"/>
                <a:gd name="connsiteY72" fmla="*/ 952501 h 3921126"/>
                <a:gd name="connsiteX73" fmla="*/ 396875 w 1781175"/>
                <a:gd name="connsiteY73" fmla="*/ 879476 h 3921126"/>
                <a:gd name="connsiteX74" fmla="*/ 400050 w 1781175"/>
                <a:gd name="connsiteY74" fmla="*/ 781051 h 3921126"/>
                <a:gd name="connsiteX75" fmla="*/ 365125 w 1781175"/>
                <a:gd name="connsiteY75" fmla="*/ 777876 h 3921126"/>
                <a:gd name="connsiteX76" fmla="*/ 365125 w 1781175"/>
                <a:gd name="connsiteY76" fmla="*/ 676276 h 3921126"/>
                <a:gd name="connsiteX77" fmla="*/ 346075 w 1781175"/>
                <a:gd name="connsiteY77" fmla="*/ 571501 h 3921126"/>
                <a:gd name="connsiteX78" fmla="*/ 336550 w 1781175"/>
                <a:gd name="connsiteY78" fmla="*/ 479426 h 3921126"/>
                <a:gd name="connsiteX79" fmla="*/ 301625 w 1781175"/>
                <a:gd name="connsiteY79" fmla="*/ 346076 h 3921126"/>
                <a:gd name="connsiteX80" fmla="*/ 266700 w 1781175"/>
                <a:gd name="connsiteY80" fmla="*/ 266701 h 3921126"/>
                <a:gd name="connsiteX81" fmla="*/ 250825 w 1781175"/>
                <a:gd name="connsiteY81" fmla="*/ 165101 h 3921126"/>
                <a:gd name="connsiteX82" fmla="*/ 244475 w 1781175"/>
                <a:gd name="connsiteY82" fmla="*/ 82551 h 3921126"/>
                <a:gd name="connsiteX83" fmla="*/ 206375 w 1781175"/>
                <a:gd name="connsiteY83" fmla="*/ 60326 h 3921126"/>
                <a:gd name="connsiteX84" fmla="*/ 200025 w 1781175"/>
                <a:gd name="connsiteY84"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47625 w 1739900"/>
                <a:gd name="connsiteY69" fmla="*/ 1143001 h 3921126"/>
                <a:gd name="connsiteX70" fmla="*/ 390525 w 1739900"/>
                <a:gd name="connsiteY70" fmla="*/ 1054101 h 3921126"/>
                <a:gd name="connsiteX71" fmla="*/ 400050 w 1739900"/>
                <a:gd name="connsiteY71" fmla="*/ 873126 h 3921126"/>
                <a:gd name="connsiteX72" fmla="*/ 355600 w 1739900"/>
                <a:gd name="connsiteY72" fmla="*/ 879476 h 3921126"/>
                <a:gd name="connsiteX73" fmla="*/ 358775 w 1739900"/>
                <a:gd name="connsiteY73" fmla="*/ 781051 h 3921126"/>
                <a:gd name="connsiteX74" fmla="*/ 323850 w 1739900"/>
                <a:gd name="connsiteY74" fmla="*/ 777876 h 3921126"/>
                <a:gd name="connsiteX75" fmla="*/ 323850 w 1739900"/>
                <a:gd name="connsiteY75" fmla="*/ 676276 h 3921126"/>
                <a:gd name="connsiteX76" fmla="*/ 304800 w 1739900"/>
                <a:gd name="connsiteY76" fmla="*/ 571501 h 3921126"/>
                <a:gd name="connsiteX77" fmla="*/ 295275 w 1739900"/>
                <a:gd name="connsiteY77" fmla="*/ 479426 h 3921126"/>
                <a:gd name="connsiteX78" fmla="*/ 260350 w 1739900"/>
                <a:gd name="connsiteY78" fmla="*/ 346076 h 3921126"/>
                <a:gd name="connsiteX79" fmla="*/ 225425 w 1739900"/>
                <a:gd name="connsiteY79" fmla="*/ 266701 h 3921126"/>
                <a:gd name="connsiteX80" fmla="*/ 209550 w 1739900"/>
                <a:gd name="connsiteY80" fmla="*/ 165101 h 3921126"/>
                <a:gd name="connsiteX81" fmla="*/ 203200 w 1739900"/>
                <a:gd name="connsiteY81" fmla="*/ 82551 h 3921126"/>
                <a:gd name="connsiteX82" fmla="*/ 165100 w 1739900"/>
                <a:gd name="connsiteY82" fmla="*/ 60326 h 3921126"/>
                <a:gd name="connsiteX83" fmla="*/ 158750 w 1739900"/>
                <a:gd name="connsiteY83" fmla="*/ 0 h 3921126"/>
                <a:gd name="connsiteX0" fmla="*/ 1736725 w 1739900"/>
                <a:gd name="connsiteY0" fmla="*/ 3921126 h 3921126"/>
                <a:gd name="connsiteX1" fmla="*/ 1739900 w 1739900"/>
                <a:gd name="connsiteY1" fmla="*/ 3556001 h 3921126"/>
                <a:gd name="connsiteX2" fmla="*/ 1527175 w 1739900"/>
                <a:gd name="connsiteY2" fmla="*/ 3556001 h 3921126"/>
                <a:gd name="connsiteX3" fmla="*/ 1530350 w 1739900"/>
                <a:gd name="connsiteY3" fmla="*/ 3435351 h 3921126"/>
                <a:gd name="connsiteX4" fmla="*/ 1466850 w 1739900"/>
                <a:gd name="connsiteY4" fmla="*/ 3435351 h 3921126"/>
                <a:gd name="connsiteX5" fmla="*/ 1470025 w 1739900"/>
                <a:gd name="connsiteY5" fmla="*/ 3321051 h 3921126"/>
                <a:gd name="connsiteX6" fmla="*/ 1250950 w 1739900"/>
                <a:gd name="connsiteY6" fmla="*/ 3324226 h 3921126"/>
                <a:gd name="connsiteX7" fmla="*/ 1254125 w 1739900"/>
                <a:gd name="connsiteY7" fmla="*/ 3228976 h 3921126"/>
                <a:gd name="connsiteX8" fmla="*/ 1120775 w 1739900"/>
                <a:gd name="connsiteY8" fmla="*/ 3228976 h 3921126"/>
                <a:gd name="connsiteX9" fmla="*/ 1120775 w 1739900"/>
                <a:gd name="connsiteY9" fmla="*/ 3143251 h 3921126"/>
                <a:gd name="connsiteX10" fmla="*/ 993775 w 1739900"/>
                <a:gd name="connsiteY10" fmla="*/ 3140076 h 3921126"/>
                <a:gd name="connsiteX11" fmla="*/ 996950 w 1739900"/>
                <a:gd name="connsiteY11" fmla="*/ 3067051 h 3921126"/>
                <a:gd name="connsiteX12" fmla="*/ 946150 w 1739900"/>
                <a:gd name="connsiteY12" fmla="*/ 3067051 h 3921126"/>
                <a:gd name="connsiteX13" fmla="*/ 949325 w 1739900"/>
                <a:gd name="connsiteY13" fmla="*/ 2990851 h 3921126"/>
                <a:gd name="connsiteX14" fmla="*/ 892175 w 1739900"/>
                <a:gd name="connsiteY14" fmla="*/ 2990851 h 3921126"/>
                <a:gd name="connsiteX15" fmla="*/ 895350 w 1739900"/>
                <a:gd name="connsiteY15" fmla="*/ 2908301 h 3921126"/>
                <a:gd name="connsiteX16" fmla="*/ 850900 w 1739900"/>
                <a:gd name="connsiteY16" fmla="*/ 2908301 h 3921126"/>
                <a:gd name="connsiteX17" fmla="*/ 857250 w 1739900"/>
                <a:gd name="connsiteY17" fmla="*/ 2841626 h 3921126"/>
                <a:gd name="connsiteX18" fmla="*/ 638175 w 1739900"/>
                <a:gd name="connsiteY18" fmla="*/ 2867026 h 3921126"/>
                <a:gd name="connsiteX19" fmla="*/ 844550 w 1739900"/>
                <a:gd name="connsiteY19" fmla="*/ 2841626 h 3921126"/>
                <a:gd name="connsiteX20" fmla="*/ 847725 w 1739900"/>
                <a:gd name="connsiteY20" fmla="*/ 2692401 h 3921126"/>
                <a:gd name="connsiteX21" fmla="*/ 765175 w 1739900"/>
                <a:gd name="connsiteY21" fmla="*/ 2689226 h 3921126"/>
                <a:gd name="connsiteX22" fmla="*/ 771525 w 1739900"/>
                <a:gd name="connsiteY22" fmla="*/ 2619376 h 3921126"/>
                <a:gd name="connsiteX23" fmla="*/ 723900 w 1739900"/>
                <a:gd name="connsiteY23" fmla="*/ 2616201 h 3921126"/>
                <a:gd name="connsiteX24" fmla="*/ 733425 w 1739900"/>
                <a:gd name="connsiteY24" fmla="*/ 2479676 h 3921126"/>
                <a:gd name="connsiteX25" fmla="*/ 704850 w 1739900"/>
                <a:gd name="connsiteY25" fmla="*/ 2476501 h 3921126"/>
                <a:gd name="connsiteX26" fmla="*/ 708025 w 1739900"/>
                <a:gd name="connsiteY26" fmla="*/ 2336801 h 3921126"/>
                <a:gd name="connsiteX27" fmla="*/ 708025 w 1739900"/>
                <a:gd name="connsiteY27" fmla="*/ 2336801 h 3921126"/>
                <a:gd name="connsiteX28" fmla="*/ 708025 w 1739900"/>
                <a:gd name="connsiteY28" fmla="*/ 2336801 h 3921126"/>
                <a:gd name="connsiteX29" fmla="*/ 307975 w 1739900"/>
                <a:gd name="connsiteY29" fmla="*/ 2457451 h 3921126"/>
                <a:gd name="connsiteX30" fmla="*/ 685800 w 1739900"/>
                <a:gd name="connsiteY30" fmla="*/ 2339976 h 3921126"/>
                <a:gd name="connsiteX31" fmla="*/ 688975 w 1739900"/>
                <a:gd name="connsiteY31" fmla="*/ 2270126 h 3921126"/>
                <a:gd name="connsiteX32" fmla="*/ 298450 w 1739900"/>
                <a:gd name="connsiteY32" fmla="*/ 2327276 h 3921126"/>
                <a:gd name="connsiteX33" fmla="*/ 676275 w 1739900"/>
                <a:gd name="connsiteY33" fmla="*/ 2270126 h 3921126"/>
                <a:gd name="connsiteX34" fmla="*/ 676275 w 1739900"/>
                <a:gd name="connsiteY34" fmla="*/ 2206626 h 3921126"/>
                <a:gd name="connsiteX35" fmla="*/ 327025 w 1739900"/>
                <a:gd name="connsiteY35" fmla="*/ 2228851 h 3921126"/>
                <a:gd name="connsiteX36" fmla="*/ 669925 w 1739900"/>
                <a:gd name="connsiteY36" fmla="*/ 2203451 h 3921126"/>
                <a:gd name="connsiteX37" fmla="*/ 669925 w 1739900"/>
                <a:gd name="connsiteY37" fmla="*/ 2203451 h 3921126"/>
                <a:gd name="connsiteX38" fmla="*/ 669925 w 1739900"/>
                <a:gd name="connsiteY38" fmla="*/ 2203451 h 3921126"/>
                <a:gd name="connsiteX39" fmla="*/ 847725 w 1739900"/>
                <a:gd name="connsiteY39" fmla="*/ 2174876 h 3921126"/>
                <a:gd name="connsiteX40" fmla="*/ 673100 w 1739900"/>
                <a:gd name="connsiteY40" fmla="*/ 2184401 h 3921126"/>
                <a:gd name="connsiteX41" fmla="*/ 336550 w 1739900"/>
                <a:gd name="connsiteY41" fmla="*/ 2209801 h 3921126"/>
                <a:gd name="connsiteX42" fmla="*/ 657225 w 1739900"/>
                <a:gd name="connsiteY42" fmla="*/ 2184401 h 3921126"/>
                <a:gd name="connsiteX43" fmla="*/ 660400 w 1739900"/>
                <a:gd name="connsiteY43" fmla="*/ 2085976 h 3921126"/>
                <a:gd name="connsiteX44" fmla="*/ 622300 w 1739900"/>
                <a:gd name="connsiteY44" fmla="*/ 2079626 h 3921126"/>
                <a:gd name="connsiteX45" fmla="*/ 628650 w 1739900"/>
                <a:gd name="connsiteY45" fmla="*/ 2009776 h 3921126"/>
                <a:gd name="connsiteX46" fmla="*/ 568325 w 1739900"/>
                <a:gd name="connsiteY46" fmla="*/ 2003426 h 3921126"/>
                <a:gd name="connsiteX47" fmla="*/ 574675 w 1739900"/>
                <a:gd name="connsiteY47" fmla="*/ 1927226 h 3921126"/>
                <a:gd name="connsiteX48" fmla="*/ 127000 w 1739900"/>
                <a:gd name="connsiteY48" fmla="*/ 2003426 h 3921126"/>
                <a:gd name="connsiteX49" fmla="*/ 558800 w 1739900"/>
                <a:gd name="connsiteY49" fmla="*/ 1927226 h 3921126"/>
                <a:gd name="connsiteX50" fmla="*/ 568325 w 1739900"/>
                <a:gd name="connsiteY50" fmla="*/ 1876426 h 3921126"/>
                <a:gd name="connsiteX51" fmla="*/ 527050 w 1739900"/>
                <a:gd name="connsiteY51" fmla="*/ 1876426 h 3921126"/>
                <a:gd name="connsiteX52" fmla="*/ 533400 w 1739900"/>
                <a:gd name="connsiteY52" fmla="*/ 1809751 h 3921126"/>
                <a:gd name="connsiteX53" fmla="*/ 193675 w 1739900"/>
                <a:gd name="connsiteY53" fmla="*/ 1847851 h 3921126"/>
                <a:gd name="connsiteX54" fmla="*/ 514350 w 1739900"/>
                <a:gd name="connsiteY54" fmla="*/ 1809751 h 3921126"/>
                <a:gd name="connsiteX55" fmla="*/ 514350 w 1739900"/>
                <a:gd name="connsiteY55" fmla="*/ 1771651 h 3921126"/>
                <a:gd name="connsiteX56" fmla="*/ 82550 w 1739900"/>
                <a:gd name="connsiteY56" fmla="*/ 1812926 h 3921126"/>
                <a:gd name="connsiteX57" fmla="*/ 504825 w 1739900"/>
                <a:gd name="connsiteY57" fmla="*/ 1768476 h 3921126"/>
                <a:gd name="connsiteX58" fmla="*/ 504825 w 1739900"/>
                <a:gd name="connsiteY58" fmla="*/ 1628776 h 3921126"/>
                <a:gd name="connsiteX59" fmla="*/ 104775 w 1739900"/>
                <a:gd name="connsiteY59" fmla="*/ 1698626 h 3921126"/>
                <a:gd name="connsiteX60" fmla="*/ 479425 w 1739900"/>
                <a:gd name="connsiteY60" fmla="*/ 1619251 h 3921126"/>
                <a:gd name="connsiteX61" fmla="*/ 488950 w 1739900"/>
                <a:gd name="connsiteY61" fmla="*/ 1447801 h 3921126"/>
                <a:gd name="connsiteX62" fmla="*/ 0 w 1739900"/>
                <a:gd name="connsiteY62" fmla="*/ 1514476 h 3921126"/>
                <a:gd name="connsiteX63" fmla="*/ 473075 w 1739900"/>
                <a:gd name="connsiteY63" fmla="*/ 1450976 h 3921126"/>
                <a:gd name="connsiteX64" fmla="*/ 476250 w 1739900"/>
                <a:gd name="connsiteY64" fmla="*/ 1317626 h 3921126"/>
                <a:gd name="connsiteX65" fmla="*/ 419100 w 1739900"/>
                <a:gd name="connsiteY65" fmla="*/ 1314451 h 3921126"/>
                <a:gd name="connsiteX66" fmla="*/ 428625 w 1739900"/>
                <a:gd name="connsiteY66" fmla="*/ 1133476 h 3921126"/>
                <a:gd name="connsiteX67" fmla="*/ 400050 w 1739900"/>
                <a:gd name="connsiteY67" fmla="*/ 1127126 h 3921126"/>
                <a:gd name="connsiteX68" fmla="*/ 403225 w 1739900"/>
                <a:gd name="connsiteY68" fmla="*/ 1050926 h 3921126"/>
                <a:gd name="connsiteX69" fmla="*/ 390525 w 1739900"/>
                <a:gd name="connsiteY69" fmla="*/ 1054101 h 3921126"/>
                <a:gd name="connsiteX70" fmla="*/ 400050 w 1739900"/>
                <a:gd name="connsiteY70" fmla="*/ 873126 h 3921126"/>
                <a:gd name="connsiteX71" fmla="*/ 355600 w 1739900"/>
                <a:gd name="connsiteY71" fmla="*/ 879476 h 3921126"/>
                <a:gd name="connsiteX72" fmla="*/ 358775 w 1739900"/>
                <a:gd name="connsiteY72" fmla="*/ 781051 h 3921126"/>
                <a:gd name="connsiteX73" fmla="*/ 323850 w 1739900"/>
                <a:gd name="connsiteY73" fmla="*/ 777876 h 3921126"/>
                <a:gd name="connsiteX74" fmla="*/ 323850 w 1739900"/>
                <a:gd name="connsiteY74" fmla="*/ 676276 h 3921126"/>
                <a:gd name="connsiteX75" fmla="*/ 304800 w 1739900"/>
                <a:gd name="connsiteY75" fmla="*/ 571501 h 3921126"/>
                <a:gd name="connsiteX76" fmla="*/ 295275 w 1739900"/>
                <a:gd name="connsiteY76" fmla="*/ 479426 h 3921126"/>
                <a:gd name="connsiteX77" fmla="*/ 260350 w 1739900"/>
                <a:gd name="connsiteY77" fmla="*/ 346076 h 3921126"/>
                <a:gd name="connsiteX78" fmla="*/ 225425 w 1739900"/>
                <a:gd name="connsiteY78" fmla="*/ 266701 h 3921126"/>
                <a:gd name="connsiteX79" fmla="*/ 209550 w 1739900"/>
                <a:gd name="connsiteY79" fmla="*/ 165101 h 3921126"/>
                <a:gd name="connsiteX80" fmla="*/ 203200 w 1739900"/>
                <a:gd name="connsiteY80" fmla="*/ 82551 h 3921126"/>
                <a:gd name="connsiteX81" fmla="*/ 165100 w 1739900"/>
                <a:gd name="connsiteY81" fmla="*/ 60326 h 3921126"/>
                <a:gd name="connsiteX82" fmla="*/ 158750 w 1739900"/>
                <a:gd name="connsiteY82"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22225 w 1657350"/>
                <a:gd name="connsiteY59" fmla="*/ 1698626 h 3921126"/>
                <a:gd name="connsiteX60" fmla="*/ 396875 w 1657350"/>
                <a:gd name="connsiteY60" fmla="*/ 1619251 h 3921126"/>
                <a:gd name="connsiteX61" fmla="*/ 406400 w 1657350"/>
                <a:gd name="connsiteY61" fmla="*/ 1447801 h 3921126"/>
                <a:gd name="connsiteX62" fmla="*/ 390525 w 1657350"/>
                <a:gd name="connsiteY62" fmla="*/ 1450976 h 3921126"/>
                <a:gd name="connsiteX63" fmla="*/ 393700 w 1657350"/>
                <a:gd name="connsiteY63" fmla="*/ 1317626 h 3921126"/>
                <a:gd name="connsiteX64" fmla="*/ 336550 w 1657350"/>
                <a:gd name="connsiteY64" fmla="*/ 1314451 h 3921126"/>
                <a:gd name="connsiteX65" fmla="*/ 346075 w 1657350"/>
                <a:gd name="connsiteY65" fmla="*/ 1133476 h 3921126"/>
                <a:gd name="connsiteX66" fmla="*/ 317500 w 1657350"/>
                <a:gd name="connsiteY66" fmla="*/ 1127126 h 3921126"/>
                <a:gd name="connsiteX67" fmla="*/ 320675 w 1657350"/>
                <a:gd name="connsiteY67" fmla="*/ 1050926 h 3921126"/>
                <a:gd name="connsiteX68" fmla="*/ 307975 w 1657350"/>
                <a:gd name="connsiteY68" fmla="*/ 1054101 h 3921126"/>
                <a:gd name="connsiteX69" fmla="*/ 317500 w 1657350"/>
                <a:gd name="connsiteY69" fmla="*/ 873126 h 3921126"/>
                <a:gd name="connsiteX70" fmla="*/ 273050 w 1657350"/>
                <a:gd name="connsiteY70" fmla="*/ 879476 h 3921126"/>
                <a:gd name="connsiteX71" fmla="*/ 276225 w 1657350"/>
                <a:gd name="connsiteY71" fmla="*/ 781051 h 3921126"/>
                <a:gd name="connsiteX72" fmla="*/ 241300 w 1657350"/>
                <a:gd name="connsiteY72" fmla="*/ 777876 h 3921126"/>
                <a:gd name="connsiteX73" fmla="*/ 241300 w 1657350"/>
                <a:gd name="connsiteY73" fmla="*/ 676276 h 3921126"/>
                <a:gd name="connsiteX74" fmla="*/ 222250 w 1657350"/>
                <a:gd name="connsiteY74" fmla="*/ 571501 h 3921126"/>
                <a:gd name="connsiteX75" fmla="*/ 212725 w 1657350"/>
                <a:gd name="connsiteY75" fmla="*/ 479426 h 3921126"/>
                <a:gd name="connsiteX76" fmla="*/ 177800 w 1657350"/>
                <a:gd name="connsiteY76" fmla="*/ 346076 h 3921126"/>
                <a:gd name="connsiteX77" fmla="*/ 142875 w 1657350"/>
                <a:gd name="connsiteY77" fmla="*/ 266701 h 3921126"/>
                <a:gd name="connsiteX78" fmla="*/ 127000 w 1657350"/>
                <a:gd name="connsiteY78" fmla="*/ 165101 h 3921126"/>
                <a:gd name="connsiteX79" fmla="*/ 120650 w 1657350"/>
                <a:gd name="connsiteY79" fmla="*/ 82551 h 3921126"/>
                <a:gd name="connsiteX80" fmla="*/ 82550 w 1657350"/>
                <a:gd name="connsiteY80" fmla="*/ 60326 h 3921126"/>
                <a:gd name="connsiteX81" fmla="*/ 76200 w 1657350"/>
                <a:gd name="connsiteY81" fmla="*/ 0 h 3921126"/>
                <a:gd name="connsiteX0" fmla="*/ 1654175 w 1657350"/>
                <a:gd name="connsiteY0" fmla="*/ 3921126 h 3921126"/>
                <a:gd name="connsiteX1" fmla="*/ 1657350 w 1657350"/>
                <a:gd name="connsiteY1" fmla="*/ 3556001 h 3921126"/>
                <a:gd name="connsiteX2" fmla="*/ 1444625 w 1657350"/>
                <a:gd name="connsiteY2" fmla="*/ 3556001 h 3921126"/>
                <a:gd name="connsiteX3" fmla="*/ 1447800 w 1657350"/>
                <a:gd name="connsiteY3" fmla="*/ 3435351 h 3921126"/>
                <a:gd name="connsiteX4" fmla="*/ 1384300 w 1657350"/>
                <a:gd name="connsiteY4" fmla="*/ 3435351 h 3921126"/>
                <a:gd name="connsiteX5" fmla="*/ 1387475 w 1657350"/>
                <a:gd name="connsiteY5" fmla="*/ 3321051 h 3921126"/>
                <a:gd name="connsiteX6" fmla="*/ 1168400 w 1657350"/>
                <a:gd name="connsiteY6" fmla="*/ 3324226 h 3921126"/>
                <a:gd name="connsiteX7" fmla="*/ 1171575 w 1657350"/>
                <a:gd name="connsiteY7" fmla="*/ 3228976 h 3921126"/>
                <a:gd name="connsiteX8" fmla="*/ 1038225 w 1657350"/>
                <a:gd name="connsiteY8" fmla="*/ 3228976 h 3921126"/>
                <a:gd name="connsiteX9" fmla="*/ 1038225 w 1657350"/>
                <a:gd name="connsiteY9" fmla="*/ 3143251 h 3921126"/>
                <a:gd name="connsiteX10" fmla="*/ 911225 w 1657350"/>
                <a:gd name="connsiteY10" fmla="*/ 3140076 h 3921126"/>
                <a:gd name="connsiteX11" fmla="*/ 914400 w 1657350"/>
                <a:gd name="connsiteY11" fmla="*/ 3067051 h 3921126"/>
                <a:gd name="connsiteX12" fmla="*/ 863600 w 1657350"/>
                <a:gd name="connsiteY12" fmla="*/ 3067051 h 3921126"/>
                <a:gd name="connsiteX13" fmla="*/ 866775 w 1657350"/>
                <a:gd name="connsiteY13" fmla="*/ 2990851 h 3921126"/>
                <a:gd name="connsiteX14" fmla="*/ 809625 w 1657350"/>
                <a:gd name="connsiteY14" fmla="*/ 2990851 h 3921126"/>
                <a:gd name="connsiteX15" fmla="*/ 812800 w 1657350"/>
                <a:gd name="connsiteY15" fmla="*/ 2908301 h 3921126"/>
                <a:gd name="connsiteX16" fmla="*/ 768350 w 1657350"/>
                <a:gd name="connsiteY16" fmla="*/ 2908301 h 3921126"/>
                <a:gd name="connsiteX17" fmla="*/ 774700 w 1657350"/>
                <a:gd name="connsiteY17" fmla="*/ 2841626 h 3921126"/>
                <a:gd name="connsiteX18" fmla="*/ 555625 w 1657350"/>
                <a:gd name="connsiteY18" fmla="*/ 2867026 h 3921126"/>
                <a:gd name="connsiteX19" fmla="*/ 762000 w 1657350"/>
                <a:gd name="connsiteY19" fmla="*/ 2841626 h 3921126"/>
                <a:gd name="connsiteX20" fmla="*/ 765175 w 1657350"/>
                <a:gd name="connsiteY20" fmla="*/ 2692401 h 3921126"/>
                <a:gd name="connsiteX21" fmla="*/ 682625 w 1657350"/>
                <a:gd name="connsiteY21" fmla="*/ 2689226 h 3921126"/>
                <a:gd name="connsiteX22" fmla="*/ 688975 w 1657350"/>
                <a:gd name="connsiteY22" fmla="*/ 2619376 h 3921126"/>
                <a:gd name="connsiteX23" fmla="*/ 641350 w 1657350"/>
                <a:gd name="connsiteY23" fmla="*/ 2616201 h 3921126"/>
                <a:gd name="connsiteX24" fmla="*/ 650875 w 1657350"/>
                <a:gd name="connsiteY24" fmla="*/ 2479676 h 3921126"/>
                <a:gd name="connsiteX25" fmla="*/ 622300 w 1657350"/>
                <a:gd name="connsiteY25" fmla="*/ 2476501 h 3921126"/>
                <a:gd name="connsiteX26" fmla="*/ 625475 w 1657350"/>
                <a:gd name="connsiteY26" fmla="*/ 2336801 h 3921126"/>
                <a:gd name="connsiteX27" fmla="*/ 625475 w 1657350"/>
                <a:gd name="connsiteY27" fmla="*/ 2336801 h 3921126"/>
                <a:gd name="connsiteX28" fmla="*/ 625475 w 1657350"/>
                <a:gd name="connsiteY28" fmla="*/ 2336801 h 3921126"/>
                <a:gd name="connsiteX29" fmla="*/ 225425 w 1657350"/>
                <a:gd name="connsiteY29" fmla="*/ 2457451 h 3921126"/>
                <a:gd name="connsiteX30" fmla="*/ 603250 w 1657350"/>
                <a:gd name="connsiteY30" fmla="*/ 2339976 h 3921126"/>
                <a:gd name="connsiteX31" fmla="*/ 606425 w 1657350"/>
                <a:gd name="connsiteY31" fmla="*/ 2270126 h 3921126"/>
                <a:gd name="connsiteX32" fmla="*/ 215900 w 1657350"/>
                <a:gd name="connsiteY32" fmla="*/ 2327276 h 3921126"/>
                <a:gd name="connsiteX33" fmla="*/ 593725 w 1657350"/>
                <a:gd name="connsiteY33" fmla="*/ 2270126 h 3921126"/>
                <a:gd name="connsiteX34" fmla="*/ 593725 w 1657350"/>
                <a:gd name="connsiteY34" fmla="*/ 2206626 h 3921126"/>
                <a:gd name="connsiteX35" fmla="*/ 244475 w 1657350"/>
                <a:gd name="connsiteY35" fmla="*/ 2228851 h 3921126"/>
                <a:gd name="connsiteX36" fmla="*/ 587375 w 1657350"/>
                <a:gd name="connsiteY36" fmla="*/ 2203451 h 3921126"/>
                <a:gd name="connsiteX37" fmla="*/ 587375 w 1657350"/>
                <a:gd name="connsiteY37" fmla="*/ 2203451 h 3921126"/>
                <a:gd name="connsiteX38" fmla="*/ 587375 w 1657350"/>
                <a:gd name="connsiteY38" fmla="*/ 2203451 h 3921126"/>
                <a:gd name="connsiteX39" fmla="*/ 765175 w 1657350"/>
                <a:gd name="connsiteY39" fmla="*/ 2174876 h 3921126"/>
                <a:gd name="connsiteX40" fmla="*/ 590550 w 1657350"/>
                <a:gd name="connsiteY40" fmla="*/ 2184401 h 3921126"/>
                <a:gd name="connsiteX41" fmla="*/ 254000 w 1657350"/>
                <a:gd name="connsiteY41" fmla="*/ 2209801 h 3921126"/>
                <a:gd name="connsiteX42" fmla="*/ 574675 w 1657350"/>
                <a:gd name="connsiteY42" fmla="*/ 2184401 h 3921126"/>
                <a:gd name="connsiteX43" fmla="*/ 577850 w 1657350"/>
                <a:gd name="connsiteY43" fmla="*/ 2085976 h 3921126"/>
                <a:gd name="connsiteX44" fmla="*/ 539750 w 1657350"/>
                <a:gd name="connsiteY44" fmla="*/ 2079626 h 3921126"/>
                <a:gd name="connsiteX45" fmla="*/ 546100 w 1657350"/>
                <a:gd name="connsiteY45" fmla="*/ 2009776 h 3921126"/>
                <a:gd name="connsiteX46" fmla="*/ 485775 w 1657350"/>
                <a:gd name="connsiteY46" fmla="*/ 2003426 h 3921126"/>
                <a:gd name="connsiteX47" fmla="*/ 492125 w 1657350"/>
                <a:gd name="connsiteY47" fmla="*/ 1927226 h 3921126"/>
                <a:gd name="connsiteX48" fmla="*/ 44450 w 1657350"/>
                <a:gd name="connsiteY48" fmla="*/ 2003426 h 3921126"/>
                <a:gd name="connsiteX49" fmla="*/ 476250 w 1657350"/>
                <a:gd name="connsiteY49" fmla="*/ 1927226 h 3921126"/>
                <a:gd name="connsiteX50" fmla="*/ 485775 w 1657350"/>
                <a:gd name="connsiteY50" fmla="*/ 1876426 h 3921126"/>
                <a:gd name="connsiteX51" fmla="*/ 444500 w 1657350"/>
                <a:gd name="connsiteY51" fmla="*/ 1876426 h 3921126"/>
                <a:gd name="connsiteX52" fmla="*/ 450850 w 1657350"/>
                <a:gd name="connsiteY52" fmla="*/ 1809751 h 3921126"/>
                <a:gd name="connsiteX53" fmla="*/ 111125 w 1657350"/>
                <a:gd name="connsiteY53" fmla="*/ 1847851 h 3921126"/>
                <a:gd name="connsiteX54" fmla="*/ 431800 w 1657350"/>
                <a:gd name="connsiteY54" fmla="*/ 1809751 h 3921126"/>
                <a:gd name="connsiteX55" fmla="*/ 431800 w 1657350"/>
                <a:gd name="connsiteY55" fmla="*/ 1771651 h 3921126"/>
                <a:gd name="connsiteX56" fmla="*/ 0 w 1657350"/>
                <a:gd name="connsiteY56" fmla="*/ 1812926 h 3921126"/>
                <a:gd name="connsiteX57" fmla="*/ 422275 w 1657350"/>
                <a:gd name="connsiteY57" fmla="*/ 1768476 h 3921126"/>
                <a:gd name="connsiteX58" fmla="*/ 422275 w 1657350"/>
                <a:gd name="connsiteY58" fmla="*/ 1628776 h 3921126"/>
                <a:gd name="connsiteX59" fmla="*/ 396875 w 1657350"/>
                <a:gd name="connsiteY59" fmla="*/ 1619251 h 3921126"/>
                <a:gd name="connsiteX60" fmla="*/ 406400 w 1657350"/>
                <a:gd name="connsiteY60" fmla="*/ 1447801 h 3921126"/>
                <a:gd name="connsiteX61" fmla="*/ 390525 w 1657350"/>
                <a:gd name="connsiteY61" fmla="*/ 1450976 h 3921126"/>
                <a:gd name="connsiteX62" fmla="*/ 393700 w 1657350"/>
                <a:gd name="connsiteY62" fmla="*/ 1317626 h 3921126"/>
                <a:gd name="connsiteX63" fmla="*/ 336550 w 1657350"/>
                <a:gd name="connsiteY63" fmla="*/ 1314451 h 3921126"/>
                <a:gd name="connsiteX64" fmla="*/ 346075 w 1657350"/>
                <a:gd name="connsiteY64" fmla="*/ 1133476 h 3921126"/>
                <a:gd name="connsiteX65" fmla="*/ 317500 w 1657350"/>
                <a:gd name="connsiteY65" fmla="*/ 1127126 h 3921126"/>
                <a:gd name="connsiteX66" fmla="*/ 320675 w 1657350"/>
                <a:gd name="connsiteY66" fmla="*/ 1050926 h 3921126"/>
                <a:gd name="connsiteX67" fmla="*/ 307975 w 1657350"/>
                <a:gd name="connsiteY67" fmla="*/ 1054101 h 3921126"/>
                <a:gd name="connsiteX68" fmla="*/ 317500 w 1657350"/>
                <a:gd name="connsiteY68" fmla="*/ 873126 h 3921126"/>
                <a:gd name="connsiteX69" fmla="*/ 273050 w 1657350"/>
                <a:gd name="connsiteY69" fmla="*/ 879476 h 3921126"/>
                <a:gd name="connsiteX70" fmla="*/ 276225 w 1657350"/>
                <a:gd name="connsiteY70" fmla="*/ 781051 h 3921126"/>
                <a:gd name="connsiteX71" fmla="*/ 241300 w 1657350"/>
                <a:gd name="connsiteY71" fmla="*/ 777876 h 3921126"/>
                <a:gd name="connsiteX72" fmla="*/ 241300 w 1657350"/>
                <a:gd name="connsiteY72" fmla="*/ 676276 h 3921126"/>
                <a:gd name="connsiteX73" fmla="*/ 222250 w 1657350"/>
                <a:gd name="connsiteY73" fmla="*/ 571501 h 3921126"/>
                <a:gd name="connsiteX74" fmla="*/ 212725 w 1657350"/>
                <a:gd name="connsiteY74" fmla="*/ 479426 h 3921126"/>
                <a:gd name="connsiteX75" fmla="*/ 177800 w 1657350"/>
                <a:gd name="connsiteY75" fmla="*/ 346076 h 3921126"/>
                <a:gd name="connsiteX76" fmla="*/ 142875 w 1657350"/>
                <a:gd name="connsiteY76" fmla="*/ 266701 h 3921126"/>
                <a:gd name="connsiteX77" fmla="*/ 127000 w 1657350"/>
                <a:gd name="connsiteY77" fmla="*/ 165101 h 3921126"/>
                <a:gd name="connsiteX78" fmla="*/ 120650 w 1657350"/>
                <a:gd name="connsiteY78" fmla="*/ 82551 h 3921126"/>
                <a:gd name="connsiteX79" fmla="*/ 82550 w 1657350"/>
                <a:gd name="connsiteY79" fmla="*/ 60326 h 3921126"/>
                <a:gd name="connsiteX80" fmla="*/ 76200 w 1657350"/>
                <a:gd name="connsiteY80"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66675 w 1612900"/>
                <a:gd name="connsiteY53" fmla="*/ 1847851 h 3921126"/>
                <a:gd name="connsiteX54" fmla="*/ 387350 w 1612900"/>
                <a:gd name="connsiteY54" fmla="*/ 1809751 h 3921126"/>
                <a:gd name="connsiteX55" fmla="*/ 387350 w 1612900"/>
                <a:gd name="connsiteY55" fmla="*/ 1771651 h 3921126"/>
                <a:gd name="connsiteX56" fmla="*/ 377825 w 1612900"/>
                <a:gd name="connsiteY56" fmla="*/ 1768476 h 3921126"/>
                <a:gd name="connsiteX57" fmla="*/ 377825 w 1612900"/>
                <a:gd name="connsiteY57" fmla="*/ 1628776 h 3921126"/>
                <a:gd name="connsiteX58" fmla="*/ 352425 w 1612900"/>
                <a:gd name="connsiteY58" fmla="*/ 1619251 h 3921126"/>
                <a:gd name="connsiteX59" fmla="*/ 361950 w 1612900"/>
                <a:gd name="connsiteY59" fmla="*/ 1447801 h 3921126"/>
                <a:gd name="connsiteX60" fmla="*/ 346075 w 1612900"/>
                <a:gd name="connsiteY60" fmla="*/ 1450976 h 3921126"/>
                <a:gd name="connsiteX61" fmla="*/ 349250 w 1612900"/>
                <a:gd name="connsiteY61" fmla="*/ 1317626 h 3921126"/>
                <a:gd name="connsiteX62" fmla="*/ 292100 w 1612900"/>
                <a:gd name="connsiteY62" fmla="*/ 1314451 h 3921126"/>
                <a:gd name="connsiteX63" fmla="*/ 301625 w 1612900"/>
                <a:gd name="connsiteY63" fmla="*/ 1133476 h 3921126"/>
                <a:gd name="connsiteX64" fmla="*/ 273050 w 1612900"/>
                <a:gd name="connsiteY64" fmla="*/ 1127126 h 3921126"/>
                <a:gd name="connsiteX65" fmla="*/ 276225 w 1612900"/>
                <a:gd name="connsiteY65" fmla="*/ 1050926 h 3921126"/>
                <a:gd name="connsiteX66" fmla="*/ 263525 w 1612900"/>
                <a:gd name="connsiteY66" fmla="*/ 1054101 h 3921126"/>
                <a:gd name="connsiteX67" fmla="*/ 273050 w 1612900"/>
                <a:gd name="connsiteY67" fmla="*/ 873126 h 3921126"/>
                <a:gd name="connsiteX68" fmla="*/ 228600 w 1612900"/>
                <a:gd name="connsiteY68" fmla="*/ 879476 h 3921126"/>
                <a:gd name="connsiteX69" fmla="*/ 231775 w 1612900"/>
                <a:gd name="connsiteY69" fmla="*/ 781051 h 3921126"/>
                <a:gd name="connsiteX70" fmla="*/ 196850 w 1612900"/>
                <a:gd name="connsiteY70" fmla="*/ 777876 h 3921126"/>
                <a:gd name="connsiteX71" fmla="*/ 196850 w 1612900"/>
                <a:gd name="connsiteY71" fmla="*/ 676276 h 3921126"/>
                <a:gd name="connsiteX72" fmla="*/ 177800 w 1612900"/>
                <a:gd name="connsiteY72" fmla="*/ 571501 h 3921126"/>
                <a:gd name="connsiteX73" fmla="*/ 168275 w 1612900"/>
                <a:gd name="connsiteY73" fmla="*/ 479426 h 3921126"/>
                <a:gd name="connsiteX74" fmla="*/ 133350 w 1612900"/>
                <a:gd name="connsiteY74" fmla="*/ 346076 h 3921126"/>
                <a:gd name="connsiteX75" fmla="*/ 98425 w 1612900"/>
                <a:gd name="connsiteY75" fmla="*/ 266701 h 3921126"/>
                <a:gd name="connsiteX76" fmla="*/ 82550 w 1612900"/>
                <a:gd name="connsiteY76" fmla="*/ 165101 h 3921126"/>
                <a:gd name="connsiteX77" fmla="*/ 76200 w 1612900"/>
                <a:gd name="connsiteY77" fmla="*/ 82551 h 3921126"/>
                <a:gd name="connsiteX78" fmla="*/ 38100 w 1612900"/>
                <a:gd name="connsiteY78" fmla="*/ 60326 h 3921126"/>
                <a:gd name="connsiteX79" fmla="*/ 31750 w 1612900"/>
                <a:gd name="connsiteY79" fmla="*/ 0 h 3921126"/>
                <a:gd name="connsiteX0" fmla="*/ 1609725 w 1612900"/>
                <a:gd name="connsiteY0" fmla="*/ 3921126 h 3921126"/>
                <a:gd name="connsiteX1" fmla="*/ 1612900 w 1612900"/>
                <a:gd name="connsiteY1" fmla="*/ 3556001 h 3921126"/>
                <a:gd name="connsiteX2" fmla="*/ 1400175 w 1612900"/>
                <a:gd name="connsiteY2" fmla="*/ 3556001 h 3921126"/>
                <a:gd name="connsiteX3" fmla="*/ 1403350 w 1612900"/>
                <a:gd name="connsiteY3" fmla="*/ 3435351 h 3921126"/>
                <a:gd name="connsiteX4" fmla="*/ 1339850 w 1612900"/>
                <a:gd name="connsiteY4" fmla="*/ 3435351 h 3921126"/>
                <a:gd name="connsiteX5" fmla="*/ 1343025 w 1612900"/>
                <a:gd name="connsiteY5" fmla="*/ 3321051 h 3921126"/>
                <a:gd name="connsiteX6" fmla="*/ 1123950 w 1612900"/>
                <a:gd name="connsiteY6" fmla="*/ 3324226 h 3921126"/>
                <a:gd name="connsiteX7" fmla="*/ 1127125 w 1612900"/>
                <a:gd name="connsiteY7" fmla="*/ 3228976 h 3921126"/>
                <a:gd name="connsiteX8" fmla="*/ 993775 w 1612900"/>
                <a:gd name="connsiteY8" fmla="*/ 3228976 h 3921126"/>
                <a:gd name="connsiteX9" fmla="*/ 993775 w 1612900"/>
                <a:gd name="connsiteY9" fmla="*/ 3143251 h 3921126"/>
                <a:gd name="connsiteX10" fmla="*/ 866775 w 1612900"/>
                <a:gd name="connsiteY10" fmla="*/ 3140076 h 3921126"/>
                <a:gd name="connsiteX11" fmla="*/ 869950 w 1612900"/>
                <a:gd name="connsiteY11" fmla="*/ 3067051 h 3921126"/>
                <a:gd name="connsiteX12" fmla="*/ 819150 w 1612900"/>
                <a:gd name="connsiteY12" fmla="*/ 3067051 h 3921126"/>
                <a:gd name="connsiteX13" fmla="*/ 822325 w 1612900"/>
                <a:gd name="connsiteY13" fmla="*/ 2990851 h 3921126"/>
                <a:gd name="connsiteX14" fmla="*/ 765175 w 1612900"/>
                <a:gd name="connsiteY14" fmla="*/ 2990851 h 3921126"/>
                <a:gd name="connsiteX15" fmla="*/ 768350 w 1612900"/>
                <a:gd name="connsiteY15" fmla="*/ 2908301 h 3921126"/>
                <a:gd name="connsiteX16" fmla="*/ 723900 w 1612900"/>
                <a:gd name="connsiteY16" fmla="*/ 2908301 h 3921126"/>
                <a:gd name="connsiteX17" fmla="*/ 730250 w 1612900"/>
                <a:gd name="connsiteY17" fmla="*/ 2841626 h 3921126"/>
                <a:gd name="connsiteX18" fmla="*/ 511175 w 1612900"/>
                <a:gd name="connsiteY18" fmla="*/ 2867026 h 3921126"/>
                <a:gd name="connsiteX19" fmla="*/ 717550 w 1612900"/>
                <a:gd name="connsiteY19" fmla="*/ 2841626 h 3921126"/>
                <a:gd name="connsiteX20" fmla="*/ 720725 w 1612900"/>
                <a:gd name="connsiteY20" fmla="*/ 2692401 h 3921126"/>
                <a:gd name="connsiteX21" fmla="*/ 638175 w 1612900"/>
                <a:gd name="connsiteY21" fmla="*/ 2689226 h 3921126"/>
                <a:gd name="connsiteX22" fmla="*/ 644525 w 1612900"/>
                <a:gd name="connsiteY22" fmla="*/ 2619376 h 3921126"/>
                <a:gd name="connsiteX23" fmla="*/ 596900 w 1612900"/>
                <a:gd name="connsiteY23" fmla="*/ 2616201 h 3921126"/>
                <a:gd name="connsiteX24" fmla="*/ 606425 w 1612900"/>
                <a:gd name="connsiteY24" fmla="*/ 2479676 h 3921126"/>
                <a:gd name="connsiteX25" fmla="*/ 577850 w 1612900"/>
                <a:gd name="connsiteY25" fmla="*/ 2476501 h 3921126"/>
                <a:gd name="connsiteX26" fmla="*/ 581025 w 1612900"/>
                <a:gd name="connsiteY26" fmla="*/ 2336801 h 3921126"/>
                <a:gd name="connsiteX27" fmla="*/ 581025 w 1612900"/>
                <a:gd name="connsiteY27" fmla="*/ 2336801 h 3921126"/>
                <a:gd name="connsiteX28" fmla="*/ 581025 w 1612900"/>
                <a:gd name="connsiteY28" fmla="*/ 2336801 h 3921126"/>
                <a:gd name="connsiteX29" fmla="*/ 180975 w 1612900"/>
                <a:gd name="connsiteY29" fmla="*/ 2457451 h 3921126"/>
                <a:gd name="connsiteX30" fmla="*/ 558800 w 1612900"/>
                <a:gd name="connsiteY30" fmla="*/ 2339976 h 3921126"/>
                <a:gd name="connsiteX31" fmla="*/ 561975 w 1612900"/>
                <a:gd name="connsiteY31" fmla="*/ 2270126 h 3921126"/>
                <a:gd name="connsiteX32" fmla="*/ 171450 w 1612900"/>
                <a:gd name="connsiteY32" fmla="*/ 2327276 h 3921126"/>
                <a:gd name="connsiteX33" fmla="*/ 549275 w 1612900"/>
                <a:gd name="connsiteY33" fmla="*/ 2270126 h 3921126"/>
                <a:gd name="connsiteX34" fmla="*/ 549275 w 1612900"/>
                <a:gd name="connsiteY34" fmla="*/ 2206626 h 3921126"/>
                <a:gd name="connsiteX35" fmla="*/ 200025 w 1612900"/>
                <a:gd name="connsiteY35" fmla="*/ 2228851 h 3921126"/>
                <a:gd name="connsiteX36" fmla="*/ 542925 w 1612900"/>
                <a:gd name="connsiteY36" fmla="*/ 2203451 h 3921126"/>
                <a:gd name="connsiteX37" fmla="*/ 542925 w 1612900"/>
                <a:gd name="connsiteY37" fmla="*/ 2203451 h 3921126"/>
                <a:gd name="connsiteX38" fmla="*/ 542925 w 1612900"/>
                <a:gd name="connsiteY38" fmla="*/ 2203451 h 3921126"/>
                <a:gd name="connsiteX39" fmla="*/ 720725 w 1612900"/>
                <a:gd name="connsiteY39" fmla="*/ 2174876 h 3921126"/>
                <a:gd name="connsiteX40" fmla="*/ 546100 w 1612900"/>
                <a:gd name="connsiteY40" fmla="*/ 2184401 h 3921126"/>
                <a:gd name="connsiteX41" fmla="*/ 209550 w 1612900"/>
                <a:gd name="connsiteY41" fmla="*/ 2209801 h 3921126"/>
                <a:gd name="connsiteX42" fmla="*/ 530225 w 1612900"/>
                <a:gd name="connsiteY42" fmla="*/ 2184401 h 3921126"/>
                <a:gd name="connsiteX43" fmla="*/ 533400 w 1612900"/>
                <a:gd name="connsiteY43" fmla="*/ 2085976 h 3921126"/>
                <a:gd name="connsiteX44" fmla="*/ 495300 w 1612900"/>
                <a:gd name="connsiteY44" fmla="*/ 2079626 h 3921126"/>
                <a:gd name="connsiteX45" fmla="*/ 501650 w 1612900"/>
                <a:gd name="connsiteY45" fmla="*/ 2009776 h 3921126"/>
                <a:gd name="connsiteX46" fmla="*/ 441325 w 1612900"/>
                <a:gd name="connsiteY46" fmla="*/ 2003426 h 3921126"/>
                <a:gd name="connsiteX47" fmla="*/ 447675 w 1612900"/>
                <a:gd name="connsiteY47" fmla="*/ 1927226 h 3921126"/>
                <a:gd name="connsiteX48" fmla="*/ 0 w 1612900"/>
                <a:gd name="connsiteY48" fmla="*/ 2003426 h 3921126"/>
                <a:gd name="connsiteX49" fmla="*/ 431800 w 1612900"/>
                <a:gd name="connsiteY49" fmla="*/ 1927226 h 3921126"/>
                <a:gd name="connsiteX50" fmla="*/ 441325 w 1612900"/>
                <a:gd name="connsiteY50" fmla="*/ 1876426 h 3921126"/>
                <a:gd name="connsiteX51" fmla="*/ 400050 w 1612900"/>
                <a:gd name="connsiteY51" fmla="*/ 1876426 h 3921126"/>
                <a:gd name="connsiteX52" fmla="*/ 406400 w 1612900"/>
                <a:gd name="connsiteY52" fmla="*/ 1809751 h 3921126"/>
                <a:gd name="connsiteX53" fmla="*/ 387350 w 1612900"/>
                <a:gd name="connsiteY53" fmla="*/ 1809751 h 3921126"/>
                <a:gd name="connsiteX54" fmla="*/ 387350 w 1612900"/>
                <a:gd name="connsiteY54" fmla="*/ 1771651 h 3921126"/>
                <a:gd name="connsiteX55" fmla="*/ 377825 w 1612900"/>
                <a:gd name="connsiteY55" fmla="*/ 1768476 h 3921126"/>
                <a:gd name="connsiteX56" fmla="*/ 377825 w 1612900"/>
                <a:gd name="connsiteY56" fmla="*/ 1628776 h 3921126"/>
                <a:gd name="connsiteX57" fmla="*/ 352425 w 1612900"/>
                <a:gd name="connsiteY57" fmla="*/ 1619251 h 3921126"/>
                <a:gd name="connsiteX58" fmla="*/ 361950 w 1612900"/>
                <a:gd name="connsiteY58" fmla="*/ 1447801 h 3921126"/>
                <a:gd name="connsiteX59" fmla="*/ 346075 w 1612900"/>
                <a:gd name="connsiteY59" fmla="*/ 1450976 h 3921126"/>
                <a:gd name="connsiteX60" fmla="*/ 349250 w 1612900"/>
                <a:gd name="connsiteY60" fmla="*/ 1317626 h 3921126"/>
                <a:gd name="connsiteX61" fmla="*/ 292100 w 1612900"/>
                <a:gd name="connsiteY61" fmla="*/ 1314451 h 3921126"/>
                <a:gd name="connsiteX62" fmla="*/ 301625 w 1612900"/>
                <a:gd name="connsiteY62" fmla="*/ 1133476 h 3921126"/>
                <a:gd name="connsiteX63" fmla="*/ 273050 w 1612900"/>
                <a:gd name="connsiteY63" fmla="*/ 1127126 h 3921126"/>
                <a:gd name="connsiteX64" fmla="*/ 276225 w 1612900"/>
                <a:gd name="connsiteY64" fmla="*/ 1050926 h 3921126"/>
                <a:gd name="connsiteX65" fmla="*/ 263525 w 1612900"/>
                <a:gd name="connsiteY65" fmla="*/ 1054101 h 3921126"/>
                <a:gd name="connsiteX66" fmla="*/ 273050 w 1612900"/>
                <a:gd name="connsiteY66" fmla="*/ 873126 h 3921126"/>
                <a:gd name="connsiteX67" fmla="*/ 228600 w 1612900"/>
                <a:gd name="connsiteY67" fmla="*/ 879476 h 3921126"/>
                <a:gd name="connsiteX68" fmla="*/ 231775 w 1612900"/>
                <a:gd name="connsiteY68" fmla="*/ 781051 h 3921126"/>
                <a:gd name="connsiteX69" fmla="*/ 196850 w 1612900"/>
                <a:gd name="connsiteY69" fmla="*/ 777876 h 3921126"/>
                <a:gd name="connsiteX70" fmla="*/ 196850 w 1612900"/>
                <a:gd name="connsiteY70" fmla="*/ 676276 h 3921126"/>
                <a:gd name="connsiteX71" fmla="*/ 177800 w 1612900"/>
                <a:gd name="connsiteY71" fmla="*/ 571501 h 3921126"/>
                <a:gd name="connsiteX72" fmla="*/ 168275 w 1612900"/>
                <a:gd name="connsiteY72" fmla="*/ 479426 h 3921126"/>
                <a:gd name="connsiteX73" fmla="*/ 133350 w 1612900"/>
                <a:gd name="connsiteY73" fmla="*/ 346076 h 3921126"/>
                <a:gd name="connsiteX74" fmla="*/ 98425 w 1612900"/>
                <a:gd name="connsiteY74" fmla="*/ 266701 h 3921126"/>
                <a:gd name="connsiteX75" fmla="*/ 82550 w 1612900"/>
                <a:gd name="connsiteY75" fmla="*/ 165101 h 3921126"/>
                <a:gd name="connsiteX76" fmla="*/ 76200 w 1612900"/>
                <a:gd name="connsiteY76" fmla="*/ 82551 h 3921126"/>
                <a:gd name="connsiteX77" fmla="*/ 38100 w 1612900"/>
                <a:gd name="connsiteY77" fmla="*/ 60326 h 3921126"/>
                <a:gd name="connsiteX78" fmla="*/ 31750 w 1612900"/>
                <a:gd name="connsiteY78"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177800 w 1581150"/>
                <a:gd name="connsiteY41" fmla="*/ 2209801 h 3921126"/>
                <a:gd name="connsiteX42" fmla="*/ 498475 w 1581150"/>
                <a:gd name="connsiteY42" fmla="*/ 2184401 h 3921126"/>
                <a:gd name="connsiteX43" fmla="*/ 501650 w 1581150"/>
                <a:gd name="connsiteY43" fmla="*/ 2085976 h 3921126"/>
                <a:gd name="connsiteX44" fmla="*/ 463550 w 1581150"/>
                <a:gd name="connsiteY44" fmla="*/ 2079626 h 3921126"/>
                <a:gd name="connsiteX45" fmla="*/ 469900 w 1581150"/>
                <a:gd name="connsiteY45" fmla="*/ 2009776 h 3921126"/>
                <a:gd name="connsiteX46" fmla="*/ 409575 w 1581150"/>
                <a:gd name="connsiteY46" fmla="*/ 2003426 h 3921126"/>
                <a:gd name="connsiteX47" fmla="*/ 415925 w 1581150"/>
                <a:gd name="connsiteY47" fmla="*/ 1927226 h 3921126"/>
                <a:gd name="connsiteX48" fmla="*/ 400050 w 1581150"/>
                <a:gd name="connsiteY48" fmla="*/ 1927226 h 3921126"/>
                <a:gd name="connsiteX49" fmla="*/ 409575 w 1581150"/>
                <a:gd name="connsiteY49" fmla="*/ 1876426 h 3921126"/>
                <a:gd name="connsiteX50" fmla="*/ 368300 w 1581150"/>
                <a:gd name="connsiteY50" fmla="*/ 1876426 h 3921126"/>
                <a:gd name="connsiteX51" fmla="*/ 374650 w 1581150"/>
                <a:gd name="connsiteY51" fmla="*/ 1809751 h 3921126"/>
                <a:gd name="connsiteX52" fmla="*/ 355600 w 1581150"/>
                <a:gd name="connsiteY52" fmla="*/ 1809751 h 3921126"/>
                <a:gd name="connsiteX53" fmla="*/ 355600 w 1581150"/>
                <a:gd name="connsiteY53" fmla="*/ 1771651 h 3921126"/>
                <a:gd name="connsiteX54" fmla="*/ 346075 w 1581150"/>
                <a:gd name="connsiteY54" fmla="*/ 1768476 h 3921126"/>
                <a:gd name="connsiteX55" fmla="*/ 346075 w 1581150"/>
                <a:gd name="connsiteY55" fmla="*/ 1628776 h 3921126"/>
                <a:gd name="connsiteX56" fmla="*/ 320675 w 1581150"/>
                <a:gd name="connsiteY56" fmla="*/ 1619251 h 3921126"/>
                <a:gd name="connsiteX57" fmla="*/ 330200 w 1581150"/>
                <a:gd name="connsiteY57" fmla="*/ 1447801 h 3921126"/>
                <a:gd name="connsiteX58" fmla="*/ 314325 w 1581150"/>
                <a:gd name="connsiteY58" fmla="*/ 1450976 h 3921126"/>
                <a:gd name="connsiteX59" fmla="*/ 317500 w 1581150"/>
                <a:gd name="connsiteY59" fmla="*/ 1317626 h 3921126"/>
                <a:gd name="connsiteX60" fmla="*/ 260350 w 1581150"/>
                <a:gd name="connsiteY60" fmla="*/ 1314451 h 3921126"/>
                <a:gd name="connsiteX61" fmla="*/ 269875 w 1581150"/>
                <a:gd name="connsiteY61" fmla="*/ 1133476 h 3921126"/>
                <a:gd name="connsiteX62" fmla="*/ 241300 w 1581150"/>
                <a:gd name="connsiteY62" fmla="*/ 1127126 h 3921126"/>
                <a:gd name="connsiteX63" fmla="*/ 244475 w 1581150"/>
                <a:gd name="connsiteY63" fmla="*/ 1050926 h 3921126"/>
                <a:gd name="connsiteX64" fmla="*/ 231775 w 1581150"/>
                <a:gd name="connsiteY64" fmla="*/ 1054101 h 3921126"/>
                <a:gd name="connsiteX65" fmla="*/ 241300 w 1581150"/>
                <a:gd name="connsiteY65" fmla="*/ 873126 h 3921126"/>
                <a:gd name="connsiteX66" fmla="*/ 196850 w 1581150"/>
                <a:gd name="connsiteY66" fmla="*/ 879476 h 3921126"/>
                <a:gd name="connsiteX67" fmla="*/ 200025 w 1581150"/>
                <a:gd name="connsiteY67" fmla="*/ 781051 h 3921126"/>
                <a:gd name="connsiteX68" fmla="*/ 165100 w 1581150"/>
                <a:gd name="connsiteY68" fmla="*/ 777876 h 3921126"/>
                <a:gd name="connsiteX69" fmla="*/ 165100 w 1581150"/>
                <a:gd name="connsiteY69" fmla="*/ 676276 h 3921126"/>
                <a:gd name="connsiteX70" fmla="*/ 146050 w 1581150"/>
                <a:gd name="connsiteY70" fmla="*/ 571501 h 3921126"/>
                <a:gd name="connsiteX71" fmla="*/ 136525 w 1581150"/>
                <a:gd name="connsiteY71" fmla="*/ 479426 h 3921126"/>
                <a:gd name="connsiteX72" fmla="*/ 101600 w 1581150"/>
                <a:gd name="connsiteY72" fmla="*/ 346076 h 3921126"/>
                <a:gd name="connsiteX73" fmla="*/ 66675 w 1581150"/>
                <a:gd name="connsiteY73" fmla="*/ 266701 h 3921126"/>
                <a:gd name="connsiteX74" fmla="*/ 50800 w 1581150"/>
                <a:gd name="connsiteY74" fmla="*/ 165101 h 3921126"/>
                <a:gd name="connsiteX75" fmla="*/ 44450 w 1581150"/>
                <a:gd name="connsiteY75" fmla="*/ 82551 h 3921126"/>
                <a:gd name="connsiteX76" fmla="*/ 6350 w 1581150"/>
                <a:gd name="connsiteY76" fmla="*/ 60326 h 3921126"/>
                <a:gd name="connsiteX77" fmla="*/ 0 w 1581150"/>
                <a:gd name="connsiteY77"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688975 w 1581150"/>
                <a:gd name="connsiteY39" fmla="*/ 2174876 h 3921126"/>
                <a:gd name="connsiteX40" fmla="*/ 514350 w 1581150"/>
                <a:gd name="connsiteY40" fmla="*/ 2184401 h 3921126"/>
                <a:gd name="connsiteX41" fmla="*/ 498475 w 1581150"/>
                <a:gd name="connsiteY41" fmla="*/ 2184401 h 3921126"/>
                <a:gd name="connsiteX42" fmla="*/ 501650 w 1581150"/>
                <a:gd name="connsiteY42" fmla="*/ 2085976 h 3921126"/>
                <a:gd name="connsiteX43" fmla="*/ 463550 w 1581150"/>
                <a:gd name="connsiteY43" fmla="*/ 2079626 h 3921126"/>
                <a:gd name="connsiteX44" fmla="*/ 469900 w 1581150"/>
                <a:gd name="connsiteY44" fmla="*/ 2009776 h 3921126"/>
                <a:gd name="connsiteX45" fmla="*/ 409575 w 1581150"/>
                <a:gd name="connsiteY45" fmla="*/ 2003426 h 3921126"/>
                <a:gd name="connsiteX46" fmla="*/ 415925 w 1581150"/>
                <a:gd name="connsiteY46" fmla="*/ 1927226 h 3921126"/>
                <a:gd name="connsiteX47" fmla="*/ 400050 w 1581150"/>
                <a:gd name="connsiteY47" fmla="*/ 1927226 h 3921126"/>
                <a:gd name="connsiteX48" fmla="*/ 409575 w 1581150"/>
                <a:gd name="connsiteY48" fmla="*/ 1876426 h 3921126"/>
                <a:gd name="connsiteX49" fmla="*/ 368300 w 1581150"/>
                <a:gd name="connsiteY49" fmla="*/ 1876426 h 3921126"/>
                <a:gd name="connsiteX50" fmla="*/ 374650 w 1581150"/>
                <a:gd name="connsiteY50" fmla="*/ 1809751 h 3921126"/>
                <a:gd name="connsiteX51" fmla="*/ 355600 w 1581150"/>
                <a:gd name="connsiteY51" fmla="*/ 1809751 h 3921126"/>
                <a:gd name="connsiteX52" fmla="*/ 355600 w 1581150"/>
                <a:gd name="connsiteY52" fmla="*/ 1771651 h 3921126"/>
                <a:gd name="connsiteX53" fmla="*/ 346075 w 1581150"/>
                <a:gd name="connsiteY53" fmla="*/ 1768476 h 3921126"/>
                <a:gd name="connsiteX54" fmla="*/ 346075 w 1581150"/>
                <a:gd name="connsiteY54" fmla="*/ 1628776 h 3921126"/>
                <a:gd name="connsiteX55" fmla="*/ 320675 w 1581150"/>
                <a:gd name="connsiteY55" fmla="*/ 1619251 h 3921126"/>
                <a:gd name="connsiteX56" fmla="*/ 330200 w 1581150"/>
                <a:gd name="connsiteY56" fmla="*/ 1447801 h 3921126"/>
                <a:gd name="connsiteX57" fmla="*/ 314325 w 1581150"/>
                <a:gd name="connsiteY57" fmla="*/ 1450976 h 3921126"/>
                <a:gd name="connsiteX58" fmla="*/ 317500 w 1581150"/>
                <a:gd name="connsiteY58" fmla="*/ 1317626 h 3921126"/>
                <a:gd name="connsiteX59" fmla="*/ 260350 w 1581150"/>
                <a:gd name="connsiteY59" fmla="*/ 1314451 h 3921126"/>
                <a:gd name="connsiteX60" fmla="*/ 269875 w 1581150"/>
                <a:gd name="connsiteY60" fmla="*/ 1133476 h 3921126"/>
                <a:gd name="connsiteX61" fmla="*/ 241300 w 1581150"/>
                <a:gd name="connsiteY61" fmla="*/ 1127126 h 3921126"/>
                <a:gd name="connsiteX62" fmla="*/ 244475 w 1581150"/>
                <a:gd name="connsiteY62" fmla="*/ 1050926 h 3921126"/>
                <a:gd name="connsiteX63" fmla="*/ 231775 w 1581150"/>
                <a:gd name="connsiteY63" fmla="*/ 1054101 h 3921126"/>
                <a:gd name="connsiteX64" fmla="*/ 241300 w 1581150"/>
                <a:gd name="connsiteY64" fmla="*/ 873126 h 3921126"/>
                <a:gd name="connsiteX65" fmla="*/ 196850 w 1581150"/>
                <a:gd name="connsiteY65" fmla="*/ 879476 h 3921126"/>
                <a:gd name="connsiteX66" fmla="*/ 200025 w 1581150"/>
                <a:gd name="connsiteY66" fmla="*/ 781051 h 3921126"/>
                <a:gd name="connsiteX67" fmla="*/ 165100 w 1581150"/>
                <a:gd name="connsiteY67" fmla="*/ 777876 h 3921126"/>
                <a:gd name="connsiteX68" fmla="*/ 165100 w 1581150"/>
                <a:gd name="connsiteY68" fmla="*/ 676276 h 3921126"/>
                <a:gd name="connsiteX69" fmla="*/ 146050 w 1581150"/>
                <a:gd name="connsiteY69" fmla="*/ 571501 h 3921126"/>
                <a:gd name="connsiteX70" fmla="*/ 136525 w 1581150"/>
                <a:gd name="connsiteY70" fmla="*/ 479426 h 3921126"/>
                <a:gd name="connsiteX71" fmla="*/ 101600 w 1581150"/>
                <a:gd name="connsiteY71" fmla="*/ 346076 h 3921126"/>
                <a:gd name="connsiteX72" fmla="*/ 66675 w 1581150"/>
                <a:gd name="connsiteY72" fmla="*/ 266701 h 3921126"/>
                <a:gd name="connsiteX73" fmla="*/ 50800 w 1581150"/>
                <a:gd name="connsiteY73" fmla="*/ 165101 h 3921126"/>
                <a:gd name="connsiteX74" fmla="*/ 44450 w 1581150"/>
                <a:gd name="connsiteY74" fmla="*/ 82551 h 3921126"/>
                <a:gd name="connsiteX75" fmla="*/ 6350 w 1581150"/>
                <a:gd name="connsiteY75" fmla="*/ 60326 h 3921126"/>
                <a:gd name="connsiteX76" fmla="*/ 0 w 1581150"/>
                <a:gd name="connsiteY76"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168275 w 1581150"/>
                <a:gd name="connsiteY35" fmla="*/ 2228851 h 3921126"/>
                <a:gd name="connsiteX36" fmla="*/ 511175 w 1581150"/>
                <a:gd name="connsiteY36" fmla="*/ 2203451 h 3921126"/>
                <a:gd name="connsiteX37" fmla="*/ 511175 w 1581150"/>
                <a:gd name="connsiteY37" fmla="*/ 2203451 h 3921126"/>
                <a:gd name="connsiteX38" fmla="*/ 511175 w 1581150"/>
                <a:gd name="connsiteY38" fmla="*/ 2203451 h 3921126"/>
                <a:gd name="connsiteX39" fmla="*/ 514350 w 1581150"/>
                <a:gd name="connsiteY39" fmla="*/ 2184401 h 3921126"/>
                <a:gd name="connsiteX40" fmla="*/ 498475 w 1581150"/>
                <a:gd name="connsiteY40" fmla="*/ 2184401 h 3921126"/>
                <a:gd name="connsiteX41" fmla="*/ 501650 w 1581150"/>
                <a:gd name="connsiteY41" fmla="*/ 2085976 h 3921126"/>
                <a:gd name="connsiteX42" fmla="*/ 463550 w 1581150"/>
                <a:gd name="connsiteY42" fmla="*/ 2079626 h 3921126"/>
                <a:gd name="connsiteX43" fmla="*/ 469900 w 1581150"/>
                <a:gd name="connsiteY43" fmla="*/ 2009776 h 3921126"/>
                <a:gd name="connsiteX44" fmla="*/ 409575 w 1581150"/>
                <a:gd name="connsiteY44" fmla="*/ 2003426 h 3921126"/>
                <a:gd name="connsiteX45" fmla="*/ 415925 w 1581150"/>
                <a:gd name="connsiteY45" fmla="*/ 1927226 h 3921126"/>
                <a:gd name="connsiteX46" fmla="*/ 400050 w 1581150"/>
                <a:gd name="connsiteY46" fmla="*/ 1927226 h 3921126"/>
                <a:gd name="connsiteX47" fmla="*/ 409575 w 1581150"/>
                <a:gd name="connsiteY47" fmla="*/ 1876426 h 3921126"/>
                <a:gd name="connsiteX48" fmla="*/ 368300 w 1581150"/>
                <a:gd name="connsiteY48" fmla="*/ 1876426 h 3921126"/>
                <a:gd name="connsiteX49" fmla="*/ 374650 w 1581150"/>
                <a:gd name="connsiteY49" fmla="*/ 1809751 h 3921126"/>
                <a:gd name="connsiteX50" fmla="*/ 355600 w 1581150"/>
                <a:gd name="connsiteY50" fmla="*/ 1809751 h 3921126"/>
                <a:gd name="connsiteX51" fmla="*/ 355600 w 1581150"/>
                <a:gd name="connsiteY51" fmla="*/ 1771651 h 3921126"/>
                <a:gd name="connsiteX52" fmla="*/ 346075 w 1581150"/>
                <a:gd name="connsiteY52" fmla="*/ 1768476 h 3921126"/>
                <a:gd name="connsiteX53" fmla="*/ 346075 w 1581150"/>
                <a:gd name="connsiteY53" fmla="*/ 1628776 h 3921126"/>
                <a:gd name="connsiteX54" fmla="*/ 320675 w 1581150"/>
                <a:gd name="connsiteY54" fmla="*/ 1619251 h 3921126"/>
                <a:gd name="connsiteX55" fmla="*/ 330200 w 1581150"/>
                <a:gd name="connsiteY55" fmla="*/ 1447801 h 3921126"/>
                <a:gd name="connsiteX56" fmla="*/ 314325 w 1581150"/>
                <a:gd name="connsiteY56" fmla="*/ 1450976 h 3921126"/>
                <a:gd name="connsiteX57" fmla="*/ 317500 w 1581150"/>
                <a:gd name="connsiteY57" fmla="*/ 1317626 h 3921126"/>
                <a:gd name="connsiteX58" fmla="*/ 260350 w 1581150"/>
                <a:gd name="connsiteY58" fmla="*/ 1314451 h 3921126"/>
                <a:gd name="connsiteX59" fmla="*/ 269875 w 1581150"/>
                <a:gd name="connsiteY59" fmla="*/ 1133476 h 3921126"/>
                <a:gd name="connsiteX60" fmla="*/ 241300 w 1581150"/>
                <a:gd name="connsiteY60" fmla="*/ 1127126 h 3921126"/>
                <a:gd name="connsiteX61" fmla="*/ 244475 w 1581150"/>
                <a:gd name="connsiteY61" fmla="*/ 1050926 h 3921126"/>
                <a:gd name="connsiteX62" fmla="*/ 231775 w 1581150"/>
                <a:gd name="connsiteY62" fmla="*/ 1054101 h 3921126"/>
                <a:gd name="connsiteX63" fmla="*/ 241300 w 1581150"/>
                <a:gd name="connsiteY63" fmla="*/ 873126 h 3921126"/>
                <a:gd name="connsiteX64" fmla="*/ 196850 w 1581150"/>
                <a:gd name="connsiteY64" fmla="*/ 879476 h 3921126"/>
                <a:gd name="connsiteX65" fmla="*/ 200025 w 1581150"/>
                <a:gd name="connsiteY65" fmla="*/ 781051 h 3921126"/>
                <a:gd name="connsiteX66" fmla="*/ 165100 w 1581150"/>
                <a:gd name="connsiteY66" fmla="*/ 777876 h 3921126"/>
                <a:gd name="connsiteX67" fmla="*/ 165100 w 1581150"/>
                <a:gd name="connsiteY67" fmla="*/ 676276 h 3921126"/>
                <a:gd name="connsiteX68" fmla="*/ 146050 w 1581150"/>
                <a:gd name="connsiteY68" fmla="*/ 571501 h 3921126"/>
                <a:gd name="connsiteX69" fmla="*/ 136525 w 1581150"/>
                <a:gd name="connsiteY69" fmla="*/ 479426 h 3921126"/>
                <a:gd name="connsiteX70" fmla="*/ 101600 w 1581150"/>
                <a:gd name="connsiteY70" fmla="*/ 346076 h 3921126"/>
                <a:gd name="connsiteX71" fmla="*/ 66675 w 1581150"/>
                <a:gd name="connsiteY71" fmla="*/ 266701 h 3921126"/>
                <a:gd name="connsiteX72" fmla="*/ 50800 w 1581150"/>
                <a:gd name="connsiteY72" fmla="*/ 165101 h 3921126"/>
                <a:gd name="connsiteX73" fmla="*/ 44450 w 1581150"/>
                <a:gd name="connsiteY73" fmla="*/ 82551 h 3921126"/>
                <a:gd name="connsiteX74" fmla="*/ 6350 w 1581150"/>
                <a:gd name="connsiteY74" fmla="*/ 60326 h 3921126"/>
                <a:gd name="connsiteX75" fmla="*/ 0 w 1581150"/>
                <a:gd name="connsiteY75"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139700 w 1581150"/>
                <a:gd name="connsiteY32" fmla="*/ 2327276 h 3921126"/>
                <a:gd name="connsiteX33" fmla="*/ 517525 w 1581150"/>
                <a:gd name="connsiteY33" fmla="*/ 2270126 h 3921126"/>
                <a:gd name="connsiteX34" fmla="*/ 517525 w 1581150"/>
                <a:gd name="connsiteY34" fmla="*/ 2206626 h 3921126"/>
                <a:gd name="connsiteX35" fmla="*/ 511175 w 1581150"/>
                <a:gd name="connsiteY35" fmla="*/ 2203451 h 3921126"/>
                <a:gd name="connsiteX36" fmla="*/ 511175 w 1581150"/>
                <a:gd name="connsiteY36" fmla="*/ 2203451 h 3921126"/>
                <a:gd name="connsiteX37" fmla="*/ 511175 w 1581150"/>
                <a:gd name="connsiteY37" fmla="*/ 2203451 h 3921126"/>
                <a:gd name="connsiteX38" fmla="*/ 514350 w 1581150"/>
                <a:gd name="connsiteY38" fmla="*/ 2184401 h 3921126"/>
                <a:gd name="connsiteX39" fmla="*/ 498475 w 1581150"/>
                <a:gd name="connsiteY39" fmla="*/ 2184401 h 3921126"/>
                <a:gd name="connsiteX40" fmla="*/ 501650 w 1581150"/>
                <a:gd name="connsiteY40" fmla="*/ 2085976 h 3921126"/>
                <a:gd name="connsiteX41" fmla="*/ 463550 w 1581150"/>
                <a:gd name="connsiteY41" fmla="*/ 2079626 h 3921126"/>
                <a:gd name="connsiteX42" fmla="*/ 469900 w 1581150"/>
                <a:gd name="connsiteY42" fmla="*/ 2009776 h 3921126"/>
                <a:gd name="connsiteX43" fmla="*/ 409575 w 1581150"/>
                <a:gd name="connsiteY43" fmla="*/ 2003426 h 3921126"/>
                <a:gd name="connsiteX44" fmla="*/ 415925 w 1581150"/>
                <a:gd name="connsiteY44" fmla="*/ 1927226 h 3921126"/>
                <a:gd name="connsiteX45" fmla="*/ 400050 w 1581150"/>
                <a:gd name="connsiteY45" fmla="*/ 1927226 h 3921126"/>
                <a:gd name="connsiteX46" fmla="*/ 409575 w 1581150"/>
                <a:gd name="connsiteY46" fmla="*/ 1876426 h 3921126"/>
                <a:gd name="connsiteX47" fmla="*/ 368300 w 1581150"/>
                <a:gd name="connsiteY47" fmla="*/ 1876426 h 3921126"/>
                <a:gd name="connsiteX48" fmla="*/ 374650 w 1581150"/>
                <a:gd name="connsiteY48" fmla="*/ 1809751 h 3921126"/>
                <a:gd name="connsiteX49" fmla="*/ 355600 w 1581150"/>
                <a:gd name="connsiteY49" fmla="*/ 1809751 h 3921126"/>
                <a:gd name="connsiteX50" fmla="*/ 355600 w 1581150"/>
                <a:gd name="connsiteY50" fmla="*/ 1771651 h 3921126"/>
                <a:gd name="connsiteX51" fmla="*/ 346075 w 1581150"/>
                <a:gd name="connsiteY51" fmla="*/ 1768476 h 3921126"/>
                <a:gd name="connsiteX52" fmla="*/ 346075 w 1581150"/>
                <a:gd name="connsiteY52" fmla="*/ 1628776 h 3921126"/>
                <a:gd name="connsiteX53" fmla="*/ 320675 w 1581150"/>
                <a:gd name="connsiteY53" fmla="*/ 1619251 h 3921126"/>
                <a:gd name="connsiteX54" fmla="*/ 330200 w 1581150"/>
                <a:gd name="connsiteY54" fmla="*/ 1447801 h 3921126"/>
                <a:gd name="connsiteX55" fmla="*/ 314325 w 1581150"/>
                <a:gd name="connsiteY55" fmla="*/ 1450976 h 3921126"/>
                <a:gd name="connsiteX56" fmla="*/ 317500 w 1581150"/>
                <a:gd name="connsiteY56" fmla="*/ 1317626 h 3921126"/>
                <a:gd name="connsiteX57" fmla="*/ 260350 w 1581150"/>
                <a:gd name="connsiteY57" fmla="*/ 1314451 h 3921126"/>
                <a:gd name="connsiteX58" fmla="*/ 269875 w 1581150"/>
                <a:gd name="connsiteY58" fmla="*/ 1133476 h 3921126"/>
                <a:gd name="connsiteX59" fmla="*/ 241300 w 1581150"/>
                <a:gd name="connsiteY59" fmla="*/ 1127126 h 3921126"/>
                <a:gd name="connsiteX60" fmla="*/ 244475 w 1581150"/>
                <a:gd name="connsiteY60" fmla="*/ 1050926 h 3921126"/>
                <a:gd name="connsiteX61" fmla="*/ 231775 w 1581150"/>
                <a:gd name="connsiteY61" fmla="*/ 1054101 h 3921126"/>
                <a:gd name="connsiteX62" fmla="*/ 241300 w 1581150"/>
                <a:gd name="connsiteY62" fmla="*/ 873126 h 3921126"/>
                <a:gd name="connsiteX63" fmla="*/ 196850 w 1581150"/>
                <a:gd name="connsiteY63" fmla="*/ 879476 h 3921126"/>
                <a:gd name="connsiteX64" fmla="*/ 200025 w 1581150"/>
                <a:gd name="connsiteY64" fmla="*/ 781051 h 3921126"/>
                <a:gd name="connsiteX65" fmla="*/ 165100 w 1581150"/>
                <a:gd name="connsiteY65" fmla="*/ 777876 h 3921126"/>
                <a:gd name="connsiteX66" fmla="*/ 165100 w 1581150"/>
                <a:gd name="connsiteY66" fmla="*/ 676276 h 3921126"/>
                <a:gd name="connsiteX67" fmla="*/ 146050 w 1581150"/>
                <a:gd name="connsiteY67" fmla="*/ 571501 h 3921126"/>
                <a:gd name="connsiteX68" fmla="*/ 136525 w 1581150"/>
                <a:gd name="connsiteY68" fmla="*/ 479426 h 3921126"/>
                <a:gd name="connsiteX69" fmla="*/ 101600 w 1581150"/>
                <a:gd name="connsiteY69" fmla="*/ 346076 h 3921126"/>
                <a:gd name="connsiteX70" fmla="*/ 66675 w 1581150"/>
                <a:gd name="connsiteY70" fmla="*/ 266701 h 3921126"/>
                <a:gd name="connsiteX71" fmla="*/ 50800 w 1581150"/>
                <a:gd name="connsiteY71" fmla="*/ 165101 h 3921126"/>
                <a:gd name="connsiteX72" fmla="*/ 44450 w 1581150"/>
                <a:gd name="connsiteY72" fmla="*/ 82551 h 3921126"/>
                <a:gd name="connsiteX73" fmla="*/ 6350 w 1581150"/>
                <a:gd name="connsiteY73" fmla="*/ 60326 h 3921126"/>
                <a:gd name="connsiteX74" fmla="*/ 0 w 1581150"/>
                <a:gd name="connsiteY74"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149225 w 1581150"/>
                <a:gd name="connsiteY29" fmla="*/ 2457451 h 3921126"/>
                <a:gd name="connsiteX30" fmla="*/ 527050 w 1581150"/>
                <a:gd name="connsiteY30" fmla="*/ 2339976 h 3921126"/>
                <a:gd name="connsiteX31" fmla="*/ 530225 w 1581150"/>
                <a:gd name="connsiteY31" fmla="*/ 2270126 h 3921126"/>
                <a:gd name="connsiteX32" fmla="*/ 517525 w 1581150"/>
                <a:gd name="connsiteY32" fmla="*/ 2270126 h 3921126"/>
                <a:gd name="connsiteX33" fmla="*/ 517525 w 1581150"/>
                <a:gd name="connsiteY33" fmla="*/ 2206626 h 3921126"/>
                <a:gd name="connsiteX34" fmla="*/ 511175 w 1581150"/>
                <a:gd name="connsiteY34" fmla="*/ 2203451 h 3921126"/>
                <a:gd name="connsiteX35" fmla="*/ 511175 w 1581150"/>
                <a:gd name="connsiteY35" fmla="*/ 2203451 h 3921126"/>
                <a:gd name="connsiteX36" fmla="*/ 511175 w 1581150"/>
                <a:gd name="connsiteY36" fmla="*/ 2203451 h 3921126"/>
                <a:gd name="connsiteX37" fmla="*/ 514350 w 1581150"/>
                <a:gd name="connsiteY37" fmla="*/ 2184401 h 3921126"/>
                <a:gd name="connsiteX38" fmla="*/ 498475 w 1581150"/>
                <a:gd name="connsiteY38" fmla="*/ 2184401 h 3921126"/>
                <a:gd name="connsiteX39" fmla="*/ 501650 w 1581150"/>
                <a:gd name="connsiteY39" fmla="*/ 2085976 h 3921126"/>
                <a:gd name="connsiteX40" fmla="*/ 463550 w 1581150"/>
                <a:gd name="connsiteY40" fmla="*/ 2079626 h 3921126"/>
                <a:gd name="connsiteX41" fmla="*/ 469900 w 1581150"/>
                <a:gd name="connsiteY41" fmla="*/ 2009776 h 3921126"/>
                <a:gd name="connsiteX42" fmla="*/ 409575 w 1581150"/>
                <a:gd name="connsiteY42" fmla="*/ 2003426 h 3921126"/>
                <a:gd name="connsiteX43" fmla="*/ 415925 w 1581150"/>
                <a:gd name="connsiteY43" fmla="*/ 1927226 h 3921126"/>
                <a:gd name="connsiteX44" fmla="*/ 400050 w 1581150"/>
                <a:gd name="connsiteY44" fmla="*/ 1927226 h 3921126"/>
                <a:gd name="connsiteX45" fmla="*/ 409575 w 1581150"/>
                <a:gd name="connsiteY45" fmla="*/ 1876426 h 3921126"/>
                <a:gd name="connsiteX46" fmla="*/ 368300 w 1581150"/>
                <a:gd name="connsiteY46" fmla="*/ 1876426 h 3921126"/>
                <a:gd name="connsiteX47" fmla="*/ 374650 w 1581150"/>
                <a:gd name="connsiteY47" fmla="*/ 1809751 h 3921126"/>
                <a:gd name="connsiteX48" fmla="*/ 355600 w 1581150"/>
                <a:gd name="connsiteY48" fmla="*/ 1809751 h 3921126"/>
                <a:gd name="connsiteX49" fmla="*/ 355600 w 1581150"/>
                <a:gd name="connsiteY49" fmla="*/ 1771651 h 3921126"/>
                <a:gd name="connsiteX50" fmla="*/ 346075 w 1581150"/>
                <a:gd name="connsiteY50" fmla="*/ 1768476 h 3921126"/>
                <a:gd name="connsiteX51" fmla="*/ 346075 w 1581150"/>
                <a:gd name="connsiteY51" fmla="*/ 1628776 h 3921126"/>
                <a:gd name="connsiteX52" fmla="*/ 320675 w 1581150"/>
                <a:gd name="connsiteY52" fmla="*/ 1619251 h 3921126"/>
                <a:gd name="connsiteX53" fmla="*/ 330200 w 1581150"/>
                <a:gd name="connsiteY53" fmla="*/ 1447801 h 3921126"/>
                <a:gd name="connsiteX54" fmla="*/ 314325 w 1581150"/>
                <a:gd name="connsiteY54" fmla="*/ 1450976 h 3921126"/>
                <a:gd name="connsiteX55" fmla="*/ 317500 w 1581150"/>
                <a:gd name="connsiteY55" fmla="*/ 1317626 h 3921126"/>
                <a:gd name="connsiteX56" fmla="*/ 260350 w 1581150"/>
                <a:gd name="connsiteY56" fmla="*/ 1314451 h 3921126"/>
                <a:gd name="connsiteX57" fmla="*/ 269875 w 1581150"/>
                <a:gd name="connsiteY57" fmla="*/ 1133476 h 3921126"/>
                <a:gd name="connsiteX58" fmla="*/ 241300 w 1581150"/>
                <a:gd name="connsiteY58" fmla="*/ 1127126 h 3921126"/>
                <a:gd name="connsiteX59" fmla="*/ 244475 w 1581150"/>
                <a:gd name="connsiteY59" fmla="*/ 1050926 h 3921126"/>
                <a:gd name="connsiteX60" fmla="*/ 231775 w 1581150"/>
                <a:gd name="connsiteY60" fmla="*/ 1054101 h 3921126"/>
                <a:gd name="connsiteX61" fmla="*/ 241300 w 1581150"/>
                <a:gd name="connsiteY61" fmla="*/ 873126 h 3921126"/>
                <a:gd name="connsiteX62" fmla="*/ 196850 w 1581150"/>
                <a:gd name="connsiteY62" fmla="*/ 879476 h 3921126"/>
                <a:gd name="connsiteX63" fmla="*/ 200025 w 1581150"/>
                <a:gd name="connsiteY63" fmla="*/ 781051 h 3921126"/>
                <a:gd name="connsiteX64" fmla="*/ 165100 w 1581150"/>
                <a:gd name="connsiteY64" fmla="*/ 777876 h 3921126"/>
                <a:gd name="connsiteX65" fmla="*/ 165100 w 1581150"/>
                <a:gd name="connsiteY65" fmla="*/ 676276 h 3921126"/>
                <a:gd name="connsiteX66" fmla="*/ 146050 w 1581150"/>
                <a:gd name="connsiteY66" fmla="*/ 571501 h 3921126"/>
                <a:gd name="connsiteX67" fmla="*/ 136525 w 1581150"/>
                <a:gd name="connsiteY67" fmla="*/ 479426 h 3921126"/>
                <a:gd name="connsiteX68" fmla="*/ 101600 w 1581150"/>
                <a:gd name="connsiteY68" fmla="*/ 346076 h 3921126"/>
                <a:gd name="connsiteX69" fmla="*/ 66675 w 1581150"/>
                <a:gd name="connsiteY69" fmla="*/ 266701 h 3921126"/>
                <a:gd name="connsiteX70" fmla="*/ 50800 w 1581150"/>
                <a:gd name="connsiteY70" fmla="*/ 165101 h 3921126"/>
                <a:gd name="connsiteX71" fmla="*/ 44450 w 1581150"/>
                <a:gd name="connsiteY71" fmla="*/ 82551 h 3921126"/>
                <a:gd name="connsiteX72" fmla="*/ 6350 w 1581150"/>
                <a:gd name="connsiteY72" fmla="*/ 60326 h 3921126"/>
                <a:gd name="connsiteX73" fmla="*/ 0 w 1581150"/>
                <a:gd name="connsiteY73"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9275 w 1581150"/>
                <a:gd name="connsiteY28" fmla="*/ 2336801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46100 w 1581150"/>
                <a:gd name="connsiteY28" fmla="*/ 2346326 h 3921126"/>
                <a:gd name="connsiteX29" fmla="*/ 527050 w 1581150"/>
                <a:gd name="connsiteY29" fmla="*/ 2339976 h 3921126"/>
                <a:gd name="connsiteX30" fmla="*/ 530225 w 1581150"/>
                <a:gd name="connsiteY30" fmla="*/ 2270126 h 3921126"/>
                <a:gd name="connsiteX31" fmla="*/ 517525 w 1581150"/>
                <a:gd name="connsiteY31" fmla="*/ 2270126 h 3921126"/>
                <a:gd name="connsiteX32" fmla="*/ 517525 w 1581150"/>
                <a:gd name="connsiteY32" fmla="*/ 2206626 h 3921126"/>
                <a:gd name="connsiteX33" fmla="*/ 511175 w 1581150"/>
                <a:gd name="connsiteY33" fmla="*/ 2203451 h 3921126"/>
                <a:gd name="connsiteX34" fmla="*/ 511175 w 1581150"/>
                <a:gd name="connsiteY34" fmla="*/ 2203451 h 3921126"/>
                <a:gd name="connsiteX35" fmla="*/ 511175 w 1581150"/>
                <a:gd name="connsiteY35" fmla="*/ 2203451 h 3921126"/>
                <a:gd name="connsiteX36" fmla="*/ 514350 w 1581150"/>
                <a:gd name="connsiteY36" fmla="*/ 2184401 h 3921126"/>
                <a:gd name="connsiteX37" fmla="*/ 498475 w 1581150"/>
                <a:gd name="connsiteY37" fmla="*/ 2184401 h 3921126"/>
                <a:gd name="connsiteX38" fmla="*/ 501650 w 1581150"/>
                <a:gd name="connsiteY38" fmla="*/ 2085976 h 3921126"/>
                <a:gd name="connsiteX39" fmla="*/ 463550 w 1581150"/>
                <a:gd name="connsiteY39" fmla="*/ 2079626 h 3921126"/>
                <a:gd name="connsiteX40" fmla="*/ 469900 w 1581150"/>
                <a:gd name="connsiteY40" fmla="*/ 2009776 h 3921126"/>
                <a:gd name="connsiteX41" fmla="*/ 409575 w 1581150"/>
                <a:gd name="connsiteY41" fmla="*/ 2003426 h 3921126"/>
                <a:gd name="connsiteX42" fmla="*/ 415925 w 1581150"/>
                <a:gd name="connsiteY42" fmla="*/ 1927226 h 3921126"/>
                <a:gd name="connsiteX43" fmla="*/ 400050 w 1581150"/>
                <a:gd name="connsiteY43" fmla="*/ 1927226 h 3921126"/>
                <a:gd name="connsiteX44" fmla="*/ 409575 w 1581150"/>
                <a:gd name="connsiteY44" fmla="*/ 1876426 h 3921126"/>
                <a:gd name="connsiteX45" fmla="*/ 368300 w 1581150"/>
                <a:gd name="connsiteY45" fmla="*/ 1876426 h 3921126"/>
                <a:gd name="connsiteX46" fmla="*/ 374650 w 1581150"/>
                <a:gd name="connsiteY46" fmla="*/ 1809751 h 3921126"/>
                <a:gd name="connsiteX47" fmla="*/ 355600 w 1581150"/>
                <a:gd name="connsiteY47" fmla="*/ 1809751 h 3921126"/>
                <a:gd name="connsiteX48" fmla="*/ 355600 w 1581150"/>
                <a:gd name="connsiteY48" fmla="*/ 1771651 h 3921126"/>
                <a:gd name="connsiteX49" fmla="*/ 346075 w 1581150"/>
                <a:gd name="connsiteY49" fmla="*/ 1768476 h 3921126"/>
                <a:gd name="connsiteX50" fmla="*/ 346075 w 1581150"/>
                <a:gd name="connsiteY50" fmla="*/ 1628776 h 3921126"/>
                <a:gd name="connsiteX51" fmla="*/ 320675 w 1581150"/>
                <a:gd name="connsiteY51" fmla="*/ 1619251 h 3921126"/>
                <a:gd name="connsiteX52" fmla="*/ 330200 w 1581150"/>
                <a:gd name="connsiteY52" fmla="*/ 1447801 h 3921126"/>
                <a:gd name="connsiteX53" fmla="*/ 314325 w 1581150"/>
                <a:gd name="connsiteY53" fmla="*/ 1450976 h 3921126"/>
                <a:gd name="connsiteX54" fmla="*/ 317500 w 1581150"/>
                <a:gd name="connsiteY54" fmla="*/ 1317626 h 3921126"/>
                <a:gd name="connsiteX55" fmla="*/ 260350 w 1581150"/>
                <a:gd name="connsiteY55" fmla="*/ 1314451 h 3921126"/>
                <a:gd name="connsiteX56" fmla="*/ 269875 w 1581150"/>
                <a:gd name="connsiteY56" fmla="*/ 1133476 h 3921126"/>
                <a:gd name="connsiteX57" fmla="*/ 241300 w 1581150"/>
                <a:gd name="connsiteY57" fmla="*/ 1127126 h 3921126"/>
                <a:gd name="connsiteX58" fmla="*/ 244475 w 1581150"/>
                <a:gd name="connsiteY58" fmla="*/ 1050926 h 3921126"/>
                <a:gd name="connsiteX59" fmla="*/ 231775 w 1581150"/>
                <a:gd name="connsiteY59" fmla="*/ 1054101 h 3921126"/>
                <a:gd name="connsiteX60" fmla="*/ 241300 w 1581150"/>
                <a:gd name="connsiteY60" fmla="*/ 873126 h 3921126"/>
                <a:gd name="connsiteX61" fmla="*/ 196850 w 1581150"/>
                <a:gd name="connsiteY61" fmla="*/ 879476 h 3921126"/>
                <a:gd name="connsiteX62" fmla="*/ 200025 w 1581150"/>
                <a:gd name="connsiteY62" fmla="*/ 781051 h 3921126"/>
                <a:gd name="connsiteX63" fmla="*/ 165100 w 1581150"/>
                <a:gd name="connsiteY63" fmla="*/ 777876 h 3921126"/>
                <a:gd name="connsiteX64" fmla="*/ 165100 w 1581150"/>
                <a:gd name="connsiteY64" fmla="*/ 676276 h 3921126"/>
                <a:gd name="connsiteX65" fmla="*/ 146050 w 1581150"/>
                <a:gd name="connsiteY65" fmla="*/ 571501 h 3921126"/>
                <a:gd name="connsiteX66" fmla="*/ 136525 w 1581150"/>
                <a:gd name="connsiteY66" fmla="*/ 479426 h 3921126"/>
                <a:gd name="connsiteX67" fmla="*/ 101600 w 1581150"/>
                <a:gd name="connsiteY67" fmla="*/ 346076 h 3921126"/>
                <a:gd name="connsiteX68" fmla="*/ 66675 w 1581150"/>
                <a:gd name="connsiteY68" fmla="*/ 266701 h 3921126"/>
                <a:gd name="connsiteX69" fmla="*/ 50800 w 1581150"/>
                <a:gd name="connsiteY69" fmla="*/ 165101 h 3921126"/>
                <a:gd name="connsiteX70" fmla="*/ 44450 w 1581150"/>
                <a:gd name="connsiteY70" fmla="*/ 82551 h 3921126"/>
                <a:gd name="connsiteX71" fmla="*/ 6350 w 1581150"/>
                <a:gd name="connsiteY71" fmla="*/ 60326 h 3921126"/>
                <a:gd name="connsiteX72" fmla="*/ 0 w 1581150"/>
                <a:gd name="connsiteY72"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49275 w 1581150"/>
                <a:gd name="connsiteY27" fmla="*/ 2336801 h 3921126"/>
                <a:gd name="connsiteX28" fmla="*/ 527050 w 1581150"/>
                <a:gd name="connsiteY28" fmla="*/ 2339976 h 3921126"/>
                <a:gd name="connsiteX29" fmla="*/ 530225 w 1581150"/>
                <a:gd name="connsiteY29" fmla="*/ 2270126 h 3921126"/>
                <a:gd name="connsiteX30" fmla="*/ 517525 w 1581150"/>
                <a:gd name="connsiteY30" fmla="*/ 2270126 h 3921126"/>
                <a:gd name="connsiteX31" fmla="*/ 517525 w 1581150"/>
                <a:gd name="connsiteY31" fmla="*/ 2206626 h 3921126"/>
                <a:gd name="connsiteX32" fmla="*/ 511175 w 1581150"/>
                <a:gd name="connsiteY32" fmla="*/ 2203451 h 3921126"/>
                <a:gd name="connsiteX33" fmla="*/ 511175 w 1581150"/>
                <a:gd name="connsiteY33" fmla="*/ 2203451 h 3921126"/>
                <a:gd name="connsiteX34" fmla="*/ 511175 w 1581150"/>
                <a:gd name="connsiteY34" fmla="*/ 2203451 h 3921126"/>
                <a:gd name="connsiteX35" fmla="*/ 514350 w 1581150"/>
                <a:gd name="connsiteY35" fmla="*/ 2184401 h 3921126"/>
                <a:gd name="connsiteX36" fmla="*/ 498475 w 1581150"/>
                <a:gd name="connsiteY36" fmla="*/ 2184401 h 3921126"/>
                <a:gd name="connsiteX37" fmla="*/ 501650 w 1581150"/>
                <a:gd name="connsiteY37" fmla="*/ 2085976 h 3921126"/>
                <a:gd name="connsiteX38" fmla="*/ 463550 w 1581150"/>
                <a:gd name="connsiteY38" fmla="*/ 2079626 h 3921126"/>
                <a:gd name="connsiteX39" fmla="*/ 469900 w 1581150"/>
                <a:gd name="connsiteY39" fmla="*/ 2009776 h 3921126"/>
                <a:gd name="connsiteX40" fmla="*/ 409575 w 1581150"/>
                <a:gd name="connsiteY40" fmla="*/ 2003426 h 3921126"/>
                <a:gd name="connsiteX41" fmla="*/ 415925 w 1581150"/>
                <a:gd name="connsiteY41" fmla="*/ 1927226 h 3921126"/>
                <a:gd name="connsiteX42" fmla="*/ 400050 w 1581150"/>
                <a:gd name="connsiteY42" fmla="*/ 1927226 h 3921126"/>
                <a:gd name="connsiteX43" fmla="*/ 409575 w 1581150"/>
                <a:gd name="connsiteY43" fmla="*/ 1876426 h 3921126"/>
                <a:gd name="connsiteX44" fmla="*/ 368300 w 1581150"/>
                <a:gd name="connsiteY44" fmla="*/ 1876426 h 3921126"/>
                <a:gd name="connsiteX45" fmla="*/ 374650 w 1581150"/>
                <a:gd name="connsiteY45" fmla="*/ 1809751 h 3921126"/>
                <a:gd name="connsiteX46" fmla="*/ 355600 w 1581150"/>
                <a:gd name="connsiteY46" fmla="*/ 1809751 h 3921126"/>
                <a:gd name="connsiteX47" fmla="*/ 355600 w 1581150"/>
                <a:gd name="connsiteY47" fmla="*/ 1771651 h 3921126"/>
                <a:gd name="connsiteX48" fmla="*/ 346075 w 1581150"/>
                <a:gd name="connsiteY48" fmla="*/ 1768476 h 3921126"/>
                <a:gd name="connsiteX49" fmla="*/ 346075 w 1581150"/>
                <a:gd name="connsiteY49" fmla="*/ 1628776 h 3921126"/>
                <a:gd name="connsiteX50" fmla="*/ 320675 w 1581150"/>
                <a:gd name="connsiteY50" fmla="*/ 1619251 h 3921126"/>
                <a:gd name="connsiteX51" fmla="*/ 330200 w 1581150"/>
                <a:gd name="connsiteY51" fmla="*/ 1447801 h 3921126"/>
                <a:gd name="connsiteX52" fmla="*/ 314325 w 1581150"/>
                <a:gd name="connsiteY52" fmla="*/ 1450976 h 3921126"/>
                <a:gd name="connsiteX53" fmla="*/ 317500 w 1581150"/>
                <a:gd name="connsiteY53" fmla="*/ 1317626 h 3921126"/>
                <a:gd name="connsiteX54" fmla="*/ 260350 w 1581150"/>
                <a:gd name="connsiteY54" fmla="*/ 1314451 h 3921126"/>
                <a:gd name="connsiteX55" fmla="*/ 269875 w 1581150"/>
                <a:gd name="connsiteY55" fmla="*/ 1133476 h 3921126"/>
                <a:gd name="connsiteX56" fmla="*/ 241300 w 1581150"/>
                <a:gd name="connsiteY56" fmla="*/ 1127126 h 3921126"/>
                <a:gd name="connsiteX57" fmla="*/ 244475 w 1581150"/>
                <a:gd name="connsiteY57" fmla="*/ 1050926 h 3921126"/>
                <a:gd name="connsiteX58" fmla="*/ 231775 w 1581150"/>
                <a:gd name="connsiteY58" fmla="*/ 1054101 h 3921126"/>
                <a:gd name="connsiteX59" fmla="*/ 241300 w 1581150"/>
                <a:gd name="connsiteY59" fmla="*/ 873126 h 3921126"/>
                <a:gd name="connsiteX60" fmla="*/ 196850 w 1581150"/>
                <a:gd name="connsiteY60" fmla="*/ 879476 h 3921126"/>
                <a:gd name="connsiteX61" fmla="*/ 200025 w 1581150"/>
                <a:gd name="connsiteY61" fmla="*/ 781051 h 3921126"/>
                <a:gd name="connsiteX62" fmla="*/ 165100 w 1581150"/>
                <a:gd name="connsiteY62" fmla="*/ 777876 h 3921126"/>
                <a:gd name="connsiteX63" fmla="*/ 165100 w 1581150"/>
                <a:gd name="connsiteY63" fmla="*/ 676276 h 3921126"/>
                <a:gd name="connsiteX64" fmla="*/ 146050 w 1581150"/>
                <a:gd name="connsiteY64" fmla="*/ 571501 h 3921126"/>
                <a:gd name="connsiteX65" fmla="*/ 136525 w 1581150"/>
                <a:gd name="connsiteY65" fmla="*/ 479426 h 3921126"/>
                <a:gd name="connsiteX66" fmla="*/ 101600 w 1581150"/>
                <a:gd name="connsiteY66" fmla="*/ 346076 h 3921126"/>
                <a:gd name="connsiteX67" fmla="*/ 66675 w 1581150"/>
                <a:gd name="connsiteY67" fmla="*/ 266701 h 3921126"/>
                <a:gd name="connsiteX68" fmla="*/ 50800 w 1581150"/>
                <a:gd name="connsiteY68" fmla="*/ 165101 h 3921126"/>
                <a:gd name="connsiteX69" fmla="*/ 44450 w 1581150"/>
                <a:gd name="connsiteY69" fmla="*/ 82551 h 3921126"/>
                <a:gd name="connsiteX70" fmla="*/ 6350 w 1581150"/>
                <a:gd name="connsiteY70" fmla="*/ 60326 h 3921126"/>
                <a:gd name="connsiteX71" fmla="*/ 0 w 1581150"/>
                <a:gd name="connsiteY71"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3680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479425 w 1581150"/>
                <a:gd name="connsiteY18" fmla="*/ 2867026 h 3921126"/>
                <a:gd name="connsiteX19" fmla="*/ 685800 w 1581150"/>
                <a:gd name="connsiteY19" fmla="*/ 2841626 h 3921126"/>
                <a:gd name="connsiteX20" fmla="*/ 688975 w 1581150"/>
                <a:gd name="connsiteY20" fmla="*/ 2692401 h 3921126"/>
                <a:gd name="connsiteX21" fmla="*/ 606425 w 1581150"/>
                <a:gd name="connsiteY21" fmla="*/ 2689226 h 3921126"/>
                <a:gd name="connsiteX22" fmla="*/ 612775 w 1581150"/>
                <a:gd name="connsiteY22" fmla="*/ 2619376 h 3921126"/>
                <a:gd name="connsiteX23" fmla="*/ 565150 w 1581150"/>
                <a:gd name="connsiteY23" fmla="*/ 2616201 h 3921126"/>
                <a:gd name="connsiteX24" fmla="*/ 574675 w 1581150"/>
                <a:gd name="connsiteY24" fmla="*/ 2479676 h 3921126"/>
                <a:gd name="connsiteX25" fmla="*/ 546100 w 1581150"/>
                <a:gd name="connsiteY25" fmla="*/ 2476501 h 3921126"/>
                <a:gd name="connsiteX26" fmla="*/ 549275 w 1581150"/>
                <a:gd name="connsiteY26" fmla="*/ 2343151 h 3921126"/>
                <a:gd name="connsiteX27" fmla="*/ 527050 w 1581150"/>
                <a:gd name="connsiteY27" fmla="*/ 2339976 h 3921126"/>
                <a:gd name="connsiteX28" fmla="*/ 530225 w 1581150"/>
                <a:gd name="connsiteY28" fmla="*/ 2270126 h 3921126"/>
                <a:gd name="connsiteX29" fmla="*/ 517525 w 1581150"/>
                <a:gd name="connsiteY29" fmla="*/ 2270126 h 3921126"/>
                <a:gd name="connsiteX30" fmla="*/ 517525 w 1581150"/>
                <a:gd name="connsiteY30" fmla="*/ 2206626 h 3921126"/>
                <a:gd name="connsiteX31" fmla="*/ 511175 w 1581150"/>
                <a:gd name="connsiteY31" fmla="*/ 2203451 h 3921126"/>
                <a:gd name="connsiteX32" fmla="*/ 511175 w 1581150"/>
                <a:gd name="connsiteY32" fmla="*/ 2203451 h 3921126"/>
                <a:gd name="connsiteX33" fmla="*/ 511175 w 1581150"/>
                <a:gd name="connsiteY33" fmla="*/ 2203451 h 3921126"/>
                <a:gd name="connsiteX34" fmla="*/ 514350 w 1581150"/>
                <a:gd name="connsiteY34" fmla="*/ 2184401 h 3921126"/>
                <a:gd name="connsiteX35" fmla="*/ 498475 w 1581150"/>
                <a:gd name="connsiteY35" fmla="*/ 2184401 h 3921126"/>
                <a:gd name="connsiteX36" fmla="*/ 501650 w 1581150"/>
                <a:gd name="connsiteY36" fmla="*/ 2085976 h 3921126"/>
                <a:gd name="connsiteX37" fmla="*/ 463550 w 1581150"/>
                <a:gd name="connsiteY37" fmla="*/ 2079626 h 3921126"/>
                <a:gd name="connsiteX38" fmla="*/ 469900 w 1581150"/>
                <a:gd name="connsiteY38" fmla="*/ 2009776 h 3921126"/>
                <a:gd name="connsiteX39" fmla="*/ 409575 w 1581150"/>
                <a:gd name="connsiteY39" fmla="*/ 2003426 h 3921126"/>
                <a:gd name="connsiteX40" fmla="*/ 415925 w 1581150"/>
                <a:gd name="connsiteY40" fmla="*/ 1927226 h 3921126"/>
                <a:gd name="connsiteX41" fmla="*/ 400050 w 1581150"/>
                <a:gd name="connsiteY41" fmla="*/ 1927226 h 3921126"/>
                <a:gd name="connsiteX42" fmla="*/ 409575 w 1581150"/>
                <a:gd name="connsiteY42" fmla="*/ 1876426 h 3921126"/>
                <a:gd name="connsiteX43" fmla="*/ 368300 w 1581150"/>
                <a:gd name="connsiteY43" fmla="*/ 1876426 h 3921126"/>
                <a:gd name="connsiteX44" fmla="*/ 374650 w 1581150"/>
                <a:gd name="connsiteY44" fmla="*/ 1809751 h 3921126"/>
                <a:gd name="connsiteX45" fmla="*/ 355600 w 1581150"/>
                <a:gd name="connsiteY45" fmla="*/ 1809751 h 3921126"/>
                <a:gd name="connsiteX46" fmla="*/ 355600 w 1581150"/>
                <a:gd name="connsiteY46" fmla="*/ 1771651 h 3921126"/>
                <a:gd name="connsiteX47" fmla="*/ 346075 w 1581150"/>
                <a:gd name="connsiteY47" fmla="*/ 1768476 h 3921126"/>
                <a:gd name="connsiteX48" fmla="*/ 346075 w 1581150"/>
                <a:gd name="connsiteY48" fmla="*/ 1628776 h 3921126"/>
                <a:gd name="connsiteX49" fmla="*/ 320675 w 1581150"/>
                <a:gd name="connsiteY49" fmla="*/ 1619251 h 3921126"/>
                <a:gd name="connsiteX50" fmla="*/ 330200 w 1581150"/>
                <a:gd name="connsiteY50" fmla="*/ 1447801 h 3921126"/>
                <a:gd name="connsiteX51" fmla="*/ 314325 w 1581150"/>
                <a:gd name="connsiteY51" fmla="*/ 1450976 h 3921126"/>
                <a:gd name="connsiteX52" fmla="*/ 317500 w 1581150"/>
                <a:gd name="connsiteY52" fmla="*/ 1317626 h 3921126"/>
                <a:gd name="connsiteX53" fmla="*/ 260350 w 1581150"/>
                <a:gd name="connsiteY53" fmla="*/ 1314451 h 3921126"/>
                <a:gd name="connsiteX54" fmla="*/ 269875 w 1581150"/>
                <a:gd name="connsiteY54" fmla="*/ 1133476 h 3921126"/>
                <a:gd name="connsiteX55" fmla="*/ 241300 w 1581150"/>
                <a:gd name="connsiteY55" fmla="*/ 1127126 h 3921126"/>
                <a:gd name="connsiteX56" fmla="*/ 244475 w 1581150"/>
                <a:gd name="connsiteY56" fmla="*/ 1050926 h 3921126"/>
                <a:gd name="connsiteX57" fmla="*/ 231775 w 1581150"/>
                <a:gd name="connsiteY57" fmla="*/ 1054101 h 3921126"/>
                <a:gd name="connsiteX58" fmla="*/ 241300 w 1581150"/>
                <a:gd name="connsiteY58" fmla="*/ 873126 h 3921126"/>
                <a:gd name="connsiteX59" fmla="*/ 196850 w 1581150"/>
                <a:gd name="connsiteY59" fmla="*/ 879476 h 3921126"/>
                <a:gd name="connsiteX60" fmla="*/ 200025 w 1581150"/>
                <a:gd name="connsiteY60" fmla="*/ 781051 h 3921126"/>
                <a:gd name="connsiteX61" fmla="*/ 165100 w 1581150"/>
                <a:gd name="connsiteY61" fmla="*/ 777876 h 3921126"/>
                <a:gd name="connsiteX62" fmla="*/ 165100 w 1581150"/>
                <a:gd name="connsiteY62" fmla="*/ 676276 h 3921126"/>
                <a:gd name="connsiteX63" fmla="*/ 146050 w 1581150"/>
                <a:gd name="connsiteY63" fmla="*/ 571501 h 3921126"/>
                <a:gd name="connsiteX64" fmla="*/ 136525 w 1581150"/>
                <a:gd name="connsiteY64" fmla="*/ 479426 h 3921126"/>
                <a:gd name="connsiteX65" fmla="*/ 101600 w 1581150"/>
                <a:gd name="connsiteY65" fmla="*/ 346076 h 3921126"/>
                <a:gd name="connsiteX66" fmla="*/ 66675 w 1581150"/>
                <a:gd name="connsiteY66" fmla="*/ 266701 h 3921126"/>
                <a:gd name="connsiteX67" fmla="*/ 50800 w 1581150"/>
                <a:gd name="connsiteY67" fmla="*/ 165101 h 3921126"/>
                <a:gd name="connsiteX68" fmla="*/ 44450 w 1581150"/>
                <a:gd name="connsiteY68" fmla="*/ 82551 h 3921126"/>
                <a:gd name="connsiteX69" fmla="*/ 6350 w 1581150"/>
                <a:gd name="connsiteY69" fmla="*/ 60326 h 3921126"/>
                <a:gd name="connsiteX70" fmla="*/ 0 w 1581150"/>
                <a:gd name="connsiteY70"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8301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8475 w 1581150"/>
                <a:gd name="connsiteY34" fmla="*/ 2184401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1650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507818 w 1581150"/>
                <a:gd name="connsiteY35" fmla="*/ 2067662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86142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6350 w 1581150"/>
                <a:gd name="connsiteY68" fmla="*/ 60326 h 3921126"/>
                <a:gd name="connsiteX69" fmla="*/ 0 w 1581150"/>
                <a:gd name="connsiteY69" fmla="*/ 0 h 3921126"/>
                <a:gd name="connsiteX0" fmla="*/ 1577975 w 1581150"/>
                <a:gd name="connsiteY0" fmla="*/ 3921126 h 3921126"/>
                <a:gd name="connsiteX1" fmla="*/ 1581150 w 1581150"/>
                <a:gd name="connsiteY1" fmla="*/ 3556001 h 3921126"/>
                <a:gd name="connsiteX2" fmla="*/ 1368425 w 1581150"/>
                <a:gd name="connsiteY2" fmla="*/ 3556001 h 3921126"/>
                <a:gd name="connsiteX3" fmla="*/ 1371600 w 1581150"/>
                <a:gd name="connsiteY3" fmla="*/ 3435351 h 3921126"/>
                <a:gd name="connsiteX4" fmla="*/ 1308100 w 1581150"/>
                <a:gd name="connsiteY4" fmla="*/ 3435351 h 3921126"/>
                <a:gd name="connsiteX5" fmla="*/ 1311275 w 1581150"/>
                <a:gd name="connsiteY5" fmla="*/ 3321051 h 3921126"/>
                <a:gd name="connsiteX6" fmla="*/ 1092200 w 1581150"/>
                <a:gd name="connsiteY6" fmla="*/ 3324226 h 3921126"/>
                <a:gd name="connsiteX7" fmla="*/ 1095375 w 1581150"/>
                <a:gd name="connsiteY7" fmla="*/ 3228976 h 3921126"/>
                <a:gd name="connsiteX8" fmla="*/ 962025 w 1581150"/>
                <a:gd name="connsiteY8" fmla="*/ 3228976 h 3921126"/>
                <a:gd name="connsiteX9" fmla="*/ 962025 w 1581150"/>
                <a:gd name="connsiteY9" fmla="*/ 3143251 h 3921126"/>
                <a:gd name="connsiteX10" fmla="*/ 835025 w 1581150"/>
                <a:gd name="connsiteY10" fmla="*/ 3140076 h 3921126"/>
                <a:gd name="connsiteX11" fmla="*/ 838200 w 1581150"/>
                <a:gd name="connsiteY11" fmla="*/ 3067051 h 3921126"/>
                <a:gd name="connsiteX12" fmla="*/ 787400 w 1581150"/>
                <a:gd name="connsiteY12" fmla="*/ 3067051 h 3921126"/>
                <a:gd name="connsiteX13" fmla="*/ 790575 w 1581150"/>
                <a:gd name="connsiteY13" fmla="*/ 2990851 h 3921126"/>
                <a:gd name="connsiteX14" fmla="*/ 733425 w 1581150"/>
                <a:gd name="connsiteY14" fmla="*/ 2990851 h 3921126"/>
                <a:gd name="connsiteX15" fmla="*/ 736600 w 1581150"/>
                <a:gd name="connsiteY15" fmla="*/ 2908301 h 3921126"/>
                <a:gd name="connsiteX16" fmla="*/ 692150 w 1581150"/>
                <a:gd name="connsiteY16" fmla="*/ 2905126 h 3921126"/>
                <a:gd name="connsiteX17" fmla="*/ 698500 w 1581150"/>
                <a:gd name="connsiteY17" fmla="*/ 2841626 h 3921126"/>
                <a:gd name="connsiteX18" fmla="*/ 685800 w 1581150"/>
                <a:gd name="connsiteY18" fmla="*/ 2841626 h 3921126"/>
                <a:gd name="connsiteX19" fmla="*/ 688975 w 1581150"/>
                <a:gd name="connsiteY19" fmla="*/ 2692401 h 3921126"/>
                <a:gd name="connsiteX20" fmla="*/ 606425 w 1581150"/>
                <a:gd name="connsiteY20" fmla="*/ 2689226 h 3921126"/>
                <a:gd name="connsiteX21" fmla="*/ 612775 w 1581150"/>
                <a:gd name="connsiteY21" fmla="*/ 2619376 h 3921126"/>
                <a:gd name="connsiteX22" fmla="*/ 565150 w 1581150"/>
                <a:gd name="connsiteY22" fmla="*/ 2616201 h 3921126"/>
                <a:gd name="connsiteX23" fmla="*/ 574675 w 1581150"/>
                <a:gd name="connsiteY23" fmla="*/ 2479676 h 3921126"/>
                <a:gd name="connsiteX24" fmla="*/ 546100 w 1581150"/>
                <a:gd name="connsiteY24" fmla="*/ 2476501 h 3921126"/>
                <a:gd name="connsiteX25" fmla="*/ 549275 w 1581150"/>
                <a:gd name="connsiteY25" fmla="*/ 2343151 h 3921126"/>
                <a:gd name="connsiteX26" fmla="*/ 527050 w 1581150"/>
                <a:gd name="connsiteY26" fmla="*/ 2339976 h 3921126"/>
                <a:gd name="connsiteX27" fmla="*/ 530225 w 1581150"/>
                <a:gd name="connsiteY27" fmla="*/ 2270126 h 3921126"/>
                <a:gd name="connsiteX28" fmla="*/ 517525 w 1581150"/>
                <a:gd name="connsiteY28" fmla="*/ 2270126 h 3921126"/>
                <a:gd name="connsiteX29" fmla="*/ 517525 w 1581150"/>
                <a:gd name="connsiteY29" fmla="*/ 2206626 h 3921126"/>
                <a:gd name="connsiteX30" fmla="*/ 511175 w 1581150"/>
                <a:gd name="connsiteY30" fmla="*/ 2203451 h 3921126"/>
                <a:gd name="connsiteX31" fmla="*/ 511175 w 1581150"/>
                <a:gd name="connsiteY31" fmla="*/ 2203451 h 3921126"/>
                <a:gd name="connsiteX32" fmla="*/ 511175 w 1581150"/>
                <a:gd name="connsiteY32" fmla="*/ 2203451 h 3921126"/>
                <a:gd name="connsiteX33" fmla="*/ 514350 w 1581150"/>
                <a:gd name="connsiteY33" fmla="*/ 2184401 h 3921126"/>
                <a:gd name="connsiteX34" fmla="*/ 492309 w 1581150"/>
                <a:gd name="connsiteY34" fmla="*/ 2184402 h 3921126"/>
                <a:gd name="connsiteX35" fmla="*/ 495485 w 1581150"/>
                <a:gd name="connsiteY35" fmla="*/ 2085976 h 3921126"/>
                <a:gd name="connsiteX36" fmla="*/ 463550 w 1581150"/>
                <a:gd name="connsiteY36" fmla="*/ 2079626 h 3921126"/>
                <a:gd name="connsiteX37" fmla="*/ 469900 w 1581150"/>
                <a:gd name="connsiteY37" fmla="*/ 2009776 h 3921126"/>
                <a:gd name="connsiteX38" fmla="*/ 409575 w 1581150"/>
                <a:gd name="connsiteY38" fmla="*/ 2003426 h 3921126"/>
                <a:gd name="connsiteX39" fmla="*/ 415925 w 1581150"/>
                <a:gd name="connsiteY39" fmla="*/ 1927226 h 3921126"/>
                <a:gd name="connsiteX40" fmla="*/ 400050 w 1581150"/>
                <a:gd name="connsiteY40" fmla="*/ 1927226 h 3921126"/>
                <a:gd name="connsiteX41" fmla="*/ 409575 w 1581150"/>
                <a:gd name="connsiteY41" fmla="*/ 1876426 h 3921126"/>
                <a:gd name="connsiteX42" fmla="*/ 368300 w 1581150"/>
                <a:gd name="connsiteY42" fmla="*/ 1876426 h 3921126"/>
                <a:gd name="connsiteX43" fmla="*/ 374650 w 1581150"/>
                <a:gd name="connsiteY43" fmla="*/ 1809751 h 3921126"/>
                <a:gd name="connsiteX44" fmla="*/ 355600 w 1581150"/>
                <a:gd name="connsiteY44" fmla="*/ 1809751 h 3921126"/>
                <a:gd name="connsiteX45" fmla="*/ 355600 w 1581150"/>
                <a:gd name="connsiteY45" fmla="*/ 1771651 h 3921126"/>
                <a:gd name="connsiteX46" fmla="*/ 346075 w 1581150"/>
                <a:gd name="connsiteY46" fmla="*/ 1768476 h 3921126"/>
                <a:gd name="connsiteX47" fmla="*/ 346075 w 1581150"/>
                <a:gd name="connsiteY47" fmla="*/ 1628776 h 3921126"/>
                <a:gd name="connsiteX48" fmla="*/ 320675 w 1581150"/>
                <a:gd name="connsiteY48" fmla="*/ 1619251 h 3921126"/>
                <a:gd name="connsiteX49" fmla="*/ 330200 w 1581150"/>
                <a:gd name="connsiteY49" fmla="*/ 1447801 h 3921126"/>
                <a:gd name="connsiteX50" fmla="*/ 314325 w 1581150"/>
                <a:gd name="connsiteY50" fmla="*/ 1450976 h 3921126"/>
                <a:gd name="connsiteX51" fmla="*/ 317500 w 1581150"/>
                <a:gd name="connsiteY51" fmla="*/ 1317626 h 3921126"/>
                <a:gd name="connsiteX52" fmla="*/ 260350 w 1581150"/>
                <a:gd name="connsiteY52" fmla="*/ 1314451 h 3921126"/>
                <a:gd name="connsiteX53" fmla="*/ 269875 w 1581150"/>
                <a:gd name="connsiteY53" fmla="*/ 1133476 h 3921126"/>
                <a:gd name="connsiteX54" fmla="*/ 241300 w 1581150"/>
                <a:gd name="connsiteY54" fmla="*/ 1127126 h 3921126"/>
                <a:gd name="connsiteX55" fmla="*/ 244475 w 1581150"/>
                <a:gd name="connsiteY55" fmla="*/ 1050926 h 3921126"/>
                <a:gd name="connsiteX56" fmla="*/ 231775 w 1581150"/>
                <a:gd name="connsiteY56" fmla="*/ 1054101 h 3921126"/>
                <a:gd name="connsiteX57" fmla="*/ 241300 w 1581150"/>
                <a:gd name="connsiteY57" fmla="*/ 873126 h 3921126"/>
                <a:gd name="connsiteX58" fmla="*/ 196850 w 1581150"/>
                <a:gd name="connsiteY58" fmla="*/ 879476 h 3921126"/>
                <a:gd name="connsiteX59" fmla="*/ 200025 w 1581150"/>
                <a:gd name="connsiteY59" fmla="*/ 781051 h 3921126"/>
                <a:gd name="connsiteX60" fmla="*/ 165100 w 1581150"/>
                <a:gd name="connsiteY60" fmla="*/ 777876 h 3921126"/>
                <a:gd name="connsiteX61" fmla="*/ 165100 w 1581150"/>
                <a:gd name="connsiteY61" fmla="*/ 676276 h 3921126"/>
                <a:gd name="connsiteX62" fmla="*/ 146050 w 1581150"/>
                <a:gd name="connsiteY62" fmla="*/ 571501 h 3921126"/>
                <a:gd name="connsiteX63" fmla="*/ 136525 w 1581150"/>
                <a:gd name="connsiteY63" fmla="*/ 479426 h 3921126"/>
                <a:gd name="connsiteX64" fmla="*/ 101600 w 1581150"/>
                <a:gd name="connsiteY64" fmla="*/ 346076 h 3921126"/>
                <a:gd name="connsiteX65" fmla="*/ 66675 w 1581150"/>
                <a:gd name="connsiteY65" fmla="*/ 266701 h 3921126"/>
                <a:gd name="connsiteX66" fmla="*/ 50800 w 1581150"/>
                <a:gd name="connsiteY66" fmla="*/ 165101 h 3921126"/>
                <a:gd name="connsiteX67" fmla="*/ 44450 w 1581150"/>
                <a:gd name="connsiteY67" fmla="*/ 82551 h 3921126"/>
                <a:gd name="connsiteX68" fmla="*/ 26071 w 1581150"/>
                <a:gd name="connsiteY68" fmla="*/ 68137 h 3921126"/>
                <a:gd name="connsiteX69" fmla="*/ 0 w 1581150"/>
                <a:gd name="connsiteY69" fmla="*/ 0 h 392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81150" h="3921126">
                  <a:moveTo>
                    <a:pt x="1577975" y="3921126"/>
                  </a:moveTo>
                  <a:cubicBezTo>
                    <a:pt x="1579033" y="3799418"/>
                    <a:pt x="1580092" y="3677709"/>
                    <a:pt x="1581150" y="3556001"/>
                  </a:cubicBezTo>
                  <a:lnTo>
                    <a:pt x="1368425" y="3556001"/>
                  </a:lnTo>
                  <a:cubicBezTo>
                    <a:pt x="1369483" y="3515784"/>
                    <a:pt x="1370542" y="3475568"/>
                    <a:pt x="1371600" y="3435351"/>
                  </a:cubicBezTo>
                  <a:lnTo>
                    <a:pt x="1308100" y="3435351"/>
                  </a:lnTo>
                  <a:cubicBezTo>
                    <a:pt x="1309158" y="3397251"/>
                    <a:pt x="1310217" y="3359151"/>
                    <a:pt x="1311275" y="3321051"/>
                  </a:cubicBezTo>
                  <a:lnTo>
                    <a:pt x="1092200" y="3324226"/>
                  </a:lnTo>
                  <a:lnTo>
                    <a:pt x="1095375" y="3228976"/>
                  </a:lnTo>
                  <a:lnTo>
                    <a:pt x="962025" y="3228976"/>
                  </a:lnTo>
                  <a:lnTo>
                    <a:pt x="962025" y="3143251"/>
                  </a:lnTo>
                  <a:lnTo>
                    <a:pt x="835025" y="3140076"/>
                  </a:lnTo>
                  <a:lnTo>
                    <a:pt x="838200" y="3067051"/>
                  </a:lnTo>
                  <a:lnTo>
                    <a:pt x="787400" y="3067051"/>
                  </a:lnTo>
                  <a:lnTo>
                    <a:pt x="790575" y="2990851"/>
                  </a:lnTo>
                  <a:lnTo>
                    <a:pt x="733425" y="2990851"/>
                  </a:lnTo>
                  <a:lnTo>
                    <a:pt x="736600" y="2908301"/>
                  </a:lnTo>
                  <a:cubicBezTo>
                    <a:pt x="721783" y="2907243"/>
                    <a:pt x="690033" y="2910418"/>
                    <a:pt x="692150" y="2905126"/>
                  </a:cubicBezTo>
                  <a:cubicBezTo>
                    <a:pt x="694267" y="2899834"/>
                    <a:pt x="696383" y="2862793"/>
                    <a:pt x="698500" y="2841626"/>
                  </a:cubicBezTo>
                  <a:lnTo>
                    <a:pt x="685800" y="2841626"/>
                  </a:lnTo>
                  <a:cubicBezTo>
                    <a:pt x="686858" y="2791884"/>
                    <a:pt x="687917" y="2742143"/>
                    <a:pt x="688975" y="2692401"/>
                  </a:cubicBezTo>
                  <a:lnTo>
                    <a:pt x="606425" y="2689226"/>
                  </a:lnTo>
                  <a:lnTo>
                    <a:pt x="612775" y="2619376"/>
                  </a:lnTo>
                  <a:lnTo>
                    <a:pt x="565150" y="2616201"/>
                  </a:lnTo>
                  <a:lnTo>
                    <a:pt x="574675" y="2479676"/>
                  </a:lnTo>
                  <a:lnTo>
                    <a:pt x="546100" y="2476501"/>
                  </a:lnTo>
                  <a:cubicBezTo>
                    <a:pt x="547158" y="2429934"/>
                    <a:pt x="541867" y="2348443"/>
                    <a:pt x="549275" y="2343151"/>
                  </a:cubicBezTo>
                  <a:lnTo>
                    <a:pt x="527050" y="2339976"/>
                  </a:lnTo>
                  <a:lnTo>
                    <a:pt x="530225" y="2270126"/>
                  </a:lnTo>
                  <a:lnTo>
                    <a:pt x="517525" y="2270126"/>
                  </a:lnTo>
                  <a:lnTo>
                    <a:pt x="517525" y="2206626"/>
                  </a:lnTo>
                  <a:lnTo>
                    <a:pt x="511175" y="2203451"/>
                  </a:lnTo>
                  <a:lnTo>
                    <a:pt x="511175" y="2203451"/>
                  </a:lnTo>
                  <a:lnTo>
                    <a:pt x="511175" y="2203451"/>
                  </a:lnTo>
                  <a:cubicBezTo>
                    <a:pt x="512233" y="2197101"/>
                    <a:pt x="517494" y="2187576"/>
                    <a:pt x="514350" y="2184401"/>
                  </a:cubicBezTo>
                  <a:cubicBezTo>
                    <a:pt x="511206" y="2181226"/>
                    <a:pt x="487140" y="2186685"/>
                    <a:pt x="492309" y="2184402"/>
                  </a:cubicBezTo>
                  <a:cubicBezTo>
                    <a:pt x="497478" y="2182119"/>
                    <a:pt x="500278" y="2103439"/>
                    <a:pt x="495485" y="2085976"/>
                  </a:cubicBezTo>
                  <a:cubicBezTo>
                    <a:pt x="490692" y="2068513"/>
                    <a:pt x="476250" y="2081743"/>
                    <a:pt x="463550" y="2079626"/>
                  </a:cubicBezTo>
                  <a:lnTo>
                    <a:pt x="469900" y="2009776"/>
                  </a:lnTo>
                  <a:lnTo>
                    <a:pt x="409575" y="2003426"/>
                  </a:lnTo>
                  <a:lnTo>
                    <a:pt x="415925" y="1927226"/>
                  </a:lnTo>
                  <a:lnTo>
                    <a:pt x="400050" y="1927226"/>
                  </a:lnTo>
                  <a:lnTo>
                    <a:pt x="409575" y="1876426"/>
                  </a:lnTo>
                  <a:lnTo>
                    <a:pt x="368300" y="1876426"/>
                  </a:lnTo>
                  <a:lnTo>
                    <a:pt x="374650" y="1809751"/>
                  </a:lnTo>
                  <a:lnTo>
                    <a:pt x="355600" y="1809751"/>
                  </a:lnTo>
                  <a:lnTo>
                    <a:pt x="355600" y="1771651"/>
                  </a:lnTo>
                  <a:lnTo>
                    <a:pt x="346075" y="1768476"/>
                  </a:lnTo>
                  <a:lnTo>
                    <a:pt x="346075" y="1628776"/>
                  </a:lnTo>
                  <a:lnTo>
                    <a:pt x="320675" y="1619251"/>
                  </a:lnTo>
                  <a:lnTo>
                    <a:pt x="330200" y="1447801"/>
                  </a:lnTo>
                  <a:lnTo>
                    <a:pt x="314325" y="1450976"/>
                  </a:lnTo>
                  <a:cubicBezTo>
                    <a:pt x="315383" y="1406526"/>
                    <a:pt x="326496" y="1366309"/>
                    <a:pt x="317500" y="1317626"/>
                  </a:cubicBezTo>
                  <a:lnTo>
                    <a:pt x="260350" y="1314451"/>
                  </a:lnTo>
                  <a:lnTo>
                    <a:pt x="269875" y="1133476"/>
                  </a:lnTo>
                  <a:lnTo>
                    <a:pt x="241300" y="1127126"/>
                  </a:lnTo>
                  <a:lnTo>
                    <a:pt x="244475" y="1050926"/>
                  </a:lnTo>
                  <a:lnTo>
                    <a:pt x="231775" y="1054101"/>
                  </a:lnTo>
                  <a:lnTo>
                    <a:pt x="241300" y="873126"/>
                  </a:lnTo>
                  <a:lnTo>
                    <a:pt x="196850" y="879476"/>
                  </a:lnTo>
                  <a:lnTo>
                    <a:pt x="200025" y="781051"/>
                  </a:lnTo>
                  <a:lnTo>
                    <a:pt x="165100" y="777876"/>
                  </a:lnTo>
                  <a:lnTo>
                    <a:pt x="165100" y="676276"/>
                  </a:lnTo>
                  <a:lnTo>
                    <a:pt x="146050" y="571501"/>
                  </a:lnTo>
                  <a:lnTo>
                    <a:pt x="136525" y="479426"/>
                  </a:lnTo>
                  <a:cubicBezTo>
                    <a:pt x="124883" y="434976"/>
                    <a:pt x="103717" y="349251"/>
                    <a:pt x="101600" y="346076"/>
                  </a:cubicBezTo>
                  <a:cubicBezTo>
                    <a:pt x="99483" y="342901"/>
                    <a:pt x="65617" y="270934"/>
                    <a:pt x="66675" y="266701"/>
                  </a:cubicBezTo>
                  <a:cubicBezTo>
                    <a:pt x="67733" y="262468"/>
                    <a:pt x="51858" y="174626"/>
                    <a:pt x="50800" y="165101"/>
                  </a:cubicBezTo>
                  <a:cubicBezTo>
                    <a:pt x="49742" y="155576"/>
                    <a:pt x="48571" y="98712"/>
                    <a:pt x="44450" y="82551"/>
                  </a:cubicBezTo>
                  <a:cubicBezTo>
                    <a:pt x="40329" y="66390"/>
                    <a:pt x="18663" y="64433"/>
                    <a:pt x="26071" y="68137"/>
                  </a:cubicBezTo>
                  <a:cubicBezTo>
                    <a:pt x="33479" y="71841"/>
                    <a:pt x="661" y="0"/>
                    <a:pt x="0" y="0"/>
                  </a:cubicBezTo>
                </a:path>
              </a:pathLst>
            </a:custGeom>
            <a:noFill/>
            <a:ln w="28575" cap="flat" cmpd="sng" algn="ctr">
              <a:solidFill>
                <a:schemeClr val="accent4"/>
              </a:solidFill>
              <a:prstDash val="solid"/>
              <a:miter lim="800000"/>
            </a:ln>
            <a:effectLst/>
          </p:spPr>
          <p:txBody>
            <a:bodyPr rtlCol="0" anchor="ctr"/>
            <a:lstStyle/>
            <a:p>
              <a:pPr algn="ctr" defTabSz="342884" fontAlgn="auto">
                <a:spcBef>
                  <a:spcPts val="0"/>
                </a:spcBef>
                <a:spcAft>
                  <a:spcPts val="0"/>
                </a:spcAft>
                <a:defRPr/>
              </a:pPr>
              <a:endParaRPr lang="en-US" sz="1350" kern="0" dirty="0">
                <a:solidFill>
                  <a:srgbClr val="000000"/>
                </a:solidFill>
                <a:latin typeface="Arial"/>
                <a:ea typeface="+mn-ea"/>
                <a:cs typeface="Arial" panose="020B0604020202020204" pitchFamily="34" charset="0"/>
              </a:endParaRPr>
            </a:p>
          </p:txBody>
        </p:sp>
        <p:grpSp>
          <p:nvGrpSpPr>
            <p:cNvPr id="636" name="Group 635">
              <a:extLst>
                <a:ext uri="{FF2B5EF4-FFF2-40B4-BE49-F238E27FC236}">
                  <a16:creationId xmlns:a16="http://schemas.microsoft.com/office/drawing/2014/main" id="{1113B265-7055-8741-8D92-961E592DE9F0}"/>
                </a:ext>
              </a:extLst>
            </p:cNvPr>
            <p:cNvGrpSpPr/>
            <p:nvPr/>
          </p:nvGrpSpPr>
          <p:grpSpPr>
            <a:xfrm>
              <a:off x="1495425" y="1019175"/>
              <a:ext cx="1564250" cy="3624825"/>
              <a:chOff x="1495425" y="1019175"/>
              <a:chExt cx="1564250" cy="3624825"/>
            </a:xfrm>
          </p:grpSpPr>
          <p:grpSp>
            <p:nvGrpSpPr>
              <p:cNvPr id="637" name="Group 636">
                <a:extLst>
                  <a:ext uri="{FF2B5EF4-FFF2-40B4-BE49-F238E27FC236}">
                    <a16:creationId xmlns:a16="http://schemas.microsoft.com/office/drawing/2014/main" id="{88AC1CC8-F73A-E345-9CF5-A188732ED0F4}"/>
                  </a:ext>
                </a:extLst>
              </p:cNvPr>
              <p:cNvGrpSpPr/>
              <p:nvPr/>
            </p:nvGrpSpPr>
            <p:grpSpPr>
              <a:xfrm>
                <a:off x="2987675" y="4572000"/>
                <a:ext cx="72000" cy="72000"/>
                <a:chOff x="2619375" y="3260725"/>
                <a:chExt cx="72000" cy="72000"/>
              </a:xfrm>
            </p:grpSpPr>
            <p:cxnSp>
              <p:nvCxnSpPr>
                <p:cNvPr id="686" name="Straight Connector 685">
                  <a:extLst>
                    <a:ext uri="{FF2B5EF4-FFF2-40B4-BE49-F238E27FC236}">
                      <a16:creationId xmlns:a16="http://schemas.microsoft.com/office/drawing/2014/main" id="{83492489-BBF1-B349-870F-AEC7DA75739F}"/>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87" name="Straight Connector 686">
                  <a:extLst>
                    <a:ext uri="{FF2B5EF4-FFF2-40B4-BE49-F238E27FC236}">
                      <a16:creationId xmlns:a16="http://schemas.microsoft.com/office/drawing/2014/main" id="{5E4A9678-A6CD-2F4D-8940-166949E40645}"/>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38" name="Group 637">
                <a:extLst>
                  <a:ext uri="{FF2B5EF4-FFF2-40B4-BE49-F238E27FC236}">
                    <a16:creationId xmlns:a16="http://schemas.microsoft.com/office/drawing/2014/main" id="{6EBC7AD6-6AE9-9046-A789-83956FEB7568}"/>
                  </a:ext>
                </a:extLst>
              </p:cNvPr>
              <p:cNvGrpSpPr/>
              <p:nvPr/>
            </p:nvGrpSpPr>
            <p:grpSpPr>
              <a:xfrm>
                <a:off x="2968625" y="4572000"/>
                <a:ext cx="72000" cy="72000"/>
                <a:chOff x="2619375" y="3260725"/>
                <a:chExt cx="72000" cy="72000"/>
              </a:xfrm>
            </p:grpSpPr>
            <p:cxnSp>
              <p:nvCxnSpPr>
                <p:cNvPr id="684" name="Straight Connector 683">
                  <a:extLst>
                    <a:ext uri="{FF2B5EF4-FFF2-40B4-BE49-F238E27FC236}">
                      <a16:creationId xmlns:a16="http://schemas.microsoft.com/office/drawing/2014/main" id="{05A2655F-AE4C-0245-9EF2-BCBA03A71D48}"/>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85" name="Straight Connector 684">
                  <a:extLst>
                    <a:ext uri="{FF2B5EF4-FFF2-40B4-BE49-F238E27FC236}">
                      <a16:creationId xmlns:a16="http://schemas.microsoft.com/office/drawing/2014/main" id="{36F7632D-2C06-EC4E-835A-123E3654CA34}"/>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39" name="Group 638">
                <a:extLst>
                  <a:ext uri="{FF2B5EF4-FFF2-40B4-BE49-F238E27FC236}">
                    <a16:creationId xmlns:a16="http://schemas.microsoft.com/office/drawing/2014/main" id="{039E7269-EAC5-EC4A-89BD-23268E06A8B3}"/>
                  </a:ext>
                </a:extLst>
              </p:cNvPr>
              <p:cNvGrpSpPr/>
              <p:nvPr/>
            </p:nvGrpSpPr>
            <p:grpSpPr>
              <a:xfrm>
                <a:off x="2679700" y="4337050"/>
                <a:ext cx="72000" cy="72000"/>
                <a:chOff x="2619375" y="3260725"/>
                <a:chExt cx="72000" cy="72000"/>
              </a:xfrm>
            </p:grpSpPr>
            <p:cxnSp>
              <p:nvCxnSpPr>
                <p:cNvPr id="682" name="Straight Connector 681">
                  <a:extLst>
                    <a:ext uri="{FF2B5EF4-FFF2-40B4-BE49-F238E27FC236}">
                      <a16:creationId xmlns:a16="http://schemas.microsoft.com/office/drawing/2014/main" id="{B8A712E3-B063-EE41-B478-A7EF8A8D0E76}"/>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83" name="Straight Connector 682">
                  <a:extLst>
                    <a:ext uri="{FF2B5EF4-FFF2-40B4-BE49-F238E27FC236}">
                      <a16:creationId xmlns:a16="http://schemas.microsoft.com/office/drawing/2014/main" id="{C4FC0C9A-1E48-C34E-A9DB-EE00F96A5268}"/>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0" name="Group 639">
                <a:extLst>
                  <a:ext uri="{FF2B5EF4-FFF2-40B4-BE49-F238E27FC236}">
                    <a16:creationId xmlns:a16="http://schemas.microsoft.com/office/drawing/2014/main" id="{432DE803-A42D-EC49-A291-16A5F66A8449}"/>
                  </a:ext>
                </a:extLst>
              </p:cNvPr>
              <p:cNvGrpSpPr/>
              <p:nvPr/>
            </p:nvGrpSpPr>
            <p:grpSpPr>
              <a:xfrm>
                <a:off x="2419350" y="4159250"/>
                <a:ext cx="72000" cy="72000"/>
                <a:chOff x="2619375" y="3260725"/>
                <a:chExt cx="72000" cy="72000"/>
              </a:xfrm>
            </p:grpSpPr>
            <p:cxnSp>
              <p:nvCxnSpPr>
                <p:cNvPr id="680" name="Straight Connector 679">
                  <a:extLst>
                    <a:ext uri="{FF2B5EF4-FFF2-40B4-BE49-F238E27FC236}">
                      <a16:creationId xmlns:a16="http://schemas.microsoft.com/office/drawing/2014/main" id="{2968C236-0735-3A4E-9852-96FE32CFA7CE}"/>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81" name="Straight Connector 680">
                  <a:extLst>
                    <a:ext uri="{FF2B5EF4-FFF2-40B4-BE49-F238E27FC236}">
                      <a16:creationId xmlns:a16="http://schemas.microsoft.com/office/drawing/2014/main" id="{175C0375-679E-854C-9CD4-F672C8439760}"/>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1" name="Group 640">
                <a:extLst>
                  <a:ext uri="{FF2B5EF4-FFF2-40B4-BE49-F238E27FC236}">
                    <a16:creationId xmlns:a16="http://schemas.microsoft.com/office/drawing/2014/main" id="{987118BF-5617-3A40-9EF2-5C35EEC1F970}"/>
                  </a:ext>
                </a:extLst>
              </p:cNvPr>
              <p:cNvGrpSpPr/>
              <p:nvPr/>
            </p:nvGrpSpPr>
            <p:grpSpPr>
              <a:xfrm>
                <a:off x="2197100" y="3921125"/>
                <a:ext cx="72000" cy="72000"/>
                <a:chOff x="2619375" y="3260725"/>
                <a:chExt cx="72000" cy="72000"/>
              </a:xfrm>
            </p:grpSpPr>
            <p:cxnSp>
              <p:nvCxnSpPr>
                <p:cNvPr id="678" name="Straight Connector 677">
                  <a:extLst>
                    <a:ext uri="{FF2B5EF4-FFF2-40B4-BE49-F238E27FC236}">
                      <a16:creationId xmlns:a16="http://schemas.microsoft.com/office/drawing/2014/main" id="{34B65B9E-D4E9-2448-A268-430B20424F2E}"/>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79" name="Straight Connector 678">
                  <a:extLst>
                    <a:ext uri="{FF2B5EF4-FFF2-40B4-BE49-F238E27FC236}">
                      <a16:creationId xmlns:a16="http://schemas.microsoft.com/office/drawing/2014/main" id="{74D8CC4C-927D-7046-93AF-BA8318CFC1DC}"/>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2" name="Group 641">
                <a:extLst>
                  <a:ext uri="{FF2B5EF4-FFF2-40B4-BE49-F238E27FC236}">
                    <a16:creationId xmlns:a16="http://schemas.microsoft.com/office/drawing/2014/main" id="{7ACD174A-D053-BB4F-8A06-F8FBE6518987}"/>
                  </a:ext>
                </a:extLst>
              </p:cNvPr>
              <p:cNvGrpSpPr/>
              <p:nvPr/>
            </p:nvGrpSpPr>
            <p:grpSpPr>
              <a:xfrm>
                <a:off x="2070100" y="3629025"/>
                <a:ext cx="72000" cy="72000"/>
                <a:chOff x="2619375" y="3260725"/>
                <a:chExt cx="72000" cy="72000"/>
              </a:xfrm>
            </p:grpSpPr>
            <p:cxnSp>
              <p:nvCxnSpPr>
                <p:cNvPr id="676" name="Straight Connector 675">
                  <a:extLst>
                    <a:ext uri="{FF2B5EF4-FFF2-40B4-BE49-F238E27FC236}">
                      <a16:creationId xmlns:a16="http://schemas.microsoft.com/office/drawing/2014/main" id="{84BF1037-3762-B141-A150-ACDA41C31FE2}"/>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77" name="Straight Connector 676">
                  <a:extLst>
                    <a:ext uri="{FF2B5EF4-FFF2-40B4-BE49-F238E27FC236}">
                      <a16:creationId xmlns:a16="http://schemas.microsoft.com/office/drawing/2014/main" id="{53E3CD77-065B-424D-A061-4655B6C58C88}"/>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3" name="Group 642">
                <a:extLst>
                  <a:ext uri="{FF2B5EF4-FFF2-40B4-BE49-F238E27FC236}">
                    <a16:creationId xmlns:a16="http://schemas.microsoft.com/office/drawing/2014/main" id="{BEAF2FFD-628E-CA48-A96D-EB1B65A7E38A}"/>
                  </a:ext>
                </a:extLst>
              </p:cNvPr>
              <p:cNvGrpSpPr/>
              <p:nvPr/>
            </p:nvGrpSpPr>
            <p:grpSpPr>
              <a:xfrm>
                <a:off x="2012950" y="3222625"/>
                <a:ext cx="72000" cy="72000"/>
                <a:chOff x="2619375" y="3260725"/>
                <a:chExt cx="72000" cy="72000"/>
              </a:xfrm>
            </p:grpSpPr>
            <p:cxnSp>
              <p:nvCxnSpPr>
                <p:cNvPr id="674" name="Straight Connector 673">
                  <a:extLst>
                    <a:ext uri="{FF2B5EF4-FFF2-40B4-BE49-F238E27FC236}">
                      <a16:creationId xmlns:a16="http://schemas.microsoft.com/office/drawing/2014/main" id="{96737EAA-FAB7-3F41-AB0F-49159960F88E}"/>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75" name="Straight Connector 674">
                  <a:extLst>
                    <a:ext uri="{FF2B5EF4-FFF2-40B4-BE49-F238E27FC236}">
                      <a16:creationId xmlns:a16="http://schemas.microsoft.com/office/drawing/2014/main" id="{D0DB2BD9-7DC5-3A41-9691-E20E067E1D49}"/>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4" name="Group 643">
                <a:extLst>
                  <a:ext uri="{FF2B5EF4-FFF2-40B4-BE49-F238E27FC236}">
                    <a16:creationId xmlns:a16="http://schemas.microsoft.com/office/drawing/2014/main" id="{8713805C-6201-2F47-8341-4BF937B059B6}"/>
                  </a:ext>
                </a:extLst>
              </p:cNvPr>
              <p:cNvGrpSpPr/>
              <p:nvPr/>
            </p:nvGrpSpPr>
            <p:grpSpPr>
              <a:xfrm>
                <a:off x="1901825" y="2889250"/>
                <a:ext cx="72000" cy="72000"/>
                <a:chOff x="2619375" y="3260725"/>
                <a:chExt cx="72000" cy="72000"/>
              </a:xfrm>
            </p:grpSpPr>
            <p:cxnSp>
              <p:nvCxnSpPr>
                <p:cNvPr id="672" name="Straight Connector 671">
                  <a:extLst>
                    <a:ext uri="{FF2B5EF4-FFF2-40B4-BE49-F238E27FC236}">
                      <a16:creationId xmlns:a16="http://schemas.microsoft.com/office/drawing/2014/main" id="{EF9C6A0D-0EE2-D74D-831A-0BFF74CC60CE}"/>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73" name="Straight Connector 672">
                  <a:extLst>
                    <a:ext uri="{FF2B5EF4-FFF2-40B4-BE49-F238E27FC236}">
                      <a16:creationId xmlns:a16="http://schemas.microsoft.com/office/drawing/2014/main" id="{3C4E2466-E4DE-1345-B980-77D846016581}"/>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5" name="Group 644">
                <a:extLst>
                  <a:ext uri="{FF2B5EF4-FFF2-40B4-BE49-F238E27FC236}">
                    <a16:creationId xmlns:a16="http://schemas.microsoft.com/office/drawing/2014/main" id="{40C40A8E-A12B-CD45-81AA-E8ABAD0E1B22}"/>
                  </a:ext>
                </a:extLst>
              </p:cNvPr>
              <p:cNvGrpSpPr/>
              <p:nvPr/>
            </p:nvGrpSpPr>
            <p:grpSpPr>
              <a:xfrm>
                <a:off x="1863725" y="2825750"/>
                <a:ext cx="72000" cy="72000"/>
                <a:chOff x="2619375" y="3260725"/>
                <a:chExt cx="72000" cy="72000"/>
              </a:xfrm>
            </p:grpSpPr>
            <p:cxnSp>
              <p:nvCxnSpPr>
                <p:cNvPr id="670" name="Straight Connector 669">
                  <a:extLst>
                    <a:ext uri="{FF2B5EF4-FFF2-40B4-BE49-F238E27FC236}">
                      <a16:creationId xmlns:a16="http://schemas.microsoft.com/office/drawing/2014/main" id="{4FB41A06-E989-AD40-95B4-6DBCA473E445}"/>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71" name="Straight Connector 670">
                  <a:extLst>
                    <a:ext uri="{FF2B5EF4-FFF2-40B4-BE49-F238E27FC236}">
                      <a16:creationId xmlns:a16="http://schemas.microsoft.com/office/drawing/2014/main" id="{3241B803-EA5B-D049-AACC-42E0D562ED99}"/>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6" name="Group 645">
                <a:extLst>
                  <a:ext uri="{FF2B5EF4-FFF2-40B4-BE49-F238E27FC236}">
                    <a16:creationId xmlns:a16="http://schemas.microsoft.com/office/drawing/2014/main" id="{08670013-4CE5-E34D-B372-801B9D003912}"/>
                  </a:ext>
                </a:extLst>
              </p:cNvPr>
              <p:cNvGrpSpPr/>
              <p:nvPr/>
            </p:nvGrpSpPr>
            <p:grpSpPr>
              <a:xfrm>
                <a:off x="1790700" y="2330450"/>
                <a:ext cx="72000" cy="72000"/>
                <a:chOff x="2619375" y="3260725"/>
                <a:chExt cx="72000" cy="72000"/>
              </a:xfrm>
            </p:grpSpPr>
            <p:cxnSp>
              <p:nvCxnSpPr>
                <p:cNvPr id="668" name="Straight Connector 667">
                  <a:extLst>
                    <a:ext uri="{FF2B5EF4-FFF2-40B4-BE49-F238E27FC236}">
                      <a16:creationId xmlns:a16="http://schemas.microsoft.com/office/drawing/2014/main" id="{F815FCFF-63F0-D143-AC5F-B3317EE45EA5}"/>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69" name="Straight Connector 668">
                  <a:extLst>
                    <a:ext uri="{FF2B5EF4-FFF2-40B4-BE49-F238E27FC236}">
                      <a16:creationId xmlns:a16="http://schemas.microsoft.com/office/drawing/2014/main" id="{CE9AB58D-A53A-864F-88EF-FBD08BEC521C}"/>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7" name="Group 646">
                <a:extLst>
                  <a:ext uri="{FF2B5EF4-FFF2-40B4-BE49-F238E27FC236}">
                    <a16:creationId xmlns:a16="http://schemas.microsoft.com/office/drawing/2014/main" id="{DD4A9EBD-C878-7343-AD48-6F9F2B812568}"/>
                  </a:ext>
                </a:extLst>
              </p:cNvPr>
              <p:cNvGrpSpPr/>
              <p:nvPr/>
            </p:nvGrpSpPr>
            <p:grpSpPr>
              <a:xfrm>
                <a:off x="1746250" y="2085975"/>
                <a:ext cx="72000" cy="72000"/>
                <a:chOff x="2619375" y="3260725"/>
                <a:chExt cx="72000" cy="72000"/>
              </a:xfrm>
            </p:grpSpPr>
            <p:cxnSp>
              <p:nvCxnSpPr>
                <p:cNvPr id="666" name="Straight Connector 665">
                  <a:extLst>
                    <a:ext uri="{FF2B5EF4-FFF2-40B4-BE49-F238E27FC236}">
                      <a16:creationId xmlns:a16="http://schemas.microsoft.com/office/drawing/2014/main" id="{12AF289E-5349-ED4A-BA5C-9498719BB32E}"/>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67" name="Straight Connector 666">
                  <a:extLst>
                    <a:ext uri="{FF2B5EF4-FFF2-40B4-BE49-F238E27FC236}">
                      <a16:creationId xmlns:a16="http://schemas.microsoft.com/office/drawing/2014/main" id="{9260984E-536E-2A4F-9FB7-1951C3EB9DB9}"/>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8" name="Group 647">
                <a:extLst>
                  <a:ext uri="{FF2B5EF4-FFF2-40B4-BE49-F238E27FC236}">
                    <a16:creationId xmlns:a16="http://schemas.microsoft.com/office/drawing/2014/main" id="{1B946F13-361D-E741-ABC1-A1567FEA13CB}"/>
                  </a:ext>
                </a:extLst>
              </p:cNvPr>
              <p:cNvGrpSpPr/>
              <p:nvPr/>
            </p:nvGrpSpPr>
            <p:grpSpPr>
              <a:xfrm>
                <a:off x="1733550" y="1908175"/>
                <a:ext cx="72000" cy="72000"/>
                <a:chOff x="2619375" y="3260725"/>
                <a:chExt cx="72000" cy="72000"/>
              </a:xfrm>
            </p:grpSpPr>
            <p:cxnSp>
              <p:nvCxnSpPr>
                <p:cNvPr id="664" name="Straight Connector 663">
                  <a:extLst>
                    <a:ext uri="{FF2B5EF4-FFF2-40B4-BE49-F238E27FC236}">
                      <a16:creationId xmlns:a16="http://schemas.microsoft.com/office/drawing/2014/main" id="{3134A617-F058-AD42-A096-42731E62EE89}"/>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65" name="Straight Connector 664">
                  <a:extLst>
                    <a:ext uri="{FF2B5EF4-FFF2-40B4-BE49-F238E27FC236}">
                      <a16:creationId xmlns:a16="http://schemas.microsoft.com/office/drawing/2014/main" id="{92A65CD5-77B1-054D-B5D5-90BC82EBEC3F}"/>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49" name="Group 648">
                <a:extLst>
                  <a:ext uri="{FF2B5EF4-FFF2-40B4-BE49-F238E27FC236}">
                    <a16:creationId xmlns:a16="http://schemas.microsoft.com/office/drawing/2014/main" id="{DB851751-041D-1D48-AB45-7072956E31C2}"/>
                  </a:ext>
                </a:extLst>
              </p:cNvPr>
              <p:cNvGrpSpPr/>
              <p:nvPr/>
            </p:nvGrpSpPr>
            <p:grpSpPr>
              <a:xfrm>
                <a:off x="1663700" y="1708150"/>
                <a:ext cx="72000" cy="72000"/>
                <a:chOff x="2619375" y="3260725"/>
                <a:chExt cx="72000" cy="72000"/>
              </a:xfrm>
            </p:grpSpPr>
            <p:cxnSp>
              <p:nvCxnSpPr>
                <p:cNvPr id="662" name="Straight Connector 661">
                  <a:extLst>
                    <a:ext uri="{FF2B5EF4-FFF2-40B4-BE49-F238E27FC236}">
                      <a16:creationId xmlns:a16="http://schemas.microsoft.com/office/drawing/2014/main" id="{3870F973-0D39-9E46-A36C-CC3D2DFE966C}"/>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63" name="Straight Connector 662">
                  <a:extLst>
                    <a:ext uri="{FF2B5EF4-FFF2-40B4-BE49-F238E27FC236}">
                      <a16:creationId xmlns:a16="http://schemas.microsoft.com/office/drawing/2014/main" id="{310C98A6-CA86-5446-8DFF-214BE2C80478}"/>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50" name="Group 649">
                <a:extLst>
                  <a:ext uri="{FF2B5EF4-FFF2-40B4-BE49-F238E27FC236}">
                    <a16:creationId xmlns:a16="http://schemas.microsoft.com/office/drawing/2014/main" id="{40B2646E-0296-D140-B889-2405EC90294F}"/>
                  </a:ext>
                </a:extLst>
              </p:cNvPr>
              <p:cNvGrpSpPr/>
              <p:nvPr/>
            </p:nvGrpSpPr>
            <p:grpSpPr>
              <a:xfrm>
                <a:off x="1651000" y="1593850"/>
                <a:ext cx="72000" cy="72000"/>
                <a:chOff x="2619375" y="3260725"/>
                <a:chExt cx="72000" cy="72000"/>
              </a:xfrm>
            </p:grpSpPr>
            <p:cxnSp>
              <p:nvCxnSpPr>
                <p:cNvPr id="660" name="Straight Connector 659">
                  <a:extLst>
                    <a:ext uri="{FF2B5EF4-FFF2-40B4-BE49-F238E27FC236}">
                      <a16:creationId xmlns:a16="http://schemas.microsoft.com/office/drawing/2014/main" id="{0C35882A-39C2-7C4C-B1CB-9EB6D0BDCB28}"/>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61" name="Straight Connector 660">
                  <a:extLst>
                    <a:ext uri="{FF2B5EF4-FFF2-40B4-BE49-F238E27FC236}">
                      <a16:creationId xmlns:a16="http://schemas.microsoft.com/office/drawing/2014/main" id="{E9131B86-8F7A-0249-9E6D-0425956DDF4B}"/>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51" name="Group 650">
                <a:extLst>
                  <a:ext uri="{FF2B5EF4-FFF2-40B4-BE49-F238E27FC236}">
                    <a16:creationId xmlns:a16="http://schemas.microsoft.com/office/drawing/2014/main" id="{66AC0F27-07E0-1D45-B982-35ED3435B0B2}"/>
                  </a:ext>
                </a:extLst>
              </p:cNvPr>
              <p:cNvGrpSpPr/>
              <p:nvPr/>
            </p:nvGrpSpPr>
            <p:grpSpPr>
              <a:xfrm>
                <a:off x="1638300" y="1492250"/>
                <a:ext cx="72000" cy="72000"/>
                <a:chOff x="2619375" y="3260725"/>
                <a:chExt cx="72000" cy="72000"/>
              </a:xfrm>
            </p:grpSpPr>
            <p:cxnSp>
              <p:nvCxnSpPr>
                <p:cNvPr id="658" name="Straight Connector 657">
                  <a:extLst>
                    <a:ext uri="{FF2B5EF4-FFF2-40B4-BE49-F238E27FC236}">
                      <a16:creationId xmlns:a16="http://schemas.microsoft.com/office/drawing/2014/main" id="{2012826A-1B26-B043-960C-ACD75779D422}"/>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59" name="Straight Connector 658">
                  <a:extLst>
                    <a:ext uri="{FF2B5EF4-FFF2-40B4-BE49-F238E27FC236}">
                      <a16:creationId xmlns:a16="http://schemas.microsoft.com/office/drawing/2014/main" id="{7D79B249-D69D-DC42-BD6E-EB609BCA4C51}"/>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52" name="Group 651">
                <a:extLst>
                  <a:ext uri="{FF2B5EF4-FFF2-40B4-BE49-F238E27FC236}">
                    <a16:creationId xmlns:a16="http://schemas.microsoft.com/office/drawing/2014/main" id="{58C2CB87-AF93-E84D-A9F7-46ACC361EFDF}"/>
                  </a:ext>
                </a:extLst>
              </p:cNvPr>
              <p:cNvGrpSpPr/>
              <p:nvPr/>
            </p:nvGrpSpPr>
            <p:grpSpPr>
              <a:xfrm>
                <a:off x="1581150" y="1292225"/>
                <a:ext cx="72000" cy="72000"/>
                <a:chOff x="2619375" y="3260725"/>
                <a:chExt cx="72000" cy="72000"/>
              </a:xfrm>
            </p:grpSpPr>
            <p:cxnSp>
              <p:nvCxnSpPr>
                <p:cNvPr id="656" name="Straight Connector 655">
                  <a:extLst>
                    <a:ext uri="{FF2B5EF4-FFF2-40B4-BE49-F238E27FC236}">
                      <a16:creationId xmlns:a16="http://schemas.microsoft.com/office/drawing/2014/main" id="{7FE410B4-44B4-2A4A-81FE-BDCFB18DB001}"/>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57" name="Straight Connector 656">
                  <a:extLst>
                    <a:ext uri="{FF2B5EF4-FFF2-40B4-BE49-F238E27FC236}">
                      <a16:creationId xmlns:a16="http://schemas.microsoft.com/office/drawing/2014/main" id="{F70724A6-D1E5-E24E-9E61-27CE797D55FB}"/>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nvGrpSpPr>
              <p:cNvPr id="653" name="Group 652">
                <a:extLst>
                  <a:ext uri="{FF2B5EF4-FFF2-40B4-BE49-F238E27FC236}">
                    <a16:creationId xmlns:a16="http://schemas.microsoft.com/office/drawing/2014/main" id="{279D3AA7-C5D9-184B-90D3-210A3FB045CA}"/>
                  </a:ext>
                </a:extLst>
              </p:cNvPr>
              <p:cNvGrpSpPr/>
              <p:nvPr/>
            </p:nvGrpSpPr>
            <p:grpSpPr>
              <a:xfrm>
                <a:off x="1495425" y="1019175"/>
                <a:ext cx="72000" cy="72000"/>
                <a:chOff x="2619375" y="3260725"/>
                <a:chExt cx="72000" cy="72000"/>
              </a:xfrm>
            </p:grpSpPr>
            <p:cxnSp>
              <p:nvCxnSpPr>
                <p:cNvPr id="654" name="Straight Connector 653">
                  <a:extLst>
                    <a:ext uri="{FF2B5EF4-FFF2-40B4-BE49-F238E27FC236}">
                      <a16:creationId xmlns:a16="http://schemas.microsoft.com/office/drawing/2014/main" id="{B5E0D3F0-2DD1-AB40-B655-F9D4C59BFE5F}"/>
                    </a:ext>
                  </a:extLst>
                </p:cNvPr>
                <p:cNvCxnSpPr/>
                <p:nvPr/>
              </p:nvCxnSpPr>
              <p:spPr>
                <a:xfrm>
                  <a:off x="2655375" y="3260725"/>
                  <a:ext cx="0" cy="72000"/>
                </a:xfrm>
                <a:prstGeom prst="line">
                  <a:avLst/>
                </a:prstGeom>
                <a:noFill/>
                <a:ln w="28575" cap="flat" cmpd="sng" algn="ctr">
                  <a:solidFill>
                    <a:schemeClr val="accent4"/>
                  </a:solidFill>
                  <a:prstDash val="solid"/>
                  <a:miter lim="800000"/>
                </a:ln>
                <a:effectLst/>
              </p:spPr>
            </p:cxnSp>
            <p:cxnSp>
              <p:nvCxnSpPr>
                <p:cNvPr id="655" name="Straight Connector 654">
                  <a:extLst>
                    <a:ext uri="{FF2B5EF4-FFF2-40B4-BE49-F238E27FC236}">
                      <a16:creationId xmlns:a16="http://schemas.microsoft.com/office/drawing/2014/main" id="{6AD05A6F-7B18-BD49-A0A7-FB85D96449E7}"/>
                    </a:ext>
                  </a:extLst>
                </p:cNvPr>
                <p:cNvCxnSpPr/>
                <p:nvPr/>
              </p:nvCxnSpPr>
              <p:spPr>
                <a:xfrm rot="16200000">
                  <a:off x="2655375" y="3260726"/>
                  <a:ext cx="0" cy="72000"/>
                </a:xfrm>
                <a:prstGeom prst="line">
                  <a:avLst/>
                </a:prstGeom>
                <a:noFill/>
                <a:ln w="28575" cap="flat" cmpd="sng" algn="ctr">
                  <a:solidFill>
                    <a:schemeClr val="accent4"/>
                  </a:solidFill>
                  <a:prstDash val="solid"/>
                  <a:miter lim="800000"/>
                </a:ln>
                <a:effectLst/>
              </p:spPr>
            </p:cxnSp>
          </p:grpSp>
        </p:grpSp>
      </p:grpSp>
      <p:grpSp>
        <p:nvGrpSpPr>
          <p:cNvPr id="575" name="Group 574">
            <a:extLst>
              <a:ext uri="{FF2B5EF4-FFF2-40B4-BE49-F238E27FC236}">
                <a16:creationId xmlns:a16="http://schemas.microsoft.com/office/drawing/2014/main" id="{E4480A1B-06E6-1D45-AF39-CAB3B52938C4}"/>
              </a:ext>
            </a:extLst>
          </p:cNvPr>
          <p:cNvGrpSpPr/>
          <p:nvPr/>
        </p:nvGrpSpPr>
        <p:grpSpPr>
          <a:xfrm>
            <a:off x="5380369" y="1550803"/>
            <a:ext cx="2305835" cy="2193450"/>
            <a:chOff x="1495425" y="1016000"/>
            <a:chExt cx="2615175" cy="3371600"/>
          </a:xfrm>
        </p:grpSpPr>
        <p:sp>
          <p:nvSpPr>
            <p:cNvPr id="576" name="Freeform 18">
              <a:extLst>
                <a:ext uri="{FF2B5EF4-FFF2-40B4-BE49-F238E27FC236}">
                  <a16:creationId xmlns:a16="http://schemas.microsoft.com/office/drawing/2014/main" id="{C6ED36AE-C91E-7746-A3DB-1A2132567F79}"/>
                </a:ext>
              </a:extLst>
            </p:cNvPr>
            <p:cNvSpPr/>
            <p:nvPr/>
          </p:nvSpPr>
          <p:spPr>
            <a:xfrm>
              <a:off x="1530350" y="1054100"/>
              <a:ext cx="2549525" cy="3299195"/>
            </a:xfrm>
            <a:custGeom>
              <a:avLst/>
              <a:gdLst>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076325 w 2974975"/>
                <a:gd name="connsiteY52" fmla="*/ 2279650 h 3298825"/>
                <a:gd name="connsiteX53" fmla="*/ 1460500 w 2974975"/>
                <a:gd name="connsiteY53" fmla="*/ 2184400 h 3298825"/>
                <a:gd name="connsiteX54" fmla="*/ 1457325 w 2974975"/>
                <a:gd name="connsiteY54" fmla="*/ 2282825 h 3298825"/>
                <a:gd name="connsiteX55" fmla="*/ 1600200 w 2974975"/>
                <a:gd name="connsiteY55" fmla="*/ 2289175 h 3298825"/>
                <a:gd name="connsiteX56" fmla="*/ 1609725 w 2974975"/>
                <a:gd name="connsiteY56" fmla="*/ 2387600 h 3298825"/>
                <a:gd name="connsiteX57" fmla="*/ 1787525 w 2974975"/>
                <a:gd name="connsiteY57" fmla="*/ 2393950 h 3298825"/>
                <a:gd name="connsiteX58" fmla="*/ 1787525 w 2974975"/>
                <a:gd name="connsiteY58" fmla="*/ 2511425 h 3298825"/>
                <a:gd name="connsiteX59" fmla="*/ 2181225 w 2974975"/>
                <a:gd name="connsiteY59" fmla="*/ 2511425 h 3298825"/>
                <a:gd name="connsiteX60" fmla="*/ 2190750 w 2974975"/>
                <a:gd name="connsiteY60" fmla="*/ 2670175 h 3298825"/>
                <a:gd name="connsiteX61" fmla="*/ 2619375 w 2974975"/>
                <a:gd name="connsiteY61" fmla="*/ 2670175 h 3298825"/>
                <a:gd name="connsiteX62" fmla="*/ 2622550 w 2974975"/>
                <a:gd name="connsiteY62" fmla="*/ 3292475 h 3298825"/>
                <a:gd name="connsiteX63" fmla="*/ 2974975 w 2974975"/>
                <a:gd name="connsiteY63"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514350 w 2974975"/>
                <a:gd name="connsiteY45" fmla="*/ 2314575 h 3298825"/>
                <a:gd name="connsiteX46" fmla="*/ 1260475 w 2974975"/>
                <a:gd name="connsiteY46" fmla="*/ 1901825 h 3298825"/>
                <a:gd name="connsiteX47" fmla="*/ 1260475 w 2974975"/>
                <a:gd name="connsiteY47" fmla="*/ 1993900 h 3298825"/>
                <a:gd name="connsiteX48" fmla="*/ 1327150 w 2974975"/>
                <a:gd name="connsiteY48" fmla="*/ 2003425 h 3298825"/>
                <a:gd name="connsiteX49" fmla="*/ 1327150 w 2974975"/>
                <a:gd name="connsiteY49" fmla="*/ 2092325 h 3298825"/>
                <a:gd name="connsiteX50" fmla="*/ 1450975 w 2974975"/>
                <a:gd name="connsiteY50" fmla="*/ 2092325 h 3298825"/>
                <a:gd name="connsiteX51" fmla="*/ 1447800 w 2974975"/>
                <a:gd name="connsiteY51" fmla="*/ 2184400 h 3298825"/>
                <a:gd name="connsiteX52" fmla="*/ 1460500 w 2974975"/>
                <a:gd name="connsiteY52" fmla="*/ 2184400 h 3298825"/>
                <a:gd name="connsiteX53" fmla="*/ 1457325 w 2974975"/>
                <a:gd name="connsiteY53" fmla="*/ 2282825 h 3298825"/>
                <a:gd name="connsiteX54" fmla="*/ 1600200 w 2974975"/>
                <a:gd name="connsiteY54" fmla="*/ 2289175 h 3298825"/>
                <a:gd name="connsiteX55" fmla="*/ 1609725 w 2974975"/>
                <a:gd name="connsiteY55" fmla="*/ 2387600 h 3298825"/>
                <a:gd name="connsiteX56" fmla="*/ 1787525 w 2974975"/>
                <a:gd name="connsiteY56" fmla="*/ 2393950 h 3298825"/>
                <a:gd name="connsiteX57" fmla="*/ 1787525 w 2974975"/>
                <a:gd name="connsiteY57" fmla="*/ 2511425 h 3298825"/>
                <a:gd name="connsiteX58" fmla="*/ 2181225 w 2974975"/>
                <a:gd name="connsiteY58" fmla="*/ 2511425 h 3298825"/>
                <a:gd name="connsiteX59" fmla="*/ 2190750 w 2974975"/>
                <a:gd name="connsiteY59" fmla="*/ 2670175 h 3298825"/>
                <a:gd name="connsiteX60" fmla="*/ 2619375 w 2974975"/>
                <a:gd name="connsiteY60" fmla="*/ 2670175 h 3298825"/>
                <a:gd name="connsiteX61" fmla="*/ 2622550 w 2974975"/>
                <a:gd name="connsiteY61" fmla="*/ 3292475 h 3298825"/>
                <a:gd name="connsiteX62" fmla="*/ 2974975 w 2974975"/>
                <a:gd name="connsiteY62"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269875 w 2974975"/>
                <a:gd name="connsiteY38" fmla="*/ 1819275 h 3298825"/>
                <a:gd name="connsiteX39" fmla="*/ 1089025 w 2974975"/>
                <a:gd name="connsiteY39" fmla="*/ 1546225 h 3298825"/>
                <a:gd name="connsiteX40" fmla="*/ 1089025 w 2974975"/>
                <a:gd name="connsiteY40" fmla="*/ 1727200 h 3298825"/>
                <a:gd name="connsiteX41" fmla="*/ 1171575 w 2974975"/>
                <a:gd name="connsiteY41" fmla="*/ 1724025 h 3298825"/>
                <a:gd name="connsiteX42" fmla="*/ 1174750 w 2974975"/>
                <a:gd name="connsiteY42" fmla="*/ 1816100 h 3298825"/>
                <a:gd name="connsiteX43" fmla="*/ 1241425 w 2974975"/>
                <a:gd name="connsiteY43" fmla="*/ 1819275 h 3298825"/>
                <a:gd name="connsiteX44" fmla="*/ 1244600 w 2974975"/>
                <a:gd name="connsiteY44" fmla="*/ 1905000 h 3298825"/>
                <a:gd name="connsiteX45" fmla="*/ 1260475 w 2974975"/>
                <a:gd name="connsiteY45" fmla="*/ 1901825 h 3298825"/>
                <a:gd name="connsiteX46" fmla="*/ 1260475 w 2974975"/>
                <a:gd name="connsiteY46" fmla="*/ 1993900 h 3298825"/>
                <a:gd name="connsiteX47" fmla="*/ 1327150 w 2974975"/>
                <a:gd name="connsiteY47" fmla="*/ 2003425 h 3298825"/>
                <a:gd name="connsiteX48" fmla="*/ 1327150 w 2974975"/>
                <a:gd name="connsiteY48" fmla="*/ 2092325 h 3298825"/>
                <a:gd name="connsiteX49" fmla="*/ 1450975 w 2974975"/>
                <a:gd name="connsiteY49" fmla="*/ 2092325 h 3298825"/>
                <a:gd name="connsiteX50" fmla="*/ 1447800 w 2974975"/>
                <a:gd name="connsiteY50" fmla="*/ 2184400 h 3298825"/>
                <a:gd name="connsiteX51" fmla="*/ 1460500 w 2974975"/>
                <a:gd name="connsiteY51" fmla="*/ 2184400 h 3298825"/>
                <a:gd name="connsiteX52" fmla="*/ 1457325 w 2974975"/>
                <a:gd name="connsiteY52" fmla="*/ 2282825 h 3298825"/>
                <a:gd name="connsiteX53" fmla="*/ 1600200 w 2974975"/>
                <a:gd name="connsiteY53" fmla="*/ 2289175 h 3298825"/>
                <a:gd name="connsiteX54" fmla="*/ 1609725 w 2974975"/>
                <a:gd name="connsiteY54" fmla="*/ 2387600 h 3298825"/>
                <a:gd name="connsiteX55" fmla="*/ 1787525 w 2974975"/>
                <a:gd name="connsiteY55" fmla="*/ 2393950 h 3298825"/>
                <a:gd name="connsiteX56" fmla="*/ 1787525 w 2974975"/>
                <a:gd name="connsiteY56" fmla="*/ 2511425 h 3298825"/>
                <a:gd name="connsiteX57" fmla="*/ 2181225 w 2974975"/>
                <a:gd name="connsiteY57" fmla="*/ 2511425 h 3298825"/>
                <a:gd name="connsiteX58" fmla="*/ 2190750 w 2974975"/>
                <a:gd name="connsiteY58" fmla="*/ 2670175 h 3298825"/>
                <a:gd name="connsiteX59" fmla="*/ 2619375 w 2974975"/>
                <a:gd name="connsiteY59" fmla="*/ 2670175 h 3298825"/>
                <a:gd name="connsiteX60" fmla="*/ 2622550 w 2974975"/>
                <a:gd name="connsiteY60" fmla="*/ 3292475 h 3298825"/>
                <a:gd name="connsiteX61" fmla="*/ 2974975 w 2974975"/>
                <a:gd name="connsiteY61"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142875 w 2974975"/>
                <a:gd name="connsiteY25" fmla="*/ 1343025 h 3298825"/>
                <a:gd name="connsiteX26" fmla="*/ 723900 w 2974975"/>
                <a:gd name="connsiteY26" fmla="*/ 1047750 h 3298825"/>
                <a:gd name="connsiteX27" fmla="*/ 723900 w 2974975"/>
                <a:gd name="connsiteY27" fmla="*/ 1123950 h 3298825"/>
                <a:gd name="connsiteX28" fmla="*/ 796925 w 2974975"/>
                <a:gd name="connsiteY28" fmla="*/ 1130300 h 3298825"/>
                <a:gd name="connsiteX29" fmla="*/ 784225 w 2974975"/>
                <a:gd name="connsiteY29" fmla="*/ 1203325 h 3298825"/>
                <a:gd name="connsiteX30" fmla="*/ 860425 w 2974975"/>
                <a:gd name="connsiteY30" fmla="*/ 1203325 h 3298825"/>
                <a:gd name="connsiteX31" fmla="*/ 857250 w 2974975"/>
                <a:gd name="connsiteY31" fmla="*/ 1285875 h 3298825"/>
                <a:gd name="connsiteX32" fmla="*/ 933450 w 2974975"/>
                <a:gd name="connsiteY32" fmla="*/ 1289050 h 3298825"/>
                <a:gd name="connsiteX33" fmla="*/ 933450 w 2974975"/>
                <a:gd name="connsiteY33" fmla="*/ 1368425 h 3298825"/>
                <a:gd name="connsiteX34" fmla="*/ 974725 w 2974975"/>
                <a:gd name="connsiteY34" fmla="*/ 1374775 h 3298825"/>
                <a:gd name="connsiteX35" fmla="*/ 968375 w 2974975"/>
                <a:gd name="connsiteY35" fmla="*/ 1460500 h 3298825"/>
                <a:gd name="connsiteX36" fmla="*/ 1082675 w 2974975"/>
                <a:gd name="connsiteY36" fmla="*/ 1463675 h 3298825"/>
                <a:gd name="connsiteX37" fmla="*/ 1076325 w 2974975"/>
                <a:gd name="connsiteY37" fmla="*/ 1546225 h 3298825"/>
                <a:gd name="connsiteX38" fmla="*/ 1089025 w 2974975"/>
                <a:gd name="connsiteY38" fmla="*/ 1546225 h 3298825"/>
                <a:gd name="connsiteX39" fmla="*/ 1089025 w 2974975"/>
                <a:gd name="connsiteY39" fmla="*/ 1727200 h 3298825"/>
                <a:gd name="connsiteX40" fmla="*/ 1171575 w 2974975"/>
                <a:gd name="connsiteY40" fmla="*/ 1724025 h 3298825"/>
                <a:gd name="connsiteX41" fmla="*/ 1174750 w 2974975"/>
                <a:gd name="connsiteY41" fmla="*/ 1816100 h 3298825"/>
                <a:gd name="connsiteX42" fmla="*/ 1241425 w 2974975"/>
                <a:gd name="connsiteY42" fmla="*/ 1819275 h 3298825"/>
                <a:gd name="connsiteX43" fmla="*/ 1244600 w 2974975"/>
                <a:gd name="connsiteY43" fmla="*/ 1905000 h 3298825"/>
                <a:gd name="connsiteX44" fmla="*/ 1260475 w 2974975"/>
                <a:gd name="connsiteY44" fmla="*/ 1901825 h 3298825"/>
                <a:gd name="connsiteX45" fmla="*/ 1260475 w 2974975"/>
                <a:gd name="connsiteY45" fmla="*/ 1993900 h 3298825"/>
                <a:gd name="connsiteX46" fmla="*/ 1327150 w 2974975"/>
                <a:gd name="connsiteY46" fmla="*/ 2003425 h 3298825"/>
                <a:gd name="connsiteX47" fmla="*/ 1327150 w 2974975"/>
                <a:gd name="connsiteY47" fmla="*/ 2092325 h 3298825"/>
                <a:gd name="connsiteX48" fmla="*/ 1450975 w 2974975"/>
                <a:gd name="connsiteY48" fmla="*/ 2092325 h 3298825"/>
                <a:gd name="connsiteX49" fmla="*/ 1447800 w 2974975"/>
                <a:gd name="connsiteY49" fmla="*/ 2184400 h 3298825"/>
                <a:gd name="connsiteX50" fmla="*/ 1460500 w 2974975"/>
                <a:gd name="connsiteY50" fmla="*/ 2184400 h 3298825"/>
                <a:gd name="connsiteX51" fmla="*/ 1457325 w 2974975"/>
                <a:gd name="connsiteY51" fmla="*/ 2282825 h 3298825"/>
                <a:gd name="connsiteX52" fmla="*/ 1600200 w 2974975"/>
                <a:gd name="connsiteY52" fmla="*/ 2289175 h 3298825"/>
                <a:gd name="connsiteX53" fmla="*/ 1609725 w 2974975"/>
                <a:gd name="connsiteY53" fmla="*/ 2387600 h 3298825"/>
                <a:gd name="connsiteX54" fmla="*/ 1787525 w 2974975"/>
                <a:gd name="connsiteY54" fmla="*/ 2393950 h 3298825"/>
                <a:gd name="connsiteX55" fmla="*/ 1787525 w 2974975"/>
                <a:gd name="connsiteY55" fmla="*/ 2511425 h 3298825"/>
                <a:gd name="connsiteX56" fmla="*/ 2181225 w 2974975"/>
                <a:gd name="connsiteY56" fmla="*/ 2511425 h 3298825"/>
                <a:gd name="connsiteX57" fmla="*/ 2190750 w 2974975"/>
                <a:gd name="connsiteY57" fmla="*/ 2670175 h 3298825"/>
                <a:gd name="connsiteX58" fmla="*/ 2619375 w 2974975"/>
                <a:gd name="connsiteY58" fmla="*/ 2670175 h 3298825"/>
                <a:gd name="connsiteX59" fmla="*/ 2622550 w 2974975"/>
                <a:gd name="connsiteY59" fmla="*/ 3292475 h 3298825"/>
                <a:gd name="connsiteX60" fmla="*/ 2974975 w 2974975"/>
                <a:gd name="connsiteY60"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209550 w 2974975"/>
                <a:gd name="connsiteY18" fmla="*/ 708025 h 3298825"/>
                <a:gd name="connsiteX19" fmla="*/ 587375 w 2974975"/>
                <a:gd name="connsiteY19" fmla="*/ 536575 h 3298825"/>
                <a:gd name="connsiteX20" fmla="*/ 584200 w 2974975"/>
                <a:gd name="connsiteY20" fmla="*/ 606425 h 3298825"/>
                <a:gd name="connsiteX21" fmla="*/ 612775 w 2974975"/>
                <a:gd name="connsiteY21" fmla="*/ 609600 h 3298825"/>
                <a:gd name="connsiteX22" fmla="*/ 609600 w 2974975"/>
                <a:gd name="connsiteY22" fmla="*/ 822325 h 3298825"/>
                <a:gd name="connsiteX23" fmla="*/ 698500 w 2974975"/>
                <a:gd name="connsiteY23" fmla="*/ 828675 h 3298825"/>
                <a:gd name="connsiteX24" fmla="*/ 704850 w 2974975"/>
                <a:gd name="connsiteY24" fmla="*/ 1044575 h 3298825"/>
                <a:gd name="connsiteX25" fmla="*/ 723900 w 2974975"/>
                <a:gd name="connsiteY25" fmla="*/ 1047750 h 3298825"/>
                <a:gd name="connsiteX26" fmla="*/ 723900 w 2974975"/>
                <a:gd name="connsiteY26" fmla="*/ 1123950 h 3298825"/>
                <a:gd name="connsiteX27" fmla="*/ 796925 w 2974975"/>
                <a:gd name="connsiteY27" fmla="*/ 1130300 h 3298825"/>
                <a:gd name="connsiteX28" fmla="*/ 784225 w 2974975"/>
                <a:gd name="connsiteY28" fmla="*/ 1203325 h 3298825"/>
                <a:gd name="connsiteX29" fmla="*/ 860425 w 2974975"/>
                <a:gd name="connsiteY29" fmla="*/ 1203325 h 3298825"/>
                <a:gd name="connsiteX30" fmla="*/ 857250 w 2974975"/>
                <a:gd name="connsiteY30" fmla="*/ 1285875 h 3298825"/>
                <a:gd name="connsiteX31" fmla="*/ 933450 w 2974975"/>
                <a:gd name="connsiteY31" fmla="*/ 1289050 h 3298825"/>
                <a:gd name="connsiteX32" fmla="*/ 933450 w 2974975"/>
                <a:gd name="connsiteY32" fmla="*/ 1368425 h 3298825"/>
                <a:gd name="connsiteX33" fmla="*/ 974725 w 2974975"/>
                <a:gd name="connsiteY33" fmla="*/ 1374775 h 3298825"/>
                <a:gd name="connsiteX34" fmla="*/ 968375 w 2974975"/>
                <a:gd name="connsiteY34" fmla="*/ 1460500 h 3298825"/>
                <a:gd name="connsiteX35" fmla="*/ 1082675 w 2974975"/>
                <a:gd name="connsiteY35" fmla="*/ 1463675 h 3298825"/>
                <a:gd name="connsiteX36" fmla="*/ 1076325 w 2974975"/>
                <a:gd name="connsiteY36" fmla="*/ 1546225 h 3298825"/>
                <a:gd name="connsiteX37" fmla="*/ 1089025 w 2974975"/>
                <a:gd name="connsiteY37" fmla="*/ 1546225 h 3298825"/>
                <a:gd name="connsiteX38" fmla="*/ 1089025 w 2974975"/>
                <a:gd name="connsiteY38" fmla="*/ 1727200 h 3298825"/>
                <a:gd name="connsiteX39" fmla="*/ 1171575 w 2974975"/>
                <a:gd name="connsiteY39" fmla="*/ 1724025 h 3298825"/>
                <a:gd name="connsiteX40" fmla="*/ 1174750 w 2974975"/>
                <a:gd name="connsiteY40" fmla="*/ 1816100 h 3298825"/>
                <a:gd name="connsiteX41" fmla="*/ 1241425 w 2974975"/>
                <a:gd name="connsiteY41" fmla="*/ 1819275 h 3298825"/>
                <a:gd name="connsiteX42" fmla="*/ 1244600 w 2974975"/>
                <a:gd name="connsiteY42" fmla="*/ 1905000 h 3298825"/>
                <a:gd name="connsiteX43" fmla="*/ 1260475 w 2974975"/>
                <a:gd name="connsiteY43" fmla="*/ 1901825 h 3298825"/>
                <a:gd name="connsiteX44" fmla="*/ 1260475 w 2974975"/>
                <a:gd name="connsiteY44" fmla="*/ 1993900 h 3298825"/>
                <a:gd name="connsiteX45" fmla="*/ 1327150 w 2974975"/>
                <a:gd name="connsiteY45" fmla="*/ 2003425 h 3298825"/>
                <a:gd name="connsiteX46" fmla="*/ 1327150 w 2974975"/>
                <a:gd name="connsiteY46" fmla="*/ 2092325 h 3298825"/>
                <a:gd name="connsiteX47" fmla="*/ 1450975 w 2974975"/>
                <a:gd name="connsiteY47" fmla="*/ 2092325 h 3298825"/>
                <a:gd name="connsiteX48" fmla="*/ 1447800 w 2974975"/>
                <a:gd name="connsiteY48" fmla="*/ 2184400 h 3298825"/>
                <a:gd name="connsiteX49" fmla="*/ 1460500 w 2974975"/>
                <a:gd name="connsiteY49" fmla="*/ 2184400 h 3298825"/>
                <a:gd name="connsiteX50" fmla="*/ 1457325 w 2974975"/>
                <a:gd name="connsiteY50" fmla="*/ 2282825 h 3298825"/>
                <a:gd name="connsiteX51" fmla="*/ 1600200 w 2974975"/>
                <a:gd name="connsiteY51" fmla="*/ 2289175 h 3298825"/>
                <a:gd name="connsiteX52" fmla="*/ 1609725 w 2974975"/>
                <a:gd name="connsiteY52" fmla="*/ 2387600 h 3298825"/>
                <a:gd name="connsiteX53" fmla="*/ 1787525 w 2974975"/>
                <a:gd name="connsiteY53" fmla="*/ 2393950 h 3298825"/>
                <a:gd name="connsiteX54" fmla="*/ 1787525 w 2974975"/>
                <a:gd name="connsiteY54" fmla="*/ 2511425 h 3298825"/>
                <a:gd name="connsiteX55" fmla="*/ 2181225 w 2974975"/>
                <a:gd name="connsiteY55" fmla="*/ 2511425 h 3298825"/>
                <a:gd name="connsiteX56" fmla="*/ 2190750 w 2974975"/>
                <a:gd name="connsiteY56" fmla="*/ 2670175 h 3298825"/>
                <a:gd name="connsiteX57" fmla="*/ 2619375 w 2974975"/>
                <a:gd name="connsiteY57" fmla="*/ 2670175 h 3298825"/>
                <a:gd name="connsiteX58" fmla="*/ 2622550 w 2974975"/>
                <a:gd name="connsiteY58" fmla="*/ 3292475 h 3298825"/>
                <a:gd name="connsiteX59" fmla="*/ 2974975 w 2974975"/>
                <a:gd name="connsiteY59"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136525 w 2974975"/>
                <a:gd name="connsiteY15" fmla="*/ 669925 h 3298825"/>
                <a:gd name="connsiteX16" fmla="*/ 574675 w 2974975"/>
                <a:gd name="connsiteY16" fmla="*/ 482600 h 3298825"/>
                <a:gd name="connsiteX17" fmla="*/ 565150 w 2974975"/>
                <a:gd name="connsiteY17" fmla="*/ 539750 h 3298825"/>
                <a:gd name="connsiteX18" fmla="*/ 587375 w 2974975"/>
                <a:gd name="connsiteY18" fmla="*/ 536575 h 3298825"/>
                <a:gd name="connsiteX19" fmla="*/ 584200 w 2974975"/>
                <a:gd name="connsiteY19" fmla="*/ 606425 h 3298825"/>
                <a:gd name="connsiteX20" fmla="*/ 612775 w 2974975"/>
                <a:gd name="connsiteY20" fmla="*/ 609600 h 3298825"/>
                <a:gd name="connsiteX21" fmla="*/ 609600 w 2974975"/>
                <a:gd name="connsiteY21" fmla="*/ 822325 h 3298825"/>
                <a:gd name="connsiteX22" fmla="*/ 698500 w 2974975"/>
                <a:gd name="connsiteY22" fmla="*/ 828675 h 3298825"/>
                <a:gd name="connsiteX23" fmla="*/ 704850 w 2974975"/>
                <a:gd name="connsiteY23" fmla="*/ 1044575 h 3298825"/>
                <a:gd name="connsiteX24" fmla="*/ 723900 w 2974975"/>
                <a:gd name="connsiteY24" fmla="*/ 1047750 h 3298825"/>
                <a:gd name="connsiteX25" fmla="*/ 723900 w 2974975"/>
                <a:gd name="connsiteY25" fmla="*/ 1123950 h 3298825"/>
                <a:gd name="connsiteX26" fmla="*/ 796925 w 2974975"/>
                <a:gd name="connsiteY26" fmla="*/ 1130300 h 3298825"/>
                <a:gd name="connsiteX27" fmla="*/ 784225 w 2974975"/>
                <a:gd name="connsiteY27" fmla="*/ 1203325 h 3298825"/>
                <a:gd name="connsiteX28" fmla="*/ 860425 w 2974975"/>
                <a:gd name="connsiteY28" fmla="*/ 1203325 h 3298825"/>
                <a:gd name="connsiteX29" fmla="*/ 857250 w 2974975"/>
                <a:gd name="connsiteY29" fmla="*/ 1285875 h 3298825"/>
                <a:gd name="connsiteX30" fmla="*/ 933450 w 2974975"/>
                <a:gd name="connsiteY30" fmla="*/ 1289050 h 3298825"/>
                <a:gd name="connsiteX31" fmla="*/ 933450 w 2974975"/>
                <a:gd name="connsiteY31" fmla="*/ 1368425 h 3298825"/>
                <a:gd name="connsiteX32" fmla="*/ 974725 w 2974975"/>
                <a:gd name="connsiteY32" fmla="*/ 1374775 h 3298825"/>
                <a:gd name="connsiteX33" fmla="*/ 968375 w 2974975"/>
                <a:gd name="connsiteY33" fmla="*/ 1460500 h 3298825"/>
                <a:gd name="connsiteX34" fmla="*/ 1082675 w 2974975"/>
                <a:gd name="connsiteY34" fmla="*/ 1463675 h 3298825"/>
                <a:gd name="connsiteX35" fmla="*/ 1076325 w 2974975"/>
                <a:gd name="connsiteY35" fmla="*/ 1546225 h 3298825"/>
                <a:gd name="connsiteX36" fmla="*/ 1089025 w 2974975"/>
                <a:gd name="connsiteY36" fmla="*/ 1546225 h 3298825"/>
                <a:gd name="connsiteX37" fmla="*/ 1089025 w 2974975"/>
                <a:gd name="connsiteY37" fmla="*/ 1727200 h 3298825"/>
                <a:gd name="connsiteX38" fmla="*/ 1171575 w 2974975"/>
                <a:gd name="connsiteY38" fmla="*/ 1724025 h 3298825"/>
                <a:gd name="connsiteX39" fmla="*/ 1174750 w 2974975"/>
                <a:gd name="connsiteY39" fmla="*/ 1816100 h 3298825"/>
                <a:gd name="connsiteX40" fmla="*/ 1241425 w 2974975"/>
                <a:gd name="connsiteY40" fmla="*/ 1819275 h 3298825"/>
                <a:gd name="connsiteX41" fmla="*/ 1244600 w 2974975"/>
                <a:gd name="connsiteY41" fmla="*/ 1905000 h 3298825"/>
                <a:gd name="connsiteX42" fmla="*/ 1260475 w 2974975"/>
                <a:gd name="connsiteY42" fmla="*/ 1901825 h 3298825"/>
                <a:gd name="connsiteX43" fmla="*/ 1260475 w 2974975"/>
                <a:gd name="connsiteY43" fmla="*/ 1993900 h 3298825"/>
                <a:gd name="connsiteX44" fmla="*/ 1327150 w 2974975"/>
                <a:gd name="connsiteY44" fmla="*/ 2003425 h 3298825"/>
                <a:gd name="connsiteX45" fmla="*/ 1327150 w 2974975"/>
                <a:gd name="connsiteY45" fmla="*/ 2092325 h 3298825"/>
                <a:gd name="connsiteX46" fmla="*/ 1450975 w 2974975"/>
                <a:gd name="connsiteY46" fmla="*/ 2092325 h 3298825"/>
                <a:gd name="connsiteX47" fmla="*/ 1447800 w 2974975"/>
                <a:gd name="connsiteY47" fmla="*/ 2184400 h 3298825"/>
                <a:gd name="connsiteX48" fmla="*/ 1460500 w 2974975"/>
                <a:gd name="connsiteY48" fmla="*/ 2184400 h 3298825"/>
                <a:gd name="connsiteX49" fmla="*/ 1457325 w 2974975"/>
                <a:gd name="connsiteY49" fmla="*/ 2282825 h 3298825"/>
                <a:gd name="connsiteX50" fmla="*/ 1600200 w 2974975"/>
                <a:gd name="connsiteY50" fmla="*/ 2289175 h 3298825"/>
                <a:gd name="connsiteX51" fmla="*/ 1609725 w 2974975"/>
                <a:gd name="connsiteY51" fmla="*/ 2387600 h 3298825"/>
                <a:gd name="connsiteX52" fmla="*/ 1787525 w 2974975"/>
                <a:gd name="connsiteY52" fmla="*/ 2393950 h 3298825"/>
                <a:gd name="connsiteX53" fmla="*/ 1787525 w 2974975"/>
                <a:gd name="connsiteY53" fmla="*/ 2511425 h 3298825"/>
                <a:gd name="connsiteX54" fmla="*/ 2181225 w 2974975"/>
                <a:gd name="connsiteY54" fmla="*/ 2511425 h 3298825"/>
                <a:gd name="connsiteX55" fmla="*/ 2190750 w 2974975"/>
                <a:gd name="connsiteY55" fmla="*/ 2670175 h 3298825"/>
                <a:gd name="connsiteX56" fmla="*/ 2619375 w 2974975"/>
                <a:gd name="connsiteY56" fmla="*/ 2670175 h 3298825"/>
                <a:gd name="connsiteX57" fmla="*/ 2622550 w 2974975"/>
                <a:gd name="connsiteY57" fmla="*/ 3292475 h 3298825"/>
                <a:gd name="connsiteX58" fmla="*/ 2974975 w 2974975"/>
                <a:gd name="connsiteY58"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184150 w 2974975"/>
                <a:gd name="connsiteY12" fmla="*/ 501650 h 3298825"/>
                <a:gd name="connsiteX13" fmla="*/ 565150 w 2974975"/>
                <a:gd name="connsiteY13" fmla="*/ 412750 h 3298825"/>
                <a:gd name="connsiteX14" fmla="*/ 565150 w 2974975"/>
                <a:gd name="connsiteY14" fmla="*/ 482600 h 3298825"/>
                <a:gd name="connsiteX15" fmla="*/ 574675 w 2974975"/>
                <a:gd name="connsiteY15" fmla="*/ 482600 h 3298825"/>
                <a:gd name="connsiteX16" fmla="*/ 565150 w 2974975"/>
                <a:gd name="connsiteY16" fmla="*/ 539750 h 3298825"/>
                <a:gd name="connsiteX17" fmla="*/ 587375 w 2974975"/>
                <a:gd name="connsiteY17" fmla="*/ 536575 h 3298825"/>
                <a:gd name="connsiteX18" fmla="*/ 584200 w 2974975"/>
                <a:gd name="connsiteY18" fmla="*/ 606425 h 3298825"/>
                <a:gd name="connsiteX19" fmla="*/ 612775 w 2974975"/>
                <a:gd name="connsiteY19" fmla="*/ 609600 h 3298825"/>
                <a:gd name="connsiteX20" fmla="*/ 609600 w 2974975"/>
                <a:gd name="connsiteY20" fmla="*/ 822325 h 3298825"/>
                <a:gd name="connsiteX21" fmla="*/ 698500 w 2974975"/>
                <a:gd name="connsiteY21" fmla="*/ 828675 h 3298825"/>
                <a:gd name="connsiteX22" fmla="*/ 704850 w 2974975"/>
                <a:gd name="connsiteY22" fmla="*/ 1044575 h 3298825"/>
                <a:gd name="connsiteX23" fmla="*/ 723900 w 2974975"/>
                <a:gd name="connsiteY23" fmla="*/ 1047750 h 3298825"/>
                <a:gd name="connsiteX24" fmla="*/ 723900 w 2974975"/>
                <a:gd name="connsiteY24" fmla="*/ 1123950 h 3298825"/>
                <a:gd name="connsiteX25" fmla="*/ 796925 w 2974975"/>
                <a:gd name="connsiteY25" fmla="*/ 1130300 h 3298825"/>
                <a:gd name="connsiteX26" fmla="*/ 784225 w 2974975"/>
                <a:gd name="connsiteY26" fmla="*/ 1203325 h 3298825"/>
                <a:gd name="connsiteX27" fmla="*/ 860425 w 2974975"/>
                <a:gd name="connsiteY27" fmla="*/ 1203325 h 3298825"/>
                <a:gd name="connsiteX28" fmla="*/ 857250 w 2974975"/>
                <a:gd name="connsiteY28" fmla="*/ 1285875 h 3298825"/>
                <a:gd name="connsiteX29" fmla="*/ 933450 w 2974975"/>
                <a:gd name="connsiteY29" fmla="*/ 1289050 h 3298825"/>
                <a:gd name="connsiteX30" fmla="*/ 933450 w 2974975"/>
                <a:gd name="connsiteY30" fmla="*/ 1368425 h 3298825"/>
                <a:gd name="connsiteX31" fmla="*/ 974725 w 2974975"/>
                <a:gd name="connsiteY31" fmla="*/ 1374775 h 3298825"/>
                <a:gd name="connsiteX32" fmla="*/ 968375 w 2974975"/>
                <a:gd name="connsiteY32" fmla="*/ 1460500 h 3298825"/>
                <a:gd name="connsiteX33" fmla="*/ 1082675 w 2974975"/>
                <a:gd name="connsiteY33" fmla="*/ 1463675 h 3298825"/>
                <a:gd name="connsiteX34" fmla="*/ 1076325 w 2974975"/>
                <a:gd name="connsiteY34" fmla="*/ 1546225 h 3298825"/>
                <a:gd name="connsiteX35" fmla="*/ 1089025 w 2974975"/>
                <a:gd name="connsiteY35" fmla="*/ 1546225 h 3298825"/>
                <a:gd name="connsiteX36" fmla="*/ 1089025 w 2974975"/>
                <a:gd name="connsiteY36" fmla="*/ 1727200 h 3298825"/>
                <a:gd name="connsiteX37" fmla="*/ 1171575 w 2974975"/>
                <a:gd name="connsiteY37" fmla="*/ 1724025 h 3298825"/>
                <a:gd name="connsiteX38" fmla="*/ 1174750 w 2974975"/>
                <a:gd name="connsiteY38" fmla="*/ 1816100 h 3298825"/>
                <a:gd name="connsiteX39" fmla="*/ 1241425 w 2974975"/>
                <a:gd name="connsiteY39" fmla="*/ 1819275 h 3298825"/>
                <a:gd name="connsiteX40" fmla="*/ 1244600 w 2974975"/>
                <a:gd name="connsiteY40" fmla="*/ 1905000 h 3298825"/>
                <a:gd name="connsiteX41" fmla="*/ 1260475 w 2974975"/>
                <a:gd name="connsiteY41" fmla="*/ 1901825 h 3298825"/>
                <a:gd name="connsiteX42" fmla="*/ 1260475 w 2974975"/>
                <a:gd name="connsiteY42" fmla="*/ 1993900 h 3298825"/>
                <a:gd name="connsiteX43" fmla="*/ 1327150 w 2974975"/>
                <a:gd name="connsiteY43" fmla="*/ 2003425 h 3298825"/>
                <a:gd name="connsiteX44" fmla="*/ 1327150 w 2974975"/>
                <a:gd name="connsiteY44" fmla="*/ 2092325 h 3298825"/>
                <a:gd name="connsiteX45" fmla="*/ 1450975 w 2974975"/>
                <a:gd name="connsiteY45" fmla="*/ 2092325 h 3298825"/>
                <a:gd name="connsiteX46" fmla="*/ 1447800 w 2974975"/>
                <a:gd name="connsiteY46" fmla="*/ 2184400 h 3298825"/>
                <a:gd name="connsiteX47" fmla="*/ 1460500 w 2974975"/>
                <a:gd name="connsiteY47" fmla="*/ 2184400 h 3298825"/>
                <a:gd name="connsiteX48" fmla="*/ 1457325 w 2974975"/>
                <a:gd name="connsiteY48" fmla="*/ 2282825 h 3298825"/>
                <a:gd name="connsiteX49" fmla="*/ 1600200 w 2974975"/>
                <a:gd name="connsiteY49" fmla="*/ 2289175 h 3298825"/>
                <a:gd name="connsiteX50" fmla="*/ 1609725 w 2974975"/>
                <a:gd name="connsiteY50" fmla="*/ 2387600 h 3298825"/>
                <a:gd name="connsiteX51" fmla="*/ 1787525 w 2974975"/>
                <a:gd name="connsiteY51" fmla="*/ 2393950 h 3298825"/>
                <a:gd name="connsiteX52" fmla="*/ 1787525 w 2974975"/>
                <a:gd name="connsiteY52" fmla="*/ 2511425 h 3298825"/>
                <a:gd name="connsiteX53" fmla="*/ 2181225 w 2974975"/>
                <a:gd name="connsiteY53" fmla="*/ 2511425 h 3298825"/>
                <a:gd name="connsiteX54" fmla="*/ 2190750 w 2974975"/>
                <a:gd name="connsiteY54" fmla="*/ 2670175 h 3298825"/>
                <a:gd name="connsiteX55" fmla="*/ 2619375 w 2974975"/>
                <a:gd name="connsiteY55" fmla="*/ 2670175 h 3298825"/>
                <a:gd name="connsiteX56" fmla="*/ 2622550 w 2974975"/>
                <a:gd name="connsiteY56" fmla="*/ 3292475 h 3298825"/>
                <a:gd name="connsiteX57" fmla="*/ 2974975 w 2974975"/>
                <a:gd name="connsiteY57"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177800 w 2974975"/>
                <a:gd name="connsiteY7" fmla="*/ 260350 h 3298825"/>
                <a:gd name="connsiteX8" fmla="*/ 498475 w 2974975"/>
                <a:gd name="connsiteY8" fmla="*/ 161925 h 3298825"/>
                <a:gd name="connsiteX9" fmla="*/ 495300 w 2974975"/>
                <a:gd name="connsiteY9" fmla="*/ 273050 h 3298825"/>
                <a:gd name="connsiteX10" fmla="*/ 542925 w 2974975"/>
                <a:gd name="connsiteY10" fmla="*/ 285750 h 3298825"/>
                <a:gd name="connsiteX11" fmla="*/ 549275 w 2974975"/>
                <a:gd name="connsiteY11" fmla="*/ 412750 h 3298825"/>
                <a:gd name="connsiteX12" fmla="*/ 565150 w 2974975"/>
                <a:gd name="connsiteY12" fmla="*/ 412750 h 3298825"/>
                <a:gd name="connsiteX13" fmla="*/ 565150 w 2974975"/>
                <a:gd name="connsiteY13" fmla="*/ 482600 h 3298825"/>
                <a:gd name="connsiteX14" fmla="*/ 574675 w 2974975"/>
                <a:gd name="connsiteY14" fmla="*/ 482600 h 3298825"/>
                <a:gd name="connsiteX15" fmla="*/ 565150 w 2974975"/>
                <a:gd name="connsiteY15" fmla="*/ 539750 h 3298825"/>
                <a:gd name="connsiteX16" fmla="*/ 587375 w 2974975"/>
                <a:gd name="connsiteY16" fmla="*/ 536575 h 3298825"/>
                <a:gd name="connsiteX17" fmla="*/ 584200 w 2974975"/>
                <a:gd name="connsiteY17" fmla="*/ 606425 h 3298825"/>
                <a:gd name="connsiteX18" fmla="*/ 612775 w 2974975"/>
                <a:gd name="connsiteY18" fmla="*/ 609600 h 3298825"/>
                <a:gd name="connsiteX19" fmla="*/ 609600 w 2974975"/>
                <a:gd name="connsiteY19" fmla="*/ 822325 h 3298825"/>
                <a:gd name="connsiteX20" fmla="*/ 698500 w 2974975"/>
                <a:gd name="connsiteY20" fmla="*/ 828675 h 3298825"/>
                <a:gd name="connsiteX21" fmla="*/ 704850 w 2974975"/>
                <a:gd name="connsiteY21" fmla="*/ 1044575 h 3298825"/>
                <a:gd name="connsiteX22" fmla="*/ 723900 w 2974975"/>
                <a:gd name="connsiteY22" fmla="*/ 1047750 h 3298825"/>
                <a:gd name="connsiteX23" fmla="*/ 723900 w 2974975"/>
                <a:gd name="connsiteY23" fmla="*/ 1123950 h 3298825"/>
                <a:gd name="connsiteX24" fmla="*/ 796925 w 2974975"/>
                <a:gd name="connsiteY24" fmla="*/ 1130300 h 3298825"/>
                <a:gd name="connsiteX25" fmla="*/ 784225 w 2974975"/>
                <a:gd name="connsiteY25" fmla="*/ 1203325 h 3298825"/>
                <a:gd name="connsiteX26" fmla="*/ 860425 w 2974975"/>
                <a:gd name="connsiteY26" fmla="*/ 1203325 h 3298825"/>
                <a:gd name="connsiteX27" fmla="*/ 857250 w 2974975"/>
                <a:gd name="connsiteY27" fmla="*/ 1285875 h 3298825"/>
                <a:gd name="connsiteX28" fmla="*/ 933450 w 2974975"/>
                <a:gd name="connsiteY28" fmla="*/ 1289050 h 3298825"/>
                <a:gd name="connsiteX29" fmla="*/ 933450 w 2974975"/>
                <a:gd name="connsiteY29" fmla="*/ 1368425 h 3298825"/>
                <a:gd name="connsiteX30" fmla="*/ 974725 w 2974975"/>
                <a:gd name="connsiteY30" fmla="*/ 1374775 h 3298825"/>
                <a:gd name="connsiteX31" fmla="*/ 968375 w 2974975"/>
                <a:gd name="connsiteY31" fmla="*/ 1460500 h 3298825"/>
                <a:gd name="connsiteX32" fmla="*/ 1082675 w 2974975"/>
                <a:gd name="connsiteY32" fmla="*/ 1463675 h 3298825"/>
                <a:gd name="connsiteX33" fmla="*/ 1076325 w 2974975"/>
                <a:gd name="connsiteY33" fmla="*/ 1546225 h 3298825"/>
                <a:gd name="connsiteX34" fmla="*/ 1089025 w 2974975"/>
                <a:gd name="connsiteY34" fmla="*/ 1546225 h 3298825"/>
                <a:gd name="connsiteX35" fmla="*/ 1089025 w 2974975"/>
                <a:gd name="connsiteY35" fmla="*/ 1727200 h 3298825"/>
                <a:gd name="connsiteX36" fmla="*/ 1171575 w 2974975"/>
                <a:gd name="connsiteY36" fmla="*/ 1724025 h 3298825"/>
                <a:gd name="connsiteX37" fmla="*/ 1174750 w 2974975"/>
                <a:gd name="connsiteY37" fmla="*/ 1816100 h 3298825"/>
                <a:gd name="connsiteX38" fmla="*/ 1241425 w 2974975"/>
                <a:gd name="connsiteY38" fmla="*/ 1819275 h 3298825"/>
                <a:gd name="connsiteX39" fmla="*/ 1244600 w 2974975"/>
                <a:gd name="connsiteY39" fmla="*/ 1905000 h 3298825"/>
                <a:gd name="connsiteX40" fmla="*/ 1260475 w 2974975"/>
                <a:gd name="connsiteY40" fmla="*/ 1901825 h 3298825"/>
                <a:gd name="connsiteX41" fmla="*/ 1260475 w 2974975"/>
                <a:gd name="connsiteY41" fmla="*/ 1993900 h 3298825"/>
                <a:gd name="connsiteX42" fmla="*/ 1327150 w 2974975"/>
                <a:gd name="connsiteY42" fmla="*/ 2003425 h 3298825"/>
                <a:gd name="connsiteX43" fmla="*/ 1327150 w 2974975"/>
                <a:gd name="connsiteY43" fmla="*/ 2092325 h 3298825"/>
                <a:gd name="connsiteX44" fmla="*/ 1450975 w 2974975"/>
                <a:gd name="connsiteY44" fmla="*/ 2092325 h 3298825"/>
                <a:gd name="connsiteX45" fmla="*/ 1447800 w 2974975"/>
                <a:gd name="connsiteY45" fmla="*/ 2184400 h 3298825"/>
                <a:gd name="connsiteX46" fmla="*/ 1460500 w 2974975"/>
                <a:gd name="connsiteY46" fmla="*/ 2184400 h 3298825"/>
                <a:gd name="connsiteX47" fmla="*/ 1457325 w 2974975"/>
                <a:gd name="connsiteY47" fmla="*/ 2282825 h 3298825"/>
                <a:gd name="connsiteX48" fmla="*/ 1600200 w 2974975"/>
                <a:gd name="connsiteY48" fmla="*/ 2289175 h 3298825"/>
                <a:gd name="connsiteX49" fmla="*/ 1609725 w 2974975"/>
                <a:gd name="connsiteY49" fmla="*/ 2387600 h 3298825"/>
                <a:gd name="connsiteX50" fmla="*/ 1787525 w 2974975"/>
                <a:gd name="connsiteY50" fmla="*/ 2393950 h 3298825"/>
                <a:gd name="connsiteX51" fmla="*/ 1787525 w 2974975"/>
                <a:gd name="connsiteY51" fmla="*/ 2511425 h 3298825"/>
                <a:gd name="connsiteX52" fmla="*/ 2181225 w 2974975"/>
                <a:gd name="connsiteY52" fmla="*/ 2511425 h 3298825"/>
                <a:gd name="connsiteX53" fmla="*/ 2190750 w 2974975"/>
                <a:gd name="connsiteY53" fmla="*/ 2670175 h 3298825"/>
                <a:gd name="connsiteX54" fmla="*/ 2619375 w 2974975"/>
                <a:gd name="connsiteY54" fmla="*/ 2670175 h 3298825"/>
                <a:gd name="connsiteX55" fmla="*/ 2622550 w 2974975"/>
                <a:gd name="connsiteY55" fmla="*/ 3292475 h 3298825"/>
                <a:gd name="connsiteX56" fmla="*/ 2974975 w 2974975"/>
                <a:gd name="connsiteY56" fmla="*/ 3298825 h 3298825"/>
                <a:gd name="connsiteX0" fmla="*/ 425450 w 2974975"/>
                <a:gd name="connsiteY0" fmla="*/ 0 h 3298825"/>
                <a:gd name="connsiteX1" fmla="*/ 460375 w 2974975"/>
                <a:gd name="connsiteY1" fmla="*/ 0 h 3298825"/>
                <a:gd name="connsiteX2" fmla="*/ 463550 w 2974975"/>
                <a:gd name="connsiteY2" fmla="*/ 69850 h 3298825"/>
                <a:gd name="connsiteX3" fmla="*/ 463550 w 2974975"/>
                <a:gd name="connsiteY3" fmla="*/ 69850 h 3298825"/>
                <a:gd name="connsiteX4" fmla="*/ 0 w 2974975"/>
                <a:gd name="connsiteY4" fmla="*/ 161925 h 3298825"/>
                <a:gd name="connsiteX5" fmla="*/ 482600 w 2974975"/>
                <a:gd name="connsiteY5" fmla="*/ 66675 h 3298825"/>
                <a:gd name="connsiteX6" fmla="*/ 476250 w 2974975"/>
                <a:gd name="connsiteY6" fmla="*/ 161925 h 3298825"/>
                <a:gd name="connsiteX7" fmla="*/ 498475 w 2974975"/>
                <a:gd name="connsiteY7" fmla="*/ 161925 h 3298825"/>
                <a:gd name="connsiteX8" fmla="*/ 495300 w 2974975"/>
                <a:gd name="connsiteY8" fmla="*/ 273050 h 3298825"/>
                <a:gd name="connsiteX9" fmla="*/ 542925 w 2974975"/>
                <a:gd name="connsiteY9" fmla="*/ 285750 h 3298825"/>
                <a:gd name="connsiteX10" fmla="*/ 549275 w 2974975"/>
                <a:gd name="connsiteY10" fmla="*/ 412750 h 3298825"/>
                <a:gd name="connsiteX11" fmla="*/ 565150 w 2974975"/>
                <a:gd name="connsiteY11" fmla="*/ 412750 h 3298825"/>
                <a:gd name="connsiteX12" fmla="*/ 565150 w 2974975"/>
                <a:gd name="connsiteY12" fmla="*/ 482600 h 3298825"/>
                <a:gd name="connsiteX13" fmla="*/ 574675 w 2974975"/>
                <a:gd name="connsiteY13" fmla="*/ 482600 h 3298825"/>
                <a:gd name="connsiteX14" fmla="*/ 565150 w 2974975"/>
                <a:gd name="connsiteY14" fmla="*/ 539750 h 3298825"/>
                <a:gd name="connsiteX15" fmla="*/ 587375 w 2974975"/>
                <a:gd name="connsiteY15" fmla="*/ 536575 h 3298825"/>
                <a:gd name="connsiteX16" fmla="*/ 584200 w 2974975"/>
                <a:gd name="connsiteY16" fmla="*/ 606425 h 3298825"/>
                <a:gd name="connsiteX17" fmla="*/ 612775 w 2974975"/>
                <a:gd name="connsiteY17" fmla="*/ 609600 h 3298825"/>
                <a:gd name="connsiteX18" fmla="*/ 609600 w 2974975"/>
                <a:gd name="connsiteY18" fmla="*/ 822325 h 3298825"/>
                <a:gd name="connsiteX19" fmla="*/ 698500 w 2974975"/>
                <a:gd name="connsiteY19" fmla="*/ 828675 h 3298825"/>
                <a:gd name="connsiteX20" fmla="*/ 704850 w 2974975"/>
                <a:gd name="connsiteY20" fmla="*/ 1044575 h 3298825"/>
                <a:gd name="connsiteX21" fmla="*/ 723900 w 2974975"/>
                <a:gd name="connsiteY21" fmla="*/ 1047750 h 3298825"/>
                <a:gd name="connsiteX22" fmla="*/ 723900 w 2974975"/>
                <a:gd name="connsiteY22" fmla="*/ 1123950 h 3298825"/>
                <a:gd name="connsiteX23" fmla="*/ 796925 w 2974975"/>
                <a:gd name="connsiteY23" fmla="*/ 1130300 h 3298825"/>
                <a:gd name="connsiteX24" fmla="*/ 784225 w 2974975"/>
                <a:gd name="connsiteY24" fmla="*/ 1203325 h 3298825"/>
                <a:gd name="connsiteX25" fmla="*/ 860425 w 2974975"/>
                <a:gd name="connsiteY25" fmla="*/ 1203325 h 3298825"/>
                <a:gd name="connsiteX26" fmla="*/ 857250 w 2974975"/>
                <a:gd name="connsiteY26" fmla="*/ 1285875 h 3298825"/>
                <a:gd name="connsiteX27" fmla="*/ 933450 w 2974975"/>
                <a:gd name="connsiteY27" fmla="*/ 1289050 h 3298825"/>
                <a:gd name="connsiteX28" fmla="*/ 933450 w 2974975"/>
                <a:gd name="connsiteY28" fmla="*/ 1368425 h 3298825"/>
                <a:gd name="connsiteX29" fmla="*/ 974725 w 2974975"/>
                <a:gd name="connsiteY29" fmla="*/ 1374775 h 3298825"/>
                <a:gd name="connsiteX30" fmla="*/ 968375 w 2974975"/>
                <a:gd name="connsiteY30" fmla="*/ 1460500 h 3298825"/>
                <a:gd name="connsiteX31" fmla="*/ 1082675 w 2974975"/>
                <a:gd name="connsiteY31" fmla="*/ 1463675 h 3298825"/>
                <a:gd name="connsiteX32" fmla="*/ 1076325 w 2974975"/>
                <a:gd name="connsiteY32" fmla="*/ 1546225 h 3298825"/>
                <a:gd name="connsiteX33" fmla="*/ 1089025 w 2974975"/>
                <a:gd name="connsiteY33" fmla="*/ 1546225 h 3298825"/>
                <a:gd name="connsiteX34" fmla="*/ 1089025 w 2974975"/>
                <a:gd name="connsiteY34" fmla="*/ 1727200 h 3298825"/>
                <a:gd name="connsiteX35" fmla="*/ 1171575 w 2974975"/>
                <a:gd name="connsiteY35" fmla="*/ 1724025 h 3298825"/>
                <a:gd name="connsiteX36" fmla="*/ 1174750 w 2974975"/>
                <a:gd name="connsiteY36" fmla="*/ 1816100 h 3298825"/>
                <a:gd name="connsiteX37" fmla="*/ 1241425 w 2974975"/>
                <a:gd name="connsiteY37" fmla="*/ 1819275 h 3298825"/>
                <a:gd name="connsiteX38" fmla="*/ 1244600 w 2974975"/>
                <a:gd name="connsiteY38" fmla="*/ 1905000 h 3298825"/>
                <a:gd name="connsiteX39" fmla="*/ 1260475 w 2974975"/>
                <a:gd name="connsiteY39" fmla="*/ 1901825 h 3298825"/>
                <a:gd name="connsiteX40" fmla="*/ 1260475 w 2974975"/>
                <a:gd name="connsiteY40" fmla="*/ 1993900 h 3298825"/>
                <a:gd name="connsiteX41" fmla="*/ 1327150 w 2974975"/>
                <a:gd name="connsiteY41" fmla="*/ 2003425 h 3298825"/>
                <a:gd name="connsiteX42" fmla="*/ 1327150 w 2974975"/>
                <a:gd name="connsiteY42" fmla="*/ 2092325 h 3298825"/>
                <a:gd name="connsiteX43" fmla="*/ 1450975 w 2974975"/>
                <a:gd name="connsiteY43" fmla="*/ 2092325 h 3298825"/>
                <a:gd name="connsiteX44" fmla="*/ 1447800 w 2974975"/>
                <a:gd name="connsiteY44" fmla="*/ 2184400 h 3298825"/>
                <a:gd name="connsiteX45" fmla="*/ 1460500 w 2974975"/>
                <a:gd name="connsiteY45" fmla="*/ 2184400 h 3298825"/>
                <a:gd name="connsiteX46" fmla="*/ 1457325 w 2974975"/>
                <a:gd name="connsiteY46" fmla="*/ 2282825 h 3298825"/>
                <a:gd name="connsiteX47" fmla="*/ 1600200 w 2974975"/>
                <a:gd name="connsiteY47" fmla="*/ 2289175 h 3298825"/>
                <a:gd name="connsiteX48" fmla="*/ 1609725 w 2974975"/>
                <a:gd name="connsiteY48" fmla="*/ 2387600 h 3298825"/>
                <a:gd name="connsiteX49" fmla="*/ 1787525 w 2974975"/>
                <a:gd name="connsiteY49" fmla="*/ 2393950 h 3298825"/>
                <a:gd name="connsiteX50" fmla="*/ 1787525 w 2974975"/>
                <a:gd name="connsiteY50" fmla="*/ 2511425 h 3298825"/>
                <a:gd name="connsiteX51" fmla="*/ 2181225 w 2974975"/>
                <a:gd name="connsiteY51" fmla="*/ 2511425 h 3298825"/>
                <a:gd name="connsiteX52" fmla="*/ 2190750 w 2974975"/>
                <a:gd name="connsiteY52" fmla="*/ 2670175 h 3298825"/>
                <a:gd name="connsiteX53" fmla="*/ 2619375 w 2974975"/>
                <a:gd name="connsiteY53" fmla="*/ 2670175 h 3298825"/>
                <a:gd name="connsiteX54" fmla="*/ 2622550 w 2974975"/>
                <a:gd name="connsiteY54" fmla="*/ 3292475 h 3298825"/>
                <a:gd name="connsiteX55" fmla="*/ 2974975 w 2974975"/>
                <a:gd name="connsiteY55"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17475 w 2549525"/>
                <a:gd name="connsiteY8" fmla="*/ 28575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79400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0650 w 2549525"/>
                <a:gd name="connsiteY8" fmla="*/ 26987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7147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8825"/>
                <a:gd name="connsiteX1" fmla="*/ 34925 w 2549525"/>
                <a:gd name="connsiteY1" fmla="*/ 0 h 3298825"/>
                <a:gd name="connsiteX2" fmla="*/ 38100 w 2549525"/>
                <a:gd name="connsiteY2" fmla="*/ 69850 h 3298825"/>
                <a:gd name="connsiteX3" fmla="*/ 38100 w 2549525"/>
                <a:gd name="connsiteY3" fmla="*/ 69850 h 3298825"/>
                <a:gd name="connsiteX4" fmla="*/ 57150 w 2549525"/>
                <a:gd name="connsiteY4" fmla="*/ 66675 h 3298825"/>
                <a:gd name="connsiteX5" fmla="*/ 50800 w 2549525"/>
                <a:gd name="connsiteY5" fmla="*/ 161925 h 3298825"/>
                <a:gd name="connsiteX6" fmla="*/ 73025 w 2549525"/>
                <a:gd name="connsiteY6" fmla="*/ 161925 h 3298825"/>
                <a:gd name="connsiteX7" fmla="*/ 69850 w 2549525"/>
                <a:gd name="connsiteY7" fmla="*/ 273050 h 3298825"/>
                <a:gd name="connsiteX8" fmla="*/ 123825 w 2549525"/>
                <a:gd name="connsiteY8" fmla="*/ 276225 h 3298825"/>
                <a:gd name="connsiteX9" fmla="*/ 123825 w 2549525"/>
                <a:gd name="connsiteY9" fmla="*/ 412750 h 3298825"/>
                <a:gd name="connsiteX10" fmla="*/ 139700 w 2549525"/>
                <a:gd name="connsiteY10" fmla="*/ 412750 h 3298825"/>
                <a:gd name="connsiteX11" fmla="*/ 139700 w 2549525"/>
                <a:gd name="connsiteY11" fmla="*/ 482600 h 3298825"/>
                <a:gd name="connsiteX12" fmla="*/ 149225 w 2549525"/>
                <a:gd name="connsiteY12" fmla="*/ 482600 h 3298825"/>
                <a:gd name="connsiteX13" fmla="*/ 139700 w 2549525"/>
                <a:gd name="connsiteY13" fmla="*/ 539750 h 3298825"/>
                <a:gd name="connsiteX14" fmla="*/ 161925 w 2549525"/>
                <a:gd name="connsiteY14" fmla="*/ 536575 h 3298825"/>
                <a:gd name="connsiteX15" fmla="*/ 158750 w 2549525"/>
                <a:gd name="connsiteY15" fmla="*/ 606425 h 3298825"/>
                <a:gd name="connsiteX16" fmla="*/ 187325 w 2549525"/>
                <a:gd name="connsiteY16" fmla="*/ 609600 h 3298825"/>
                <a:gd name="connsiteX17" fmla="*/ 184150 w 2549525"/>
                <a:gd name="connsiteY17" fmla="*/ 822325 h 3298825"/>
                <a:gd name="connsiteX18" fmla="*/ 273050 w 2549525"/>
                <a:gd name="connsiteY18" fmla="*/ 828675 h 3298825"/>
                <a:gd name="connsiteX19" fmla="*/ 279400 w 2549525"/>
                <a:gd name="connsiteY19" fmla="*/ 1044575 h 3298825"/>
                <a:gd name="connsiteX20" fmla="*/ 298450 w 2549525"/>
                <a:gd name="connsiteY20" fmla="*/ 1047750 h 3298825"/>
                <a:gd name="connsiteX21" fmla="*/ 298450 w 2549525"/>
                <a:gd name="connsiteY21" fmla="*/ 1123950 h 3298825"/>
                <a:gd name="connsiteX22" fmla="*/ 365125 w 2549525"/>
                <a:gd name="connsiteY22" fmla="*/ 1130300 h 3298825"/>
                <a:gd name="connsiteX23" fmla="*/ 358775 w 2549525"/>
                <a:gd name="connsiteY23" fmla="*/ 1203325 h 3298825"/>
                <a:gd name="connsiteX24" fmla="*/ 434975 w 2549525"/>
                <a:gd name="connsiteY24" fmla="*/ 1203325 h 3298825"/>
                <a:gd name="connsiteX25" fmla="*/ 431800 w 2549525"/>
                <a:gd name="connsiteY25" fmla="*/ 1285875 h 3298825"/>
                <a:gd name="connsiteX26" fmla="*/ 508000 w 2549525"/>
                <a:gd name="connsiteY26" fmla="*/ 1289050 h 3298825"/>
                <a:gd name="connsiteX27" fmla="*/ 508000 w 2549525"/>
                <a:gd name="connsiteY27" fmla="*/ 1368425 h 3298825"/>
                <a:gd name="connsiteX28" fmla="*/ 549275 w 2549525"/>
                <a:gd name="connsiteY28" fmla="*/ 1374775 h 3298825"/>
                <a:gd name="connsiteX29" fmla="*/ 542925 w 2549525"/>
                <a:gd name="connsiteY29" fmla="*/ 1460500 h 3298825"/>
                <a:gd name="connsiteX30" fmla="*/ 657225 w 2549525"/>
                <a:gd name="connsiteY30" fmla="*/ 1463675 h 3298825"/>
                <a:gd name="connsiteX31" fmla="*/ 650875 w 2549525"/>
                <a:gd name="connsiteY31" fmla="*/ 1546225 h 3298825"/>
                <a:gd name="connsiteX32" fmla="*/ 663575 w 2549525"/>
                <a:gd name="connsiteY32" fmla="*/ 1546225 h 3298825"/>
                <a:gd name="connsiteX33" fmla="*/ 663575 w 2549525"/>
                <a:gd name="connsiteY33" fmla="*/ 1727200 h 3298825"/>
                <a:gd name="connsiteX34" fmla="*/ 746125 w 2549525"/>
                <a:gd name="connsiteY34" fmla="*/ 1724025 h 3298825"/>
                <a:gd name="connsiteX35" fmla="*/ 749300 w 2549525"/>
                <a:gd name="connsiteY35" fmla="*/ 1816100 h 3298825"/>
                <a:gd name="connsiteX36" fmla="*/ 815975 w 2549525"/>
                <a:gd name="connsiteY36" fmla="*/ 1819275 h 3298825"/>
                <a:gd name="connsiteX37" fmla="*/ 819150 w 2549525"/>
                <a:gd name="connsiteY37" fmla="*/ 1905000 h 3298825"/>
                <a:gd name="connsiteX38" fmla="*/ 835025 w 2549525"/>
                <a:gd name="connsiteY38" fmla="*/ 1901825 h 3298825"/>
                <a:gd name="connsiteX39" fmla="*/ 835025 w 2549525"/>
                <a:gd name="connsiteY39" fmla="*/ 1993900 h 3298825"/>
                <a:gd name="connsiteX40" fmla="*/ 901700 w 2549525"/>
                <a:gd name="connsiteY40" fmla="*/ 2003425 h 3298825"/>
                <a:gd name="connsiteX41" fmla="*/ 901700 w 2549525"/>
                <a:gd name="connsiteY41" fmla="*/ 2092325 h 3298825"/>
                <a:gd name="connsiteX42" fmla="*/ 1025525 w 2549525"/>
                <a:gd name="connsiteY42" fmla="*/ 2092325 h 3298825"/>
                <a:gd name="connsiteX43" fmla="*/ 1022350 w 2549525"/>
                <a:gd name="connsiteY43" fmla="*/ 2184400 h 3298825"/>
                <a:gd name="connsiteX44" fmla="*/ 1035050 w 2549525"/>
                <a:gd name="connsiteY44" fmla="*/ 2184400 h 3298825"/>
                <a:gd name="connsiteX45" fmla="*/ 1031875 w 2549525"/>
                <a:gd name="connsiteY45" fmla="*/ 2282825 h 3298825"/>
                <a:gd name="connsiteX46" fmla="*/ 1174750 w 2549525"/>
                <a:gd name="connsiteY46" fmla="*/ 2289175 h 3298825"/>
                <a:gd name="connsiteX47" fmla="*/ 1184275 w 2549525"/>
                <a:gd name="connsiteY47" fmla="*/ 2387600 h 3298825"/>
                <a:gd name="connsiteX48" fmla="*/ 1362075 w 2549525"/>
                <a:gd name="connsiteY48" fmla="*/ 2393950 h 3298825"/>
                <a:gd name="connsiteX49" fmla="*/ 1362075 w 2549525"/>
                <a:gd name="connsiteY49" fmla="*/ 2511425 h 3298825"/>
                <a:gd name="connsiteX50" fmla="*/ 1755775 w 2549525"/>
                <a:gd name="connsiteY50" fmla="*/ 2511425 h 3298825"/>
                <a:gd name="connsiteX51" fmla="*/ 1765300 w 2549525"/>
                <a:gd name="connsiteY51" fmla="*/ 2670175 h 3298825"/>
                <a:gd name="connsiteX52" fmla="*/ 2193925 w 2549525"/>
                <a:gd name="connsiteY52" fmla="*/ 2670175 h 3298825"/>
                <a:gd name="connsiteX53" fmla="*/ 2197100 w 2549525"/>
                <a:gd name="connsiteY53" fmla="*/ 3292475 h 3298825"/>
                <a:gd name="connsiteX54" fmla="*/ 2549525 w 2549525"/>
                <a:gd name="connsiteY54" fmla="*/ 3298825 h 3298825"/>
                <a:gd name="connsiteX0" fmla="*/ 0 w 2549525"/>
                <a:gd name="connsiteY0" fmla="*/ 0 h 3299194"/>
                <a:gd name="connsiteX1" fmla="*/ 34925 w 2549525"/>
                <a:gd name="connsiteY1" fmla="*/ 0 h 3299194"/>
                <a:gd name="connsiteX2" fmla="*/ 38100 w 2549525"/>
                <a:gd name="connsiteY2" fmla="*/ 69850 h 3299194"/>
                <a:gd name="connsiteX3" fmla="*/ 38100 w 2549525"/>
                <a:gd name="connsiteY3" fmla="*/ 69850 h 3299194"/>
                <a:gd name="connsiteX4" fmla="*/ 57150 w 2549525"/>
                <a:gd name="connsiteY4" fmla="*/ 66675 h 3299194"/>
                <a:gd name="connsiteX5" fmla="*/ 50800 w 2549525"/>
                <a:gd name="connsiteY5" fmla="*/ 161925 h 3299194"/>
                <a:gd name="connsiteX6" fmla="*/ 73025 w 2549525"/>
                <a:gd name="connsiteY6" fmla="*/ 161925 h 3299194"/>
                <a:gd name="connsiteX7" fmla="*/ 69850 w 2549525"/>
                <a:gd name="connsiteY7" fmla="*/ 273050 h 3299194"/>
                <a:gd name="connsiteX8" fmla="*/ 123825 w 2549525"/>
                <a:gd name="connsiteY8" fmla="*/ 276225 h 3299194"/>
                <a:gd name="connsiteX9" fmla="*/ 123825 w 2549525"/>
                <a:gd name="connsiteY9" fmla="*/ 412750 h 3299194"/>
                <a:gd name="connsiteX10" fmla="*/ 139700 w 2549525"/>
                <a:gd name="connsiteY10" fmla="*/ 412750 h 3299194"/>
                <a:gd name="connsiteX11" fmla="*/ 139700 w 2549525"/>
                <a:gd name="connsiteY11" fmla="*/ 482600 h 3299194"/>
                <a:gd name="connsiteX12" fmla="*/ 149225 w 2549525"/>
                <a:gd name="connsiteY12" fmla="*/ 482600 h 3299194"/>
                <a:gd name="connsiteX13" fmla="*/ 139700 w 2549525"/>
                <a:gd name="connsiteY13" fmla="*/ 539750 h 3299194"/>
                <a:gd name="connsiteX14" fmla="*/ 161925 w 2549525"/>
                <a:gd name="connsiteY14" fmla="*/ 536575 h 3299194"/>
                <a:gd name="connsiteX15" fmla="*/ 158750 w 2549525"/>
                <a:gd name="connsiteY15" fmla="*/ 606425 h 3299194"/>
                <a:gd name="connsiteX16" fmla="*/ 187325 w 2549525"/>
                <a:gd name="connsiteY16" fmla="*/ 609600 h 3299194"/>
                <a:gd name="connsiteX17" fmla="*/ 184150 w 2549525"/>
                <a:gd name="connsiteY17" fmla="*/ 822325 h 3299194"/>
                <a:gd name="connsiteX18" fmla="*/ 273050 w 2549525"/>
                <a:gd name="connsiteY18" fmla="*/ 828675 h 3299194"/>
                <a:gd name="connsiteX19" fmla="*/ 279400 w 2549525"/>
                <a:gd name="connsiteY19" fmla="*/ 1044575 h 3299194"/>
                <a:gd name="connsiteX20" fmla="*/ 298450 w 2549525"/>
                <a:gd name="connsiteY20" fmla="*/ 1047750 h 3299194"/>
                <a:gd name="connsiteX21" fmla="*/ 298450 w 2549525"/>
                <a:gd name="connsiteY21" fmla="*/ 1123950 h 3299194"/>
                <a:gd name="connsiteX22" fmla="*/ 365125 w 2549525"/>
                <a:gd name="connsiteY22" fmla="*/ 1130300 h 3299194"/>
                <a:gd name="connsiteX23" fmla="*/ 358775 w 2549525"/>
                <a:gd name="connsiteY23" fmla="*/ 1203325 h 3299194"/>
                <a:gd name="connsiteX24" fmla="*/ 434975 w 2549525"/>
                <a:gd name="connsiteY24" fmla="*/ 1203325 h 3299194"/>
                <a:gd name="connsiteX25" fmla="*/ 431800 w 2549525"/>
                <a:gd name="connsiteY25" fmla="*/ 1285875 h 3299194"/>
                <a:gd name="connsiteX26" fmla="*/ 508000 w 2549525"/>
                <a:gd name="connsiteY26" fmla="*/ 1289050 h 3299194"/>
                <a:gd name="connsiteX27" fmla="*/ 508000 w 2549525"/>
                <a:gd name="connsiteY27" fmla="*/ 1368425 h 3299194"/>
                <a:gd name="connsiteX28" fmla="*/ 549275 w 2549525"/>
                <a:gd name="connsiteY28" fmla="*/ 1374775 h 3299194"/>
                <a:gd name="connsiteX29" fmla="*/ 542925 w 2549525"/>
                <a:gd name="connsiteY29" fmla="*/ 1460500 h 3299194"/>
                <a:gd name="connsiteX30" fmla="*/ 657225 w 2549525"/>
                <a:gd name="connsiteY30" fmla="*/ 1463675 h 3299194"/>
                <a:gd name="connsiteX31" fmla="*/ 650875 w 2549525"/>
                <a:gd name="connsiteY31" fmla="*/ 1546225 h 3299194"/>
                <a:gd name="connsiteX32" fmla="*/ 663575 w 2549525"/>
                <a:gd name="connsiteY32" fmla="*/ 1546225 h 3299194"/>
                <a:gd name="connsiteX33" fmla="*/ 663575 w 2549525"/>
                <a:gd name="connsiteY33" fmla="*/ 1727200 h 3299194"/>
                <a:gd name="connsiteX34" fmla="*/ 746125 w 2549525"/>
                <a:gd name="connsiteY34" fmla="*/ 1724025 h 3299194"/>
                <a:gd name="connsiteX35" fmla="*/ 749300 w 2549525"/>
                <a:gd name="connsiteY35" fmla="*/ 1816100 h 3299194"/>
                <a:gd name="connsiteX36" fmla="*/ 815975 w 2549525"/>
                <a:gd name="connsiteY36" fmla="*/ 1819275 h 3299194"/>
                <a:gd name="connsiteX37" fmla="*/ 819150 w 2549525"/>
                <a:gd name="connsiteY37" fmla="*/ 1905000 h 3299194"/>
                <a:gd name="connsiteX38" fmla="*/ 835025 w 2549525"/>
                <a:gd name="connsiteY38" fmla="*/ 1901825 h 3299194"/>
                <a:gd name="connsiteX39" fmla="*/ 835025 w 2549525"/>
                <a:gd name="connsiteY39" fmla="*/ 1993900 h 3299194"/>
                <a:gd name="connsiteX40" fmla="*/ 901700 w 2549525"/>
                <a:gd name="connsiteY40" fmla="*/ 2003425 h 3299194"/>
                <a:gd name="connsiteX41" fmla="*/ 901700 w 2549525"/>
                <a:gd name="connsiteY41" fmla="*/ 2092325 h 3299194"/>
                <a:gd name="connsiteX42" fmla="*/ 1025525 w 2549525"/>
                <a:gd name="connsiteY42" fmla="*/ 2092325 h 3299194"/>
                <a:gd name="connsiteX43" fmla="*/ 1022350 w 2549525"/>
                <a:gd name="connsiteY43" fmla="*/ 2184400 h 3299194"/>
                <a:gd name="connsiteX44" fmla="*/ 1035050 w 2549525"/>
                <a:gd name="connsiteY44" fmla="*/ 2184400 h 3299194"/>
                <a:gd name="connsiteX45" fmla="*/ 1031875 w 2549525"/>
                <a:gd name="connsiteY45" fmla="*/ 2282825 h 3299194"/>
                <a:gd name="connsiteX46" fmla="*/ 1174750 w 2549525"/>
                <a:gd name="connsiteY46" fmla="*/ 2289175 h 3299194"/>
                <a:gd name="connsiteX47" fmla="*/ 1184275 w 2549525"/>
                <a:gd name="connsiteY47" fmla="*/ 2387600 h 3299194"/>
                <a:gd name="connsiteX48" fmla="*/ 1362075 w 2549525"/>
                <a:gd name="connsiteY48" fmla="*/ 2393950 h 3299194"/>
                <a:gd name="connsiteX49" fmla="*/ 1362075 w 2549525"/>
                <a:gd name="connsiteY49" fmla="*/ 2511425 h 3299194"/>
                <a:gd name="connsiteX50" fmla="*/ 1755775 w 2549525"/>
                <a:gd name="connsiteY50" fmla="*/ 2511425 h 3299194"/>
                <a:gd name="connsiteX51" fmla="*/ 1765300 w 2549525"/>
                <a:gd name="connsiteY51" fmla="*/ 2670175 h 3299194"/>
                <a:gd name="connsiteX52" fmla="*/ 2193925 w 2549525"/>
                <a:gd name="connsiteY52" fmla="*/ 2670175 h 3299194"/>
                <a:gd name="connsiteX53" fmla="*/ 2197100 w 2549525"/>
                <a:gd name="connsiteY53" fmla="*/ 3299194 h 3299194"/>
                <a:gd name="connsiteX54" fmla="*/ 2549525 w 2549525"/>
                <a:gd name="connsiteY54" fmla="*/ 3298825 h 329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49525" h="3299194">
                  <a:moveTo>
                    <a:pt x="0" y="0"/>
                  </a:moveTo>
                  <a:lnTo>
                    <a:pt x="34925" y="0"/>
                  </a:lnTo>
                  <a:lnTo>
                    <a:pt x="38100" y="69850"/>
                  </a:lnTo>
                  <a:lnTo>
                    <a:pt x="38100" y="69850"/>
                  </a:lnTo>
                  <a:lnTo>
                    <a:pt x="57150" y="66675"/>
                  </a:lnTo>
                  <a:lnTo>
                    <a:pt x="50800" y="161925"/>
                  </a:lnTo>
                  <a:lnTo>
                    <a:pt x="73025" y="161925"/>
                  </a:lnTo>
                  <a:cubicBezTo>
                    <a:pt x="71967" y="198967"/>
                    <a:pt x="70908" y="236008"/>
                    <a:pt x="69850" y="273050"/>
                  </a:cubicBezTo>
                  <a:lnTo>
                    <a:pt x="123825" y="276225"/>
                  </a:lnTo>
                  <a:cubicBezTo>
                    <a:pt x="124883" y="320675"/>
                    <a:pt x="122767" y="368300"/>
                    <a:pt x="123825" y="412750"/>
                  </a:cubicBezTo>
                  <a:lnTo>
                    <a:pt x="139700" y="412750"/>
                  </a:lnTo>
                  <a:lnTo>
                    <a:pt x="139700" y="482600"/>
                  </a:lnTo>
                  <a:lnTo>
                    <a:pt x="149225" y="482600"/>
                  </a:lnTo>
                  <a:lnTo>
                    <a:pt x="139700" y="539750"/>
                  </a:lnTo>
                  <a:lnTo>
                    <a:pt x="161925" y="536575"/>
                  </a:lnTo>
                  <a:lnTo>
                    <a:pt x="158750" y="606425"/>
                  </a:lnTo>
                  <a:lnTo>
                    <a:pt x="187325" y="609600"/>
                  </a:lnTo>
                  <a:cubicBezTo>
                    <a:pt x="186267" y="680508"/>
                    <a:pt x="185208" y="751417"/>
                    <a:pt x="184150" y="822325"/>
                  </a:cubicBezTo>
                  <a:lnTo>
                    <a:pt x="273050" y="828675"/>
                  </a:lnTo>
                  <a:lnTo>
                    <a:pt x="279400" y="1044575"/>
                  </a:lnTo>
                  <a:lnTo>
                    <a:pt x="298450" y="1047750"/>
                  </a:lnTo>
                  <a:lnTo>
                    <a:pt x="298450" y="1123950"/>
                  </a:lnTo>
                  <a:lnTo>
                    <a:pt x="365125" y="1130300"/>
                  </a:lnTo>
                  <a:lnTo>
                    <a:pt x="358775" y="1203325"/>
                  </a:lnTo>
                  <a:lnTo>
                    <a:pt x="434975" y="1203325"/>
                  </a:lnTo>
                  <a:lnTo>
                    <a:pt x="431800" y="1285875"/>
                  </a:lnTo>
                  <a:lnTo>
                    <a:pt x="508000" y="1289050"/>
                  </a:lnTo>
                  <a:lnTo>
                    <a:pt x="508000" y="1368425"/>
                  </a:lnTo>
                  <a:lnTo>
                    <a:pt x="549275" y="1374775"/>
                  </a:lnTo>
                  <a:lnTo>
                    <a:pt x="542925" y="1460500"/>
                  </a:lnTo>
                  <a:lnTo>
                    <a:pt x="657225" y="1463675"/>
                  </a:lnTo>
                  <a:lnTo>
                    <a:pt x="650875" y="1546225"/>
                  </a:lnTo>
                  <a:lnTo>
                    <a:pt x="663575" y="1546225"/>
                  </a:lnTo>
                  <a:lnTo>
                    <a:pt x="663575" y="1727200"/>
                  </a:lnTo>
                  <a:lnTo>
                    <a:pt x="746125" y="1724025"/>
                  </a:lnTo>
                  <a:lnTo>
                    <a:pt x="749300" y="1816100"/>
                  </a:lnTo>
                  <a:lnTo>
                    <a:pt x="815975" y="1819275"/>
                  </a:lnTo>
                  <a:lnTo>
                    <a:pt x="819150" y="1905000"/>
                  </a:lnTo>
                  <a:lnTo>
                    <a:pt x="835025" y="1901825"/>
                  </a:lnTo>
                  <a:lnTo>
                    <a:pt x="835025" y="1993900"/>
                  </a:lnTo>
                  <a:lnTo>
                    <a:pt x="901700" y="2003425"/>
                  </a:lnTo>
                  <a:lnTo>
                    <a:pt x="901700" y="2092325"/>
                  </a:lnTo>
                  <a:lnTo>
                    <a:pt x="1025525" y="2092325"/>
                  </a:lnTo>
                  <a:lnTo>
                    <a:pt x="1022350" y="2184400"/>
                  </a:lnTo>
                  <a:lnTo>
                    <a:pt x="1035050" y="2184400"/>
                  </a:lnTo>
                  <a:lnTo>
                    <a:pt x="1031875" y="2282825"/>
                  </a:lnTo>
                  <a:lnTo>
                    <a:pt x="1174750" y="2289175"/>
                  </a:lnTo>
                  <a:lnTo>
                    <a:pt x="1184275" y="2387600"/>
                  </a:lnTo>
                  <a:lnTo>
                    <a:pt x="1362075" y="2393950"/>
                  </a:lnTo>
                  <a:lnTo>
                    <a:pt x="1362075" y="2511425"/>
                  </a:lnTo>
                  <a:lnTo>
                    <a:pt x="1755775" y="2511425"/>
                  </a:lnTo>
                  <a:lnTo>
                    <a:pt x="1765300" y="2670175"/>
                  </a:lnTo>
                  <a:lnTo>
                    <a:pt x="2193925" y="2670175"/>
                  </a:lnTo>
                  <a:cubicBezTo>
                    <a:pt x="2194983" y="2877608"/>
                    <a:pt x="2196042" y="3091761"/>
                    <a:pt x="2197100" y="3299194"/>
                  </a:cubicBezTo>
                  <a:lnTo>
                    <a:pt x="2549525" y="3298825"/>
                  </a:lnTo>
                </a:path>
              </a:pathLst>
            </a:custGeom>
            <a:noFill/>
            <a:ln w="28575" cap="flat" cmpd="sng" algn="ctr">
              <a:solidFill>
                <a:schemeClr val="accent1"/>
              </a:solidFill>
              <a:prstDash val="solid"/>
              <a:miter lim="800000"/>
            </a:ln>
            <a:effectLst/>
          </p:spPr>
          <p:txBody>
            <a:bodyPr rtlCol="0" anchor="ctr"/>
            <a:lstStyle/>
            <a:p>
              <a:pPr algn="ctr" defTabSz="342884" fontAlgn="auto">
                <a:spcBef>
                  <a:spcPts val="0"/>
                </a:spcBef>
                <a:spcAft>
                  <a:spcPts val="0"/>
                </a:spcAft>
                <a:defRPr/>
              </a:pPr>
              <a:endParaRPr lang="en-US" sz="1350" kern="0" dirty="0">
                <a:solidFill>
                  <a:srgbClr val="000000"/>
                </a:solidFill>
                <a:latin typeface="Arial"/>
                <a:ea typeface="+mn-ea"/>
                <a:cs typeface="Arial" panose="020B0604020202020204" pitchFamily="34" charset="0"/>
              </a:endParaRPr>
            </a:p>
          </p:txBody>
        </p:sp>
        <p:grpSp>
          <p:nvGrpSpPr>
            <p:cNvPr id="577" name="Group 576">
              <a:extLst>
                <a:ext uri="{FF2B5EF4-FFF2-40B4-BE49-F238E27FC236}">
                  <a16:creationId xmlns:a16="http://schemas.microsoft.com/office/drawing/2014/main" id="{105DADC1-F7A8-A448-A77F-017D1E18EDF2}"/>
                </a:ext>
              </a:extLst>
            </p:cNvPr>
            <p:cNvGrpSpPr/>
            <p:nvPr/>
          </p:nvGrpSpPr>
          <p:grpSpPr>
            <a:xfrm>
              <a:off x="1495425" y="1016000"/>
              <a:ext cx="2615175" cy="3371600"/>
              <a:chOff x="1495425" y="1016000"/>
              <a:chExt cx="2615175" cy="3371600"/>
            </a:xfrm>
          </p:grpSpPr>
          <p:grpSp>
            <p:nvGrpSpPr>
              <p:cNvPr id="578" name="Group 577">
                <a:extLst>
                  <a:ext uri="{FF2B5EF4-FFF2-40B4-BE49-F238E27FC236}">
                    <a16:creationId xmlns:a16="http://schemas.microsoft.com/office/drawing/2014/main" id="{1CB99F55-B735-5F43-BB89-43F14B311310}"/>
                  </a:ext>
                </a:extLst>
              </p:cNvPr>
              <p:cNvGrpSpPr/>
              <p:nvPr/>
            </p:nvGrpSpPr>
            <p:grpSpPr>
              <a:xfrm>
                <a:off x="3489230" y="3686950"/>
                <a:ext cx="72000" cy="72000"/>
                <a:chOff x="3362230" y="3083700"/>
                <a:chExt cx="90000" cy="90000"/>
              </a:xfrm>
            </p:grpSpPr>
            <p:cxnSp>
              <p:nvCxnSpPr>
                <p:cNvPr id="633" name="Straight Connector 632">
                  <a:extLst>
                    <a:ext uri="{FF2B5EF4-FFF2-40B4-BE49-F238E27FC236}">
                      <a16:creationId xmlns:a16="http://schemas.microsoft.com/office/drawing/2014/main" id="{67661530-79B6-714F-A867-F8DC23334528}"/>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34" name="Straight Connector 633">
                  <a:extLst>
                    <a:ext uri="{FF2B5EF4-FFF2-40B4-BE49-F238E27FC236}">
                      <a16:creationId xmlns:a16="http://schemas.microsoft.com/office/drawing/2014/main" id="{A02DEFA9-6A18-334E-9FE7-461172AB6F48}"/>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79" name="Group 578">
                <a:extLst>
                  <a:ext uri="{FF2B5EF4-FFF2-40B4-BE49-F238E27FC236}">
                    <a16:creationId xmlns:a16="http://schemas.microsoft.com/office/drawing/2014/main" id="{E1B5660B-EFA7-1241-B9E8-FD297D623940}"/>
                  </a:ext>
                </a:extLst>
              </p:cNvPr>
              <p:cNvGrpSpPr/>
              <p:nvPr/>
            </p:nvGrpSpPr>
            <p:grpSpPr>
              <a:xfrm>
                <a:off x="4038600" y="4315600"/>
                <a:ext cx="72000" cy="72000"/>
                <a:chOff x="3362230" y="3083700"/>
                <a:chExt cx="90000" cy="90000"/>
              </a:xfrm>
            </p:grpSpPr>
            <p:cxnSp>
              <p:nvCxnSpPr>
                <p:cNvPr id="631" name="Straight Connector 630">
                  <a:extLst>
                    <a:ext uri="{FF2B5EF4-FFF2-40B4-BE49-F238E27FC236}">
                      <a16:creationId xmlns:a16="http://schemas.microsoft.com/office/drawing/2014/main" id="{A1A64C62-605C-9B47-AE4A-C5B1B93D6C53}"/>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32" name="Straight Connector 631">
                  <a:extLst>
                    <a:ext uri="{FF2B5EF4-FFF2-40B4-BE49-F238E27FC236}">
                      <a16:creationId xmlns:a16="http://schemas.microsoft.com/office/drawing/2014/main" id="{E37B14E0-E7EF-5E43-9565-376EA6A63A3E}"/>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0" name="Group 579">
                <a:extLst>
                  <a:ext uri="{FF2B5EF4-FFF2-40B4-BE49-F238E27FC236}">
                    <a16:creationId xmlns:a16="http://schemas.microsoft.com/office/drawing/2014/main" id="{F9C24E14-9F07-1944-82BB-7A8336A6A821}"/>
                  </a:ext>
                </a:extLst>
              </p:cNvPr>
              <p:cNvGrpSpPr/>
              <p:nvPr/>
            </p:nvGrpSpPr>
            <p:grpSpPr>
              <a:xfrm>
                <a:off x="3359150" y="3686950"/>
                <a:ext cx="72000" cy="72000"/>
                <a:chOff x="3362230" y="3083700"/>
                <a:chExt cx="90000" cy="90000"/>
              </a:xfrm>
            </p:grpSpPr>
            <p:cxnSp>
              <p:nvCxnSpPr>
                <p:cNvPr id="629" name="Straight Connector 628">
                  <a:extLst>
                    <a:ext uri="{FF2B5EF4-FFF2-40B4-BE49-F238E27FC236}">
                      <a16:creationId xmlns:a16="http://schemas.microsoft.com/office/drawing/2014/main" id="{592C08FD-A883-FF47-B91B-6E9560CA3440}"/>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30" name="Straight Connector 629">
                  <a:extLst>
                    <a:ext uri="{FF2B5EF4-FFF2-40B4-BE49-F238E27FC236}">
                      <a16:creationId xmlns:a16="http://schemas.microsoft.com/office/drawing/2014/main" id="{438CA868-562E-0342-8A2D-B3BAAF3E4A3D}"/>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1" name="Group 580">
                <a:extLst>
                  <a:ext uri="{FF2B5EF4-FFF2-40B4-BE49-F238E27FC236}">
                    <a16:creationId xmlns:a16="http://schemas.microsoft.com/office/drawing/2014/main" id="{CF32C38D-76D6-AC44-B416-09A5286A89D3}"/>
                  </a:ext>
                </a:extLst>
              </p:cNvPr>
              <p:cNvGrpSpPr/>
              <p:nvPr/>
            </p:nvGrpSpPr>
            <p:grpSpPr>
              <a:xfrm>
                <a:off x="3286125" y="3686950"/>
                <a:ext cx="72000" cy="72000"/>
                <a:chOff x="3362230" y="3083700"/>
                <a:chExt cx="90000" cy="90000"/>
              </a:xfrm>
            </p:grpSpPr>
            <p:cxnSp>
              <p:nvCxnSpPr>
                <p:cNvPr id="627" name="Straight Connector 626">
                  <a:extLst>
                    <a:ext uri="{FF2B5EF4-FFF2-40B4-BE49-F238E27FC236}">
                      <a16:creationId xmlns:a16="http://schemas.microsoft.com/office/drawing/2014/main" id="{93B888F9-03AE-EE4F-ACE1-96DDB60ACC5C}"/>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28" name="Straight Connector 627">
                  <a:extLst>
                    <a:ext uri="{FF2B5EF4-FFF2-40B4-BE49-F238E27FC236}">
                      <a16:creationId xmlns:a16="http://schemas.microsoft.com/office/drawing/2014/main" id="{178E1D77-D0E5-A54A-AB2B-96B79E7ECC31}"/>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2" name="Group 581">
                <a:extLst>
                  <a:ext uri="{FF2B5EF4-FFF2-40B4-BE49-F238E27FC236}">
                    <a16:creationId xmlns:a16="http://schemas.microsoft.com/office/drawing/2014/main" id="{24F8958C-BBF3-F54B-BAE3-478A2712D377}"/>
                  </a:ext>
                </a:extLst>
              </p:cNvPr>
              <p:cNvGrpSpPr/>
              <p:nvPr/>
            </p:nvGrpSpPr>
            <p:grpSpPr>
              <a:xfrm>
                <a:off x="3305175" y="3686950"/>
                <a:ext cx="72000" cy="72000"/>
                <a:chOff x="3362230" y="3083700"/>
                <a:chExt cx="90000" cy="90000"/>
              </a:xfrm>
            </p:grpSpPr>
            <p:cxnSp>
              <p:nvCxnSpPr>
                <p:cNvPr id="625" name="Straight Connector 624">
                  <a:extLst>
                    <a:ext uri="{FF2B5EF4-FFF2-40B4-BE49-F238E27FC236}">
                      <a16:creationId xmlns:a16="http://schemas.microsoft.com/office/drawing/2014/main" id="{92E302F7-05E3-B64C-B2D4-F006C0E92879}"/>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26" name="Straight Connector 625">
                  <a:extLst>
                    <a:ext uri="{FF2B5EF4-FFF2-40B4-BE49-F238E27FC236}">
                      <a16:creationId xmlns:a16="http://schemas.microsoft.com/office/drawing/2014/main" id="{C7DCBC5A-45B6-9646-8732-5ADF78DFB9F8}"/>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3" name="Group 582">
                <a:extLst>
                  <a:ext uri="{FF2B5EF4-FFF2-40B4-BE49-F238E27FC236}">
                    <a16:creationId xmlns:a16="http://schemas.microsoft.com/office/drawing/2014/main" id="{7E25E5D6-1C5D-824D-9DF7-088BF44B7FDD}"/>
                  </a:ext>
                </a:extLst>
              </p:cNvPr>
              <p:cNvGrpSpPr/>
              <p:nvPr/>
            </p:nvGrpSpPr>
            <p:grpSpPr>
              <a:xfrm>
                <a:off x="3155950" y="3524250"/>
                <a:ext cx="72000" cy="72000"/>
                <a:chOff x="3362230" y="3083700"/>
                <a:chExt cx="90000" cy="90000"/>
              </a:xfrm>
            </p:grpSpPr>
            <p:cxnSp>
              <p:nvCxnSpPr>
                <p:cNvPr id="623" name="Straight Connector 622">
                  <a:extLst>
                    <a:ext uri="{FF2B5EF4-FFF2-40B4-BE49-F238E27FC236}">
                      <a16:creationId xmlns:a16="http://schemas.microsoft.com/office/drawing/2014/main" id="{52D6C9E7-45DE-A14D-9CA6-EC8485CC2698}"/>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24" name="Straight Connector 623">
                  <a:extLst>
                    <a:ext uri="{FF2B5EF4-FFF2-40B4-BE49-F238E27FC236}">
                      <a16:creationId xmlns:a16="http://schemas.microsoft.com/office/drawing/2014/main" id="{7385FC00-037A-5149-936A-08CDF9D896A6}"/>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4" name="Group 583">
                <a:extLst>
                  <a:ext uri="{FF2B5EF4-FFF2-40B4-BE49-F238E27FC236}">
                    <a16:creationId xmlns:a16="http://schemas.microsoft.com/office/drawing/2014/main" id="{A62200FA-5844-B540-80BC-77A8ED9113D2}"/>
                  </a:ext>
                </a:extLst>
              </p:cNvPr>
              <p:cNvGrpSpPr/>
              <p:nvPr/>
            </p:nvGrpSpPr>
            <p:grpSpPr>
              <a:xfrm>
                <a:off x="3006725" y="3524250"/>
                <a:ext cx="72000" cy="72000"/>
                <a:chOff x="3362230" y="3083700"/>
                <a:chExt cx="90000" cy="90000"/>
              </a:xfrm>
            </p:grpSpPr>
            <p:cxnSp>
              <p:nvCxnSpPr>
                <p:cNvPr id="621" name="Straight Connector 620">
                  <a:extLst>
                    <a:ext uri="{FF2B5EF4-FFF2-40B4-BE49-F238E27FC236}">
                      <a16:creationId xmlns:a16="http://schemas.microsoft.com/office/drawing/2014/main" id="{A68DA603-C8E4-AD40-96DA-CBFCC4D62B7E}"/>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22" name="Straight Connector 621">
                  <a:extLst>
                    <a:ext uri="{FF2B5EF4-FFF2-40B4-BE49-F238E27FC236}">
                      <a16:creationId xmlns:a16="http://schemas.microsoft.com/office/drawing/2014/main" id="{FC086A53-283C-EA45-A1A3-3B84030E2F0F}"/>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5" name="Group 584">
                <a:extLst>
                  <a:ext uri="{FF2B5EF4-FFF2-40B4-BE49-F238E27FC236}">
                    <a16:creationId xmlns:a16="http://schemas.microsoft.com/office/drawing/2014/main" id="{C7DB7789-EE6A-BC4B-B7CB-65E19C28C765}"/>
                  </a:ext>
                </a:extLst>
              </p:cNvPr>
              <p:cNvGrpSpPr/>
              <p:nvPr/>
            </p:nvGrpSpPr>
            <p:grpSpPr>
              <a:xfrm>
                <a:off x="2990850" y="3524250"/>
                <a:ext cx="72000" cy="72000"/>
                <a:chOff x="3362230" y="3083700"/>
                <a:chExt cx="90000" cy="90000"/>
              </a:xfrm>
            </p:grpSpPr>
            <p:cxnSp>
              <p:nvCxnSpPr>
                <p:cNvPr id="619" name="Straight Connector 618">
                  <a:extLst>
                    <a:ext uri="{FF2B5EF4-FFF2-40B4-BE49-F238E27FC236}">
                      <a16:creationId xmlns:a16="http://schemas.microsoft.com/office/drawing/2014/main" id="{75C9BC4D-9803-694B-9FEA-A5850EFFD53F}"/>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20" name="Straight Connector 619">
                  <a:extLst>
                    <a:ext uri="{FF2B5EF4-FFF2-40B4-BE49-F238E27FC236}">
                      <a16:creationId xmlns:a16="http://schemas.microsoft.com/office/drawing/2014/main" id="{84E81C6F-F746-2744-A860-5CC7BB093BAC}"/>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6" name="Group 585">
                <a:extLst>
                  <a:ext uri="{FF2B5EF4-FFF2-40B4-BE49-F238E27FC236}">
                    <a16:creationId xmlns:a16="http://schemas.microsoft.com/office/drawing/2014/main" id="{9D4E3B1F-E01C-5542-A91E-2C7A6E5C595A}"/>
                  </a:ext>
                </a:extLst>
              </p:cNvPr>
              <p:cNvGrpSpPr/>
              <p:nvPr/>
            </p:nvGrpSpPr>
            <p:grpSpPr>
              <a:xfrm>
                <a:off x="2965450" y="3524250"/>
                <a:ext cx="72000" cy="72000"/>
                <a:chOff x="3362230" y="3083700"/>
                <a:chExt cx="90000" cy="90000"/>
              </a:xfrm>
            </p:grpSpPr>
            <p:cxnSp>
              <p:nvCxnSpPr>
                <p:cNvPr id="617" name="Straight Connector 616">
                  <a:extLst>
                    <a:ext uri="{FF2B5EF4-FFF2-40B4-BE49-F238E27FC236}">
                      <a16:creationId xmlns:a16="http://schemas.microsoft.com/office/drawing/2014/main" id="{898EB132-2E39-EB49-9FC2-D8E682F8A906}"/>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18" name="Straight Connector 617">
                  <a:extLst>
                    <a:ext uri="{FF2B5EF4-FFF2-40B4-BE49-F238E27FC236}">
                      <a16:creationId xmlns:a16="http://schemas.microsoft.com/office/drawing/2014/main" id="{B31E3208-F84E-1E40-AD63-4E0CA866706C}"/>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7" name="Group 586">
                <a:extLst>
                  <a:ext uri="{FF2B5EF4-FFF2-40B4-BE49-F238E27FC236}">
                    <a16:creationId xmlns:a16="http://schemas.microsoft.com/office/drawing/2014/main" id="{FD63A551-A59E-5948-97E5-D43EEBD24229}"/>
                  </a:ext>
                </a:extLst>
              </p:cNvPr>
              <p:cNvGrpSpPr/>
              <p:nvPr/>
            </p:nvGrpSpPr>
            <p:grpSpPr>
              <a:xfrm>
                <a:off x="2762250" y="3406775"/>
                <a:ext cx="72000" cy="72000"/>
                <a:chOff x="3362230" y="3083700"/>
                <a:chExt cx="90000" cy="90000"/>
              </a:xfrm>
            </p:grpSpPr>
            <p:cxnSp>
              <p:nvCxnSpPr>
                <p:cNvPr id="615" name="Straight Connector 614">
                  <a:extLst>
                    <a:ext uri="{FF2B5EF4-FFF2-40B4-BE49-F238E27FC236}">
                      <a16:creationId xmlns:a16="http://schemas.microsoft.com/office/drawing/2014/main" id="{9917E9FA-A0AD-BD48-AB21-6A44EA43D9A2}"/>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16" name="Straight Connector 615">
                  <a:extLst>
                    <a:ext uri="{FF2B5EF4-FFF2-40B4-BE49-F238E27FC236}">
                      <a16:creationId xmlns:a16="http://schemas.microsoft.com/office/drawing/2014/main" id="{A0D2C72B-15BC-A449-A82D-27E59CE0D6D0}"/>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8" name="Group 587">
                <a:extLst>
                  <a:ext uri="{FF2B5EF4-FFF2-40B4-BE49-F238E27FC236}">
                    <a16:creationId xmlns:a16="http://schemas.microsoft.com/office/drawing/2014/main" id="{992629D7-B6CA-C649-ABEE-9FD3173D9029}"/>
                  </a:ext>
                </a:extLst>
              </p:cNvPr>
              <p:cNvGrpSpPr/>
              <p:nvPr/>
            </p:nvGrpSpPr>
            <p:grpSpPr>
              <a:xfrm>
                <a:off x="2644775" y="3302000"/>
                <a:ext cx="72000" cy="72000"/>
                <a:chOff x="3362230" y="3083700"/>
                <a:chExt cx="90000" cy="90000"/>
              </a:xfrm>
            </p:grpSpPr>
            <p:cxnSp>
              <p:nvCxnSpPr>
                <p:cNvPr id="613" name="Straight Connector 612">
                  <a:extLst>
                    <a:ext uri="{FF2B5EF4-FFF2-40B4-BE49-F238E27FC236}">
                      <a16:creationId xmlns:a16="http://schemas.microsoft.com/office/drawing/2014/main" id="{F19DFFDD-ACC8-1C4D-89F2-2DD174542B84}"/>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14" name="Straight Connector 613">
                  <a:extLst>
                    <a:ext uri="{FF2B5EF4-FFF2-40B4-BE49-F238E27FC236}">
                      <a16:creationId xmlns:a16="http://schemas.microsoft.com/office/drawing/2014/main" id="{75EE0C19-8EAF-3348-8E5C-5EF06006D5F1}"/>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89" name="Group 588">
                <a:extLst>
                  <a:ext uri="{FF2B5EF4-FFF2-40B4-BE49-F238E27FC236}">
                    <a16:creationId xmlns:a16="http://schemas.microsoft.com/office/drawing/2014/main" id="{A814BCAB-5A44-634C-8504-BDF554E14A08}"/>
                  </a:ext>
                </a:extLst>
              </p:cNvPr>
              <p:cNvGrpSpPr/>
              <p:nvPr/>
            </p:nvGrpSpPr>
            <p:grpSpPr>
              <a:xfrm>
                <a:off x="2625725" y="3302000"/>
                <a:ext cx="72000" cy="72000"/>
                <a:chOff x="3362230" y="3083700"/>
                <a:chExt cx="90000" cy="90000"/>
              </a:xfrm>
            </p:grpSpPr>
            <p:cxnSp>
              <p:nvCxnSpPr>
                <p:cNvPr id="611" name="Straight Connector 610">
                  <a:extLst>
                    <a:ext uri="{FF2B5EF4-FFF2-40B4-BE49-F238E27FC236}">
                      <a16:creationId xmlns:a16="http://schemas.microsoft.com/office/drawing/2014/main" id="{07683AC1-B153-3545-852A-E37876C860BC}"/>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12" name="Straight Connector 611">
                  <a:extLst>
                    <a:ext uri="{FF2B5EF4-FFF2-40B4-BE49-F238E27FC236}">
                      <a16:creationId xmlns:a16="http://schemas.microsoft.com/office/drawing/2014/main" id="{1B0601C7-3987-1348-A8EF-B181D156F91F}"/>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0" name="Group 589">
                <a:extLst>
                  <a:ext uri="{FF2B5EF4-FFF2-40B4-BE49-F238E27FC236}">
                    <a16:creationId xmlns:a16="http://schemas.microsoft.com/office/drawing/2014/main" id="{E1A787D2-0DD8-EE48-88FF-543671241A49}"/>
                  </a:ext>
                </a:extLst>
              </p:cNvPr>
              <p:cNvGrpSpPr/>
              <p:nvPr/>
            </p:nvGrpSpPr>
            <p:grpSpPr>
              <a:xfrm>
                <a:off x="2466975" y="3108325"/>
                <a:ext cx="72000" cy="72000"/>
                <a:chOff x="3362230" y="3083700"/>
                <a:chExt cx="90000" cy="90000"/>
              </a:xfrm>
            </p:grpSpPr>
            <p:cxnSp>
              <p:nvCxnSpPr>
                <p:cNvPr id="609" name="Straight Connector 608">
                  <a:extLst>
                    <a:ext uri="{FF2B5EF4-FFF2-40B4-BE49-F238E27FC236}">
                      <a16:creationId xmlns:a16="http://schemas.microsoft.com/office/drawing/2014/main" id="{329A0C29-C239-8743-B013-58E448C1EBB2}"/>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10" name="Straight Connector 609">
                  <a:extLst>
                    <a:ext uri="{FF2B5EF4-FFF2-40B4-BE49-F238E27FC236}">
                      <a16:creationId xmlns:a16="http://schemas.microsoft.com/office/drawing/2014/main" id="{9F472A37-DE75-634B-8CEA-0EE78827FE9A}"/>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1" name="Group 590">
                <a:extLst>
                  <a:ext uri="{FF2B5EF4-FFF2-40B4-BE49-F238E27FC236}">
                    <a16:creationId xmlns:a16="http://schemas.microsoft.com/office/drawing/2014/main" id="{6A38509F-600C-2D41-9AE4-7E88C3F32436}"/>
                  </a:ext>
                </a:extLst>
              </p:cNvPr>
              <p:cNvGrpSpPr/>
              <p:nvPr/>
            </p:nvGrpSpPr>
            <p:grpSpPr>
              <a:xfrm>
                <a:off x="2041525" y="2393950"/>
                <a:ext cx="72000" cy="72000"/>
                <a:chOff x="3362230" y="3083700"/>
                <a:chExt cx="90000" cy="90000"/>
              </a:xfrm>
            </p:grpSpPr>
            <p:cxnSp>
              <p:nvCxnSpPr>
                <p:cNvPr id="607" name="Straight Connector 606">
                  <a:extLst>
                    <a:ext uri="{FF2B5EF4-FFF2-40B4-BE49-F238E27FC236}">
                      <a16:creationId xmlns:a16="http://schemas.microsoft.com/office/drawing/2014/main" id="{6120078A-4A46-CC46-B630-1E91022D0DA2}"/>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08" name="Straight Connector 607">
                  <a:extLst>
                    <a:ext uri="{FF2B5EF4-FFF2-40B4-BE49-F238E27FC236}">
                      <a16:creationId xmlns:a16="http://schemas.microsoft.com/office/drawing/2014/main" id="{3875F29C-29AF-1844-982A-C3B18DAD8DB3}"/>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2" name="Group 591">
                <a:extLst>
                  <a:ext uri="{FF2B5EF4-FFF2-40B4-BE49-F238E27FC236}">
                    <a16:creationId xmlns:a16="http://schemas.microsoft.com/office/drawing/2014/main" id="{FC25F06E-71F4-6145-866E-8DE4810E9C35}"/>
                  </a:ext>
                </a:extLst>
              </p:cNvPr>
              <p:cNvGrpSpPr/>
              <p:nvPr/>
            </p:nvGrpSpPr>
            <p:grpSpPr>
              <a:xfrm>
                <a:off x="1968500" y="2305050"/>
                <a:ext cx="72000" cy="72000"/>
                <a:chOff x="3362230" y="3083700"/>
                <a:chExt cx="90000" cy="90000"/>
              </a:xfrm>
            </p:grpSpPr>
            <p:cxnSp>
              <p:nvCxnSpPr>
                <p:cNvPr id="605" name="Straight Connector 604">
                  <a:extLst>
                    <a:ext uri="{FF2B5EF4-FFF2-40B4-BE49-F238E27FC236}">
                      <a16:creationId xmlns:a16="http://schemas.microsoft.com/office/drawing/2014/main" id="{387C7E22-38A0-654E-8254-90C48ECA1A76}"/>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06" name="Straight Connector 605">
                  <a:extLst>
                    <a:ext uri="{FF2B5EF4-FFF2-40B4-BE49-F238E27FC236}">
                      <a16:creationId xmlns:a16="http://schemas.microsoft.com/office/drawing/2014/main" id="{BD5AB545-ABF8-7E46-843B-D0978120968B}"/>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3" name="Group 592">
                <a:extLst>
                  <a:ext uri="{FF2B5EF4-FFF2-40B4-BE49-F238E27FC236}">
                    <a16:creationId xmlns:a16="http://schemas.microsoft.com/office/drawing/2014/main" id="{421FE153-0DBE-9C47-A0AC-9D0F55DCDAED}"/>
                  </a:ext>
                </a:extLst>
              </p:cNvPr>
              <p:cNvGrpSpPr/>
              <p:nvPr/>
            </p:nvGrpSpPr>
            <p:grpSpPr>
              <a:xfrm>
                <a:off x="1768475" y="1841500"/>
                <a:ext cx="72000" cy="72000"/>
                <a:chOff x="3362230" y="3083700"/>
                <a:chExt cx="90000" cy="90000"/>
              </a:xfrm>
            </p:grpSpPr>
            <p:cxnSp>
              <p:nvCxnSpPr>
                <p:cNvPr id="603" name="Straight Connector 602">
                  <a:extLst>
                    <a:ext uri="{FF2B5EF4-FFF2-40B4-BE49-F238E27FC236}">
                      <a16:creationId xmlns:a16="http://schemas.microsoft.com/office/drawing/2014/main" id="{F0620F7D-FD76-4947-9252-FABA2C30EE03}"/>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04" name="Straight Connector 603">
                  <a:extLst>
                    <a:ext uri="{FF2B5EF4-FFF2-40B4-BE49-F238E27FC236}">
                      <a16:creationId xmlns:a16="http://schemas.microsoft.com/office/drawing/2014/main" id="{59B05288-9C91-914A-A7DA-95C39CEBE993}"/>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4" name="Group 593">
                <a:extLst>
                  <a:ext uri="{FF2B5EF4-FFF2-40B4-BE49-F238E27FC236}">
                    <a16:creationId xmlns:a16="http://schemas.microsoft.com/office/drawing/2014/main" id="{985E1A49-467B-F741-87AA-F909FE0E26E3}"/>
                  </a:ext>
                </a:extLst>
              </p:cNvPr>
              <p:cNvGrpSpPr/>
              <p:nvPr/>
            </p:nvGrpSpPr>
            <p:grpSpPr>
              <a:xfrm>
                <a:off x="1495425" y="1016000"/>
                <a:ext cx="72000" cy="72000"/>
                <a:chOff x="3362230" y="3083700"/>
                <a:chExt cx="90000" cy="90000"/>
              </a:xfrm>
            </p:grpSpPr>
            <p:cxnSp>
              <p:nvCxnSpPr>
                <p:cNvPr id="601" name="Straight Connector 600">
                  <a:extLst>
                    <a:ext uri="{FF2B5EF4-FFF2-40B4-BE49-F238E27FC236}">
                      <a16:creationId xmlns:a16="http://schemas.microsoft.com/office/drawing/2014/main" id="{9F1C8758-7493-9246-9D0A-E2DF04A44969}"/>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02" name="Straight Connector 601">
                  <a:extLst>
                    <a:ext uri="{FF2B5EF4-FFF2-40B4-BE49-F238E27FC236}">
                      <a16:creationId xmlns:a16="http://schemas.microsoft.com/office/drawing/2014/main" id="{5BCE7A7B-2A5D-1848-A38D-06CD82BC66A2}"/>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5" name="Group 594">
                <a:extLst>
                  <a:ext uri="{FF2B5EF4-FFF2-40B4-BE49-F238E27FC236}">
                    <a16:creationId xmlns:a16="http://schemas.microsoft.com/office/drawing/2014/main" id="{75BE4B2F-4430-1F4A-94FE-3391D1D0E0DA}"/>
                  </a:ext>
                </a:extLst>
              </p:cNvPr>
              <p:cNvGrpSpPr/>
              <p:nvPr/>
            </p:nvGrpSpPr>
            <p:grpSpPr>
              <a:xfrm>
                <a:off x="1654175" y="1587500"/>
                <a:ext cx="72000" cy="72000"/>
                <a:chOff x="3362230" y="3083700"/>
                <a:chExt cx="90000" cy="90000"/>
              </a:xfrm>
            </p:grpSpPr>
            <p:cxnSp>
              <p:nvCxnSpPr>
                <p:cNvPr id="599" name="Straight Connector 598">
                  <a:extLst>
                    <a:ext uri="{FF2B5EF4-FFF2-40B4-BE49-F238E27FC236}">
                      <a16:creationId xmlns:a16="http://schemas.microsoft.com/office/drawing/2014/main" id="{6A3FED86-E4B9-D340-89CD-B03209295EA1}"/>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600" name="Straight Connector 599">
                  <a:extLst>
                    <a:ext uri="{FF2B5EF4-FFF2-40B4-BE49-F238E27FC236}">
                      <a16:creationId xmlns:a16="http://schemas.microsoft.com/office/drawing/2014/main" id="{7C42D1B2-431B-B148-81FA-1193644D6F38}"/>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nvGrpSpPr>
              <p:cNvPr id="596" name="Group 595">
                <a:extLst>
                  <a:ext uri="{FF2B5EF4-FFF2-40B4-BE49-F238E27FC236}">
                    <a16:creationId xmlns:a16="http://schemas.microsoft.com/office/drawing/2014/main" id="{04001C14-4B31-7542-90FA-60C546992E27}"/>
                  </a:ext>
                </a:extLst>
              </p:cNvPr>
              <p:cNvGrpSpPr/>
              <p:nvPr/>
            </p:nvGrpSpPr>
            <p:grpSpPr>
              <a:xfrm>
                <a:off x="2162175" y="2740025"/>
                <a:ext cx="72000" cy="72000"/>
                <a:chOff x="3362230" y="3083700"/>
                <a:chExt cx="90000" cy="90000"/>
              </a:xfrm>
            </p:grpSpPr>
            <p:cxnSp>
              <p:nvCxnSpPr>
                <p:cNvPr id="597" name="Straight Connector 596">
                  <a:extLst>
                    <a:ext uri="{FF2B5EF4-FFF2-40B4-BE49-F238E27FC236}">
                      <a16:creationId xmlns:a16="http://schemas.microsoft.com/office/drawing/2014/main" id="{50CC0817-87D7-494D-B141-2F10464B618B}"/>
                    </a:ext>
                  </a:extLst>
                </p:cNvPr>
                <p:cNvCxnSpPr/>
                <p:nvPr/>
              </p:nvCxnSpPr>
              <p:spPr>
                <a:xfrm>
                  <a:off x="3407230" y="3083700"/>
                  <a:ext cx="0" cy="90000"/>
                </a:xfrm>
                <a:prstGeom prst="line">
                  <a:avLst/>
                </a:prstGeom>
                <a:noFill/>
                <a:ln w="28575" cap="flat" cmpd="sng" algn="ctr">
                  <a:solidFill>
                    <a:schemeClr val="accent1"/>
                  </a:solidFill>
                  <a:prstDash val="solid"/>
                  <a:miter lim="800000"/>
                </a:ln>
                <a:effectLst/>
              </p:spPr>
            </p:cxnSp>
            <p:cxnSp>
              <p:nvCxnSpPr>
                <p:cNvPr id="598" name="Straight Connector 597">
                  <a:extLst>
                    <a:ext uri="{FF2B5EF4-FFF2-40B4-BE49-F238E27FC236}">
                      <a16:creationId xmlns:a16="http://schemas.microsoft.com/office/drawing/2014/main" id="{3F96FECC-736E-C44D-A1CF-F8168863B4F1}"/>
                    </a:ext>
                  </a:extLst>
                </p:cNvPr>
                <p:cNvCxnSpPr/>
                <p:nvPr/>
              </p:nvCxnSpPr>
              <p:spPr>
                <a:xfrm rot="16200000">
                  <a:off x="3407230" y="3083701"/>
                  <a:ext cx="0" cy="90000"/>
                </a:xfrm>
                <a:prstGeom prst="line">
                  <a:avLst/>
                </a:prstGeom>
                <a:noFill/>
                <a:ln w="28575" cap="flat" cmpd="sng" algn="ctr">
                  <a:solidFill>
                    <a:schemeClr val="accent1"/>
                  </a:solidFill>
                  <a:prstDash val="solid"/>
                  <a:miter lim="800000"/>
                </a:ln>
                <a:effectLst/>
              </p:spPr>
            </p:cxnSp>
          </p:grpSp>
        </p:grpSp>
      </p:grpSp>
      <p:sp>
        <p:nvSpPr>
          <p:cNvPr id="809" name="TextBox 808">
            <a:extLst>
              <a:ext uri="{FF2B5EF4-FFF2-40B4-BE49-F238E27FC236}">
                <a16:creationId xmlns:a16="http://schemas.microsoft.com/office/drawing/2014/main" id="{90CA1FD7-755F-B64F-AFD8-0765050B7EE4}"/>
              </a:ext>
            </a:extLst>
          </p:cNvPr>
          <p:cNvSpPr txBox="1"/>
          <p:nvPr/>
        </p:nvSpPr>
        <p:spPr>
          <a:xfrm>
            <a:off x="5366933" y="4176004"/>
            <a:ext cx="88166"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0</a:t>
            </a:r>
          </a:p>
        </p:txBody>
      </p:sp>
      <p:sp>
        <p:nvSpPr>
          <p:cNvPr id="810" name="TextBox 809">
            <a:extLst>
              <a:ext uri="{FF2B5EF4-FFF2-40B4-BE49-F238E27FC236}">
                <a16:creationId xmlns:a16="http://schemas.microsoft.com/office/drawing/2014/main" id="{B8621AE2-4BF7-8245-924C-60A25708CA7A}"/>
              </a:ext>
            </a:extLst>
          </p:cNvPr>
          <p:cNvSpPr txBox="1"/>
          <p:nvPr/>
        </p:nvSpPr>
        <p:spPr>
          <a:xfrm>
            <a:off x="5954806" y="4176004"/>
            <a:ext cx="176331"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10</a:t>
            </a:r>
          </a:p>
        </p:txBody>
      </p:sp>
      <p:sp>
        <p:nvSpPr>
          <p:cNvPr id="811" name="TextBox 810">
            <a:extLst>
              <a:ext uri="{FF2B5EF4-FFF2-40B4-BE49-F238E27FC236}">
                <a16:creationId xmlns:a16="http://schemas.microsoft.com/office/drawing/2014/main" id="{0E011257-F282-E946-B06D-8516F23FBDC0}"/>
              </a:ext>
            </a:extLst>
          </p:cNvPr>
          <p:cNvSpPr txBox="1"/>
          <p:nvPr/>
        </p:nvSpPr>
        <p:spPr>
          <a:xfrm>
            <a:off x="8658151" y="4176004"/>
            <a:ext cx="176331"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50</a:t>
            </a:r>
          </a:p>
        </p:txBody>
      </p:sp>
      <p:sp>
        <p:nvSpPr>
          <p:cNvPr id="812" name="TextBox 811">
            <a:extLst>
              <a:ext uri="{FF2B5EF4-FFF2-40B4-BE49-F238E27FC236}">
                <a16:creationId xmlns:a16="http://schemas.microsoft.com/office/drawing/2014/main" id="{8AD6E624-FA5D-734D-AC57-98B1FBBD7AE8}"/>
              </a:ext>
            </a:extLst>
          </p:cNvPr>
          <p:cNvSpPr txBox="1"/>
          <p:nvPr/>
        </p:nvSpPr>
        <p:spPr>
          <a:xfrm>
            <a:off x="7982314" y="4176004"/>
            <a:ext cx="176331"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40</a:t>
            </a:r>
          </a:p>
        </p:txBody>
      </p:sp>
      <p:sp>
        <p:nvSpPr>
          <p:cNvPr id="813" name="TextBox 812">
            <a:extLst>
              <a:ext uri="{FF2B5EF4-FFF2-40B4-BE49-F238E27FC236}">
                <a16:creationId xmlns:a16="http://schemas.microsoft.com/office/drawing/2014/main" id="{098AC302-CEE3-0F46-9C5B-69F52EA2E82C}"/>
              </a:ext>
            </a:extLst>
          </p:cNvPr>
          <p:cNvSpPr txBox="1"/>
          <p:nvPr/>
        </p:nvSpPr>
        <p:spPr>
          <a:xfrm>
            <a:off x="6630642" y="4176004"/>
            <a:ext cx="176331"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20</a:t>
            </a:r>
          </a:p>
        </p:txBody>
      </p:sp>
      <p:sp>
        <p:nvSpPr>
          <p:cNvPr id="814" name="TextBox 813">
            <a:extLst>
              <a:ext uri="{FF2B5EF4-FFF2-40B4-BE49-F238E27FC236}">
                <a16:creationId xmlns:a16="http://schemas.microsoft.com/office/drawing/2014/main" id="{1DF22C38-7156-FE47-A770-8F5B760909A7}"/>
              </a:ext>
            </a:extLst>
          </p:cNvPr>
          <p:cNvSpPr txBox="1"/>
          <p:nvPr/>
        </p:nvSpPr>
        <p:spPr>
          <a:xfrm>
            <a:off x="7306478" y="4176004"/>
            <a:ext cx="176331" cy="207749"/>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30</a:t>
            </a:r>
          </a:p>
        </p:txBody>
      </p:sp>
      <p:sp>
        <p:nvSpPr>
          <p:cNvPr id="816" name="TextBox 815">
            <a:extLst>
              <a:ext uri="{FF2B5EF4-FFF2-40B4-BE49-F238E27FC236}">
                <a16:creationId xmlns:a16="http://schemas.microsoft.com/office/drawing/2014/main" id="{147653D7-7679-F145-B293-14C46A8FD2A1}"/>
              </a:ext>
            </a:extLst>
          </p:cNvPr>
          <p:cNvSpPr txBox="1"/>
          <p:nvPr/>
        </p:nvSpPr>
        <p:spPr>
          <a:xfrm>
            <a:off x="5076853" y="1501995"/>
            <a:ext cx="264496"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100</a:t>
            </a:r>
          </a:p>
        </p:txBody>
      </p:sp>
      <p:sp>
        <p:nvSpPr>
          <p:cNvPr id="817" name="TextBox 816">
            <a:extLst>
              <a:ext uri="{FF2B5EF4-FFF2-40B4-BE49-F238E27FC236}">
                <a16:creationId xmlns:a16="http://schemas.microsoft.com/office/drawing/2014/main" id="{DCCAAC15-156E-964A-BF21-FC681A57FFE7}"/>
              </a:ext>
            </a:extLst>
          </p:cNvPr>
          <p:cNvSpPr txBox="1"/>
          <p:nvPr/>
        </p:nvSpPr>
        <p:spPr>
          <a:xfrm>
            <a:off x="5165019" y="2016987"/>
            <a:ext cx="176331"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80</a:t>
            </a:r>
          </a:p>
        </p:txBody>
      </p:sp>
      <p:sp>
        <p:nvSpPr>
          <p:cNvPr id="818" name="TextBox 817">
            <a:extLst>
              <a:ext uri="{FF2B5EF4-FFF2-40B4-BE49-F238E27FC236}">
                <a16:creationId xmlns:a16="http://schemas.microsoft.com/office/drawing/2014/main" id="{644CC91A-21A9-CC4B-B68A-D70879C64F61}"/>
              </a:ext>
            </a:extLst>
          </p:cNvPr>
          <p:cNvSpPr txBox="1"/>
          <p:nvPr/>
        </p:nvSpPr>
        <p:spPr>
          <a:xfrm>
            <a:off x="5165019" y="2531979"/>
            <a:ext cx="176331"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60</a:t>
            </a:r>
          </a:p>
        </p:txBody>
      </p:sp>
      <p:sp>
        <p:nvSpPr>
          <p:cNvPr id="819" name="TextBox 818">
            <a:extLst>
              <a:ext uri="{FF2B5EF4-FFF2-40B4-BE49-F238E27FC236}">
                <a16:creationId xmlns:a16="http://schemas.microsoft.com/office/drawing/2014/main" id="{2BB85D8E-4DD0-EC41-A3A8-F599907412A3}"/>
              </a:ext>
            </a:extLst>
          </p:cNvPr>
          <p:cNvSpPr txBox="1"/>
          <p:nvPr/>
        </p:nvSpPr>
        <p:spPr>
          <a:xfrm>
            <a:off x="5165019" y="3046972"/>
            <a:ext cx="176331"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40</a:t>
            </a:r>
          </a:p>
        </p:txBody>
      </p:sp>
      <p:sp>
        <p:nvSpPr>
          <p:cNvPr id="820" name="TextBox 819">
            <a:extLst>
              <a:ext uri="{FF2B5EF4-FFF2-40B4-BE49-F238E27FC236}">
                <a16:creationId xmlns:a16="http://schemas.microsoft.com/office/drawing/2014/main" id="{F2A82204-6E45-4541-A75C-61CD91FD4FD9}"/>
              </a:ext>
            </a:extLst>
          </p:cNvPr>
          <p:cNvSpPr txBox="1"/>
          <p:nvPr/>
        </p:nvSpPr>
        <p:spPr>
          <a:xfrm>
            <a:off x="5165019" y="3561963"/>
            <a:ext cx="176331"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20</a:t>
            </a:r>
          </a:p>
        </p:txBody>
      </p:sp>
      <p:sp>
        <p:nvSpPr>
          <p:cNvPr id="821" name="TextBox 820">
            <a:extLst>
              <a:ext uri="{FF2B5EF4-FFF2-40B4-BE49-F238E27FC236}">
                <a16:creationId xmlns:a16="http://schemas.microsoft.com/office/drawing/2014/main" id="{EE8D52D3-F931-1C49-B015-FD34BA66798F}"/>
              </a:ext>
            </a:extLst>
          </p:cNvPr>
          <p:cNvSpPr txBox="1"/>
          <p:nvPr/>
        </p:nvSpPr>
        <p:spPr>
          <a:xfrm>
            <a:off x="5253184" y="4076957"/>
            <a:ext cx="88166" cy="154786"/>
          </a:xfrm>
          <a:prstGeom prst="rect">
            <a:avLst/>
          </a:prstGeom>
          <a:noFill/>
          <a:ln>
            <a:noFill/>
          </a:ln>
        </p:spPr>
        <p:txBody>
          <a:bodyPr wrap="none" lIns="0" tIns="0" rIns="0" bIns="0" rtlCol="0" anchor="t" anchorCtr="1">
            <a:spAutoFit/>
          </a:bodyPr>
          <a:lstStyle/>
          <a:p>
            <a:pPr algn="r" defTabSz="342884" fontAlgn="auto">
              <a:lnSpc>
                <a:spcPct val="70000"/>
              </a:lnSpc>
              <a:spcBef>
                <a:spcPts val="0"/>
              </a:spcBef>
              <a:spcAft>
                <a:spcPts val="0"/>
              </a:spcAft>
              <a:defRPr/>
            </a:pPr>
            <a:r>
              <a:rPr lang="en-US" sz="1350" dirty="0">
                <a:solidFill>
                  <a:srgbClr val="000000"/>
                </a:solidFill>
                <a:latin typeface="Calibri" panose="020F0502020204030204" pitchFamily="34" charset="0"/>
                <a:ea typeface="+mn-ea"/>
                <a:cs typeface="Calibri" panose="020F0502020204030204" pitchFamily="34" charset="0"/>
              </a:rPr>
              <a:t>0</a:t>
            </a:r>
          </a:p>
        </p:txBody>
      </p:sp>
      <p:cxnSp>
        <p:nvCxnSpPr>
          <p:cNvPr id="838" name="Straight Connector 837">
            <a:extLst>
              <a:ext uri="{FF2B5EF4-FFF2-40B4-BE49-F238E27FC236}">
                <a16:creationId xmlns:a16="http://schemas.microsoft.com/office/drawing/2014/main" id="{E8C64C4D-60DA-D54A-8C9A-B1E00AD6BCBA}"/>
              </a:ext>
            </a:extLst>
          </p:cNvPr>
          <p:cNvCxnSpPr/>
          <p:nvPr/>
        </p:nvCxnSpPr>
        <p:spPr>
          <a:xfrm>
            <a:off x="5411949" y="1562097"/>
            <a:ext cx="0" cy="2563568"/>
          </a:xfrm>
          <a:prstGeom prst="line">
            <a:avLst/>
          </a:prstGeom>
          <a:noFill/>
          <a:ln w="28575" cap="flat" cmpd="sng" algn="ctr">
            <a:solidFill>
              <a:schemeClr val="bg1"/>
            </a:solidFill>
            <a:prstDash val="solid"/>
            <a:miter lim="800000"/>
          </a:ln>
          <a:effectLst/>
        </p:spPr>
      </p:cxnSp>
      <p:cxnSp>
        <p:nvCxnSpPr>
          <p:cNvPr id="839" name="Straight Connector 838">
            <a:extLst>
              <a:ext uri="{FF2B5EF4-FFF2-40B4-BE49-F238E27FC236}">
                <a16:creationId xmlns:a16="http://schemas.microsoft.com/office/drawing/2014/main" id="{58E38D92-C41F-FA4C-9C9E-EF92CBCF42A4}"/>
              </a:ext>
            </a:extLst>
          </p:cNvPr>
          <p:cNvCxnSpPr/>
          <p:nvPr/>
        </p:nvCxnSpPr>
        <p:spPr>
          <a:xfrm flipH="1">
            <a:off x="5411949" y="4125661"/>
            <a:ext cx="3331336" cy="0"/>
          </a:xfrm>
          <a:prstGeom prst="line">
            <a:avLst/>
          </a:prstGeom>
          <a:noFill/>
          <a:ln w="28575" cap="flat" cmpd="sng" algn="ctr">
            <a:solidFill>
              <a:schemeClr val="bg1"/>
            </a:solidFill>
            <a:prstDash val="solid"/>
            <a:miter lim="800000"/>
          </a:ln>
          <a:effectLst/>
        </p:spPr>
      </p:cxnSp>
      <p:cxnSp>
        <p:nvCxnSpPr>
          <p:cNvPr id="832" name="Straight Connector 831">
            <a:extLst>
              <a:ext uri="{FF2B5EF4-FFF2-40B4-BE49-F238E27FC236}">
                <a16:creationId xmlns:a16="http://schemas.microsoft.com/office/drawing/2014/main" id="{640C5A5D-B973-BD4E-A1D5-45750E63275B}"/>
              </a:ext>
            </a:extLst>
          </p:cNvPr>
          <p:cNvCxnSpPr/>
          <p:nvPr/>
        </p:nvCxnSpPr>
        <p:spPr>
          <a:xfrm flipH="1">
            <a:off x="5354573" y="4125664"/>
            <a:ext cx="48006" cy="0"/>
          </a:xfrm>
          <a:prstGeom prst="line">
            <a:avLst/>
          </a:prstGeom>
          <a:noFill/>
          <a:ln w="28575" cap="flat" cmpd="sng" algn="ctr">
            <a:solidFill>
              <a:schemeClr val="bg1"/>
            </a:solidFill>
            <a:prstDash val="solid"/>
            <a:miter lim="800000"/>
          </a:ln>
          <a:effectLst/>
        </p:spPr>
      </p:cxnSp>
      <p:cxnSp>
        <p:nvCxnSpPr>
          <p:cNvPr id="833" name="Straight Connector 832">
            <a:extLst>
              <a:ext uri="{FF2B5EF4-FFF2-40B4-BE49-F238E27FC236}">
                <a16:creationId xmlns:a16="http://schemas.microsoft.com/office/drawing/2014/main" id="{74F0478B-25F2-634A-A58C-8BE36C949A9B}"/>
              </a:ext>
            </a:extLst>
          </p:cNvPr>
          <p:cNvCxnSpPr/>
          <p:nvPr/>
        </p:nvCxnSpPr>
        <p:spPr>
          <a:xfrm flipH="1">
            <a:off x="5354573" y="1562096"/>
            <a:ext cx="48006" cy="0"/>
          </a:xfrm>
          <a:prstGeom prst="line">
            <a:avLst/>
          </a:prstGeom>
          <a:noFill/>
          <a:ln w="28575" cap="flat" cmpd="sng" algn="ctr">
            <a:solidFill>
              <a:schemeClr val="bg1"/>
            </a:solidFill>
            <a:prstDash val="solid"/>
            <a:miter lim="800000"/>
          </a:ln>
          <a:effectLst/>
        </p:spPr>
      </p:cxnSp>
      <p:cxnSp>
        <p:nvCxnSpPr>
          <p:cNvPr id="834" name="Straight Connector 833">
            <a:extLst>
              <a:ext uri="{FF2B5EF4-FFF2-40B4-BE49-F238E27FC236}">
                <a16:creationId xmlns:a16="http://schemas.microsoft.com/office/drawing/2014/main" id="{AEF984D1-B96E-6845-897C-66F031D964FB}"/>
              </a:ext>
            </a:extLst>
          </p:cNvPr>
          <p:cNvCxnSpPr/>
          <p:nvPr/>
        </p:nvCxnSpPr>
        <p:spPr>
          <a:xfrm flipH="1">
            <a:off x="5354573" y="2587524"/>
            <a:ext cx="48006" cy="0"/>
          </a:xfrm>
          <a:prstGeom prst="line">
            <a:avLst/>
          </a:prstGeom>
          <a:noFill/>
          <a:ln w="28575" cap="flat" cmpd="sng" algn="ctr">
            <a:solidFill>
              <a:schemeClr val="bg1"/>
            </a:solidFill>
            <a:prstDash val="solid"/>
            <a:miter lim="800000"/>
          </a:ln>
          <a:effectLst/>
        </p:spPr>
      </p:cxnSp>
      <p:cxnSp>
        <p:nvCxnSpPr>
          <p:cNvPr id="835" name="Straight Connector 834">
            <a:extLst>
              <a:ext uri="{FF2B5EF4-FFF2-40B4-BE49-F238E27FC236}">
                <a16:creationId xmlns:a16="http://schemas.microsoft.com/office/drawing/2014/main" id="{318B3307-411E-4641-83AA-D6CA6B2AC132}"/>
              </a:ext>
            </a:extLst>
          </p:cNvPr>
          <p:cNvCxnSpPr/>
          <p:nvPr/>
        </p:nvCxnSpPr>
        <p:spPr>
          <a:xfrm flipH="1">
            <a:off x="5354573" y="3100237"/>
            <a:ext cx="48006" cy="0"/>
          </a:xfrm>
          <a:prstGeom prst="line">
            <a:avLst/>
          </a:prstGeom>
          <a:noFill/>
          <a:ln w="28575" cap="flat" cmpd="sng" algn="ctr">
            <a:solidFill>
              <a:schemeClr val="bg1"/>
            </a:solidFill>
            <a:prstDash val="solid"/>
            <a:miter lim="800000"/>
          </a:ln>
          <a:effectLst/>
        </p:spPr>
      </p:cxnSp>
      <p:cxnSp>
        <p:nvCxnSpPr>
          <p:cNvPr id="836" name="Straight Connector 835">
            <a:extLst>
              <a:ext uri="{FF2B5EF4-FFF2-40B4-BE49-F238E27FC236}">
                <a16:creationId xmlns:a16="http://schemas.microsoft.com/office/drawing/2014/main" id="{339198A9-9A31-9C46-9D8D-C889DD7E8985}"/>
              </a:ext>
            </a:extLst>
          </p:cNvPr>
          <p:cNvCxnSpPr/>
          <p:nvPr/>
        </p:nvCxnSpPr>
        <p:spPr>
          <a:xfrm flipH="1">
            <a:off x="5354573" y="2074810"/>
            <a:ext cx="48006" cy="0"/>
          </a:xfrm>
          <a:prstGeom prst="line">
            <a:avLst/>
          </a:prstGeom>
          <a:noFill/>
          <a:ln w="28575" cap="flat" cmpd="sng" algn="ctr">
            <a:solidFill>
              <a:schemeClr val="bg1"/>
            </a:solidFill>
            <a:prstDash val="solid"/>
            <a:miter lim="800000"/>
          </a:ln>
          <a:effectLst/>
        </p:spPr>
      </p:cxnSp>
      <p:cxnSp>
        <p:nvCxnSpPr>
          <p:cNvPr id="837" name="Straight Connector 836">
            <a:extLst>
              <a:ext uri="{FF2B5EF4-FFF2-40B4-BE49-F238E27FC236}">
                <a16:creationId xmlns:a16="http://schemas.microsoft.com/office/drawing/2014/main" id="{99F7B0D9-E759-034A-A464-5B72C8D77CBF}"/>
              </a:ext>
            </a:extLst>
          </p:cNvPr>
          <p:cNvCxnSpPr/>
          <p:nvPr/>
        </p:nvCxnSpPr>
        <p:spPr>
          <a:xfrm flipH="1">
            <a:off x="5354573" y="3612951"/>
            <a:ext cx="48006" cy="0"/>
          </a:xfrm>
          <a:prstGeom prst="line">
            <a:avLst/>
          </a:prstGeom>
          <a:noFill/>
          <a:ln w="28575" cap="flat" cmpd="sng" algn="ctr">
            <a:solidFill>
              <a:schemeClr val="bg1"/>
            </a:solidFill>
            <a:prstDash val="solid"/>
            <a:miter lim="800000"/>
          </a:ln>
          <a:effectLst/>
        </p:spPr>
      </p:cxnSp>
      <p:cxnSp>
        <p:nvCxnSpPr>
          <p:cNvPr id="826" name="Straight Connector 825">
            <a:extLst>
              <a:ext uri="{FF2B5EF4-FFF2-40B4-BE49-F238E27FC236}">
                <a16:creationId xmlns:a16="http://schemas.microsoft.com/office/drawing/2014/main" id="{247A9CA6-72E2-5047-B0A4-8921E4A6DC43}"/>
              </a:ext>
            </a:extLst>
          </p:cNvPr>
          <p:cNvCxnSpPr/>
          <p:nvPr/>
        </p:nvCxnSpPr>
        <p:spPr>
          <a:xfrm>
            <a:off x="5411949" y="4125661"/>
            <a:ext cx="0" cy="48006"/>
          </a:xfrm>
          <a:prstGeom prst="line">
            <a:avLst/>
          </a:prstGeom>
          <a:noFill/>
          <a:ln w="28575" cap="flat" cmpd="sng" algn="ctr">
            <a:solidFill>
              <a:schemeClr val="bg1"/>
            </a:solidFill>
            <a:prstDash val="solid"/>
            <a:miter lim="800000"/>
          </a:ln>
          <a:effectLst/>
        </p:spPr>
      </p:cxnSp>
      <p:cxnSp>
        <p:nvCxnSpPr>
          <p:cNvPr id="827" name="Straight Connector 826">
            <a:extLst>
              <a:ext uri="{FF2B5EF4-FFF2-40B4-BE49-F238E27FC236}">
                <a16:creationId xmlns:a16="http://schemas.microsoft.com/office/drawing/2014/main" id="{9C1E774F-BD31-4A40-A9FF-B484C06D3B06}"/>
              </a:ext>
            </a:extLst>
          </p:cNvPr>
          <p:cNvCxnSpPr/>
          <p:nvPr/>
        </p:nvCxnSpPr>
        <p:spPr>
          <a:xfrm>
            <a:off x="8743285" y="4125661"/>
            <a:ext cx="0" cy="48006"/>
          </a:xfrm>
          <a:prstGeom prst="line">
            <a:avLst/>
          </a:prstGeom>
          <a:noFill/>
          <a:ln w="28575" cap="flat" cmpd="sng" algn="ctr">
            <a:solidFill>
              <a:schemeClr val="bg1"/>
            </a:solidFill>
            <a:prstDash val="solid"/>
            <a:miter lim="800000"/>
          </a:ln>
          <a:effectLst/>
        </p:spPr>
      </p:cxnSp>
      <p:cxnSp>
        <p:nvCxnSpPr>
          <p:cNvPr id="828" name="Straight Connector 827">
            <a:extLst>
              <a:ext uri="{FF2B5EF4-FFF2-40B4-BE49-F238E27FC236}">
                <a16:creationId xmlns:a16="http://schemas.microsoft.com/office/drawing/2014/main" id="{E2934AD4-0B1D-1849-B697-73DA58621BF1}"/>
              </a:ext>
            </a:extLst>
          </p:cNvPr>
          <p:cNvCxnSpPr/>
          <p:nvPr/>
        </p:nvCxnSpPr>
        <p:spPr>
          <a:xfrm>
            <a:off x="8077019" y="4125661"/>
            <a:ext cx="0" cy="48006"/>
          </a:xfrm>
          <a:prstGeom prst="line">
            <a:avLst/>
          </a:prstGeom>
          <a:noFill/>
          <a:ln w="28575" cap="flat" cmpd="sng" algn="ctr">
            <a:solidFill>
              <a:schemeClr val="bg1"/>
            </a:solidFill>
            <a:prstDash val="solid"/>
            <a:miter lim="800000"/>
          </a:ln>
          <a:effectLst/>
        </p:spPr>
      </p:cxnSp>
      <p:cxnSp>
        <p:nvCxnSpPr>
          <p:cNvPr id="829" name="Straight Connector 828">
            <a:extLst>
              <a:ext uri="{FF2B5EF4-FFF2-40B4-BE49-F238E27FC236}">
                <a16:creationId xmlns:a16="http://schemas.microsoft.com/office/drawing/2014/main" id="{7C1AE3EA-7BD3-8944-AEEA-C9C49147EB29}"/>
              </a:ext>
            </a:extLst>
          </p:cNvPr>
          <p:cNvCxnSpPr/>
          <p:nvPr/>
        </p:nvCxnSpPr>
        <p:spPr>
          <a:xfrm>
            <a:off x="7410752" y="4125661"/>
            <a:ext cx="0" cy="48006"/>
          </a:xfrm>
          <a:prstGeom prst="line">
            <a:avLst/>
          </a:prstGeom>
          <a:noFill/>
          <a:ln w="28575" cap="flat" cmpd="sng" algn="ctr">
            <a:solidFill>
              <a:schemeClr val="bg1"/>
            </a:solidFill>
            <a:prstDash val="solid"/>
            <a:miter lim="800000"/>
          </a:ln>
          <a:effectLst/>
        </p:spPr>
      </p:cxnSp>
      <p:cxnSp>
        <p:nvCxnSpPr>
          <p:cNvPr id="830" name="Straight Connector 829">
            <a:extLst>
              <a:ext uri="{FF2B5EF4-FFF2-40B4-BE49-F238E27FC236}">
                <a16:creationId xmlns:a16="http://schemas.microsoft.com/office/drawing/2014/main" id="{24BE38E4-5D0C-494A-A6D6-7E35CAB757BA}"/>
              </a:ext>
            </a:extLst>
          </p:cNvPr>
          <p:cNvCxnSpPr/>
          <p:nvPr/>
        </p:nvCxnSpPr>
        <p:spPr>
          <a:xfrm>
            <a:off x="6744483" y="4125661"/>
            <a:ext cx="0" cy="48006"/>
          </a:xfrm>
          <a:prstGeom prst="line">
            <a:avLst/>
          </a:prstGeom>
          <a:noFill/>
          <a:ln w="28575" cap="flat" cmpd="sng" algn="ctr">
            <a:solidFill>
              <a:schemeClr val="bg1"/>
            </a:solidFill>
            <a:prstDash val="solid"/>
            <a:miter lim="800000"/>
          </a:ln>
          <a:effectLst/>
        </p:spPr>
      </p:cxnSp>
      <p:cxnSp>
        <p:nvCxnSpPr>
          <p:cNvPr id="831" name="Straight Connector 830">
            <a:extLst>
              <a:ext uri="{FF2B5EF4-FFF2-40B4-BE49-F238E27FC236}">
                <a16:creationId xmlns:a16="http://schemas.microsoft.com/office/drawing/2014/main" id="{F9BF22CC-2496-7D48-AAE2-FC4B3C8A3772}"/>
              </a:ext>
            </a:extLst>
          </p:cNvPr>
          <p:cNvCxnSpPr/>
          <p:nvPr/>
        </p:nvCxnSpPr>
        <p:spPr>
          <a:xfrm>
            <a:off x="6078216" y="4125661"/>
            <a:ext cx="0" cy="48006"/>
          </a:xfrm>
          <a:prstGeom prst="line">
            <a:avLst/>
          </a:prstGeom>
          <a:noFill/>
          <a:ln w="28575" cap="flat" cmpd="sng" algn="ctr">
            <a:solidFill>
              <a:schemeClr val="bg1"/>
            </a:solidFill>
            <a:prstDash val="solid"/>
            <a:miter lim="800000"/>
          </a:ln>
          <a:effectLst/>
        </p:spPr>
      </p:cxnSp>
      <p:sp>
        <p:nvSpPr>
          <p:cNvPr id="841" name="TextBox 840">
            <a:extLst>
              <a:ext uri="{FF2B5EF4-FFF2-40B4-BE49-F238E27FC236}">
                <a16:creationId xmlns:a16="http://schemas.microsoft.com/office/drawing/2014/main" id="{F5EF881F-C7D7-C84D-B649-1EA4798A2CDA}"/>
              </a:ext>
            </a:extLst>
          </p:cNvPr>
          <p:cNvSpPr txBox="1"/>
          <p:nvPr/>
        </p:nvSpPr>
        <p:spPr>
          <a:xfrm>
            <a:off x="5410689" y="4386047"/>
            <a:ext cx="3332597" cy="207749"/>
          </a:xfrm>
          <a:prstGeom prst="rect">
            <a:avLst/>
          </a:prstGeom>
          <a:noFill/>
          <a:ln>
            <a:noFill/>
          </a:ln>
        </p:spPr>
        <p:txBody>
          <a:bodyPr wrap="square" lIns="0" tIns="0" rIns="0" bIns="0" rtlCol="0">
            <a:spAutoFit/>
          </a:bodyPr>
          <a:lstStyle/>
          <a:p>
            <a:pPr algn="ctr" defTabSz="342884" fontAlgn="auto">
              <a:spcBef>
                <a:spcPts val="0"/>
              </a:spcBef>
              <a:spcAft>
                <a:spcPts val="0"/>
              </a:spcAft>
              <a:defRPr/>
            </a:pPr>
            <a:r>
              <a:rPr lang="en-US" sz="1350" b="1" dirty="0">
                <a:solidFill>
                  <a:srgbClr val="000000"/>
                </a:solidFill>
                <a:latin typeface="Calibri" panose="020F0502020204030204" pitchFamily="34" charset="0"/>
                <a:ea typeface="+mn-ea"/>
                <a:cs typeface="Calibri" panose="020F0502020204030204" pitchFamily="34" charset="0"/>
              </a:rPr>
              <a:t>Mo</a:t>
            </a:r>
          </a:p>
        </p:txBody>
      </p:sp>
      <p:sp>
        <p:nvSpPr>
          <p:cNvPr id="842" name="TextBox 841">
            <a:extLst>
              <a:ext uri="{FF2B5EF4-FFF2-40B4-BE49-F238E27FC236}">
                <a16:creationId xmlns:a16="http://schemas.microsoft.com/office/drawing/2014/main" id="{0CF76AD8-7AE7-E946-97D4-84D0D673F17D}"/>
              </a:ext>
            </a:extLst>
          </p:cNvPr>
          <p:cNvSpPr txBox="1"/>
          <p:nvPr/>
        </p:nvSpPr>
        <p:spPr>
          <a:xfrm rot="16200000">
            <a:off x="3671584" y="2745125"/>
            <a:ext cx="2550953" cy="207749"/>
          </a:xfrm>
          <a:prstGeom prst="rect">
            <a:avLst/>
          </a:prstGeom>
          <a:noFill/>
          <a:ln>
            <a:noFill/>
          </a:ln>
        </p:spPr>
        <p:txBody>
          <a:bodyPr wrap="square" lIns="0" tIns="0" rIns="0" bIns="0" rtlCol="0">
            <a:spAutoFit/>
          </a:bodyPr>
          <a:lstStyle/>
          <a:p>
            <a:pPr algn="ctr" defTabSz="342884" fontAlgn="auto">
              <a:spcBef>
                <a:spcPts val="0"/>
              </a:spcBef>
              <a:spcAft>
                <a:spcPts val="0"/>
              </a:spcAft>
              <a:defRPr/>
            </a:pPr>
            <a:r>
              <a:rPr lang="en-US" sz="1350" b="1" dirty="0">
                <a:solidFill>
                  <a:srgbClr val="000000"/>
                </a:solidFill>
                <a:latin typeface="Calibri" panose="020F0502020204030204" pitchFamily="34" charset="0"/>
                <a:ea typeface="+mn-ea"/>
                <a:cs typeface="Calibri" panose="020F0502020204030204" pitchFamily="34" charset="0"/>
              </a:rPr>
              <a:t>Proportion Surviving (%)</a:t>
            </a:r>
          </a:p>
        </p:txBody>
      </p:sp>
      <p:sp>
        <p:nvSpPr>
          <p:cNvPr id="844" name="TextBox 843">
            <a:extLst>
              <a:ext uri="{FF2B5EF4-FFF2-40B4-BE49-F238E27FC236}">
                <a16:creationId xmlns:a16="http://schemas.microsoft.com/office/drawing/2014/main" id="{A74A748D-283A-B04B-B6B2-14F7B0D0EA41}"/>
              </a:ext>
            </a:extLst>
          </p:cNvPr>
          <p:cNvSpPr txBox="1"/>
          <p:nvPr/>
        </p:nvSpPr>
        <p:spPr>
          <a:xfrm>
            <a:off x="6523333" y="2827392"/>
            <a:ext cx="1801134" cy="184666"/>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200" b="1" dirty="0">
                <a:solidFill>
                  <a:srgbClr val="015873"/>
                </a:solidFill>
                <a:latin typeface="Calibri" panose="020F0502020204030204" pitchFamily="34" charset="0"/>
                <a:ea typeface="+mn-ea"/>
                <a:cs typeface="Calibri" panose="020F0502020204030204" pitchFamily="34" charset="0"/>
              </a:rPr>
              <a:t>Not triple refractory (n = 57)</a:t>
            </a:r>
          </a:p>
        </p:txBody>
      </p:sp>
      <p:sp>
        <p:nvSpPr>
          <p:cNvPr id="845" name="TextBox 844">
            <a:extLst>
              <a:ext uri="{FF2B5EF4-FFF2-40B4-BE49-F238E27FC236}">
                <a16:creationId xmlns:a16="http://schemas.microsoft.com/office/drawing/2014/main" id="{229492B5-09FD-5446-B2DD-534CCD746EDB}"/>
              </a:ext>
            </a:extLst>
          </p:cNvPr>
          <p:cNvSpPr txBox="1"/>
          <p:nvPr/>
        </p:nvSpPr>
        <p:spPr>
          <a:xfrm>
            <a:off x="7456120" y="3293293"/>
            <a:ext cx="1227259" cy="369332"/>
          </a:xfrm>
          <a:prstGeom prst="rect">
            <a:avLst/>
          </a:prstGeom>
          <a:noFill/>
          <a:ln>
            <a:noFill/>
          </a:ln>
        </p:spPr>
        <p:txBody>
          <a:bodyPr wrap="none" lIns="0" tIns="0" rIns="0" bIns="0" rtlCol="0" anchor="t" anchorCtr="1">
            <a:spAutoFit/>
          </a:bodyPr>
          <a:lstStyle/>
          <a:p>
            <a:pPr defTabSz="342884" fontAlgn="auto">
              <a:spcBef>
                <a:spcPts val="0"/>
              </a:spcBef>
              <a:spcAft>
                <a:spcPts val="0"/>
              </a:spcAft>
              <a:defRPr/>
            </a:pPr>
            <a:r>
              <a:rPr lang="en-US" sz="1200" b="1" dirty="0">
                <a:solidFill>
                  <a:srgbClr val="E1471D"/>
                </a:solidFill>
                <a:latin typeface="Calibri" panose="020F0502020204030204" pitchFamily="34" charset="0"/>
                <a:ea typeface="+mn-ea"/>
                <a:cs typeface="Calibri" panose="020F0502020204030204" pitchFamily="34" charset="0"/>
              </a:rPr>
              <a:t>Triple and quad</a:t>
            </a:r>
          </a:p>
          <a:p>
            <a:pPr defTabSz="342884" fontAlgn="auto">
              <a:spcBef>
                <a:spcPts val="0"/>
              </a:spcBef>
              <a:spcAft>
                <a:spcPts val="0"/>
              </a:spcAft>
              <a:defRPr/>
            </a:pPr>
            <a:r>
              <a:rPr lang="en-US" sz="1200" b="1" dirty="0">
                <a:solidFill>
                  <a:srgbClr val="E1471D"/>
                </a:solidFill>
                <a:latin typeface="Calibri" panose="020F0502020204030204" pitchFamily="34" charset="0"/>
                <a:ea typeface="+mn-ea"/>
                <a:cs typeface="Calibri" panose="020F0502020204030204" pitchFamily="34" charset="0"/>
              </a:rPr>
              <a:t>refractory (n = 148)</a:t>
            </a:r>
          </a:p>
        </p:txBody>
      </p:sp>
      <p:sp>
        <p:nvSpPr>
          <p:cNvPr id="846" name="TextBox 845">
            <a:extLst>
              <a:ext uri="{FF2B5EF4-FFF2-40B4-BE49-F238E27FC236}">
                <a16:creationId xmlns:a16="http://schemas.microsoft.com/office/drawing/2014/main" id="{30178083-F9F8-BF44-B5AA-F0330E9DD704}"/>
              </a:ext>
            </a:extLst>
          </p:cNvPr>
          <p:cNvSpPr txBox="1"/>
          <p:nvPr/>
        </p:nvSpPr>
        <p:spPr>
          <a:xfrm>
            <a:off x="6899886" y="3852694"/>
            <a:ext cx="1548887" cy="184666"/>
          </a:xfrm>
          <a:prstGeom prst="rect">
            <a:avLst/>
          </a:prstGeom>
          <a:noFill/>
          <a:ln>
            <a:noFill/>
          </a:ln>
        </p:spPr>
        <p:txBody>
          <a:bodyPr wrap="none" lIns="0" tIns="0" rIns="0" bIns="0" rtlCol="0" anchor="t" anchorCtr="1">
            <a:spAutoFit/>
          </a:bodyPr>
          <a:lstStyle/>
          <a:p>
            <a:pPr algn="r" defTabSz="342884" fontAlgn="auto">
              <a:spcBef>
                <a:spcPts val="0"/>
              </a:spcBef>
              <a:spcAft>
                <a:spcPts val="0"/>
              </a:spcAft>
              <a:defRPr/>
            </a:pPr>
            <a:r>
              <a:rPr lang="en-US" sz="1200" b="1" dirty="0">
                <a:solidFill>
                  <a:srgbClr val="00823B"/>
                </a:solidFill>
                <a:latin typeface="Calibri" panose="020F0502020204030204" pitchFamily="34" charset="0"/>
                <a:ea typeface="+mn-ea"/>
                <a:cs typeface="Calibri" panose="020F0502020204030204" pitchFamily="34" charset="0"/>
              </a:rPr>
              <a:t>Penta refractory (n = 70)</a:t>
            </a:r>
          </a:p>
        </p:txBody>
      </p:sp>
      <p:sp>
        <p:nvSpPr>
          <p:cNvPr id="847" name="TextBox 846">
            <a:extLst>
              <a:ext uri="{FF2B5EF4-FFF2-40B4-BE49-F238E27FC236}">
                <a16:creationId xmlns:a16="http://schemas.microsoft.com/office/drawing/2014/main" id="{7B53FE6D-8EEB-1F47-900E-305A5E47D6B8}"/>
              </a:ext>
            </a:extLst>
          </p:cNvPr>
          <p:cNvSpPr txBox="1"/>
          <p:nvPr/>
        </p:nvSpPr>
        <p:spPr>
          <a:xfrm>
            <a:off x="5545117" y="3847417"/>
            <a:ext cx="501740" cy="184666"/>
          </a:xfrm>
          <a:prstGeom prst="rect">
            <a:avLst/>
          </a:prstGeom>
          <a:noFill/>
          <a:ln>
            <a:noFill/>
          </a:ln>
        </p:spPr>
        <p:txBody>
          <a:bodyPr wrap="none" lIns="0" tIns="0" rIns="0" bIns="0" rtlCol="0" anchor="t" anchorCtr="1">
            <a:spAutoFit/>
          </a:bodyPr>
          <a:lstStyle/>
          <a:p>
            <a:pPr algn="ctr" defTabSz="342884" fontAlgn="auto">
              <a:spcBef>
                <a:spcPts val="0"/>
              </a:spcBef>
              <a:spcAft>
                <a:spcPts val="0"/>
              </a:spcAft>
              <a:defRPr/>
            </a:pPr>
            <a:r>
              <a:rPr lang="en-US" sz="1200" i="1" dirty="0">
                <a:solidFill>
                  <a:srgbClr val="000000"/>
                </a:solidFill>
                <a:latin typeface="Calibri" panose="020F0502020204030204" pitchFamily="34" charset="0"/>
                <a:ea typeface="+mn-ea"/>
                <a:cs typeface="Calibri" panose="020F0502020204030204" pitchFamily="34" charset="0"/>
              </a:rPr>
              <a:t>P</a:t>
            </a:r>
            <a:r>
              <a:rPr lang="en-US" sz="1200" dirty="0">
                <a:solidFill>
                  <a:srgbClr val="000000"/>
                </a:solidFill>
                <a:latin typeface="Calibri" panose="020F0502020204030204" pitchFamily="34" charset="0"/>
                <a:ea typeface="+mn-ea"/>
                <a:cs typeface="Calibri" panose="020F0502020204030204" pitchFamily="34" charset="0"/>
              </a:rPr>
              <a:t> = .002</a:t>
            </a:r>
          </a:p>
        </p:txBody>
      </p:sp>
      <p:graphicFrame>
        <p:nvGraphicFramePr>
          <p:cNvPr id="3" name="Table 2">
            <a:extLst>
              <a:ext uri="{FF2B5EF4-FFF2-40B4-BE49-F238E27FC236}">
                <a16:creationId xmlns:a16="http://schemas.microsoft.com/office/drawing/2014/main" id="{63084822-D3B5-644C-8E97-C233F403BE5C}"/>
              </a:ext>
            </a:extLst>
          </p:cNvPr>
          <p:cNvGraphicFramePr>
            <a:graphicFrameLocks noGrp="1"/>
          </p:cNvGraphicFramePr>
          <p:nvPr/>
        </p:nvGraphicFramePr>
        <p:xfrm>
          <a:off x="465797" y="1501995"/>
          <a:ext cx="4231995" cy="2263140"/>
        </p:xfrm>
        <a:graphic>
          <a:graphicData uri="http://schemas.openxmlformats.org/drawingml/2006/table">
            <a:tbl>
              <a:tblPr firstRow="1" bandRow="1">
                <a:tableStyleId>{2A488322-F2BA-4B5B-9748-0D474271808F}</a:tableStyleId>
              </a:tblPr>
              <a:tblGrid>
                <a:gridCol w="1273449">
                  <a:extLst>
                    <a:ext uri="{9D8B030D-6E8A-4147-A177-3AD203B41FA5}">
                      <a16:colId xmlns:a16="http://schemas.microsoft.com/office/drawing/2014/main" val="1996916143"/>
                    </a:ext>
                  </a:extLst>
                </a:gridCol>
                <a:gridCol w="784781">
                  <a:extLst>
                    <a:ext uri="{9D8B030D-6E8A-4147-A177-3AD203B41FA5}">
                      <a16:colId xmlns:a16="http://schemas.microsoft.com/office/drawing/2014/main" val="1416402290"/>
                    </a:ext>
                  </a:extLst>
                </a:gridCol>
                <a:gridCol w="2173765">
                  <a:extLst>
                    <a:ext uri="{9D8B030D-6E8A-4147-A177-3AD203B41FA5}">
                      <a16:colId xmlns:a16="http://schemas.microsoft.com/office/drawing/2014/main" val="360980299"/>
                    </a:ext>
                  </a:extLst>
                </a:gridCol>
              </a:tblGrid>
              <a:tr h="480060">
                <a:tc>
                  <a:txBody>
                    <a:bodyPr/>
                    <a:lstStyle/>
                    <a:p>
                      <a:pPr algn="l"/>
                      <a:r>
                        <a:rPr lang="en-US" sz="1400" dirty="0">
                          <a:latin typeface="Calibri" panose="020F0502020204030204" pitchFamily="34" charset="0"/>
                          <a:cs typeface="Calibri" panose="020F0502020204030204" pitchFamily="34" charset="0"/>
                        </a:rPr>
                        <a:t>Characteristic</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latin typeface="Calibri" panose="020F0502020204030204" pitchFamily="34" charset="0"/>
                          <a:cs typeface="Calibri" panose="020F0502020204030204" pitchFamily="34" charset="0"/>
                        </a:rPr>
                        <a:t>Median OS, Mo</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tc>
                  <a:txBody>
                    <a:bodyPr/>
                    <a:lstStyle/>
                    <a:p>
                      <a:pPr algn="ctr"/>
                      <a:r>
                        <a:rPr lang="en-US" sz="1400" dirty="0">
                          <a:latin typeface="Calibri" panose="020F0502020204030204" pitchFamily="34" charset="0"/>
                          <a:cs typeface="Calibri" panose="020F0502020204030204" pitchFamily="34" charset="0"/>
                        </a:rPr>
                        <a:t>Description</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nchor="ctr">
                    <a:lnL>
                      <a:noFill/>
                    </a:lnL>
                    <a:lnR>
                      <a:noFill/>
                    </a:lnR>
                    <a:lnT w="25400" cmpd="sng">
                      <a:noFill/>
                    </a:lnT>
                    <a:lnB w="254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12091819"/>
                  </a:ext>
                </a:extLst>
              </a:tr>
              <a:tr h="480060">
                <a:tc>
                  <a:txBody>
                    <a:bodyPr/>
                    <a:lstStyle/>
                    <a:p>
                      <a:pPr algn="l"/>
                      <a:r>
                        <a:rPr lang="en-US" sz="1400" dirty="0">
                          <a:solidFill>
                            <a:schemeClr val="bg1"/>
                          </a:solidFill>
                          <a:latin typeface="Calibri" panose="020F0502020204030204" pitchFamily="34" charset="0"/>
                          <a:cs typeface="Calibri" panose="020F0502020204030204" pitchFamily="34" charset="0"/>
                        </a:rPr>
                        <a:t>Not triple refractory</a:t>
                      </a:r>
                    </a:p>
                  </a:txBody>
                  <a:tcPr marL="68580" marR="68580" marT="34290" marB="34290">
                    <a:lnL>
                      <a:noFill/>
                    </a:lnL>
                    <a:lnR>
                      <a:noFill/>
                    </a:lnR>
                    <a:lnT w="25400" cmpd="sng">
                      <a:noFill/>
                    </a:lnT>
                    <a:lnB>
                      <a:noFill/>
                    </a:lnB>
                    <a:lnTlToBr w="12700" cmpd="sng">
                      <a:noFill/>
                      <a:prstDash val="solid"/>
                    </a:lnTlToBr>
                    <a:lnBlToTr w="12700" cmpd="sng">
                      <a:noFill/>
                      <a:prstDash val="solid"/>
                    </a:lnBlToTr>
                    <a:solidFill>
                      <a:schemeClr val="tx2"/>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11.2</a:t>
                      </a:r>
                    </a:p>
                  </a:txBody>
                  <a:tcPr marL="68580" marR="68580" marT="34290" marB="34290" anchor="ctr">
                    <a:lnL>
                      <a:noFill/>
                    </a:lnL>
                    <a:lnR>
                      <a:noFill/>
                    </a:lnR>
                    <a:lnT w="25400" cmpd="sng">
                      <a:noFill/>
                    </a:lnT>
                    <a:lnB>
                      <a:noFill/>
                    </a:lnB>
                    <a:lnTlToBr w="12700" cmpd="sng">
                      <a:noFill/>
                      <a:prstDash val="solid"/>
                    </a:lnTlToBr>
                    <a:lnBlToTr w="12700" cmpd="sng">
                      <a:noFill/>
                      <a:prstDash val="solid"/>
                    </a:lnBlToTr>
                    <a:solidFill>
                      <a:schemeClr val="tx2"/>
                    </a:solidFill>
                  </a:tcPr>
                </a:tc>
                <a:tc>
                  <a:txBody>
                    <a:bodyPr/>
                    <a:lstStyle/>
                    <a:p>
                      <a:pPr algn="l"/>
                      <a:r>
                        <a:rPr lang="en-US" sz="1400" dirty="0">
                          <a:solidFill>
                            <a:schemeClr val="bg1"/>
                          </a:solidFill>
                          <a:latin typeface="Calibri" panose="020F0502020204030204" pitchFamily="34" charset="0"/>
                          <a:cs typeface="Calibri" panose="020F0502020204030204" pitchFamily="34" charset="0"/>
                        </a:rPr>
                        <a:t>Refractory to 1 CD38 mAb, but not to both PI and IMiD</a:t>
                      </a:r>
                    </a:p>
                  </a:txBody>
                  <a:tcPr marL="68580" marR="68580" marT="34290" marB="34290">
                    <a:lnL>
                      <a:noFill/>
                    </a:lnL>
                    <a:lnR>
                      <a:noFill/>
                    </a:lnR>
                    <a:lnT w="25400" cmpd="sng">
                      <a:noFill/>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02954698"/>
                  </a:ext>
                </a:extLst>
              </a:tr>
              <a:tr h="480060">
                <a:tc>
                  <a:txBody>
                    <a:bodyPr/>
                    <a:lstStyle/>
                    <a:p>
                      <a:pPr algn="l"/>
                      <a:r>
                        <a:rPr lang="en-US" sz="1400" dirty="0">
                          <a:solidFill>
                            <a:schemeClr val="bg1"/>
                          </a:solidFill>
                          <a:latin typeface="Calibri" panose="020F0502020204030204" pitchFamily="34" charset="0"/>
                          <a:cs typeface="Calibri" panose="020F0502020204030204" pitchFamily="34" charset="0"/>
                        </a:rPr>
                        <a:t>Triple and quad refractory</a:t>
                      </a: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9.2</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tx1">
                        <a:lumMod val="95000"/>
                      </a:schemeClr>
                    </a:solidFill>
                  </a:tcPr>
                </a:tc>
                <a:tc>
                  <a:txBody>
                    <a:bodyPr/>
                    <a:lstStyle/>
                    <a:p>
                      <a:pPr algn="l"/>
                      <a:r>
                        <a:rPr lang="en-US" sz="1400" dirty="0">
                          <a:solidFill>
                            <a:schemeClr val="bg1"/>
                          </a:solidFill>
                          <a:latin typeface="Calibri" panose="020F0502020204030204" pitchFamily="34" charset="0"/>
                          <a:cs typeface="Calibri" panose="020F0502020204030204" pitchFamily="34" charset="0"/>
                        </a:rPr>
                        <a:t>Refractory to 1 CD38 mAb + 1 PI + 1 or 2 IMiDs</a:t>
                      </a: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53855616"/>
                  </a:ext>
                </a:extLst>
              </a:tr>
              <a:tr h="480060">
                <a:tc>
                  <a:txBody>
                    <a:bodyPr/>
                    <a:lstStyle/>
                    <a:p>
                      <a:pPr algn="l"/>
                      <a:r>
                        <a:rPr lang="en-US" sz="1400" dirty="0">
                          <a:solidFill>
                            <a:schemeClr val="bg1"/>
                          </a:solidFill>
                          <a:latin typeface="Calibri" panose="020F0502020204030204" pitchFamily="34" charset="0"/>
                          <a:cs typeface="Calibri" panose="020F0502020204030204" pitchFamily="34" charset="0"/>
                        </a:rPr>
                        <a:t>Penta refractory</a:t>
                      </a: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tx2"/>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5.6</a:t>
                      </a:r>
                    </a:p>
                  </a:txBody>
                  <a:tcPr marL="68580" marR="68580" marT="34290" marB="34290" anchor="ctr">
                    <a:lnL>
                      <a:noFill/>
                    </a:lnL>
                    <a:lnR>
                      <a:noFill/>
                    </a:lnR>
                    <a:lnT>
                      <a:noFill/>
                    </a:lnT>
                    <a:lnB>
                      <a:noFill/>
                    </a:lnB>
                    <a:lnTlToBr w="12700" cmpd="sng">
                      <a:noFill/>
                      <a:prstDash val="solid"/>
                    </a:lnTlToBr>
                    <a:lnBlToTr w="12700" cmpd="sng">
                      <a:noFill/>
                      <a:prstDash val="solid"/>
                    </a:lnBlToTr>
                    <a:solidFill>
                      <a:schemeClr val="tx2"/>
                    </a:solidFill>
                  </a:tcPr>
                </a:tc>
                <a:tc>
                  <a:txBody>
                    <a:bodyPr/>
                    <a:lstStyle/>
                    <a:p>
                      <a:pPr algn="l"/>
                      <a:r>
                        <a:rPr lang="en-US" sz="1400" dirty="0">
                          <a:solidFill>
                            <a:schemeClr val="bg1"/>
                          </a:solidFill>
                          <a:latin typeface="Calibri" panose="020F0502020204030204" pitchFamily="34" charset="0"/>
                          <a:cs typeface="Calibri" panose="020F0502020204030204" pitchFamily="34" charset="0"/>
                        </a:rPr>
                        <a:t>Refractory to 1 CD38 mAb + 2 PIs + 2 IMiDs</a:t>
                      </a:r>
                    </a:p>
                  </a:txBody>
                  <a:tcPr marL="68580" marR="68580" marT="34290" marB="34290">
                    <a:lnL>
                      <a:noFill/>
                    </a:lnL>
                    <a:lnR>
                      <a:noFill/>
                    </a:lnR>
                    <a:lnT>
                      <a:noFill/>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50479284"/>
                  </a:ext>
                </a:extLst>
              </a:tr>
              <a:tr h="274320">
                <a:tc>
                  <a:txBody>
                    <a:bodyPr/>
                    <a:lstStyle/>
                    <a:p>
                      <a:pPr algn="l"/>
                      <a:r>
                        <a:rPr lang="en-US" sz="1400" dirty="0">
                          <a:solidFill>
                            <a:schemeClr val="bg1"/>
                          </a:solidFill>
                          <a:latin typeface="Calibri" panose="020F0502020204030204" pitchFamily="34" charset="0"/>
                          <a:cs typeface="Calibri" panose="020F0502020204030204" pitchFamily="34" charset="0"/>
                        </a:rPr>
                        <a:t>Overall cohort</a:t>
                      </a:r>
                    </a:p>
                  </a:txBody>
                  <a:tcPr marL="68580" marR="68580" marT="34290" marB="34290">
                    <a:lnL>
                      <a:noFill/>
                    </a:lnL>
                    <a:lnR>
                      <a:noFill/>
                    </a:lnR>
                    <a:lnT>
                      <a:noFill/>
                    </a:lnT>
                    <a:lnB w="254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8.6</a:t>
                      </a:r>
                    </a:p>
                  </a:txBody>
                  <a:tcPr marL="68580" marR="68580" marT="34290" marB="34290" anchor="ctr">
                    <a:lnL>
                      <a:noFill/>
                    </a:lnL>
                    <a:lnR>
                      <a:noFill/>
                    </a:lnR>
                    <a:lnT>
                      <a:noFill/>
                    </a:lnT>
                    <a:lnB w="25400" cmpd="sng">
                      <a:noFill/>
                    </a:lnB>
                    <a:lnTlToBr w="12700" cmpd="sng">
                      <a:noFill/>
                      <a:prstDash val="solid"/>
                    </a:lnTlToBr>
                    <a:lnBlToTr w="12700" cmpd="sng">
                      <a:noFill/>
                      <a:prstDash val="solid"/>
                    </a:lnBlToTr>
                    <a:solidFill>
                      <a:schemeClr val="tx1">
                        <a:lumMod val="95000"/>
                      </a:schemeClr>
                    </a:solidFill>
                  </a:tcPr>
                </a:tc>
                <a:tc>
                  <a:txBody>
                    <a:bodyPr/>
                    <a:lstStyle/>
                    <a:p>
                      <a:pPr algn="l"/>
                      <a:endParaRPr lang="en-US" sz="1400" dirty="0">
                        <a:solidFill>
                          <a:schemeClr val="bg1"/>
                        </a:solidFill>
                        <a:latin typeface="Calibri" panose="020F0502020204030204" pitchFamily="34" charset="0"/>
                        <a:cs typeface="Calibri" panose="020F0502020204030204" pitchFamily="34" charset="0"/>
                      </a:endParaRPr>
                    </a:p>
                  </a:txBody>
                  <a:tcPr marL="68580" marR="68580" marT="34290" marB="34290">
                    <a:lnL>
                      <a:noFill/>
                    </a:lnL>
                    <a:lnR>
                      <a:noFill/>
                    </a:lnR>
                    <a:lnT>
                      <a:noFill/>
                    </a:lnT>
                    <a:lnB w="254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21974857"/>
                  </a:ext>
                </a:extLst>
              </a:tr>
            </a:tbl>
          </a:graphicData>
        </a:graphic>
      </p:graphicFrame>
      <p:sp>
        <p:nvSpPr>
          <p:cNvPr id="285" name="Text Box 15">
            <a:extLst>
              <a:ext uri="{FF2B5EF4-FFF2-40B4-BE49-F238E27FC236}">
                <a16:creationId xmlns:a16="http://schemas.microsoft.com/office/drawing/2014/main" id="{847D61A6-E72E-47E4-A3FB-F7C0A70BE1D0}"/>
              </a:ext>
            </a:extLst>
          </p:cNvPr>
          <p:cNvSpPr txBox="1">
            <a:spLocks noChangeArrowheads="1"/>
          </p:cNvSpPr>
          <p:nvPr/>
        </p:nvSpPr>
        <p:spPr bwMode="auto">
          <a:xfrm>
            <a:off x="336458" y="4750813"/>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spc="-8" dirty="0">
                <a:solidFill>
                  <a:srgbClr val="455560"/>
                </a:solidFill>
                <a:latin typeface="Calibri" panose="020F0502020204030204" pitchFamily="34" charset="0"/>
                <a:ea typeface="+mn-ea"/>
                <a:cs typeface="Arial" panose="020B0604020202020204" pitchFamily="34" charset="0"/>
              </a:rPr>
              <a:t>Gandhi. Leukemia. 2019;33:2266.</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sp>
        <p:nvSpPr>
          <p:cNvPr id="277" name="Text Box 15">
            <a:extLst>
              <a:ext uri="{FF2B5EF4-FFF2-40B4-BE49-F238E27FC236}">
                <a16:creationId xmlns:a16="http://schemas.microsoft.com/office/drawing/2014/main" id="{DAC59ECD-3407-4CD8-AF9D-E74D8EEF4069}"/>
              </a:ext>
            </a:extLst>
          </p:cNvPr>
          <p:cNvSpPr txBox="1">
            <a:spLocks noChangeArrowheads="1"/>
          </p:cNvSpPr>
          <p:nvPr/>
        </p:nvSpPr>
        <p:spPr bwMode="auto">
          <a:xfrm>
            <a:off x="6542236" y="1457869"/>
            <a:ext cx="1152263" cy="30008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1350" spc="-8" dirty="0">
                <a:solidFill>
                  <a:srgbClr val="000000"/>
                </a:solidFill>
                <a:latin typeface="Calibri" panose="020F0502020204030204" pitchFamily="34" charset="0"/>
                <a:ea typeface="+mn-ea"/>
                <a:cs typeface="Arial" panose="020B0604020202020204" pitchFamily="34" charset="0"/>
              </a:rPr>
              <a:t>OS</a:t>
            </a:r>
            <a:endParaRPr lang="en-US" altLang="en-US" sz="1350" dirty="0">
              <a:solidFill>
                <a:srgbClr val="000000"/>
              </a:solidFill>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845054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8750-F96B-4E1D-BC9D-168A57AB63CD}"/>
              </a:ext>
            </a:extLst>
          </p:cNvPr>
          <p:cNvGrpSpPr/>
          <p:nvPr/>
        </p:nvGrpSpPr>
        <p:grpSpPr>
          <a:xfrm>
            <a:off x="2172148" y="2530282"/>
            <a:ext cx="475835" cy="160734"/>
            <a:chOff x="2950222" y="4944714"/>
            <a:chExt cx="634447" cy="214312"/>
          </a:xfrm>
        </p:grpSpPr>
        <p:sp>
          <p:nvSpPr>
            <p:cNvPr id="52" name="Isosceles Triangle 13">
              <a:extLst>
                <a:ext uri="{FF2B5EF4-FFF2-40B4-BE49-F238E27FC236}">
                  <a16:creationId xmlns:a16="http://schemas.microsoft.com/office/drawing/2014/main" id="{E8535CB0-75A2-F744-A653-CAF53B0EDE97}"/>
                </a:ext>
              </a:extLst>
            </p:cNvPr>
            <p:cNvSpPr/>
            <p:nvPr/>
          </p:nvSpPr>
          <p:spPr bwMode="auto">
            <a:xfrm rot="16200000">
              <a:off x="3297636" y="4871992"/>
              <a:ext cx="214312" cy="359755"/>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0" b="1" dirty="0">
                <a:solidFill>
                  <a:prstClr val="white"/>
                </a:solidFill>
                <a:latin typeface="Calibri" panose="020F0502020204030204" pitchFamily="34" charset="0"/>
                <a:cs typeface="Calibri" panose="020F0502020204030204" pitchFamily="34" charset="0"/>
              </a:endParaRPr>
            </a:p>
          </p:txBody>
        </p:sp>
        <p:cxnSp>
          <p:nvCxnSpPr>
            <p:cNvPr id="53" name="Straight Connector 52">
              <a:extLst>
                <a:ext uri="{FF2B5EF4-FFF2-40B4-BE49-F238E27FC236}">
                  <a16:creationId xmlns:a16="http://schemas.microsoft.com/office/drawing/2014/main" id="{DC182EA4-40B1-E845-8084-035734F8C5D0}"/>
                </a:ext>
              </a:extLst>
            </p:cNvPr>
            <p:cNvCxnSpPr>
              <a:cxnSpLocks/>
            </p:cNvCxnSpPr>
            <p:nvPr/>
          </p:nvCxnSpPr>
          <p:spPr bwMode="auto">
            <a:xfrm rot="16200000" flipV="1">
              <a:off x="3100318" y="4901773"/>
              <a:ext cx="0" cy="300192"/>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Freeform: Shape 7">
            <a:extLst>
              <a:ext uri="{FF2B5EF4-FFF2-40B4-BE49-F238E27FC236}">
                <a16:creationId xmlns:a16="http://schemas.microsoft.com/office/drawing/2014/main" id="{D3876A29-B711-4365-95BE-7FA3B7C33613}"/>
              </a:ext>
            </a:extLst>
          </p:cNvPr>
          <p:cNvSpPr/>
          <p:nvPr/>
        </p:nvSpPr>
        <p:spPr bwMode="auto">
          <a:xfrm>
            <a:off x="-7296" y="615225"/>
            <a:ext cx="2196020" cy="4537952"/>
          </a:xfrm>
          <a:custGeom>
            <a:avLst/>
            <a:gdLst>
              <a:gd name="connsiteX0" fmla="*/ 0 w 2928026"/>
              <a:gd name="connsiteY0" fmla="*/ 6089515 h 6089515"/>
              <a:gd name="connsiteX1" fmla="*/ 0 w 2928026"/>
              <a:gd name="connsiteY1" fmla="*/ 0 h 6089515"/>
              <a:gd name="connsiteX2" fmla="*/ 1984443 w 2928026"/>
              <a:gd name="connsiteY2" fmla="*/ 0 h 6089515"/>
              <a:gd name="connsiteX3" fmla="*/ 2928026 w 2928026"/>
              <a:gd name="connsiteY3" fmla="*/ 943583 h 6089515"/>
              <a:gd name="connsiteX4" fmla="*/ 2928026 w 2928026"/>
              <a:gd name="connsiteY4" fmla="*/ 5038928 h 6089515"/>
              <a:gd name="connsiteX5" fmla="*/ 1887166 w 2928026"/>
              <a:gd name="connsiteY5" fmla="*/ 6079788 h 6089515"/>
              <a:gd name="connsiteX6" fmla="*/ 0 w 2928026"/>
              <a:gd name="connsiteY6" fmla="*/ 6089515 h 6089515"/>
              <a:gd name="connsiteX0" fmla="*/ 0 w 2928026"/>
              <a:gd name="connsiteY0" fmla="*/ 6089515 h 6089515"/>
              <a:gd name="connsiteX1" fmla="*/ 0 w 2928026"/>
              <a:gd name="connsiteY1" fmla="*/ 0 h 6089515"/>
              <a:gd name="connsiteX2" fmla="*/ 1984443 w 2928026"/>
              <a:gd name="connsiteY2" fmla="*/ 0 h 6089515"/>
              <a:gd name="connsiteX3" fmla="*/ 2928026 w 2928026"/>
              <a:gd name="connsiteY3" fmla="*/ 943583 h 6089515"/>
              <a:gd name="connsiteX4" fmla="*/ 2928026 w 2928026"/>
              <a:gd name="connsiteY4" fmla="*/ 5038928 h 6089515"/>
              <a:gd name="connsiteX5" fmla="*/ 1887166 w 2928026"/>
              <a:gd name="connsiteY5" fmla="*/ 6079788 h 6089515"/>
              <a:gd name="connsiteX6" fmla="*/ 0 w 2928026"/>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6 w 2946240"/>
              <a:gd name="connsiteY3" fmla="*/ 943583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879388 w 2946240"/>
              <a:gd name="connsiteY3" fmla="*/ 904672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46240"/>
              <a:gd name="connsiteY0" fmla="*/ 6089515 h 6089515"/>
              <a:gd name="connsiteX1" fmla="*/ 0 w 2946240"/>
              <a:gd name="connsiteY1" fmla="*/ 0 h 6089515"/>
              <a:gd name="connsiteX2" fmla="*/ 1984443 w 2946240"/>
              <a:gd name="connsiteY2" fmla="*/ 0 h 6089515"/>
              <a:gd name="connsiteX3" fmla="*/ 2928027 w 2946240"/>
              <a:gd name="connsiteY3" fmla="*/ 924127 h 6089515"/>
              <a:gd name="connsiteX4" fmla="*/ 2928026 w 2946240"/>
              <a:gd name="connsiteY4" fmla="*/ 5038928 h 6089515"/>
              <a:gd name="connsiteX5" fmla="*/ 1887166 w 2946240"/>
              <a:gd name="connsiteY5" fmla="*/ 6079788 h 6089515"/>
              <a:gd name="connsiteX6" fmla="*/ 0 w 2946240"/>
              <a:gd name="connsiteY6" fmla="*/ 6089515 h 6089515"/>
              <a:gd name="connsiteX0" fmla="*/ 0 w 2928027"/>
              <a:gd name="connsiteY0" fmla="*/ 6089515 h 6089515"/>
              <a:gd name="connsiteX1" fmla="*/ 0 w 2928027"/>
              <a:gd name="connsiteY1" fmla="*/ 0 h 6089515"/>
              <a:gd name="connsiteX2" fmla="*/ 1984443 w 2928027"/>
              <a:gd name="connsiteY2" fmla="*/ 0 h 6089515"/>
              <a:gd name="connsiteX3" fmla="*/ 2928027 w 2928027"/>
              <a:gd name="connsiteY3" fmla="*/ 924127 h 6089515"/>
              <a:gd name="connsiteX4" fmla="*/ 2928026 w 2928027"/>
              <a:gd name="connsiteY4" fmla="*/ 5038928 h 6089515"/>
              <a:gd name="connsiteX5" fmla="*/ 1887166 w 2928027"/>
              <a:gd name="connsiteY5" fmla="*/ 6079788 h 6089515"/>
              <a:gd name="connsiteX6" fmla="*/ 0 w 2928027"/>
              <a:gd name="connsiteY6" fmla="*/ 6089515 h 6089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8027" h="6089515">
                <a:moveTo>
                  <a:pt x="0" y="6089515"/>
                </a:moveTo>
                <a:lnTo>
                  <a:pt x="0" y="0"/>
                </a:lnTo>
                <a:lnTo>
                  <a:pt x="1984443" y="0"/>
                </a:lnTo>
                <a:cubicBezTo>
                  <a:pt x="2532435" y="71336"/>
                  <a:pt x="2885873" y="531779"/>
                  <a:pt x="2928027" y="924127"/>
                </a:cubicBezTo>
                <a:cubicBezTo>
                  <a:pt x="2928027" y="2295727"/>
                  <a:pt x="2928026" y="3667328"/>
                  <a:pt x="2928026" y="5038928"/>
                </a:cubicBezTo>
                <a:cubicBezTo>
                  <a:pt x="2892358" y="5677711"/>
                  <a:pt x="2642681" y="6131669"/>
                  <a:pt x="1887166" y="6079788"/>
                </a:cubicBezTo>
                <a:lnTo>
                  <a:pt x="0" y="6089515"/>
                </a:lnTo>
                <a:close/>
              </a:path>
            </a:pathLst>
          </a:custGeom>
          <a:solidFill>
            <a:schemeClr val="accent2">
              <a:lumMod val="20000"/>
              <a:lumOff val="80000"/>
            </a:schemeClr>
          </a:solidFill>
          <a:ln w="28575">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B98C50BC-B265-40AC-AEC3-95257DB4187A}"/>
              </a:ext>
            </a:extLst>
          </p:cNvPr>
          <p:cNvSpPr/>
          <p:nvPr/>
        </p:nvSpPr>
        <p:spPr bwMode="auto">
          <a:xfrm>
            <a:off x="-7296" y="1585557"/>
            <a:ext cx="1400783" cy="3567620"/>
          </a:xfrm>
          <a:custGeom>
            <a:avLst/>
            <a:gdLst>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 name="connsiteX0" fmla="*/ 0 w 1867711"/>
              <a:gd name="connsiteY0" fmla="*/ 0 h 4756826"/>
              <a:gd name="connsiteX1" fmla="*/ 0 w 1867711"/>
              <a:gd name="connsiteY1" fmla="*/ 4756826 h 4756826"/>
              <a:gd name="connsiteX2" fmla="*/ 1867711 w 1867711"/>
              <a:gd name="connsiteY2" fmla="*/ 4756826 h 4756826"/>
              <a:gd name="connsiteX3" fmla="*/ 1867711 w 1867711"/>
              <a:gd name="connsiteY3" fmla="*/ 924128 h 4756826"/>
              <a:gd name="connsiteX4" fmla="*/ 943583 w 1867711"/>
              <a:gd name="connsiteY4" fmla="*/ 0 h 4756826"/>
              <a:gd name="connsiteX5" fmla="*/ 0 w 1867711"/>
              <a:gd name="connsiteY5" fmla="*/ 0 h 475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711" h="4756826">
                <a:moveTo>
                  <a:pt x="0" y="0"/>
                </a:moveTo>
                <a:lnTo>
                  <a:pt x="0" y="4756826"/>
                </a:lnTo>
                <a:lnTo>
                  <a:pt x="1867711" y="4756826"/>
                </a:lnTo>
                <a:lnTo>
                  <a:pt x="1867711" y="924128"/>
                </a:lnTo>
                <a:cubicBezTo>
                  <a:pt x="1822314" y="158886"/>
                  <a:pt x="1416996" y="45396"/>
                  <a:pt x="943583" y="0"/>
                </a:cubicBezTo>
                <a:lnTo>
                  <a:pt x="0" y="0"/>
                </a:lnTo>
                <a:close/>
              </a:path>
            </a:pathLst>
          </a:custGeom>
          <a:solidFill>
            <a:schemeClr val="accent6"/>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53E93EA-06C8-4A36-813A-A1D0325E96E3}"/>
              </a:ext>
            </a:extLst>
          </p:cNvPr>
          <p:cNvSpPr>
            <a:spLocks noGrp="1"/>
          </p:cNvSpPr>
          <p:nvPr>
            <p:ph type="title"/>
          </p:nvPr>
        </p:nvSpPr>
        <p:spPr/>
        <p:txBody>
          <a:bodyPr/>
          <a:lstStyle/>
          <a:p>
            <a:r>
              <a:rPr lang="en-US" altLang="en-US" dirty="0"/>
              <a:t>BCMA-Targeted Therapies for Multiple Myeloma</a:t>
            </a:r>
            <a:br>
              <a:rPr lang="en-US" altLang="en-US" dirty="0"/>
            </a:br>
            <a:endParaRPr lang="en-US" dirty="0"/>
          </a:p>
        </p:txBody>
      </p:sp>
      <p:sp>
        <p:nvSpPr>
          <p:cNvPr id="51" name="TextBox 20">
            <a:extLst>
              <a:ext uri="{FF2B5EF4-FFF2-40B4-BE49-F238E27FC236}">
                <a16:creationId xmlns:a16="http://schemas.microsoft.com/office/drawing/2014/main" id="{7EAA44B9-8242-584D-B014-549954778D41}"/>
              </a:ext>
            </a:extLst>
          </p:cNvPr>
          <p:cNvSpPr txBox="1">
            <a:spLocks noChangeArrowheads="1"/>
          </p:cNvSpPr>
          <p:nvPr/>
        </p:nvSpPr>
        <p:spPr bwMode="auto">
          <a:xfrm>
            <a:off x="1486377" y="2455555"/>
            <a:ext cx="1327636" cy="323165"/>
          </a:xfrm>
          <a:prstGeom prst="rect">
            <a:avLst/>
          </a:prstGeom>
          <a:noFill/>
          <a:ln w="9525">
            <a:noFill/>
            <a:miter lim="800000"/>
            <a:headEnd/>
            <a:tailEnd/>
          </a:ln>
        </p:spPr>
        <p:txBody>
          <a:bodyPr wrap="square">
            <a:spAutoFit/>
          </a:bodyPr>
          <a:lstStyle/>
          <a:p>
            <a:pPr defTabSz="685783">
              <a:defRPr/>
            </a:pPr>
            <a:r>
              <a:rPr lang="en-US" sz="1500" b="1" dirty="0">
                <a:solidFill>
                  <a:srgbClr val="000000"/>
                </a:solidFill>
                <a:latin typeface="Calibri" panose="020F0502020204030204" pitchFamily="34" charset="0"/>
                <a:ea typeface="ＭＳ Ｐゴシック"/>
                <a:cs typeface="Calibri" panose="020F0502020204030204" pitchFamily="34" charset="0"/>
              </a:rPr>
              <a:t>BCMA</a:t>
            </a:r>
          </a:p>
        </p:txBody>
      </p:sp>
      <p:sp>
        <p:nvSpPr>
          <p:cNvPr id="54" name="TextBox 53">
            <a:extLst>
              <a:ext uri="{FF2B5EF4-FFF2-40B4-BE49-F238E27FC236}">
                <a16:creationId xmlns:a16="http://schemas.microsoft.com/office/drawing/2014/main" id="{920A7669-375B-794A-B393-3BDADB0DBB32}"/>
              </a:ext>
            </a:extLst>
          </p:cNvPr>
          <p:cNvSpPr txBox="1"/>
          <p:nvPr/>
        </p:nvSpPr>
        <p:spPr>
          <a:xfrm>
            <a:off x="2537110" y="828433"/>
            <a:ext cx="3202911" cy="923330"/>
          </a:xfrm>
          <a:prstGeom prst="rect">
            <a:avLst/>
          </a:prstGeom>
          <a:solidFill>
            <a:schemeClr val="tx1">
              <a:lumMod val="95000"/>
            </a:schemeClr>
          </a:solidFill>
          <a:ln>
            <a:noFill/>
          </a:ln>
          <a:effectLst/>
        </p:spPr>
        <p:txBody>
          <a:bodyPr wrap="square" rtlCol="0">
            <a:spAutoFit/>
          </a:bodyPr>
          <a:lstStyle/>
          <a:p>
            <a:pPr defTabSz="685783" eaLnBrk="0" hangingPunct="0">
              <a:defRPr/>
            </a:pPr>
            <a:r>
              <a:rPr lang="en-US" sz="1350" b="1" i="1" dirty="0">
                <a:solidFill>
                  <a:prstClr val="black"/>
                </a:solidFill>
                <a:latin typeface="Calibri" panose="020F0502020204030204" pitchFamily="34" charset="0"/>
                <a:cs typeface="Calibri" panose="020F0502020204030204" pitchFamily="34" charset="0"/>
              </a:rPr>
              <a:t>Antibody–Drug Conjugates </a:t>
            </a:r>
            <a:br>
              <a:rPr lang="en-US" sz="1350" i="1" dirty="0">
                <a:solidFill>
                  <a:prstClr val="black"/>
                </a:solidFill>
                <a:latin typeface="Calibri" panose="020F0502020204030204" pitchFamily="34" charset="0"/>
                <a:cs typeface="Calibri" panose="020F0502020204030204" pitchFamily="34" charset="0"/>
              </a:rPr>
            </a:br>
            <a:r>
              <a:rPr lang="en-US" sz="1350" i="1" dirty="0">
                <a:solidFill>
                  <a:prstClr val="black"/>
                </a:solidFill>
                <a:latin typeface="Calibri" panose="020F0502020204030204" pitchFamily="34" charset="0"/>
                <a:cs typeface="Calibri" panose="020F0502020204030204" pitchFamily="34" charset="0"/>
              </a:rPr>
              <a:t>Belantamab mafodotin </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MEDI2228</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CC-99712</a:t>
            </a:r>
            <a:endParaRPr lang="en-US" sz="1350" i="1" dirty="0">
              <a:solidFill>
                <a:srgbClr val="FFFFFF"/>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01ACFAD9-F102-3A41-B5D2-C30FD2EE4E60}"/>
              </a:ext>
            </a:extLst>
          </p:cNvPr>
          <p:cNvSpPr txBox="1"/>
          <p:nvPr/>
        </p:nvSpPr>
        <p:spPr>
          <a:xfrm>
            <a:off x="3737245" y="1854453"/>
            <a:ext cx="2592745" cy="1546577"/>
          </a:xfrm>
          <a:prstGeom prst="rect">
            <a:avLst/>
          </a:prstGeom>
          <a:solidFill>
            <a:schemeClr val="tx1">
              <a:lumMod val="95000"/>
            </a:schemeClr>
          </a:solidFill>
          <a:ln>
            <a:noFill/>
          </a:ln>
          <a:effectLst/>
        </p:spPr>
        <p:txBody>
          <a:bodyPr wrap="square" rtlCol="0">
            <a:spAutoFit/>
          </a:bodyPr>
          <a:lstStyle/>
          <a:p>
            <a:pPr defTabSz="685783" eaLnBrk="0" hangingPunct="0">
              <a:defRPr/>
            </a:pPr>
            <a:r>
              <a:rPr lang="en-US" sz="1350" b="1" i="1" dirty="0">
                <a:solidFill>
                  <a:prstClr val="black"/>
                </a:solidFill>
                <a:latin typeface="Calibri" panose="020F0502020204030204" pitchFamily="34" charset="0"/>
                <a:cs typeface="Calibri" panose="020F0502020204030204" pitchFamily="34" charset="0"/>
              </a:rPr>
              <a:t>Bispecific Antibody Therapies</a:t>
            </a:r>
            <a:endParaRPr lang="en-US" sz="1350" i="1" dirty="0">
              <a:solidFill>
                <a:prstClr val="black"/>
              </a:solidFill>
              <a:latin typeface="Calibri" panose="020F0502020204030204" pitchFamily="34" charset="0"/>
              <a:cs typeface="Calibri" panose="020F0502020204030204" pitchFamily="34" charset="0"/>
            </a:endParaRP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AMG 701</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CC-93269</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REGN5458</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JNJ-64007957 (Teclistamab)</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PF-06863135 (Elranatamab)</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TNB-383B</a:t>
            </a:r>
          </a:p>
        </p:txBody>
      </p:sp>
      <p:sp>
        <p:nvSpPr>
          <p:cNvPr id="57" name="Chevron 56">
            <a:extLst>
              <a:ext uri="{FF2B5EF4-FFF2-40B4-BE49-F238E27FC236}">
                <a16:creationId xmlns:a16="http://schemas.microsoft.com/office/drawing/2014/main" id="{0A3C4246-1F62-EE4F-A93A-0995ABE2E966}"/>
              </a:ext>
            </a:extLst>
          </p:cNvPr>
          <p:cNvSpPr/>
          <p:nvPr/>
        </p:nvSpPr>
        <p:spPr bwMode="auto">
          <a:xfrm rot="19035533">
            <a:off x="2781413" y="2209279"/>
            <a:ext cx="266789" cy="126635"/>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892" fontAlgn="auto">
              <a:spcBef>
                <a:spcPts val="0"/>
              </a:spcBef>
              <a:spcAft>
                <a:spcPts val="0"/>
              </a:spcAft>
              <a:defRPr/>
            </a:pPr>
            <a:endParaRPr lang="en-US" sz="1350" dirty="0">
              <a:solidFill>
                <a:prstClr val="black"/>
              </a:solidFill>
              <a:latin typeface="Calibri" panose="020F0502020204030204" pitchFamily="34" charset="0"/>
              <a:cs typeface="Calibri" panose="020F0502020204030204" pitchFamily="34" charset="0"/>
            </a:endParaRPr>
          </a:p>
        </p:txBody>
      </p:sp>
      <p:sp>
        <p:nvSpPr>
          <p:cNvPr id="58" name="Chevron 57">
            <a:extLst>
              <a:ext uri="{FF2B5EF4-FFF2-40B4-BE49-F238E27FC236}">
                <a16:creationId xmlns:a16="http://schemas.microsoft.com/office/drawing/2014/main" id="{8F00E5AF-FE4C-FF48-AF82-7006BB4B9D77}"/>
              </a:ext>
            </a:extLst>
          </p:cNvPr>
          <p:cNvSpPr/>
          <p:nvPr/>
        </p:nvSpPr>
        <p:spPr bwMode="auto">
          <a:xfrm rot="994377">
            <a:off x="3124574" y="2624774"/>
            <a:ext cx="266789" cy="127329"/>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892" fontAlgn="auto">
              <a:spcBef>
                <a:spcPts val="0"/>
              </a:spcBef>
              <a:spcAft>
                <a:spcPts val="0"/>
              </a:spcAft>
              <a:defRPr/>
            </a:pPr>
            <a:endParaRPr lang="en-US" sz="1350" dirty="0">
              <a:solidFill>
                <a:prstClr val="black"/>
              </a:solidFill>
              <a:latin typeface="Calibri" panose="020F0502020204030204" pitchFamily="34" charset="0"/>
              <a:cs typeface="Calibri" panose="020F0502020204030204" pitchFamily="34" charset="0"/>
            </a:endParaRPr>
          </a:p>
        </p:txBody>
      </p:sp>
      <p:sp>
        <p:nvSpPr>
          <p:cNvPr id="59" name="Chevron 58">
            <a:extLst>
              <a:ext uri="{FF2B5EF4-FFF2-40B4-BE49-F238E27FC236}">
                <a16:creationId xmlns:a16="http://schemas.microsoft.com/office/drawing/2014/main" id="{812A84BA-0321-8443-9ABB-4DAAD03CB18D}"/>
              </a:ext>
            </a:extLst>
          </p:cNvPr>
          <p:cNvSpPr/>
          <p:nvPr/>
        </p:nvSpPr>
        <p:spPr bwMode="auto">
          <a:xfrm rot="2613740">
            <a:off x="2729953" y="2963745"/>
            <a:ext cx="266789" cy="191606"/>
          </a:xfrm>
          <a:prstGeom prst="chevron">
            <a:avLst/>
          </a:prstGeom>
          <a:solidFill>
            <a:schemeClr val="accent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892" fontAlgn="auto">
              <a:spcBef>
                <a:spcPts val="0"/>
              </a:spcBef>
              <a:spcAft>
                <a:spcPts val="0"/>
              </a:spcAft>
              <a:defRPr/>
            </a:pPr>
            <a:endParaRPr lang="en-US" sz="1350" dirty="0">
              <a:solidFill>
                <a:prstClr val="black"/>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A658DF1-BA88-1A4E-8918-3409D501B6B3}"/>
              </a:ext>
            </a:extLst>
          </p:cNvPr>
          <p:cNvSpPr txBox="1"/>
          <p:nvPr/>
        </p:nvSpPr>
        <p:spPr>
          <a:xfrm>
            <a:off x="226705" y="4201338"/>
            <a:ext cx="983987" cy="553998"/>
          </a:xfrm>
          <a:prstGeom prst="rect">
            <a:avLst/>
          </a:prstGeom>
          <a:noFill/>
        </p:spPr>
        <p:txBody>
          <a:bodyPr wrap="none" rtlCol="0">
            <a:spAutoFit/>
          </a:bodyPr>
          <a:lstStyle/>
          <a:p>
            <a:pPr defTabSz="685800" eaLnBrk="0" hangingPunct="0">
              <a:defRPr/>
            </a:pPr>
            <a:r>
              <a:rPr lang="en-US" sz="1500" b="1" dirty="0">
                <a:solidFill>
                  <a:srgbClr val="000000"/>
                </a:solidFill>
                <a:latin typeface="Calibri" panose="020F0502020204030204" pitchFamily="34" charset="0"/>
                <a:ea typeface="+mn-ea"/>
                <a:cs typeface="Calibri" panose="020F0502020204030204" pitchFamily="34" charset="0"/>
              </a:rPr>
              <a:t>Myeloma </a:t>
            </a:r>
            <a:br>
              <a:rPr lang="en-US" sz="1500" b="1" dirty="0">
                <a:solidFill>
                  <a:srgbClr val="000000"/>
                </a:solidFill>
                <a:latin typeface="Calibri" panose="020F0502020204030204" pitchFamily="34" charset="0"/>
                <a:ea typeface="+mn-ea"/>
                <a:cs typeface="Calibri" panose="020F0502020204030204" pitchFamily="34" charset="0"/>
              </a:rPr>
            </a:br>
            <a:r>
              <a:rPr lang="en-US" sz="1500" b="1" dirty="0">
                <a:solidFill>
                  <a:srgbClr val="000000"/>
                </a:solidFill>
                <a:latin typeface="Calibri" panose="020F0502020204030204" pitchFamily="34" charset="0"/>
                <a:ea typeface="+mn-ea"/>
                <a:cs typeface="Calibri" panose="020F0502020204030204" pitchFamily="34" charset="0"/>
              </a:rPr>
              <a:t>cell</a:t>
            </a:r>
          </a:p>
        </p:txBody>
      </p:sp>
      <p:sp>
        <p:nvSpPr>
          <p:cNvPr id="36" name="TextBox 35">
            <a:extLst>
              <a:ext uri="{FF2B5EF4-FFF2-40B4-BE49-F238E27FC236}">
                <a16:creationId xmlns:a16="http://schemas.microsoft.com/office/drawing/2014/main" id="{3C8C5F07-B616-4C82-9C0C-F2A7DCA16E79}"/>
              </a:ext>
            </a:extLst>
          </p:cNvPr>
          <p:cNvSpPr txBox="1"/>
          <p:nvPr/>
        </p:nvSpPr>
        <p:spPr>
          <a:xfrm>
            <a:off x="2675113" y="3503720"/>
            <a:ext cx="3065918" cy="1338828"/>
          </a:xfrm>
          <a:prstGeom prst="rect">
            <a:avLst/>
          </a:prstGeom>
          <a:solidFill>
            <a:schemeClr val="tx1">
              <a:lumMod val="95000"/>
            </a:schemeClr>
          </a:solidFill>
          <a:ln>
            <a:noFill/>
          </a:ln>
          <a:effectLst/>
        </p:spPr>
        <p:txBody>
          <a:bodyPr wrap="square" rtlCol="0">
            <a:spAutoFit/>
          </a:bodyPr>
          <a:lstStyle/>
          <a:p>
            <a:pPr defTabSz="685783" eaLnBrk="0" hangingPunct="0">
              <a:defRPr/>
            </a:pPr>
            <a:r>
              <a:rPr lang="en-US" sz="1350" b="1" i="1" dirty="0">
                <a:solidFill>
                  <a:prstClr val="black"/>
                </a:solidFill>
                <a:latin typeface="Calibri" panose="020F0502020204030204" pitchFamily="34" charset="0"/>
                <a:cs typeface="Calibri" panose="020F0502020204030204" pitchFamily="34" charset="0"/>
              </a:rPr>
              <a:t>CAR T-Cell Therapies</a:t>
            </a:r>
            <a:br>
              <a:rPr lang="en-US" sz="1350" i="1" dirty="0">
                <a:solidFill>
                  <a:prstClr val="black"/>
                </a:solidFill>
                <a:latin typeface="Calibri" panose="020F0502020204030204" pitchFamily="34" charset="0"/>
                <a:cs typeface="Calibri" panose="020F0502020204030204" pitchFamily="34" charset="0"/>
              </a:rPr>
            </a:br>
            <a:r>
              <a:rPr lang="en-US" sz="1350" b="1" i="1" dirty="0">
                <a:solidFill>
                  <a:srgbClr val="E1471D"/>
                </a:solidFill>
                <a:latin typeface="Calibri" panose="020F0502020204030204" pitchFamily="34" charset="0"/>
                <a:cs typeface="Calibri" panose="020F0502020204030204" pitchFamily="34" charset="0"/>
              </a:rPr>
              <a:t>Idecabtagene vicleucel* </a:t>
            </a:r>
          </a:p>
          <a:p>
            <a:pPr defTabSz="685783" eaLnBrk="0" hangingPunct="0">
              <a:defRPr/>
            </a:pPr>
            <a:r>
              <a:rPr lang="en-US" sz="1350" b="1" i="1" dirty="0" err="1">
                <a:solidFill>
                  <a:srgbClr val="015873"/>
                </a:solidFill>
                <a:latin typeface="Calibri" panose="020F0502020204030204" pitchFamily="34" charset="0"/>
                <a:cs typeface="Calibri" panose="020F0502020204030204" pitchFamily="34" charset="0"/>
              </a:rPr>
              <a:t>Ciltacabtagene</a:t>
            </a:r>
            <a:r>
              <a:rPr lang="en-US" sz="1350" b="1" i="1" dirty="0">
                <a:solidFill>
                  <a:srgbClr val="015873"/>
                </a:solidFill>
                <a:latin typeface="Calibri" panose="020F0502020204030204" pitchFamily="34" charset="0"/>
                <a:cs typeface="Calibri" panose="020F0502020204030204" pitchFamily="34" charset="0"/>
              </a:rPr>
              <a:t> </a:t>
            </a:r>
            <a:r>
              <a:rPr lang="en-US" sz="1350" b="1" i="1" dirty="0" err="1">
                <a:solidFill>
                  <a:srgbClr val="015873"/>
                </a:solidFill>
                <a:latin typeface="Calibri" panose="020F0502020204030204" pitchFamily="34" charset="0"/>
                <a:cs typeface="Calibri" panose="020F0502020204030204" pitchFamily="34" charset="0"/>
              </a:rPr>
              <a:t>autoleucel</a:t>
            </a:r>
            <a:r>
              <a:rPr lang="en-US" sz="1350" b="1" i="1" dirty="0">
                <a:solidFill>
                  <a:srgbClr val="015873"/>
                </a:solidFill>
                <a:latin typeface="Calibri" panose="020F0502020204030204" pitchFamily="34" charset="0"/>
                <a:cs typeface="Calibri" panose="020F0502020204030204" pitchFamily="34" charset="0"/>
              </a:rPr>
              <a:t>* </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P-BCMA-101</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bb21217</a:t>
            </a:r>
          </a:p>
          <a:p>
            <a:pPr defTabSz="685783" eaLnBrk="0" hangingPunct="0">
              <a:defRPr/>
            </a:pPr>
            <a:r>
              <a:rPr lang="en-US" sz="1350" i="1" dirty="0">
                <a:solidFill>
                  <a:prstClr val="black"/>
                </a:solidFill>
                <a:latin typeface="Calibri" panose="020F0502020204030204" pitchFamily="34" charset="0"/>
                <a:cs typeface="Calibri" panose="020F0502020204030204" pitchFamily="34" charset="0"/>
              </a:rPr>
              <a:t>ALLO-715</a:t>
            </a:r>
          </a:p>
        </p:txBody>
      </p:sp>
      <p:sp>
        <p:nvSpPr>
          <p:cNvPr id="19" name="TextBox 18">
            <a:extLst>
              <a:ext uri="{FF2B5EF4-FFF2-40B4-BE49-F238E27FC236}">
                <a16:creationId xmlns:a16="http://schemas.microsoft.com/office/drawing/2014/main" id="{0656769A-12FF-43E8-9D6E-2607354AA017}"/>
              </a:ext>
            </a:extLst>
          </p:cNvPr>
          <p:cNvSpPr txBox="1"/>
          <p:nvPr/>
        </p:nvSpPr>
        <p:spPr>
          <a:xfrm>
            <a:off x="5849467" y="3503719"/>
            <a:ext cx="3170708" cy="1131079"/>
          </a:xfrm>
          <a:prstGeom prst="rect">
            <a:avLst/>
          </a:prstGeom>
          <a:noFill/>
          <a:ln>
            <a:noFill/>
          </a:ln>
          <a:effectLst/>
        </p:spPr>
        <p:txBody>
          <a:bodyPr wrap="square" rtlCol="0">
            <a:spAutoFit/>
          </a:bodyPr>
          <a:lstStyle/>
          <a:p>
            <a:pPr defTabSz="685783" eaLnBrk="0" hangingPunct="0">
              <a:defRPr/>
            </a:pPr>
            <a:r>
              <a:rPr lang="en-US" sz="1350" dirty="0">
                <a:solidFill>
                  <a:srgbClr val="E1471D"/>
                </a:solidFill>
                <a:latin typeface="Calibri" panose="020F0502020204030204" pitchFamily="34" charset="0"/>
                <a:cs typeface="Calibri" panose="020F0502020204030204" pitchFamily="34" charset="0"/>
              </a:rPr>
              <a:t>*</a:t>
            </a:r>
            <a:r>
              <a:rPr lang="en-US" sz="1350" dirty="0">
                <a:solidFill>
                  <a:srgbClr val="682E74">
                    <a:lumMod val="75000"/>
                  </a:srgbClr>
                </a:solidFill>
                <a:latin typeface="Calibri" panose="020F0502020204030204" pitchFamily="34" charset="0"/>
                <a:cs typeface="Calibri" panose="020F0502020204030204" pitchFamily="34" charset="0"/>
              </a:rPr>
              <a:t>Now approved for adults with R/R multiple myeloma after </a:t>
            </a:r>
            <a:r>
              <a:rPr lang="en-US" sz="1350" b="1" dirty="0">
                <a:solidFill>
                  <a:srgbClr val="682E74">
                    <a:lumMod val="75000"/>
                  </a:srgbClr>
                </a:solidFill>
                <a:latin typeface="Calibri" panose="020F0502020204030204" pitchFamily="34" charset="0"/>
                <a:cs typeface="Calibri" panose="020F0502020204030204" pitchFamily="34" charset="0"/>
              </a:rPr>
              <a:t>≥4 prior lines of therapy, including an immunomodulatory agent, a proteasome inhibitor, and an anti-CD38 monoclonal Ab</a:t>
            </a:r>
            <a:endParaRPr lang="en-US" sz="1350" dirty="0">
              <a:solidFill>
                <a:srgbClr val="682E74">
                  <a:lumMod val="75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7592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BD86-C168-4912-BFF4-8AE09E7AB7B4}"/>
              </a:ext>
            </a:extLst>
          </p:cNvPr>
          <p:cNvSpPr>
            <a:spLocks noGrp="1"/>
          </p:cNvSpPr>
          <p:nvPr>
            <p:ph type="title"/>
          </p:nvPr>
        </p:nvSpPr>
        <p:spPr/>
        <p:txBody>
          <a:bodyPr/>
          <a:lstStyle/>
          <a:p>
            <a:r>
              <a:rPr lang="en-US" dirty="0"/>
              <a:t>KarMMa: </a:t>
            </a:r>
            <a:r>
              <a:rPr lang="en-US" altLang="en-US" dirty="0"/>
              <a:t>Idecabtagene Vicleucel for R/R MM</a:t>
            </a:r>
            <a:endParaRPr lang="en-US" dirty="0"/>
          </a:p>
        </p:txBody>
      </p:sp>
      <p:sp>
        <p:nvSpPr>
          <p:cNvPr id="18" name="Content Placeholder 17">
            <a:extLst>
              <a:ext uri="{FF2B5EF4-FFF2-40B4-BE49-F238E27FC236}">
                <a16:creationId xmlns:a16="http://schemas.microsoft.com/office/drawing/2014/main" id="{5F728CED-6D60-4DD9-A3BC-999F4102DA10}"/>
              </a:ext>
            </a:extLst>
          </p:cNvPr>
          <p:cNvSpPr>
            <a:spLocks noGrp="1"/>
          </p:cNvSpPr>
          <p:nvPr>
            <p:ph sz="half" idx="2"/>
          </p:nvPr>
        </p:nvSpPr>
        <p:spPr/>
        <p:txBody>
          <a:bodyPr/>
          <a:lstStyle/>
          <a:p>
            <a:r>
              <a:rPr lang="en-US" sz="1500" dirty="0"/>
              <a:t>Multicenter, single-arm phase II trial</a:t>
            </a:r>
          </a:p>
          <a:p>
            <a:endParaRPr lang="en-US" sz="1500" dirty="0"/>
          </a:p>
        </p:txBody>
      </p:sp>
      <p:sp>
        <p:nvSpPr>
          <p:cNvPr id="4" name="Text Box 15">
            <a:extLst>
              <a:ext uri="{FF2B5EF4-FFF2-40B4-BE49-F238E27FC236}">
                <a16:creationId xmlns:a16="http://schemas.microsoft.com/office/drawing/2014/main" id="{71677349-4335-410F-8773-7DF277E4546F}"/>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en-US" altLang="en-US" sz="900" b="0" dirty="0">
                <a:solidFill>
                  <a:srgbClr val="455560"/>
                </a:solidFill>
                <a:latin typeface="Calibri" panose="020F0502020204030204" pitchFamily="34" charset="0"/>
                <a:ea typeface="+mn-ea"/>
                <a:cs typeface="Arial" panose="020B0604020202020204" pitchFamily="34" charset="0"/>
              </a:rPr>
              <a:t>Munshi. NEJM. 2021;384:705. Munshi. ASCO 2020. Abstr 8503. Anderson. ASCO 2021. Abstr 8016.</a:t>
            </a:r>
          </a:p>
        </p:txBody>
      </p:sp>
      <p:sp>
        <p:nvSpPr>
          <p:cNvPr id="9" name="Text Box 23">
            <a:extLst>
              <a:ext uri="{FF2B5EF4-FFF2-40B4-BE49-F238E27FC236}">
                <a16:creationId xmlns:a16="http://schemas.microsoft.com/office/drawing/2014/main" id="{BA78FBF8-3545-F447-9A68-77170E01EF7B}"/>
              </a:ext>
            </a:extLst>
          </p:cNvPr>
          <p:cNvSpPr txBox="1">
            <a:spLocks noChangeArrowheads="1"/>
          </p:cNvSpPr>
          <p:nvPr/>
        </p:nvSpPr>
        <p:spPr bwMode="auto">
          <a:xfrm>
            <a:off x="4838649" y="1500761"/>
            <a:ext cx="3623829"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Arial" panose="020B0604020202020204" pitchFamily="34" charset="0"/>
              </a:rPr>
              <a:t>Patients with R/R MM and ≥3 prior regimens each with ≥2 consecutive cycles, prior IMiD, PI, and anti-CD38 mAb, and refractory to last therapy by IMWG criteria</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Arial" panose="020B0604020202020204" pitchFamily="34" charset="0"/>
              </a:rPr>
              <a:t>(N = 158) </a:t>
            </a:r>
            <a:endParaRPr lang="en-US" altLang="en-US" sz="1200" b="1" dirty="0">
              <a:solidFill>
                <a:srgbClr val="000000"/>
              </a:solidFill>
              <a:latin typeface="Calibri" panose="020F050202020403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036E1FC2-03AB-8540-B89F-7B642E383A88}"/>
              </a:ext>
            </a:extLst>
          </p:cNvPr>
          <p:cNvSpPr>
            <a:spLocks noChangeArrowheads="1"/>
          </p:cNvSpPr>
          <p:nvPr/>
        </p:nvSpPr>
        <p:spPr bwMode="auto">
          <a:xfrm>
            <a:off x="4934052" y="3068813"/>
            <a:ext cx="3504293" cy="855891"/>
          </a:xfrm>
          <a:prstGeom prst="rect">
            <a:avLst/>
          </a:prstGeom>
          <a:solidFill>
            <a:schemeClr val="accent6"/>
          </a:solidFill>
          <a:ln w="9525">
            <a:noFill/>
            <a:miter lim="800000"/>
            <a:headEnd/>
            <a:tailEnd/>
          </a:ln>
        </p:spPr>
        <p:txBody>
          <a:bodyPr wrap="square" anchor="ctr" anchorCtr="1"/>
          <a:lstStyle/>
          <a:p>
            <a:pPr algn="ctr" defTabSz="685800" eaLnBrk="0" hangingPunct="0">
              <a:defRPr/>
            </a:pPr>
            <a:r>
              <a:rPr lang="en-US" sz="1200" b="1" dirty="0">
                <a:solidFill>
                  <a:srgbClr val="FFFFFF"/>
                </a:solidFill>
                <a:latin typeface="Calibri" panose="020F0502020204030204" pitchFamily="34" charset="0"/>
                <a:ea typeface="+mn-ea"/>
                <a:cs typeface="Arial" charset="0"/>
              </a:rPr>
              <a:t>Idecabtagene vicleucel (n = 128, median f/u 24.8 mo)</a:t>
            </a:r>
            <a:endParaRPr lang="en-US" sz="1200" dirty="0">
              <a:solidFill>
                <a:srgbClr val="FFFFFF"/>
              </a:solidFill>
              <a:latin typeface="Calibri" panose="020F0502020204030204" pitchFamily="34" charset="0"/>
              <a:ea typeface="+mn-ea"/>
              <a:cs typeface="Arial" charset="0"/>
            </a:endParaRPr>
          </a:p>
          <a:p>
            <a:pPr algn="ctr" defTabSz="685800" eaLnBrk="0" hangingPunct="0">
              <a:defRPr/>
            </a:pPr>
            <a:r>
              <a:rPr lang="en-US" altLang="en-US" sz="1200" dirty="0">
                <a:solidFill>
                  <a:srgbClr val="FFFFFF"/>
                </a:solidFill>
                <a:latin typeface="Calibri" panose="020F0502020204030204" pitchFamily="34" charset="0"/>
                <a:ea typeface="+mn-ea"/>
                <a:cs typeface="Arial" charset="0"/>
              </a:rPr>
              <a:t>150 x 10</a:t>
            </a:r>
            <a:r>
              <a:rPr lang="en-US" altLang="en-US" sz="1200" baseline="30000" dirty="0">
                <a:solidFill>
                  <a:srgbClr val="FFFFFF"/>
                </a:solidFill>
                <a:latin typeface="Calibri" panose="020F0502020204030204" pitchFamily="34" charset="0"/>
                <a:ea typeface="+mn-ea"/>
                <a:cs typeface="Arial" charset="0"/>
              </a:rPr>
              <a:t>6</a:t>
            </a:r>
            <a:r>
              <a:rPr lang="en-US" altLang="en-US" sz="1200" dirty="0">
                <a:solidFill>
                  <a:srgbClr val="FFFFFF"/>
                </a:solidFill>
                <a:latin typeface="Calibri" panose="020F0502020204030204" pitchFamily="34" charset="0"/>
                <a:ea typeface="+mn-ea"/>
                <a:cs typeface="Arial" charset="0"/>
              </a:rPr>
              <a:t> CAR T-cells (n = 4)</a:t>
            </a:r>
          </a:p>
          <a:p>
            <a:pPr algn="ctr" defTabSz="685800" eaLnBrk="0" hangingPunct="0">
              <a:defRPr/>
            </a:pPr>
            <a:r>
              <a:rPr lang="en-US" altLang="en-US" sz="1200" dirty="0">
                <a:solidFill>
                  <a:srgbClr val="FFFFFF"/>
                </a:solidFill>
                <a:latin typeface="Calibri" panose="020F0502020204030204" pitchFamily="34" charset="0"/>
                <a:ea typeface="+mn-ea"/>
                <a:cs typeface="Arial" charset="0"/>
              </a:rPr>
              <a:t>300 x 10</a:t>
            </a:r>
            <a:r>
              <a:rPr lang="en-US" altLang="en-US" sz="1200" baseline="30000" dirty="0">
                <a:solidFill>
                  <a:srgbClr val="FFFFFF"/>
                </a:solidFill>
                <a:latin typeface="Calibri" panose="020F0502020204030204" pitchFamily="34" charset="0"/>
                <a:ea typeface="+mn-ea"/>
                <a:cs typeface="Arial" charset="0"/>
              </a:rPr>
              <a:t>6</a:t>
            </a:r>
            <a:r>
              <a:rPr lang="en-US" altLang="en-US" sz="1200" dirty="0">
                <a:solidFill>
                  <a:srgbClr val="FFFFFF"/>
                </a:solidFill>
                <a:latin typeface="Calibri" panose="020F0502020204030204" pitchFamily="34" charset="0"/>
                <a:ea typeface="+mn-ea"/>
                <a:cs typeface="Arial" charset="0"/>
              </a:rPr>
              <a:t> CAR T-cells (n = 70)</a:t>
            </a:r>
          </a:p>
          <a:p>
            <a:pPr algn="ctr" defTabSz="685800" eaLnBrk="0" hangingPunct="0">
              <a:defRPr/>
            </a:pPr>
            <a:r>
              <a:rPr lang="en-US" altLang="en-US" sz="1200" dirty="0">
                <a:solidFill>
                  <a:srgbClr val="FFFFFF"/>
                </a:solidFill>
                <a:latin typeface="Calibri" panose="020F0502020204030204" pitchFamily="34" charset="0"/>
                <a:ea typeface="+mn-ea"/>
                <a:cs typeface="Arial" charset="0"/>
              </a:rPr>
              <a:t>450 x 10</a:t>
            </a:r>
            <a:r>
              <a:rPr lang="en-US" altLang="en-US" sz="1200" baseline="30000" dirty="0">
                <a:solidFill>
                  <a:srgbClr val="FFFFFF"/>
                </a:solidFill>
                <a:latin typeface="Calibri" panose="020F0502020204030204" pitchFamily="34" charset="0"/>
                <a:ea typeface="+mn-ea"/>
                <a:cs typeface="Arial" charset="0"/>
              </a:rPr>
              <a:t>6</a:t>
            </a:r>
            <a:r>
              <a:rPr lang="en-US" altLang="en-US" sz="1200" dirty="0">
                <a:solidFill>
                  <a:srgbClr val="FFFFFF"/>
                </a:solidFill>
                <a:latin typeface="Calibri" panose="020F0502020204030204" pitchFamily="34" charset="0"/>
                <a:ea typeface="+mn-ea"/>
                <a:cs typeface="Arial" charset="0"/>
              </a:rPr>
              <a:t> CAR T-cells (n = 54)</a:t>
            </a:r>
          </a:p>
        </p:txBody>
      </p:sp>
      <p:sp>
        <p:nvSpPr>
          <p:cNvPr id="21" name="Content Placeholder 2">
            <a:extLst>
              <a:ext uri="{FF2B5EF4-FFF2-40B4-BE49-F238E27FC236}">
                <a16:creationId xmlns:a16="http://schemas.microsoft.com/office/drawing/2014/main" id="{42A824C3-FEDE-499C-A5E2-CB2878EEBCCF}"/>
              </a:ext>
            </a:extLst>
          </p:cNvPr>
          <p:cNvSpPr txBox="1">
            <a:spLocks/>
          </p:cNvSpPr>
          <p:nvPr/>
        </p:nvSpPr>
        <p:spPr bwMode="auto">
          <a:xfrm>
            <a:off x="4689475" y="4012833"/>
            <a:ext cx="3922178" cy="79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defRPr/>
            </a:pPr>
            <a:r>
              <a:rPr lang="en-US" sz="1500" kern="0" dirty="0">
                <a:solidFill>
                  <a:srgbClr val="000000"/>
                </a:solidFill>
              </a:rPr>
              <a:t>Primary endpoint: ORR(null hypothesis ≤50%); secondary endpoints: CR (key), safety, DoR, PFS, OS, PK, MRD, QoL, HEOR</a:t>
            </a:r>
          </a:p>
        </p:txBody>
      </p:sp>
      <p:sp>
        <p:nvSpPr>
          <p:cNvPr id="23" name="Rectangle 22">
            <a:extLst>
              <a:ext uri="{FF2B5EF4-FFF2-40B4-BE49-F238E27FC236}">
                <a16:creationId xmlns:a16="http://schemas.microsoft.com/office/drawing/2014/main" id="{D2ECDFF1-5C70-405F-9928-12C9D327A893}"/>
              </a:ext>
            </a:extLst>
          </p:cNvPr>
          <p:cNvSpPr/>
          <p:nvPr/>
        </p:nvSpPr>
        <p:spPr>
          <a:xfrm>
            <a:off x="6147121" y="2479226"/>
            <a:ext cx="1078155" cy="4044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sz="1200" dirty="0">
                <a:solidFill>
                  <a:srgbClr val="000000"/>
                </a:solidFill>
                <a:latin typeface="Calibri" panose="020F0502020204030204" pitchFamily="34" charset="0"/>
                <a:cs typeface="Calibri" panose="020F0502020204030204" pitchFamily="34" charset="0"/>
              </a:rPr>
              <a:t>Leukapheresed </a:t>
            </a:r>
          </a:p>
          <a:p>
            <a:pPr algn="ctr" defTabSz="914355" fontAlgn="auto">
              <a:spcBef>
                <a:spcPts val="0"/>
              </a:spcBef>
              <a:spcAft>
                <a:spcPts val="0"/>
              </a:spcAft>
              <a:defRPr/>
            </a:pPr>
            <a:r>
              <a:rPr lang="en-US" sz="1200" dirty="0">
                <a:solidFill>
                  <a:srgbClr val="000000"/>
                </a:solidFill>
                <a:latin typeface="Calibri" panose="020F0502020204030204" pitchFamily="34" charset="0"/>
                <a:cs typeface="Calibri" panose="020F0502020204030204" pitchFamily="34" charset="0"/>
              </a:rPr>
              <a:t>n = 140</a:t>
            </a:r>
            <a:endParaRPr lang="en-US" sz="1200" baseline="300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8BD3883-71AE-4D4F-9D7E-C105B09DE55F}"/>
              </a:ext>
            </a:extLst>
          </p:cNvPr>
          <p:cNvGrpSpPr/>
          <p:nvPr/>
        </p:nvGrpSpPr>
        <p:grpSpPr>
          <a:xfrm>
            <a:off x="1639258" y="2381911"/>
            <a:ext cx="1468437" cy="977631"/>
            <a:chOff x="12055" y="3171216"/>
            <a:chExt cx="1957916" cy="1303508"/>
          </a:xfrm>
        </p:grpSpPr>
        <p:sp>
          <p:nvSpPr>
            <p:cNvPr id="28" name="Freeform: Shape 27">
              <a:extLst>
                <a:ext uri="{FF2B5EF4-FFF2-40B4-BE49-F238E27FC236}">
                  <a16:creationId xmlns:a16="http://schemas.microsoft.com/office/drawing/2014/main" id="{7B847C98-34F0-4C0D-BD2F-0F6A747B3C22}"/>
                </a:ext>
              </a:extLst>
            </p:cNvPr>
            <p:cNvSpPr/>
            <p:nvPr/>
          </p:nvSpPr>
          <p:spPr bwMode="auto">
            <a:xfrm>
              <a:off x="12055" y="3171216"/>
              <a:ext cx="1957916" cy="1303508"/>
            </a:xfrm>
            <a:custGeom>
              <a:avLst/>
              <a:gdLst>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933730"/>
                <a:gd name="connsiteY0" fmla="*/ 1332690 h 1332690"/>
                <a:gd name="connsiteX1" fmla="*/ 1877438 w 1933730"/>
                <a:gd name="connsiteY1" fmla="*/ 1332690 h 1332690"/>
                <a:gd name="connsiteX2" fmla="*/ 943583 w 1933730"/>
                <a:gd name="connsiteY2" fmla="*/ 0 h 1332690"/>
                <a:gd name="connsiteX3" fmla="*/ 0 w 1933730"/>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27854 w 1952943"/>
                <a:gd name="connsiteY0" fmla="*/ 1332690 h 1332690"/>
                <a:gd name="connsiteX1" fmla="*/ 1905292 w 1952943"/>
                <a:gd name="connsiteY1" fmla="*/ 1332690 h 1332690"/>
                <a:gd name="connsiteX2" fmla="*/ 971437 w 1952943"/>
                <a:gd name="connsiteY2" fmla="*/ 0 h 1332690"/>
                <a:gd name="connsiteX3" fmla="*/ 27854 w 1952943"/>
                <a:gd name="connsiteY3" fmla="*/ 1332690 h 1332690"/>
                <a:gd name="connsiteX0" fmla="*/ 25840 w 1950929"/>
                <a:gd name="connsiteY0" fmla="*/ 1332690 h 1332690"/>
                <a:gd name="connsiteX1" fmla="*/ 1903278 w 1950929"/>
                <a:gd name="connsiteY1" fmla="*/ 1332690 h 1332690"/>
                <a:gd name="connsiteX2" fmla="*/ 969423 w 1950929"/>
                <a:gd name="connsiteY2" fmla="*/ 0 h 1332690"/>
                <a:gd name="connsiteX3" fmla="*/ 25840 w 1950929"/>
                <a:gd name="connsiteY3" fmla="*/ 1332690 h 1332690"/>
                <a:gd name="connsiteX0" fmla="*/ 25840 w 1932622"/>
                <a:gd name="connsiteY0" fmla="*/ 1332690 h 1332690"/>
                <a:gd name="connsiteX1" fmla="*/ 1903278 w 1932622"/>
                <a:gd name="connsiteY1" fmla="*/ 1332690 h 1332690"/>
                <a:gd name="connsiteX2" fmla="*/ 969423 w 1932622"/>
                <a:gd name="connsiteY2" fmla="*/ 0 h 1332690"/>
                <a:gd name="connsiteX3" fmla="*/ 25840 w 1932622"/>
                <a:gd name="connsiteY3" fmla="*/ 1332690 h 1332690"/>
                <a:gd name="connsiteX0" fmla="*/ 25840 w 1932622"/>
                <a:gd name="connsiteY0" fmla="*/ 1284052 h 1284052"/>
                <a:gd name="connsiteX1" fmla="*/ 1903278 w 1932622"/>
                <a:gd name="connsiteY1" fmla="*/ 1284052 h 1284052"/>
                <a:gd name="connsiteX2" fmla="*/ 969423 w 1932622"/>
                <a:gd name="connsiteY2" fmla="*/ 0 h 1284052"/>
                <a:gd name="connsiteX3" fmla="*/ 25840 w 1932622"/>
                <a:gd name="connsiteY3" fmla="*/ 1284052 h 1284052"/>
                <a:gd name="connsiteX0" fmla="*/ 26486 w 1933268"/>
                <a:gd name="connsiteY0" fmla="*/ 1284052 h 1284052"/>
                <a:gd name="connsiteX1" fmla="*/ 1903924 w 1933268"/>
                <a:gd name="connsiteY1" fmla="*/ 1284052 h 1284052"/>
                <a:gd name="connsiteX2" fmla="*/ 970069 w 1933268"/>
                <a:gd name="connsiteY2" fmla="*/ 0 h 1284052"/>
                <a:gd name="connsiteX3" fmla="*/ 26486 w 1933268"/>
                <a:gd name="connsiteY3" fmla="*/ 1284052 h 1284052"/>
                <a:gd name="connsiteX0" fmla="*/ 26486 w 1929792"/>
                <a:gd name="connsiteY0" fmla="*/ 1284052 h 1284052"/>
                <a:gd name="connsiteX1" fmla="*/ 1903924 w 1929792"/>
                <a:gd name="connsiteY1" fmla="*/ 1284052 h 1284052"/>
                <a:gd name="connsiteX2" fmla="*/ 970069 w 1929792"/>
                <a:gd name="connsiteY2" fmla="*/ 0 h 1284052"/>
                <a:gd name="connsiteX3" fmla="*/ 26486 w 1929792"/>
                <a:gd name="connsiteY3" fmla="*/ 1284052 h 1284052"/>
                <a:gd name="connsiteX0" fmla="*/ 29330 w 1932636"/>
                <a:gd name="connsiteY0" fmla="*/ 1284052 h 1284052"/>
                <a:gd name="connsiteX1" fmla="*/ 1906768 w 1932636"/>
                <a:gd name="connsiteY1" fmla="*/ 1284052 h 1284052"/>
                <a:gd name="connsiteX2" fmla="*/ 972913 w 1932636"/>
                <a:gd name="connsiteY2" fmla="*/ 0 h 1284052"/>
                <a:gd name="connsiteX3" fmla="*/ 29330 w 1932636"/>
                <a:gd name="connsiteY3" fmla="*/ 1284052 h 1284052"/>
                <a:gd name="connsiteX0" fmla="*/ 29330 w 1936112"/>
                <a:gd name="connsiteY0" fmla="*/ 1284052 h 1284052"/>
                <a:gd name="connsiteX1" fmla="*/ 1906768 w 1936112"/>
                <a:gd name="connsiteY1" fmla="*/ 1284052 h 1284052"/>
                <a:gd name="connsiteX2" fmla="*/ 972913 w 1936112"/>
                <a:gd name="connsiteY2" fmla="*/ 0 h 1284052"/>
                <a:gd name="connsiteX3" fmla="*/ 29330 w 1936112"/>
                <a:gd name="connsiteY3" fmla="*/ 1284052 h 1284052"/>
                <a:gd name="connsiteX0" fmla="*/ 31967 w 1933018"/>
                <a:gd name="connsiteY0" fmla="*/ 1303508 h 1303508"/>
                <a:gd name="connsiteX1" fmla="*/ 1909405 w 1933018"/>
                <a:gd name="connsiteY1" fmla="*/ 1303508 h 1303508"/>
                <a:gd name="connsiteX2" fmla="*/ 946367 w 1933018"/>
                <a:gd name="connsiteY2" fmla="*/ 0 h 1303508"/>
                <a:gd name="connsiteX3" fmla="*/ 31967 w 1933018"/>
                <a:gd name="connsiteY3" fmla="*/ 1303508 h 1303508"/>
                <a:gd name="connsiteX0" fmla="*/ 31050 w 1933921"/>
                <a:gd name="connsiteY0" fmla="*/ 1293780 h 1293780"/>
                <a:gd name="connsiteX1" fmla="*/ 1908488 w 1933921"/>
                <a:gd name="connsiteY1" fmla="*/ 1293780 h 1293780"/>
                <a:gd name="connsiteX2" fmla="*/ 955178 w 1933921"/>
                <a:gd name="connsiteY2" fmla="*/ 0 h 1293780"/>
                <a:gd name="connsiteX3" fmla="*/ 31050 w 1933921"/>
                <a:gd name="connsiteY3" fmla="*/ 1293780 h 1293780"/>
                <a:gd name="connsiteX0" fmla="*/ 31050 w 1933921"/>
                <a:gd name="connsiteY0" fmla="*/ 1303508 h 1303508"/>
                <a:gd name="connsiteX1" fmla="*/ 1908488 w 1933921"/>
                <a:gd name="connsiteY1" fmla="*/ 1293780 h 1303508"/>
                <a:gd name="connsiteX2" fmla="*/ 955178 w 1933921"/>
                <a:gd name="connsiteY2" fmla="*/ 0 h 1303508"/>
                <a:gd name="connsiteX3" fmla="*/ 31050 w 1933921"/>
                <a:gd name="connsiteY3" fmla="*/ 1303508 h 1303508"/>
                <a:gd name="connsiteX0" fmla="*/ 31050 w 1957916"/>
                <a:gd name="connsiteY0" fmla="*/ 1303508 h 1303508"/>
                <a:gd name="connsiteX1" fmla="*/ 1937671 w 1957916"/>
                <a:gd name="connsiteY1" fmla="*/ 1303508 h 1303508"/>
                <a:gd name="connsiteX2" fmla="*/ 955178 w 1957916"/>
                <a:gd name="connsiteY2" fmla="*/ 0 h 1303508"/>
                <a:gd name="connsiteX3" fmla="*/ 31050 w 1957916"/>
                <a:gd name="connsiteY3" fmla="*/ 1303508 h 1303508"/>
              </a:gdLst>
              <a:ahLst/>
              <a:cxnLst>
                <a:cxn ang="0">
                  <a:pos x="connsiteX0" y="connsiteY0"/>
                </a:cxn>
                <a:cxn ang="0">
                  <a:pos x="connsiteX1" y="connsiteY1"/>
                </a:cxn>
                <a:cxn ang="0">
                  <a:pos x="connsiteX2" y="connsiteY2"/>
                </a:cxn>
                <a:cxn ang="0">
                  <a:pos x="connsiteX3" y="connsiteY3"/>
                </a:cxn>
              </a:cxnLst>
              <a:rect l="l" t="t" r="r" b="b"/>
              <a:pathLst>
                <a:path w="1957916" h="1303508">
                  <a:moveTo>
                    <a:pt x="31050" y="1303508"/>
                  </a:moveTo>
                  <a:lnTo>
                    <a:pt x="1937671" y="1303508"/>
                  </a:lnTo>
                  <a:cubicBezTo>
                    <a:pt x="1957126" y="1141380"/>
                    <a:pt x="2132224" y="16213"/>
                    <a:pt x="955178" y="0"/>
                  </a:cubicBezTo>
                  <a:cubicBezTo>
                    <a:pt x="47262" y="25940"/>
                    <a:pt x="-72711" y="538265"/>
                    <a:pt x="31050" y="1303508"/>
                  </a:cubicBezTo>
                  <a:close/>
                </a:path>
              </a:pathLst>
            </a:custGeom>
            <a:solidFill>
              <a:schemeClr val="accent5">
                <a:lumMod val="75000"/>
              </a:schemeClr>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B09994D1-4BFC-47EA-9534-B7B84F404756}"/>
                </a:ext>
              </a:extLst>
            </p:cNvPr>
            <p:cNvSpPr/>
            <p:nvPr/>
          </p:nvSpPr>
          <p:spPr bwMode="auto">
            <a:xfrm>
              <a:off x="456141" y="3761645"/>
              <a:ext cx="1069744" cy="712196"/>
            </a:xfrm>
            <a:custGeom>
              <a:avLst/>
              <a:gdLst>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933730"/>
                <a:gd name="connsiteY0" fmla="*/ 1332690 h 1332690"/>
                <a:gd name="connsiteX1" fmla="*/ 1877438 w 1933730"/>
                <a:gd name="connsiteY1" fmla="*/ 1332690 h 1332690"/>
                <a:gd name="connsiteX2" fmla="*/ 943583 w 1933730"/>
                <a:gd name="connsiteY2" fmla="*/ 0 h 1332690"/>
                <a:gd name="connsiteX3" fmla="*/ 0 w 1933730"/>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27854 w 1952943"/>
                <a:gd name="connsiteY0" fmla="*/ 1332690 h 1332690"/>
                <a:gd name="connsiteX1" fmla="*/ 1905292 w 1952943"/>
                <a:gd name="connsiteY1" fmla="*/ 1332690 h 1332690"/>
                <a:gd name="connsiteX2" fmla="*/ 971437 w 1952943"/>
                <a:gd name="connsiteY2" fmla="*/ 0 h 1332690"/>
                <a:gd name="connsiteX3" fmla="*/ 27854 w 1952943"/>
                <a:gd name="connsiteY3" fmla="*/ 1332690 h 1332690"/>
                <a:gd name="connsiteX0" fmla="*/ 25840 w 1950929"/>
                <a:gd name="connsiteY0" fmla="*/ 1332690 h 1332690"/>
                <a:gd name="connsiteX1" fmla="*/ 1903278 w 1950929"/>
                <a:gd name="connsiteY1" fmla="*/ 1332690 h 1332690"/>
                <a:gd name="connsiteX2" fmla="*/ 969423 w 1950929"/>
                <a:gd name="connsiteY2" fmla="*/ 0 h 1332690"/>
                <a:gd name="connsiteX3" fmla="*/ 25840 w 1950929"/>
                <a:gd name="connsiteY3" fmla="*/ 1332690 h 1332690"/>
                <a:gd name="connsiteX0" fmla="*/ 25840 w 1932622"/>
                <a:gd name="connsiteY0" fmla="*/ 1332690 h 1332690"/>
                <a:gd name="connsiteX1" fmla="*/ 1903278 w 1932622"/>
                <a:gd name="connsiteY1" fmla="*/ 1332690 h 1332690"/>
                <a:gd name="connsiteX2" fmla="*/ 969423 w 1932622"/>
                <a:gd name="connsiteY2" fmla="*/ 0 h 1332690"/>
                <a:gd name="connsiteX3" fmla="*/ 25840 w 1932622"/>
                <a:gd name="connsiteY3" fmla="*/ 1332690 h 1332690"/>
                <a:gd name="connsiteX0" fmla="*/ 25840 w 1932622"/>
                <a:gd name="connsiteY0" fmla="*/ 1284052 h 1284052"/>
                <a:gd name="connsiteX1" fmla="*/ 1903278 w 1932622"/>
                <a:gd name="connsiteY1" fmla="*/ 1284052 h 1284052"/>
                <a:gd name="connsiteX2" fmla="*/ 969423 w 1932622"/>
                <a:gd name="connsiteY2" fmla="*/ 0 h 1284052"/>
                <a:gd name="connsiteX3" fmla="*/ 25840 w 1932622"/>
                <a:gd name="connsiteY3" fmla="*/ 1284052 h 1284052"/>
                <a:gd name="connsiteX0" fmla="*/ 26486 w 1933268"/>
                <a:gd name="connsiteY0" fmla="*/ 1284052 h 1284052"/>
                <a:gd name="connsiteX1" fmla="*/ 1903924 w 1933268"/>
                <a:gd name="connsiteY1" fmla="*/ 1284052 h 1284052"/>
                <a:gd name="connsiteX2" fmla="*/ 970069 w 1933268"/>
                <a:gd name="connsiteY2" fmla="*/ 0 h 1284052"/>
                <a:gd name="connsiteX3" fmla="*/ 26486 w 1933268"/>
                <a:gd name="connsiteY3" fmla="*/ 1284052 h 1284052"/>
                <a:gd name="connsiteX0" fmla="*/ 26486 w 1929792"/>
                <a:gd name="connsiteY0" fmla="*/ 1284052 h 1284052"/>
                <a:gd name="connsiteX1" fmla="*/ 1903924 w 1929792"/>
                <a:gd name="connsiteY1" fmla="*/ 1284052 h 1284052"/>
                <a:gd name="connsiteX2" fmla="*/ 970069 w 1929792"/>
                <a:gd name="connsiteY2" fmla="*/ 0 h 1284052"/>
                <a:gd name="connsiteX3" fmla="*/ 26486 w 1929792"/>
                <a:gd name="connsiteY3" fmla="*/ 1284052 h 1284052"/>
                <a:gd name="connsiteX0" fmla="*/ 29330 w 1932636"/>
                <a:gd name="connsiteY0" fmla="*/ 1284052 h 1284052"/>
                <a:gd name="connsiteX1" fmla="*/ 1906768 w 1932636"/>
                <a:gd name="connsiteY1" fmla="*/ 1284052 h 1284052"/>
                <a:gd name="connsiteX2" fmla="*/ 972913 w 1932636"/>
                <a:gd name="connsiteY2" fmla="*/ 0 h 1284052"/>
                <a:gd name="connsiteX3" fmla="*/ 29330 w 1932636"/>
                <a:gd name="connsiteY3" fmla="*/ 1284052 h 1284052"/>
                <a:gd name="connsiteX0" fmla="*/ 29330 w 1936112"/>
                <a:gd name="connsiteY0" fmla="*/ 1284052 h 1284052"/>
                <a:gd name="connsiteX1" fmla="*/ 1906768 w 1936112"/>
                <a:gd name="connsiteY1" fmla="*/ 1284052 h 1284052"/>
                <a:gd name="connsiteX2" fmla="*/ 972913 w 1936112"/>
                <a:gd name="connsiteY2" fmla="*/ 0 h 1284052"/>
                <a:gd name="connsiteX3" fmla="*/ 29330 w 1936112"/>
                <a:gd name="connsiteY3" fmla="*/ 1284052 h 1284052"/>
                <a:gd name="connsiteX0" fmla="*/ 31967 w 1933018"/>
                <a:gd name="connsiteY0" fmla="*/ 1303508 h 1303508"/>
                <a:gd name="connsiteX1" fmla="*/ 1909405 w 1933018"/>
                <a:gd name="connsiteY1" fmla="*/ 1303508 h 1303508"/>
                <a:gd name="connsiteX2" fmla="*/ 946367 w 1933018"/>
                <a:gd name="connsiteY2" fmla="*/ 0 h 1303508"/>
                <a:gd name="connsiteX3" fmla="*/ 31967 w 1933018"/>
                <a:gd name="connsiteY3" fmla="*/ 1303508 h 1303508"/>
                <a:gd name="connsiteX0" fmla="*/ 31050 w 1933921"/>
                <a:gd name="connsiteY0" fmla="*/ 1293780 h 1293780"/>
                <a:gd name="connsiteX1" fmla="*/ 1908488 w 1933921"/>
                <a:gd name="connsiteY1" fmla="*/ 1293780 h 1293780"/>
                <a:gd name="connsiteX2" fmla="*/ 955178 w 1933921"/>
                <a:gd name="connsiteY2" fmla="*/ 0 h 1293780"/>
                <a:gd name="connsiteX3" fmla="*/ 31050 w 1933921"/>
                <a:gd name="connsiteY3" fmla="*/ 1293780 h 1293780"/>
                <a:gd name="connsiteX0" fmla="*/ 31050 w 1933921"/>
                <a:gd name="connsiteY0" fmla="*/ 1303508 h 1303508"/>
                <a:gd name="connsiteX1" fmla="*/ 1908488 w 1933921"/>
                <a:gd name="connsiteY1" fmla="*/ 1293780 h 1303508"/>
                <a:gd name="connsiteX2" fmla="*/ 955178 w 1933921"/>
                <a:gd name="connsiteY2" fmla="*/ 0 h 1303508"/>
                <a:gd name="connsiteX3" fmla="*/ 31050 w 1933921"/>
                <a:gd name="connsiteY3" fmla="*/ 1303508 h 1303508"/>
                <a:gd name="connsiteX0" fmla="*/ 31050 w 1957916"/>
                <a:gd name="connsiteY0" fmla="*/ 1303508 h 1303508"/>
                <a:gd name="connsiteX1" fmla="*/ 1937671 w 1957916"/>
                <a:gd name="connsiteY1" fmla="*/ 1303508 h 1303508"/>
                <a:gd name="connsiteX2" fmla="*/ 955178 w 1957916"/>
                <a:gd name="connsiteY2" fmla="*/ 0 h 1303508"/>
                <a:gd name="connsiteX3" fmla="*/ 31050 w 1957916"/>
                <a:gd name="connsiteY3" fmla="*/ 1303508 h 1303508"/>
              </a:gdLst>
              <a:ahLst/>
              <a:cxnLst>
                <a:cxn ang="0">
                  <a:pos x="connsiteX0" y="connsiteY0"/>
                </a:cxn>
                <a:cxn ang="0">
                  <a:pos x="connsiteX1" y="connsiteY1"/>
                </a:cxn>
                <a:cxn ang="0">
                  <a:pos x="connsiteX2" y="connsiteY2"/>
                </a:cxn>
                <a:cxn ang="0">
                  <a:pos x="connsiteX3" y="connsiteY3"/>
                </a:cxn>
              </a:cxnLst>
              <a:rect l="l" t="t" r="r" b="b"/>
              <a:pathLst>
                <a:path w="1957916" h="1303508">
                  <a:moveTo>
                    <a:pt x="31050" y="1303508"/>
                  </a:moveTo>
                  <a:lnTo>
                    <a:pt x="1937671" y="1303508"/>
                  </a:lnTo>
                  <a:cubicBezTo>
                    <a:pt x="1957126" y="1141380"/>
                    <a:pt x="2132224" y="16213"/>
                    <a:pt x="955178" y="0"/>
                  </a:cubicBezTo>
                  <a:cubicBezTo>
                    <a:pt x="47262" y="25940"/>
                    <a:pt x="-72711" y="538265"/>
                    <a:pt x="31050" y="1303508"/>
                  </a:cubicBezTo>
                  <a:close/>
                </a:path>
              </a:pathLst>
            </a:custGeom>
            <a:solidFill>
              <a:schemeClr val="accent5">
                <a:lumMod val="40000"/>
                <a:lumOff val="60000"/>
              </a:schemeClr>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cxnSp>
        <p:nvCxnSpPr>
          <p:cNvPr id="30" name="Straight Connector 29">
            <a:extLst>
              <a:ext uri="{FF2B5EF4-FFF2-40B4-BE49-F238E27FC236}">
                <a16:creationId xmlns:a16="http://schemas.microsoft.com/office/drawing/2014/main" id="{3838E46A-38BF-452C-BA6B-AF3799AE8C2C}"/>
              </a:ext>
            </a:extLst>
          </p:cNvPr>
          <p:cNvCxnSpPr>
            <a:cxnSpLocks/>
          </p:cNvCxnSpPr>
          <p:nvPr/>
        </p:nvCxnSpPr>
        <p:spPr bwMode="auto">
          <a:xfrm>
            <a:off x="2366893" y="2116937"/>
            <a:ext cx="2722" cy="391178"/>
          </a:xfrm>
          <a:prstGeom prst="line">
            <a:avLst/>
          </a:prstGeom>
          <a:noFill/>
          <a:ln w="19050" cap="flat" cmpd="sng" algn="ctr">
            <a:solidFill>
              <a:schemeClr val="accent6"/>
            </a:solidFill>
            <a:prstDash val="solid"/>
            <a:round/>
            <a:headEnd type="none" w="med" len="med"/>
            <a:tailEnd type="none" w="med" len="med"/>
          </a:ln>
          <a:effectLst/>
        </p:spPr>
      </p:cxnSp>
      <p:sp>
        <p:nvSpPr>
          <p:cNvPr id="31" name="Arrow: Up 30">
            <a:extLst>
              <a:ext uri="{FF2B5EF4-FFF2-40B4-BE49-F238E27FC236}">
                <a16:creationId xmlns:a16="http://schemas.microsoft.com/office/drawing/2014/main" id="{E1204A12-A60B-457B-BEA5-647ADF90CE29}"/>
              </a:ext>
            </a:extLst>
          </p:cNvPr>
          <p:cNvSpPr/>
          <p:nvPr/>
        </p:nvSpPr>
        <p:spPr bwMode="auto">
          <a:xfrm>
            <a:off x="2209400" y="1784920"/>
            <a:ext cx="187598" cy="361352"/>
          </a:xfrm>
          <a:prstGeom prst="upArrow">
            <a:avLst>
              <a:gd name="adj1" fmla="val 38576"/>
              <a:gd name="adj2" fmla="val 40480"/>
            </a:avLst>
          </a:prstGeom>
          <a:solidFill>
            <a:schemeClr val="tx2"/>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E0197FDA-539A-4C7D-93B2-B5715375D821}"/>
              </a:ext>
            </a:extLst>
          </p:cNvPr>
          <p:cNvSpPr/>
          <p:nvPr/>
        </p:nvSpPr>
        <p:spPr bwMode="auto">
          <a:xfrm>
            <a:off x="2232435" y="1849017"/>
            <a:ext cx="141551" cy="510536"/>
          </a:xfrm>
          <a:custGeom>
            <a:avLst/>
            <a:gdLst>
              <a:gd name="connsiteX0" fmla="*/ 5065 w 226947"/>
              <a:gd name="connsiteY0" fmla="*/ 390426 h 687060"/>
              <a:gd name="connsiteX1" fmla="*/ 14492 w 226947"/>
              <a:gd name="connsiteY1" fmla="*/ 644950 h 687060"/>
              <a:gd name="connsiteX2" fmla="*/ 127614 w 226947"/>
              <a:gd name="connsiteY2" fmla="*/ 626096 h 687060"/>
              <a:gd name="connsiteX3" fmla="*/ 99333 w 226947"/>
              <a:gd name="connsiteY3" fmla="*/ 60488 h 687060"/>
              <a:gd name="connsiteX4" fmla="*/ 212455 w 226947"/>
              <a:gd name="connsiteY4" fmla="*/ 51061 h 687060"/>
              <a:gd name="connsiteX5" fmla="*/ 221882 w 226947"/>
              <a:gd name="connsiteY5" fmla="*/ 371572 h 687060"/>
              <a:gd name="connsiteX0" fmla="*/ 5065 w 225733"/>
              <a:gd name="connsiteY0" fmla="*/ 384714 h 680714"/>
              <a:gd name="connsiteX1" fmla="*/ 14492 w 225733"/>
              <a:gd name="connsiteY1" fmla="*/ 639238 h 680714"/>
              <a:gd name="connsiteX2" fmla="*/ 127614 w 225733"/>
              <a:gd name="connsiteY2" fmla="*/ 620384 h 680714"/>
              <a:gd name="connsiteX3" fmla="*/ 122024 w 225733"/>
              <a:gd name="connsiteY3" fmla="*/ 64301 h 680714"/>
              <a:gd name="connsiteX4" fmla="*/ 212455 w 225733"/>
              <a:gd name="connsiteY4" fmla="*/ 45349 h 680714"/>
              <a:gd name="connsiteX5" fmla="*/ 221882 w 225733"/>
              <a:gd name="connsiteY5" fmla="*/ 365860 h 680714"/>
              <a:gd name="connsiteX0" fmla="*/ 4138 w 224806"/>
              <a:gd name="connsiteY0" fmla="*/ 384714 h 680714"/>
              <a:gd name="connsiteX1" fmla="*/ 13565 w 224806"/>
              <a:gd name="connsiteY1" fmla="*/ 639238 h 680714"/>
              <a:gd name="connsiteX2" fmla="*/ 109669 w 224806"/>
              <a:gd name="connsiteY2" fmla="*/ 620384 h 680714"/>
              <a:gd name="connsiteX3" fmla="*/ 121097 w 224806"/>
              <a:gd name="connsiteY3" fmla="*/ 64301 h 680714"/>
              <a:gd name="connsiteX4" fmla="*/ 211528 w 224806"/>
              <a:gd name="connsiteY4" fmla="*/ 45349 h 680714"/>
              <a:gd name="connsiteX5" fmla="*/ 220955 w 224806"/>
              <a:gd name="connsiteY5" fmla="*/ 365860 h 680714"/>
              <a:gd name="connsiteX0" fmla="*/ 4138 w 224806"/>
              <a:gd name="connsiteY0" fmla="*/ 384714 h 680714"/>
              <a:gd name="connsiteX1" fmla="*/ 13565 w 224806"/>
              <a:gd name="connsiteY1" fmla="*/ 639238 h 680714"/>
              <a:gd name="connsiteX2" fmla="*/ 109669 w 224806"/>
              <a:gd name="connsiteY2" fmla="*/ 620384 h 680714"/>
              <a:gd name="connsiteX3" fmla="*/ 121097 w 224806"/>
              <a:gd name="connsiteY3" fmla="*/ 64301 h 680714"/>
              <a:gd name="connsiteX4" fmla="*/ 211528 w 224806"/>
              <a:gd name="connsiteY4" fmla="*/ 45349 h 680714"/>
              <a:gd name="connsiteX5" fmla="*/ 220955 w 224806"/>
              <a:gd name="connsiteY5" fmla="*/ 365860 h 6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6" h="680714">
                <a:moveTo>
                  <a:pt x="4138" y="384714"/>
                </a:moveTo>
                <a:cubicBezTo>
                  <a:pt x="-1361" y="492337"/>
                  <a:pt x="-4023" y="599960"/>
                  <a:pt x="13565" y="639238"/>
                </a:cubicBezTo>
                <a:cubicBezTo>
                  <a:pt x="31153" y="678516"/>
                  <a:pt x="91747" y="716207"/>
                  <a:pt x="109669" y="620384"/>
                </a:cubicBezTo>
                <a:cubicBezTo>
                  <a:pt x="127591" y="524561"/>
                  <a:pt x="104121" y="160140"/>
                  <a:pt x="121097" y="64301"/>
                </a:cubicBezTo>
                <a:cubicBezTo>
                  <a:pt x="138073" y="-31538"/>
                  <a:pt x="194885" y="-4911"/>
                  <a:pt x="211528" y="45349"/>
                </a:cubicBezTo>
                <a:cubicBezTo>
                  <a:pt x="228171" y="95609"/>
                  <a:pt x="226454" y="231528"/>
                  <a:pt x="220955" y="365860"/>
                </a:cubicBezTo>
              </a:path>
            </a:pathLst>
          </a:custGeom>
          <a:noFill/>
          <a:ln w="19050">
            <a:solidFill>
              <a:schemeClr val="accent6"/>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33" name="Text Box 18">
            <a:extLst>
              <a:ext uri="{FF2B5EF4-FFF2-40B4-BE49-F238E27FC236}">
                <a16:creationId xmlns:a16="http://schemas.microsoft.com/office/drawing/2014/main" id="{54AB96DE-1F7C-4856-B209-73733841F7D5}"/>
              </a:ext>
            </a:extLst>
          </p:cNvPr>
          <p:cNvSpPr txBox="1">
            <a:spLocks noChangeArrowheads="1"/>
          </p:cNvSpPr>
          <p:nvPr/>
        </p:nvSpPr>
        <p:spPr bwMode="auto">
          <a:xfrm>
            <a:off x="794184" y="3378124"/>
            <a:ext cx="3321559"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ct val="20000"/>
              </a:spcBef>
              <a:spcAft>
                <a:spcPts val="0"/>
              </a:spcAft>
              <a:buClr>
                <a:srgbClr val="FFF450"/>
              </a:buClr>
              <a:defRPr/>
            </a:pPr>
            <a:r>
              <a:rPr lang="en-US" altLang="ko-KR" sz="1500" b="1" dirty="0">
                <a:solidFill>
                  <a:srgbClr val="000000"/>
                </a:solidFill>
                <a:latin typeface="Calibri" panose="020F0502020204030204" pitchFamily="34" charset="0"/>
                <a:ea typeface="굴림" panose="020B0600000101010101" pitchFamily="34" charset="-127"/>
                <a:cs typeface="Calibri" panose="020F0502020204030204" pitchFamily="34" charset="0"/>
              </a:rPr>
              <a:t>Idecabtagene CAR design</a:t>
            </a:r>
          </a:p>
        </p:txBody>
      </p:sp>
      <p:grpSp>
        <p:nvGrpSpPr>
          <p:cNvPr id="34" name="Group 48">
            <a:extLst>
              <a:ext uri="{FF2B5EF4-FFF2-40B4-BE49-F238E27FC236}">
                <a16:creationId xmlns:a16="http://schemas.microsoft.com/office/drawing/2014/main" id="{A7ED5543-F093-4344-AF74-4AC26979555D}"/>
              </a:ext>
            </a:extLst>
          </p:cNvPr>
          <p:cNvGrpSpPr/>
          <p:nvPr/>
        </p:nvGrpSpPr>
        <p:grpSpPr>
          <a:xfrm>
            <a:off x="794182" y="3694065"/>
            <a:ext cx="3322250" cy="519556"/>
            <a:chOff x="5036916" y="2420090"/>
            <a:chExt cx="8108794" cy="528220"/>
          </a:xfrm>
        </p:grpSpPr>
        <p:sp>
          <p:nvSpPr>
            <p:cNvPr id="35" name="Rectangle 55">
              <a:extLst>
                <a:ext uri="{FF2B5EF4-FFF2-40B4-BE49-F238E27FC236}">
                  <a16:creationId xmlns:a16="http://schemas.microsoft.com/office/drawing/2014/main" id="{CED00CCF-E1B2-4373-A83F-1E7CCEE0C86B}"/>
                </a:ext>
              </a:extLst>
            </p:cNvPr>
            <p:cNvSpPr>
              <a:spLocks noChangeArrowheads="1"/>
            </p:cNvSpPr>
            <p:nvPr/>
          </p:nvSpPr>
          <p:spPr bwMode="auto">
            <a:xfrm>
              <a:off x="5902092" y="2421192"/>
              <a:ext cx="503707" cy="420597"/>
            </a:xfrm>
            <a:prstGeom prst="rect">
              <a:avLst/>
            </a:prstGeom>
            <a:solidFill>
              <a:schemeClr val="tx2">
                <a:lumMod val="75000"/>
              </a:schemeClr>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ct val="20000"/>
                </a:spcBef>
                <a:spcAft>
                  <a:spcPts val="0"/>
                </a:spcAft>
                <a:buClr>
                  <a:srgbClr val="4F81BD"/>
                </a:buClr>
                <a:defRPr/>
              </a:pPr>
              <a:r>
                <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rPr>
                <a:t>SP</a:t>
              </a:r>
            </a:p>
          </p:txBody>
        </p:sp>
        <p:sp>
          <p:nvSpPr>
            <p:cNvPr id="36" name="Rectangle 56">
              <a:extLst>
                <a:ext uri="{FF2B5EF4-FFF2-40B4-BE49-F238E27FC236}">
                  <a16:creationId xmlns:a16="http://schemas.microsoft.com/office/drawing/2014/main" id="{C870E4A7-C978-4149-86E0-5FCF967C97D1}"/>
                </a:ext>
              </a:extLst>
            </p:cNvPr>
            <p:cNvSpPr>
              <a:spLocks noChangeArrowheads="1"/>
            </p:cNvSpPr>
            <p:nvPr/>
          </p:nvSpPr>
          <p:spPr bwMode="auto">
            <a:xfrm>
              <a:off x="6405800" y="2421192"/>
              <a:ext cx="2780308" cy="420597"/>
            </a:xfrm>
            <a:prstGeom prst="rect">
              <a:avLst/>
            </a:prstGeom>
            <a:solidFill>
              <a:schemeClr val="accent4"/>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ct val="20000"/>
                </a:spcBef>
                <a:spcAft>
                  <a:spcPts val="0"/>
                </a:spcAft>
                <a:buClr>
                  <a:srgbClr val="4F81BD"/>
                </a:buClr>
                <a:defRPr/>
              </a:pPr>
              <a:r>
                <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rPr>
                <a:t>Anti-BCMA scFv</a:t>
              </a:r>
            </a:p>
          </p:txBody>
        </p:sp>
        <p:sp>
          <p:nvSpPr>
            <p:cNvPr id="37" name="Rectangle 57">
              <a:extLst>
                <a:ext uri="{FF2B5EF4-FFF2-40B4-BE49-F238E27FC236}">
                  <a16:creationId xmlns:a16="http://schemas.microsoft.com/office/drawing/2014/main" id="{B80D2597-5F57-461F-A8B3-C63C7C5565AD}"/>
                </a:ext>
              </a:extLst>
            </p:cNvPr>
            <p:cNvSpPr>
              <a:spLocks noChangeArrowheads="1"/>
            </p:cNvSpPr>
            <p:nvPr/>
          </p:nvSpPr>
          <p:spPr bwMode="auto">
            <a:xfrm>
              <a:off x="11810683" y="2421192"/>
              <a:ext cx="1335027" cy="420597"/>
            </a:xfrm>
            <a:prstGeom prst="rect">
              <a:avLst/>
            </a:prstGeom>
            <a:solidFill>
              <a:schemeClr val="accent1"/>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178" fontAlgn="auto">
                <a:spcBef>
                  <a:spcPct val="20000"/>
                </a:spcBef>
                <a:spcAft>
                  <a:spcPts val="0"/>
                </a:spcAft>
                <a:buClr>
                  <a:srgbClr val="4F81BD"/>
                </a:buClr>
                <a:defRPr/>
              </a:pPr>
              <a:r>
                <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rPr>
                <a:t>  CD3 </a:t>
              </a:r>
              <a:r>
                <a:rPr lang="el-GR" altLang="ko-KR" sz="1050" b="1" kern="0" dirty="0">
                  <a:solidFill>
                    <a:srgbClr val="FFFFFF"/>
                  </a:solidFill>
                  <a:latin typeface="Calibri" panose="020F0502020204030204" pitchFamily="34" charset="0"/>
                  <a:cs typeface="Calibri" panose="020F0502020204030204" pitchFamily="34" charset="0"/>
                </a:rPr>
                <a:t>ζ</a:t>
              </a:r>
              <a:r>
                <a:rPr lang="en-US" altLang="ko-KR" sz="1050" b="1" dirty="0">
                  <a:solidFill>
                    <a:srgbClr val="FFFFFF"/>
                  </a:solidFill>
                  <a:latin typeface="Calibri" panose="020F0502020204030204" pitchFamily="34" charset="0"/>
                  <a:ea typeface="굴림" panose="020B0600000101010101" pitchFamily="34" charset="-127"/>
                  <a:cs typeface="Calibri" panose="020F0502020204030204" pitchFamily="34" charset="0"/>
                </a:rPr>
                <a:t> </a:t>
              </a:r>
              <a:endPar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endParaRPr>
            </a:p>
          </p:txBody>
        </p:sp>
        <p:sp>
          <p:nvSpPr>
            <p:cNvPr id="38" name="Rectangle 58">
              <a:extLst>
                <a:ext uri="{FF2B5EF4-FFF2-40B4-BE49-F238E27FC236}">
                  <a16:creationId xmlns:a16="http://schemas.microsoft.com/office/drawing/2014/main" id="{362BF106-C9F0-426E-959F-005F0002A9BD}"/>
                </a:ext>
              </a:extLst>
            </p:cNvPr>
            <p:cNvSpPr>
              <a:spLocks noChangeArrowheads="1"/>
            </p:cNvSpPr>
            <p:nvPr/>
          </p:nvSpPr>
          <p:spPr bwMode="auto">
            <a:xfrm>
              <a:off x="9175805" y="2421328"/>
              <a:ext cx="1115272" cy="420597"/>
            </a:xfrm>
            <a:prstGeom prst="rect">
              <a:avLst/>
            </a:prstGeom>
            <a:solidFill>
              <a:schemeClr val="tx2">
                <a:lumMod val="50000"/>
              </a:schemeClr>
            </a:solidFill>
            <a:ln w="28575" cmpd="sng" algn="ctr">
              <a:solidFill>
                <a:srgbClr val="FFFFFF"/>
              </a:solidFill>
              <a:miter lim="800000"/>
              <a:headEnd/>
              <a:tailEnd/>
            </a:ln>
            <a:effectLst/>
          </p:spPr>
          <p:txBody>
            <a:bodyPr wrap="square" lIns="0" tIns="4572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lnSpc>
                  <a:spcPts val="800"/>
                </a:lnSpc>
                <a:spcBef>
                  <a:spcPts val="0"/>
                </a:spcBef>
                <a:spcAft>
                  <a:spcPts val="0"/>
                </a:spcAft>
                <a:buClr>
                  <a:srgbClr val="4F81BD"/>
                </a:buClr>
                <a:defRPr/>
              </a:pPr>
              <a:endPar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endParaRPr>
            </a:p>
          </p:txBody>
        </p:sp>
        <p:sp>
          <p:nvSpPr>
            <p:cNvPr id="39" name="Rectangle 59">
              <a:extLst>
                <a:ext uri="{FF2B5EF4-FFF2-40B4-BE49-F238E27FC236}">
                  <a16:creationId xmlns:a16="http://schemas.microsoft.com/office/drawing/2014/main" id="{CC501DB1-F2C0-413F-AE61-2F28E57391CF}"/>
                </a:ext>
              </a:extLst>
            </p:cNvPr>
            <p:cNvSpPr>
              <a:spLocks noChangeArrowheads="1"/>
            </p:cNvSpPr>
            <p:nvPr/>
          </p:nvSpPr>
          <p:spPr bwMode="auto">
            <a:xfrm>
              <a:off x="10295460" y="2420739"/>
              <a:ext cx="1515225" cy="421502"/>
            </a:xfrm>
            <a:prstGeom prst="rect">
              <a:avLst/>
            </a:prstGeom>
            <a:solidFill>
              <a:schemeClr val="accent3"/>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ct val="20000"/>
                </a:spcBef>
                <a:spcAft>
                  <a:spcPts val="0"/>
                </a:spcAft>
                <a:buClr>
                  <a:srgbClr val="4F81BD"/>
                </a:buClr>
                <a:defRPr/>
              </a:pPr>
              <a:r>
                <a:rPr lang="en-US" altLang="ko-KR" sz="1050" b="1" kern="0" dirty="0">
                  <a:solidFill>
                    <a:srgbClr val="FFFFFF"/>
                  </a:solidFill>
                  <a:latin typeface="Calibri" panose="020F0502020204030204" pitchFamily="34" charset="0"/>
                  <a:ea typeface="굴림" panose="020B0600000101010101" pitchFamily="34" charset="-127"/>
                  <a:cs typeface="Calibri" panose="020F0502020204030204" pitchFamily="34" charset="0"/>
                </a:rPr>
                <a:t>4-1BB</a:t>
              </a:r>
            </a:p>
          </p:txBody>
        </p:sp>
        <p:sp>
          <p:nvSpPr>
            <p:cNvPr id="40" name="Rectangle 60">
              <a:extLst>
                <a:ext uri="{FF2B5EF4-FFF2-40B4-BE49-F238E27FC236}">
                  <a16:creationId xmlns:a16="http://schemas.microsoft.com/office/drawing/2014/main" id="{569AF220-C820-49AA-BB70-F4556A6DF96E}"/>
                </a:ext>
              </a:extLst>
            </p:cNvPr>
            <p:cNvSpPr>
              <a:spLocks noChangeArrowheads="1"/>
            </p:cNvSpPr>
            <p:nvPr/>
          </p:nvSpPr>
          <p:spPr bwMode="auto">
            <a:xfrm>
              <a:off x="5036916" y="2420090"/>
              <a:ext cx="856197" cy="422800"/>
            </a:xfrm>
            <a:prstGeom prst="rect">
              <a:avLst/>
            </a:prstGeom>
            <a:solidFill>
              <a:schemeClr val="tx2">
                <a:lumMod val="75000"/>
              </a:schemeClr>
            </a:solidFill>
            <a:ln w="28575" cmpd="sng" algn="ctr">
              <a:solidFill>
                <a:srgbClr val="FFFFFF"/>
              </a:solidFill>
              <a:miter lim="800000"/>
              <a:headEnd/>
              <a:tailEnd/>
            </a:ln>
            <a:effec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ct val="20000"/>
                </a:spcBef>
                <a:spcAft>
                  <a:spcPts val="0"/>
                </a:spcAft>
                <a:buClr>
                  <a:srgbClr val="62C3F2"/>
                </a:buClr>
                <a:defRPr/>
              </a:pPr>
              <a:r>
                <a:rPr lang="en-US" altLang="ko-KR" sz="1050" b="1" dirty="0">
                  <a:solidFill>
                    <a:srgbClr val="FFFFFF"/>
                  </a:solidFill>
                  <a:latin typeface="Calibri" panose="020F0502020204030204" pitchFamily="34" charset="0"/>
                  <a:ea typeface="굴림" panose="020B0600000101010101" pitchFamily="34" charset="-127"/>
                  <a:cs typeface="Calibri" panose="020F0502020204030204" pitchFamily="34" charset="0"/>
                </a:rPr>
                <a:t>MND</a:t>
              </a:r>
              <a:endParaRPr lang="en-US" altLang="ko-KR" sz="1050" b="1" baseline="-25000" dirty="0">
                <a:solidFill>
                  <a:srgbClr val="FFFFFF"/>
                </a:solidFill>
                <a:latin typeface="Calibri" panose="020F0502020204030204" pitchFamily="34" charset="0"/>
                <a:ea typeface="굴림" panose="020B0600000101010101" pitchFamily="34" charset="-127"/>
                <a:cs typeface="Calibri" panose="020F0502020204030204" pitchFamily="34" charset="0"/>
              </a:endParaRPr>
            </a:p>
          </p:txBody>
        </p:sp>
        <p:sp>
          <p:nvSpPr>
            <p:cNvPr id="41" name="Rectangle 61">
              <a:extLst>
                <a:ext uri="{FF2B5EF4-FFF2-40B4-BE49-F238E27FC236}">
                  <a16:creationId xmlns:a16="http://schemas.microsoft.com/office/drawing/2014/main" id="{B1094AD3-835B-4C43-8870-95B294A43457}"/>
                </a:ext>
              </a:extLst>
            </p:cNvPr>
            <p:cNvSpPr/>
            <p:nvPr/>
          </p:nvSpPr>
          <p:spPr>
            <a:xfrm>
              <a:off x="9242930" y="2525883"/>
              <a:ext cx="981024" cy="422427"/>
            </a:xfrm>
            <a:prstGeom prst="rect">
              <a:avLst/>
            </a:prstGeom>
            <a:ln w="28575" cmpd="sng">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457178" fontAlgn="auto">
                <a:spcBef>
                  <a:spcPts val="0"/>
                </a:spcBef>
                <a:spcAft>
                  <a:spcPts val="0"/>
                </a:spcAft>
                <a:defRPr/>
              </a:pPr>
              <a:r>
                <a:rPr lang="en-US" sz="1050" b="1" dirty="0">
                  <a:solidFill>
                    <a:srgbClr val="FFFFFF"/>
                  </a:solidFill>
                  <a:latin typeface="Calibri" panose="020F0502020204030204" pitchFamily="34" charset="0"/>
                  <a:cs typeface="Calibri" panose="020F0502020204030204" pitchFamily="34" charset="0"/>
                </a:rPr>
                <a:t>CD8 </a:t>
              </a:r>
            </a:p>
          </p:txBody>
        </p:sp>
      </p:grpSp>
      <p:sp>
        <p:nvSpPr>
          <p:cNvPr id="42" name="Right Brace 49">
            <a:extLst>
              <a:ext uri="{FF2B5EF4-FFF2-40B4-BE49-F238E27FC236}">
                <a16:creationId xmlns:a16="http://schemas.microsoft.com/office/drawing/2014/main" id="{BBCBB413-DE1D-49BA-AF2B-C4081D19EC11}"/>
              </a:ext>
            </a:extLst>
          </p:cNvPr>
          <p:cNvSpPr/>
          <p:nvPr/>
        </p:nvSpPr>
        <p:spPr>
          <a:xfrm rot="5400000">
            <a:off x="1819811" y="3706496"/>
            <a:ext cx="209554" cy="1111537"/>
          </a:xfrm>
          <a:prstGeom prst="rightBrace">
            <a:avLst/>
          </a:prstGeom>
          <a:noFill/>
          <a:ln w="12700" cap="flat" cmpd="sng" algn="ctr">
            <a:solidFill>
              <a:schemeClr val="bg1"/>
            </a:solidFill>
            <a:prstDash val="solid"/>
            <a:miter lim="800000"/>
          </a:ln>
          <a:effectLst/>
        </p:spPr>
        <p:txBody>
          <a:bodyPr rtlCol="0" anchor="ctr"/>
          <a:lstStyle/>
          <a:p>
            <a:pPr algn="ctr" defTabSz="914355" fontAlgn="auto">
              <a:spcBef>
                <a:spcPts val="0"/>
              </a:spcBef>
              <a:spcAft>
                <a:spcPts val="0"/>
              </a:spcAft>
              <a:defRPr/>
            </a:pPr>
            <a:endParaRPr lang="en-US" sz="1400" kern="0" dirty="0">
              <a:solidFill>
                <a:prstClr val="black"/>
              </a:solidFill>
              <a:latin typeface="Arial"/>
              <a:ea typeface="+mn-ea"/>
              <a:cs typeface="Calibri"/>
            </a:endParaRPr>
          </a:p>
        </p:txBody>
      </p:sp>
      <p:sp>
        <p:nvSpPr>
          <p:cNvPr id="43" name="TextBox 50">
            <a:extLst>
              <a:ext uri="{FF2B5EF4-FFF2-40B4-BE49-F238E27FC236}">
                <a16:creationId xmlns:a16="http://schemas.microsoft.com/office/drawing/2014/main" id="{E07B396F-4E6F-4C9B-9EAA-BC9F352A72C4}"/>
              </a:ext>
            </a:extLst>
          </p:cNvPr>
          <p:cNvSpPr txBox="1"/>
          <p:nvPr/>
        </p:nvSpPr>
        <p:spPr>
          <a:xfrm>
            <a:off x="1292671" y="4257553"/>
            <a:ext cx="1215413" cy="415498"/>
          </a:xfrm>
          <a:prstGeom prst="rect">
            <a:avLst/>
          </a:prstGeom>
          <a:noFill/>
        </p:spPr>
        <p:txBody>
          <a:bodyPr wrap="square" rtlCol="0">
            <a:spAutoFit/>
          </a:bodyPr>
          <a:lstStyle/>
          <a:p>
            <a:pPr algn="ctr" defTabSz="914355" fontAlgn="auto">
              <a:spcBef>
                <a:spcPts val="0"/>
              </a:spcBef>
              <a:spcAft>
                <a:spcPts val="0"/>
              </a:spcAft>
              <a:defRPr/>
            </a:pPr>
            <a:r>
              <a:rPr lang="en-US" sz="1050" b="1" kern="0" dirty="0">
                <a:solidFill>
                  <a:prstClr val="black"/>
                </a:solidFill>
                <a:latin typeface="Calibri" panose="020F0502020204030204" pitchFamily="34" charset="0"/>
                <a:ea typeface="+mn-ea"/>
                <a:cs typeface="Calibri" panose="020F0502020204030204" pitchFamily="34" charset="0"/>
              </a:rPr>
              <a:t>Tumor-binding domain</a:t>
            </a:r>
          </a:p>
        </p:txBody>
      </p:sp>
      <p:sp>
        <p:nvSpPr>
          <p:cNvPr id="44" name="Right Brace 51">
            <a:extLst>
              <a:ext uri="{FF2B5EF4-FFF2-40B4-BE49-F238E27FC236}">
                <a16:creationId xmlns:a16="http://schemas.microsoft.com/office/drawing/2014/main" id="{EB8433B9-0586-4A5F-8E99-D1CAE90FE439}"/>
              </a:ext>
            </a:extLst>
          </p:cNvPr>
          <p:cNvSpPr/>
          <p:nvPr/>
        </p:nvSpPr>
        <p:spPr>
          <a:xfrm rot="5400000">
            <a:off x="3440401" y="3667649"/>
            <a:ext cx="197876" cy="1154192"/>
          </a:xfrm>
          <a:prstGeom prst="rightBrace">
            <a:avLst/>
          </a:prstGeom>
          <a:noFill/>
          <a:ln w="12700" cap="flat" cmpd="sng" algn="ctr">
            <a:solidFill>
              <a:schemeClr val="bg1"/>
            </a:solidFill>
            <a:prstDash val="solid"/>
            <a:miter lim="800000"/>
          </a:ln>
          <a:effectLst/>
        </p:spPr>
        <p:txBody>
          <a:bodyPr rtlCol="0" anchor="ctr"/>
          <a:lstStyle/>
          <a:p>
            <a:pPr algn="ctr" defTabSz="914355" fontAlgn="auto">
              <a:spcBef>
                <a:spcPts val="0"/>
              </a:spcBef>
              <a:spcAft>
                <a:spcPts val="0"/>
              </a:spcAft>
              <a:defRPr/>
            </a:pPr>
            <a:endParaRPr lang="en-US" sz="1400" kern="0" dirty="0">
              <a:solidFill>
                <a:prstClr val="black"/>
              </a:solidFill>
              <a:latin typeface="Arial"/>
              <a:ea typeface="+mn-ea"/>
              <a:cs typeface="Calibri"/>
            </a:endParaRPr>
          </a:p>
        </p:txBody>
      </p:sp>
      <p:sp>
        <p:nvSpPr>
          <p:cNvPr id="45" name="TextBox 52">
            <a:extLst>
              <a:ext uri="{FF2B5EF4-FFF2-40B4-BE49-F238E27FC236}">
                <a16:creationId xmlns:a16="http://schemas.microsoft.com/office/drawing/2014/main" id="{E0B05FA1-7A0C-4AC5-A151-D2376D964D40}"/>
              </a:ext>
            </a:extLst>
          </p:cNvPr>
          <p:cNvSpPr txBox="1"/>
          <p:nvPr/>
        </p:nvSpPr>
        <p:spPr>
          <a:xfrm>
            <a:off x="2900330" y="4301943"/>
            <a:ext cx="1215413" cy="253916"/>
          </a:xfrm>
          <a:prstGeom prst="rect">
            <a:avLst/>
          </a:prstGeom>
          <a:noFill/>
        </p:spPr>
        <p:txBody>
          <a:bodyPr wrap="square" rtlCol="0">
            <a:spAutoFit/>
          </a:bodyPr>
          <a:lstStyle/>
          <a:p>
            <a:pPr algn="ctr" defTabSz="914355" fontAlgn="auto">
              <a:spcBef>
                <a:spcPts val="0"/>
              </a:spcBef>
              <a:spcAft>
                <a:spcPts val="0"/>
              </a:spcAft>
              <a:defRPr/>
            </a:pPr>
            <a:r>
              <a:rPr lang="en-US" sz="1050" b="1" kern="0" dirty="0">
                <a:solidFill>
                  <a:prstClr val="black"/>
                </a:solidFill>
                <a:latin typeface="Calibri" panose="020F0502020204030204" pitchFamily="34" charset="0"/>
                <a:ea typeface="+mn-ea"/>
                <a:cs typeface="Calibri" panose="020F0502020204030204" pitchFamily="34" charset="0"/>
              </a:rPr>
              <a:t>Signaling domains</a:t>
            </a:r>
          </a:p>
        </p:txBody>
      </p:sp>
      <p:sp>
        <p:nvSpPr>
          <p:cNvPr id="46" name="TextBox 53">
            <a:extLst>
              <a:ext uri="{FF2B5EF4-FFF2-40B4-BE49-F238E27FC236}">
                <a16:creationId xmlns:a16="http://schemas.microsoft.com/office/drawing/2014/main" id="{087482C6-041B-4CC0-8BF8-AE42FAD934E9}"/>
              </a:ext>
            </a:extLst>
          </p:cNvPr>
          <p:cNvSpPr txBox="1"/>
          <p:nvPr/>
        </p:nvSpPr>
        <p:spPr>
          <a:xfrm>
            <a:off x="2464576" y="4088906"/>
            <a:ext cx="507638" cy="415498"/>
          </a:xfrm>
          <a:prstGeom prst="rect">
            <a:avLst/>
          </a:prstGeom>
          <a:noFill/>
        </p:spPr>
        <p:txBody>
          <a:bodyPr wrap="square" rtlCol="0">
            <a:spAutoFit/>
          </a:bodyPr>
          <a:lstStyle/>
          <a:p>
            <a:pPr algn="ctr" defTabSz="914355" fontAlgn="auto">
              <a:spcBef>
                <a:spcPts val="0"/>
              </a:spcBef>
              <a:spcAft>
                <a:spcPts val="0"/>
              </a:spcAft>
              <a:defRPr/>
            </a:pPr>
            <a:r>
              <a:rPr lang="en-US" sz="1050" kern="0" dirty="0">
                <a:solidFill>
                  <a:prstClr val="black"/>
                </a:solidFill>
                <a:latin typeface="Calibri" panose="020F0502020204030204" pitchFamily="34" charset="0"/>
                <a:ea typeface="+mn-ea"/>
                <a:cs typeface="Calibri" panose="020F0502020204030204" pitchFamily="34" charset="0"/>
              </a:rPr>
              <a:t>Linker</a:t>
            </a:r>
          </a:p>
        </p:txBody>
      </p:sp>
      <p:sp>
        <p:nvSpPr>
          <p:cNvPr id="47" name="TextBox 54">
            <a:extLst>
              <a:ext uri="{FF2B5EF4-FFF2-40B4-BE49-F238E27FC236}">
                <a16:creationId xmlns:a16="http://schemas.microsoft.com/office/drawing/2014/main" id="{A8054062-DE97-48CA-A656-E02121FD80C2}"/>
              </a:ext>
            </a:extLst>
          </p:cNvPr>
          <p:cNvSpPr txBox="1"/>
          <p:nvPr/>
        </p:nvSpPr>
        <p:spPr>
          <a:xfrm>
            <a:off x="703002" y="4089265"/>
            <a:ext cx="669410" cy="415498"/>
          </a:xfrm>
          <a:prstGeom prst="rect">
            <a:avLst/>
          </a:prstGeom>
          <a:noFill/>
        </p:spPr>
        <p:txBody>
          <a:bodyPr wrap="square" rtlCol="0">
            <a:spAutoFit/>
          </a:bodyPr>
          <a:lstStyle/>
          <a:p>
            <a:pPr algn="ctr" defTabSz="914355" fontAlgn="auto">
              <a:spcBef>
                <a:spcPts val="0"/>
              </a:spcBef>
              <a:spcAft>
                <a:spcPts val="0"/>
              </a:spcAft>
              <a:defRPr/>
            </a:pPr>
            <a:r>
              <a:rPr lang="en-US" sz="1050" kern="0" dirty="0">
                <a:solidFill>
                  <a:prstClr val="black"/>
                </a:solidFill>
                <a:latin typeface="Calibri" panose="020F0502020204030204" pitchFamily="34" charset="0"/>
                <a:ea typeface="+mn-ea"/>
                <a:cs typeface="Calibri" panose="020F0502020204030204" pitchFamily="34" charset="0"/>
              </a:rPr>
              <a:t>Promoter</a:t>
            </a:r>
          </a:p>
        </p:txBody>
      </p:sp>
      <p:grpSp>
        <p:nvGrpSpPr>
          <p:cNvPr id="48" name="Group 47">
            <a:extLst>
              <a:ext uri="{FF2B5EF4-FFF2-40B4-BE49-F238E27FC236}">
                <a16:creationId xmlns:a16="http://schemas.microsoft.com/office/drawing/2014/main" id="{5E0BD31C-2F79-41CB-A296-5A6A340D5AF7}"/>
              </a:ext>
            </a:extLst>
          </p:cNvPr>
          <p:cNvGrpSpPr/>
          <p:nvPr/>
        </p:nvGrpSpPr>
        <p:grpSpPr>
          <a:xfrm rot="10800000">
            <a:off x="1731003" y="1220519"/>
            <a:ext cx="1211233" cy="497116"/>
            <a:chOff x="39805" y="3563301"/>
            <a:chExt cx="1952888" cy="911423"/>
          </a:xfrm>
        </p:grpSpPr>
        <p:sp>
          <p:nvSpPr>
            <p:cNvPr id="49" name="Freeform: Shape 48">
              <a:extLst>
                <a:ext uri="{FF2B5EF4-FFF2-40B4-BE49-F238E27FC236}">
                  <a16:creationId xmlns:a16="http://schemas.microsoft.com/office/drawing/2014/main" id="{A5AFAF92-CF36-4265-A209-7C68C65FDCB5}"/>
                </a:ext>
              </a:extLst>
            </p:cNvPr>
            <p:cNvSpPr/>
            <p:nvPr/>
          </p:nvSpPr>
          <p:spPr bwMode="auto">
            <a:xfrm>
              <a:off x="39805" y="3563301"/>
              <a:ext cx="1952888" cy="911423"/>
            </a:xfrm>
            <a:custGeom>
              <a:avLst/>
              <a:gdLst>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933730"/>
                <a:gd name="connsiteY0" fmla="*/ 1332690 h 1332690"/>
                <a:gd name="connsiteX1" fmla="*/ 1877438 w 1933730"/>
                <a:gd name="connsiteY1" fmla="*/ 1332690 h 1332690"/>
                <a:gd name="connsiteX2" fmla="*/ 943583 w 1933730"/>
                <a:gd name="connsiteY2" fmla="*/ 0 h 1332690"/>
                <a:gd name="connsiteX3" fmla="*/ 0 w 1933730"/>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27854 w 1952943"/>
                <a:gd name="connsiteY0" fmla="*/ 1332690 h 1332690"/>
                <a:gd name="connsiteX1" fmla="*/ 1905292 w 1952943"/>
                <a:gd name="connsiteY1" fmla="*/ 1332690 h 1332690"/>
                <a:gd name="connsiteX2" fmla="*/ 971437 w 1952943"/>
                <a:gd name="connsiteY2" fmla="*/ 0 h 1332690"/>
                <a:gd name="connsiteX3" fmla="*/ 27854 w 1952943"/>
                <a:gd name="connsiteY3" fmla="*/ 1332690 h 1332690"/>
                <a:gd name="connsiteX0" fmla="*/ 25840 w 1950929"/>
                <a:gd name="connsiteY0" fmla="*/ 1332690 h 1332690"/>
                <a:gd name="connsiteX1" fmla="*/ 1903278 w 1950929"/>
                <a:gd name="connsiteY1" fmla="*/ 1332690 h 1332690"/>
                <a:gd name="connsiteX2" fmla="*/ 969423 w 1950929"/>
                <a:gd name="connsiteY2" fmla="*/ 0 h 1332690"/>
                <a:gd name="connsiteX3" fmla="*/ 25840 w 1950929"/>
                <a:gd name="connsiteY3" fmla="*/ 1332690 h 1332690"/>
                <a:gd name="connsiteX0" fmla="*/ 25840 w 1932622"/>
                <a:gd name="connsiteY0" fmla="*/ 1332690 h 1332690"/>
                <a:gd name="connsiteX1" fmla="*/ 1903278 w 1932622"/>
                <a:gd name="connsiteY1" fmla="*/ 1332690 h 1332690"/>
                <a:gd name="connsiteX2" fmla="*/ 969423 w 1932622"/>
                <a:gd name="connsiteY2" fmla="*/ 0 h 1332690"/>
                <a:gd name="connsiteX3" fmla="*/ 25840 w 1932622"/>
                <a:gd name="connsiteY3" fmla="*/ 1332690 h 1332690"/>
                <a:gd name="connsiteX0" fmla="*/ 25840 w 1932622"/>
                <a:gd name="connsiteY0" fmla="*/ 1284052 h 1284052"/>
                <a:gd name="connsiteX1" fmla="*/ 1903278 w 1932622"/>
                <a:gd name="connsiteY1" fmla="*/ 1284052 h 1284052"/>
                <a:gd name="connsiteX2" fmla="*/ 969423 w 1932622"/>
                <a:gd name="connsiteY2" fmla="*/ 0 h 1284052"/>
                <a:gd name="connsiteX3" fmla="*/ 25840 w 1932622"/>
                <a:gd name="connsiteY3" fmla="*/ 1284052 h 1284052"/>
                <a:gd name="connsiteX0" fmla="*/ 26486 w 1933268"/>
                <a:gd name="connsiteY0" fmla="*/ 1284052 h 1284052"/>
                <a:gd name="connsiteX1" fmla="*/ 1903924 w 1933268"/>
                <a:gd name="connsiteY1" fmla="*/ 1284052 h 1284052"/>
                <a:gd name="connsiteX2" fmla="*/ 970069 w 1933268"/>
                <a:gd name="connsiteY2" fmla="*/ 0 h 1284052"/>
                <a:gd name="connsiteX3" fmla="*/ 26486 w 1933268"/>
                <a:gd name="connsiteY3" fmla="*/ 1284052 h 1284052"/>
                <a:gd name="connsiteX0" fmla="*/ 26486 w 1929792"/>
                <a:gd name="connsiteY0" fmla="*/ 1284052 h 1284052"/>
                <a:gd name="connsiteX1" fmla="*/ 1903924 w 1929792"/>
                <a:gd name="connsiteY1" fmla="*/ 1284052 h 1284052"/>
                <a:gd name="connsiteX2" fmla="*/ 970069 w 1929792"/>
                <a:gd name="connsiteY2" fmla="*/ 0 h 1284052"/>
                <a:gd name="connsiteX3" fmla="*/ 26486 w 1929792"/>
                <a:gd name="connsiteY3" fmla="*/ 1284052 h 1284052"/>
                <a:gd name="connsiteX0" fmla="*/ 29330 w 1932636"/>
                <a:gd name="connsiteY0" fmla="*/ 1284052 h 1284052"/>
                <a:gd name="connsiteX1" fmla="*/ 1906768 w 1932636"/>
                <a:gd name="connsiteY1" fmla="*/ 1284052 h 1284052"/>
                <a:gd name="connsiteX2" fmla="*/ 972913 w 1932636"/>
                <a:gd name="connsiteY2" fmla="*/ 0 h 1284052"/>
                <a:gd name="connsiteX3" fmla="*/ 29330 w 1932636"/>
                <a:gd name="connsiteY3" fmla="*/ 1284052 h 1284052"/>
                <a:gd name="connsiteX0" fmla="*/ 29330 w 1936112"/>
                <a:gd name="connsiteY0" fmla="*/ 1284052 h 1284052"/>
                <a:gd name="connsiteX1" fmla="*/ 1906768 w 1936112"/>
                <a:gd name="connsiteY1" fmla="*/ 1284052 h 1284052"/>
                <a:gd name="connsiteX2" fmla="*/ 972913 w 1936112"/>
                <a:gd name="connsiteY2" fmla="*/ 0 h 1284052"/>
                <a:gd name="connsiteX3" fmla="*/ 29330 w 1936112"/>
                <a:gd name="connsiteY3" fmla="*/ 1284052 h 1284052"/>
                <a:gd name="connsiteX0" fmla="*/ 31967 w 1933018"/>
                <a:gd name="connsiteY0" fmla="*/ 1303508 h 1303508"/>
                <a:gd name="connsiteX1" fmla="*/ 1909405 w 1933018"/>
                <a:gd name="connsiteY1" fmla="*/ 1303508 h 1303508"/>
                <a:gd name="connsiteX2" fmla="*/ 946367 w 1933018"/>
                <a:gd name="connsiteY2" fmla="*/ 0 h 1303508"/>
                <a:gd name="connsiteX3" fmla="*/ 31967 w 1933018"/>
                <a:gd name="connsiteY3" fmla="*/ 1303508 h 1303508"/>
                <a:gd name="connsiteX0" fmla="*/ 31050 w 1933921"/>
                <a:gd name="connsiteY0" fmla="*/ 1293780 h 1293780"/>
                <a:gd name="connsiteX1" fmla="*/ 1908488 w 1933921"/>
                <a:gd name="connsiteY1" fmla="*/ 1293780 h 1293780"/>
                <a:gd name="connsiteX2" fmla="*/ 955178 w 1933921"/>
                <a:gd name="connsiteY2" fmla="*/ 0 h 1293780"/>
                <a:gd name="connsiteX3" fmla="*/ 31050 w 1933921"/>
                <a:gd name="connsiteY3" fmla="*/ 1293780 h 1293780"/>
                <a:gd name="connsiteX0" fmla="*/ 31050 w 1933921"/>
                <a:gd name="connsiteY0" fmla="*/ 1303508 h 1303508"/>
                <a:gd name="connsiteX1" fmla="*/ 1908488 w 1933921"/>
                <a:gd name="connsiteY1" fmla="*/ 1293780 h 1303508"/>
                <a:gd name="connsiteX2" fmla="*/ 955178 w 1933921"/>
                <a:gd name="connsiteY2" fmla="*/ 0 h 1303508"/>
                <a:gd name="connsiteX3" fmla="*/ 31050 w 1933921"/>
                <a:gd name="connsiteY3" fmla="*/ 1303508 h 1303508"/>
                <a:gd name="connsiteX0" fmla="*/ 31050 w 1957916"/>
                <a:gd name="connsiteY0" fmla="*/ 1303508 h 1303508"/>
                <a:gd name="connsiteX1" fmla="*/ 1937671 w 1957916"/>
                <a:gd name="connsiteY1" fmla="*/ 1303508 h 1303508"/>
                <a:gd name="connsiteX2" fmla="*/ 955178 w 1957916"/>
                <a:gd name="connsiteY2" fmla="*/ 0 h 1303508"/>
                <a:gd name="connsiteX3" fmla="*/ 31050 w 1957916"/>
                <a:gd name="connsiteY3" fmla="*/ 1303508 h 1303508"/>
                <a:gd name="connsiteX0" fmla="*/ 31050 w 2054621"/>
                <a:gd name="connsiteY0" fmla="*/ 1353981 h 1353981"/>
                <a:gd name="connsiteX1" fmla="*/ 1937671 w 2054621"/>
                <a:gd name="connsiteY1" fmla="*/ 1353981 h 1353981"/>
                <a:gd name="connsiteX2" fmla="*/ 1750538 w 2054621"/>
                <a:gd name="connsiteY2" fmla="*/ 372162 h 1353981"/>
                <a:gd name="connsiteX3" fmla="*/ 955178 w 2054621"/>
                <a:gd name="connsiteY3" fmla="*/ 50473 h 1353981"/>
                <a:gd name="connsiteX4" fmla="*/ 31050 w 2054621"/>
                <a:gd name="connsiteY4" fmla="*/ 1353981 h 1353981"/>
                <a:gd name="connsiteX0" fmla="*/ 130977 w 2154548"/>
                <a:gd name="connsiteY0" fmla="*/ 1303716 h 1303716"/>
                <a:gd name="connsiteX1" fmla="*/ 2037598 w 2154548"/>
                <a:gd name="connsiteY1" fmla="*/ 1303716 h 1303716"/>
                <a:gd name="connsiteX2" fmla="*/ 1850465 w 2154548"/>
                <a:gd name="connsiteY2" fmla="*/ 321897 h 1303716"/>
                <a:gd name="connsiteX3" fmla="*/ 1055105 w 2154548"/>
                <a:gd name="connsiteY3" fmla="*/ 208 h 1303716"/>
                <a:gd name="connsiteX4" fmla="*/ 264855 w 2154548"/>
                <a:gd name="connsiteY4" fmla="*/ 292714 h 1303716"/>
                <a:gd name="connsiteX5" fmla="*/ 130977 w 2154548"/>
                <a:gd name="connsiteY5" fmla="*/ 1303716 h 1303716"/>
                <a:gd name="connsiteX0" fmla="*/ 112432 w 2136003"/>
                <a:gd name="connsiteY0" fmla="*/ 1303583 h 1303583"/>
                <a:gd name="connsiteX1" fmla="*/ 2019053 w 2136003"/>
                <a:gd name="connsiteY1" fmla="*/ 1303583 h 1303583"/>
                <a:gd name="connsiteX2" fmla="*/ 1831920 w 2136003"/>
                <a:gd name="connsiteY2" fmla="*/ 321764 h 1303583"/>
                <a:gd name="connsiteX3" fmla="*/ 1036560 w 2136003"/>
                <a:gd name="connsiteY3" fmla="*/ 75 h 1303583"/>
                <a:gd name="connsiteX4" fmla="*/ 333859 w 2136003"/>
                <a:gd name="connsiteY4" fmla="*/ 448223 h 1303583"/>
                <a:gd name="connsiteX5" fmla="*/ 112432 w 2136003"/>
                <a:gd name="connsiteY5" fmla="*/ 1303583 h 1303583"/>
                <a:gd name="connsiteX0" fmla="*/ 112432 w 2136003"/>
                <a:gd name="connsiteY0" fmla="*/ 1303592 h 1303592"/>
                <a:gd name="connsiteX1" fmla="*/ 2019053 w 2136003"/>
                <a:gd name="connsiteY1" fmla="*/ 1303592 h 1303592"/>
                <a:gd name="connsiteX2" fmla="*/ 1831920 w 2136003"/>
                <a:gd name="connsiteY2" fmla="*/ 321773 h 1303592"/>
                <a:gd name="connsiteX3" fmla="*/ 1036560 w 2136003"/>
                <a:gd name="connsiteY3" fmla="*/ 84 h 1303592"/>
                <a:gd name="connsiteX4" fmla="*/ 333859 w 2136003"/>
                <a:gd name="connsiteY4" fmla="*/ 448232 h 1303592"/>
                <a:gd name="connsiteX5" fmla="*/ 112432 w 2136003"/>
                <a:gd name="connsiteY5" fmla="*/ 1303592 h 1303592"/>
                <a:gd name="connsiteX0" fmla="*/ 130182 w 2153753"/>
                <a:gd name="connsiteY0" fmla="*/ 1303592 h 1303592"/>
                <a:gd name="connsiteX1" fmla="*/ 2036803 w 2153753"/>
                <a:gd name="connsiteY1" fmla="*/ 1303592 h 1303592"/>
                <a:gd name="connsiteX2" fmla="*/ 1849670 w 2153753"/>
                <a:gd name="connsiteY2" fmla="*/ 321773 h 1303592"/>
                <a:gd name="connsiteX3" fmla="*/ 1054310 w 2153753"/>
                <a:gd name="connsiteY3" fmla="*/ 84 h 1303592"/>
                <a:gd name="connsiteX4" fmla="*/ 351609 w 2153753"/>
                <a:gd name="connsiteY4" fmla="*/ 448232 h 1303592"/>
                <a:gd name="connsiteX5" fmla="*/ 130182 w 2153753"/>
                <a:gd name="connsiteY5" fmla="*/ 1303592 h 1303592"/>
                <a:gd name="connsiteX0" fmla="*/ 130182 w 2136297"/>
                <a:gd name="connsiteY0" fmla="*/ 1303592 h 1303592"/>
                <a:gd name="connsiteX1" fmla="*/ 2036803 w 2136297"/>
                <a:gd name="connsiteY1" fmla="*/ 1303592 h 1303592"/>
                <a:gd name="connsiteX2" fmla="*/ 1752393 w 2136297"/>
                <a:gd name="connsiteY2" fmla="*/ 419050 h 1303592"/>
                <a:gd name="connsiteX3" fmla="*/ 1054310 w 2136297"/>
                <a:gd name="connsiteY3" fmla="*/ 84 h 1303592"/>
                <a:gd name="connsiteX4" fmla="*/ 351609 w 2136297"/>
                <a:gd name="connsiteY4" fmla="*/ 448232 h 1303592"/>
                <a:gd name="connsiteX5" fmla="*/ 130182 w 2136297"/>
                <a:gd name="connsiteY5" fmla="*/ 1303592 h 1303592"/>
                <a:gd name="connsiteX0" fmla="*/ 130182 w 2146522"/>
                <a:gd name="connsiteY0" fmla="*/ 1303592 h 1303592"/>
                <a:gd name="connsiteX1" fmla="*/ 2036803 w 2146522"/>
                <a:gd name="connsiteY1" fmla="*/ 1303592 h 1303592"/>
                <a:gd name="connsiteX2" fmla="*/ 1752393 w 2146522"/>
                <a:gd name="connsiteY2" fmla="*/ 419050 h 1303592"/>
                <a:gd name="connsiteX3" fmla="*/ 1054310 w 2146522"/>
                <a:gd name="connsiteY3" fmla="*/ 84 h 1303592"/>
                <a:gd name="connsiteX4" fmla="*/ 351609 w 2146522"/>
                <a:gd name="connsiteY4" fmla="*/ 448232 h 1303592"/>
                <a:gd name="connsiteX5" fmla="*/ 130182 w 2146522"/>
                <a:gd name="connsiteY5" fmla="*/ 1303592 h 1303592"/>
                <a:gd name="connsiteX0" fmla="*/ 130182 w 2146522"/>
                <a:gd name="connsiteY0" fmla="*/ 1303592 h 1303592"/>
                <a:gd name="connsiteX1" fmla="*/ 2036803 w 2146522"/>
                <a:gd name="connsiteY1" fmla="*/ 1303592 h 1303592"/>
                <a:gd name="connsiteX2" fmla="*/ 1752393 w 2146522"/>
                <a:gd name="connsiteY2" fmla="*/ 419050 h 1303592"/>
                <a:gd name="connsiteX3" fmla="*/ 1054310 w 2146522"/>
                <a:gd name="connsiteY3" fmla="*/ 84 h 1303592"/>
                <a:gd name="connsiteX4" fmla="*/ 351609 w 2146522"/>
                <a:gd name="connsiteY4" fmla="*/ 448232 h 1303592"/>
                <a:gd name="connsiteX5" fmla="*/ 130182 w 2146522"/>
                <a:gd name="connsiteY5" fmla="*/ 1303592 h 1303592"/>
                <a:gd name="connsiteX0" fmla="*/ 130182 w 2146522"/>
                <a:gd name="connsiteY0" fmla="*/ 1303670 h 1303670"/>
                <a:gd name="connsiteX1" fmla="*/ 2036803 w 2146522"/>
                <a:gd name="connsiteY1" fmla="*/ 1303670 h 1303670"/>
                <a:gd name="connsiteX2" fmla="*/ 1752393 w 2146522"/>
                <a:gd name="connsiteY2" fmla="*/ 419128 h 1303670"/>
                <a:gd name="connsiteX3" fmla="*/ 1054310 w 2146522"/>
                <a:gd name="connsiteY3" fmla="*/ 162 h 1303670"/>
                <a:gd name="connsiteX4" fmla="*/ 351609 w 2146522"/>
                <a:gd name="connsiteY4" fmla="*/ 448310 h 1303670"/>
                <a:gd name="connsiteX5" fmla="*/ 130182 w 2146522"/>
                <a:gd name="connsiteY5" fmla="*/ 1303670 h 1303670"/>
                <a:gd name="connsiteX0" fmla="*/ 130182 w 2055199"/>
                <a:gd name="connsiteY0" fmla="*/ 1303672 h 1303672"/>
                <a:gd name="connsiteX1" fmla="*/ 2036803 w 2055199"/>
                <a:gd name="connsiteY1" fmla="*/ 1303672 h 1303672"/>
                <a:gd name="connsiteX2" fmla="*/ 1054310 w 2055199"/>
                <a:gd name="connsiteY2" fmla="*/ 164 h 1303672"/>
                <a:gd name="connsiteX3" fmla="*/ 351609 w 2055199"/>
                <a:gd name="connsiteY3" fmla="*/ 448312 h 1303672"/>
                <a:gd name="connsiteX4" fmla="*/ 130182 w 2055199"/>
                <a:gd name="connsiteY4" fmla="*/ 1303672 h 1303672"/>
                <a:gd name="connsiteX0" fmla="*/ 130182 w 2083976"/>
                <a:gd name="connsiteY0" fmla="*/ 1303672 h 1303672"/>
                <a:gd name="connsiteX1" fmla="*/ 2036803 w 2083976"/>
                <a:gd name="connsiteY1" fmla="*/ 1303672 h 1303672"/>
                <a:gd name="connsiteX2" fmla="*/ 1054310 w 2083976"/>
                <a:gd name="connsiteY2" fmla="*/ 164 h 1303672"/>
                <a:gd name="connsiteX3" fmla="*/ 351609 w 2083976"/>
                <a:gd name="connsiteY3" fmla="*/ 448312 h 1303672"/>
                <a:gd name="connsiteX4" fmla="*/ 130182 w 2083976"/>
                <a:gd name="connsiteY4" fmla="*/ 1303672 h 1303672"/>
                <a:gd name="connsiteX0" fmla="*/ 22575 w 1976369"/>
                <a:gd name="connsiteY0" fmla="*/ 1303509 h 1303509"/>
                <a:gd name="connsiteX1" fmla="*/ 1929196 w 1976369"/>
                <a:gd name="connsiteY1" fmla="*/ 1303509 h 1303509"/>
                <a:gd name="connsiteX2" fmla="*/ 946703 w 1976369"/>
                <a:gd name="connsiteY2" fmla="*/ 1 h 1303509"/>
                <a:gd name="connsiteX3" fmla="*/ 22575 w 1976369"/>
                <a:gd name="connsiteY3" fmla="*/ 1303509 h 1303509"/>
                <a:gd name="connsiteX0" fmla="*/ 56513 w 2010307"/>
                <a:gd name="connsiteY0" fmla="*/ 1303507 h 1303507"/>
                <a:gd name="connsiteX1" fmla="*/ 1963134 w 2010307"/>
                <a:gd name="connsiteY1" fmla="*/ 1303507 h 1303507"/>
                <a:gd name="connsiteX2" fmla="*/ 980641 w 2010307"/>
                <a:gd name="connsiteY2" fmla="*/ -1 h 1303507"/>
                <a:gd name="connsiteX3" fmla="*/ 56513 w 2010307"/>
                <a:gd name="connsiteY3" fmla="*/ 1303507 h 1303507"/>
                <a:gd name="connsiteX0" fmla="*/ 55082 w 2010098"/>
                <a:gd name="connsiteY0" fmla="*/ 965540 h 965540"/>
                <a:gd name="connsiteX1" fmla="*/ 1961703 w 2010098"/>
                <a:gd name="connsiteY1" fmla="*/ 965540 h 965540"/>
                <a:gd name="connsiteX2" fmla="*/ 990973 w 2010098"/>
                <a:gd name="connsiteY2" fmla="*/ 0 h 965540"/>
                <a:gd name="connsiteX3" fmla="*/ 55082 w 2010098"/>
                <a:gd name="connsiteY3" fmla="*/ 965540 h 965540"/>
                <a:gd name="connsiteX0" fmla="*/ 55082 w 2010097"/>
                <a:gd name="connsiteY0" fmla="*/ 1235916 h 1235916"/>
                <a:gd name="connsiteX1" fmla="*/ 1961703 w 2010097"/>
                <a:gd name="connsiteY1" fmla="*/ 1235916 h 1235916"/>
                <a:gd name="connsiteX2" fmla="*/ 990973 w 2010097"/>
                <a:gd name="connsiteY2" fmla="*/ 0 h 1235916"/>
                <a:gd name="connsiteX3" fmla="*/ 55082 w 2010097"/>
                <a:gd name="connsiteY3" fmla="*/ 1235916 h 1235916"/>
                <a:gd name="connsiteX0" fmla="*/ 37596 w 1992611"/>
                <a:gd name="connsiteY0" fmla="*/ 1235916 h 1235916"/>
                <a:gd name="connsiteX1" fmla="*/ 1944217 w 1992611"/>
                <a:gd name="connsiteY1" fmla="*/ 1235916 h 1235916"/>
                <a:gd name="connsiteX2" fmla="*/ 973487 w 1992611"/>
                <a:gd name="connsiteY2" fmla="*/ 0 h 1235916"/>
                <a:gd name="connsiteX3" fmla="*/ 37596 w 1992611"/>
                <a:gd name="connsiteY3" fmla="*/ 1235916 h 1235916"/>
                <a:gd name="connsiteX0" fmla="*/ 37596 w 1989332"/>
                <a:gd name="connsiteY0" fmla="*/ 1235916 h 1235916"/>
                <a:gd name="connsiteX1" fmla="*/ 1944217 w 1989332"/>
                <a:gd name="connsiteY1" fmla="*/ 1235916 h 1235916"/>
                <a:gd name="connsiteX2" fmla="*/ 973487 w 1989332"/>
                <a:gd name="connsiteY2" fmla="*/ 0 h 1235916"/>
                <a:gd name="connsiteX3" fmla="*/ 37596 w 1989332"/>
                <a:gd name="connsiteY3" fmla="*/ 1235916 h 1235916"/>
                <a:gd name="connsiteX0" fmla="*/ 39166 w 1988752"/>
                <a:gd name="connsiteY0" fmla="*/ 1151424 h 1151424"/>
                <a:gd name="connsiteX1" fmla="*/ 1945787 w 1988752"/>
                <a:gd name="connsiteY1" fmla="*/ 1151424 h 1151424"/>
                <a:gd name="connsiteX2" fmla="*/ 951530 w 1988752"/>
                <a:gd name="connsiteY2" fmla="*/ 0 h 1151424"/>
                <a:gd name="connsiteX3" fmla="*/ 39166 w 1988752"/>
                <a:gd name="connsiteY3" fmla="*/ 1151424 h 1151424"/>
                <a:gd name="connsiteX0" fmla="*/ 39166 w 1988752"/>
                <a:gd name="connsiteY0" fmla="*/ 1151424 h 1151424"/>
                <a:gd name="connsiteX1" fmla="*/ 1945787 w 1988752"/>
                <a:gd name="connsiteY1" fmla="*/ 1151424 h 1151424"/>
                <a:gd name="connsiteX2" fmla="*/ 951530 w 1988752"/>
                <a:gd name="connsiteY2" fmla="*/ 0 h 1151424"/>
                <a:gd name="connsiteX3" fmla="*/ 39166 w 1988752"/>
                <a:gd name="connsiteY3" fmla="*/ 1151424 h 1151424"/>
                <a:gd name="connsiteX0" fmla="*/ 3302 w 1952888"/>
                <a:gd name="connsiteY0" fmla="*/ 1151424 h 1151424"/>
                <a:gd name="connsiteX1" fmla="*/ 1909923 w 1952888"/>
                <a:gd name="connsiteY1" fmla="*/ 1151424 h 1151424"/>
                <a:gd name="connsiteX2" fmla="*/ 915666 w 1952888"/>
                <a:gd name="connsiteY2" fmla="*/ 0 h 1151424"/>
                <a:gd name="connsiteX3" fmla="*/ 3302 w 1952888"/>
                <a:gd name="connsiteY3" fmla="*/ 1151424 h 1151424"/>
              </a:gdLst>
              <a:ahLst/>
              <a:cxnLst>
                <a:cxn ang="0">
                  <a:pos x="connsiteX0" y="connsiteY0"/>
                </a:cxn>
                <a:cxn ang="0">
                  <a:pos x="connsiteX1" y="connsiteY1"/>
                </a:cxn>
                <a:cxn ang="0">
                  <a:pos x="connsiteX2" y="connsiteY2"/>
                </a:cxn>
                <a:cxn ang="0">
                  <a:pos x="connsiteX3" y="connsiteY3"/>
                </a:cxn>
              </a:cxnLst>
              <a:rect l="l" t="t" r="r" b="b"/>
              <a:pathLst>
                <a:path w="1952888" h="1151424">
                  <a:moveTo>
                    <a:pt x="3302" y="1151424"/>
                  </a:moveTo>
                  <a:lnTo>
                    <a:pt x="1909923" y="1151424"/>
                  </a:lnTo>
                  <a:cubicBezTo>
                    <a:pt x="2063944" y="934173"/>
                    <a:pt x="1819973" y="266459"/>
                    <a:pt x="915666" y="0"/>
                  </a:cubicBezTo>
                  <a:cubicBezTo>
                    <a:pt x="197954" y="16901"/>
                    <a:pt x="-31054" y="89250"/>
                    <a:pt x="3302" y="1151424"/>
                  </a:cubicBezTo>
                  <a:close/>
                </a:path>
              </a:pathLst>
            </a:custGeom>
            <a:solidFill>
              <a:schemeClr val="accent3">
                <a:lumMod val="60000"/>
                <a:lumOff val="40000"/>
              </a:schemeClr>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50" name="Freeform: Shape 49">
              <a:extLst>
                <a:ext uri="{FF2B5EF4-FFF2-40B4-BE49-F238E27FC236}">
                  <a16:creationId xmlns:a16="http://schemas.microsoft.com/office/drawing/2014/main" id="{F8CC7016-66F9-4156-ADDD-2F9322BCDFA7}"/>
                </a:ext>
              </a:extLst>
            </p:cNvPr>
            <p:cNvSpPr/>
            <p:nvPr/>
          </p:nvSpPr>
          <p:spPr bwMode="auto">
            <a:xfrm>
              <a:off x="417035" y="4039168"/>
              <a:ext cx="1069744" cy="435556"/>
            </a:xfrm>
            <a:custGeom>
              <a:avLst/>
              <a:gdLst>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877438"/>
                <a:gd name="connsiteY0" fmla="*/ 1332690 h 1332690"/>
                <a:gd name="connsiteX1" fmla="*/ 1877438 w 1877438"/>
                <a:gd name="connsiteY1" fmla="*/ 1332690 h 1332690"/>
                <a:gd name="connsiteX2" fmla="*/ 943583 w 1877438"/>
                <a:gd name="connsiteY2" fmla="*/ 0 h 1332690"/>
                <a:gd name="connsiteX3" fmla="*/ 0 w 1877438"/>
                <a:gd name="connsiteY3" fmla="*/ 1332690 h 1332690"/>
                <a:gd name="connsiteX0" fmla="*/ 0 w 1933730"/>
                <a:gd name="connsiteY0" fmla="*/ 1332690 h 1332690"/>
                <a:gd name="connsiteX1" fmla="*/ 1877438 w 1933730"/>
                <a:gd name="connsiteY1" fmla="*/ 1332690 h 1332690"/>
                <a:gd name="connsiteX2" fmla="*/ 943583 w 1933730"/>
                <a:gd name="connsiteY2" fmla="*/ 0 h 1332690"/>
                <a:gd name="connsiteX3" fmla="*/ 0 w 1933730"/>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0 w 1925089"/>
                <a:gd name="connsiteY0" fmla="*/ 1332690 h 1332690"/>
                <a:gd name="connsiteX1" fmla="*/ 1877438 w 1925089"/>
                <a:gd name="connsiteY1" fmla="*/ 1332690 h 1332690"/>
                <a:gd name="connsiteX2" fmla="*/ 943583 w 1925089"/>
                <a:gd name="connsiteY2" fmla="*/ 0 h 1332690"/>
                <a:gd name="connsiteX3" fmla="*/ 0 w 1925089"/>
                <a:gd name="connsiteY3" fmla="*/ 1332690 h 1332690"/>
                <a:gd name="connsiteX0" fmla="*/ 27854 w 1952943"/>
                <a:gd name="connsiteY0" fmla="*/ 1332690 h 1332690"/>
                <a:gd name="connsiteX1" fmla="*/ 1905292 w 1952943"/>
                <a:gd name="connsiteY1" fmla="*/ 1332690 h 1332690"/>
                <a:gd name="connsiteX2" fmla="*/ 971437 w 1952943"/>
                <a:gd name="connsiteY2" fmla="*/ 0 h 1332690"/>
                <a:gd name="connsiteX3" fmla="*/ 27854 w 1952943"/>
                <a:gd name="connsiteY3" fmla="*/ 1332690 h 1332690"/>
                <a:gd name="connsiteX0" fmla="*/ 25840 w 1950929"/>
                <a:gd name="connsiteY0" fmla="*/ 1332690 h 1332690"/>
                <a:gd name="connsiteX1" fmla="*/ 1903278 w 1950929"/>
                <a:gd name="connsiteY1" fmla="*/ 1332690 h 1332690"/>
                <a:gd name="connsiteX2" fmla="*/ 969423 w 1950929"/>
                <a:gd name="connsiteY2" fmla="*/ 0 h 1332690"/>
                <a:gd name="connsiteX3" fmla="*/ 25840 w 1950929"/>
                <a:gd name="connsiteY3" fmla="*/ 1332690 h 1332690"/>
                <a:gd name="connsiteX0" fmla="*/ 25840 w 1932622"/>
                <a:gd name="connsiteY0" fmla="*/ 1332690 h 1332690"/>
                <a:gd name="connsiteX1" fmla="*/ 1903278 w 1932622"/>
                <a:gd name="connsiteY1" fmla="*/ 1332690 h 1332690"/>
                <a:gd name="connsiteX2" fmla="*/ 969423 w 1932622"/>
                <a:gd name="connsiteY2" fmla="*/ 0 h 1332690"/>
                <a:gd name="connsiteX3" fmla="*/ 25840 w 1932622"/>
                <a:gd name="connsiteY3" fmla="*/ 1332690 h 1332690"/>
                <a:gd name="connsiteX0" fmla="*/ 25840 w 1932622"/>
                <a:gd name="connsiteY0" fmla="*/ 1284052 h 1284052"/>
                <a:gd name="connsiteX1" fmla="*/ 1903278 w 1932622"/>
                <a:gd name="connsiteY1" fmla="*/ 1284052 h 1284052"/>
                <a:gd name="connsiteX2" fmla="*/ 969423 w 1932622"/>
                <a:gd name="connsiteY2" fmla="*/ 0 h 1284052"/>
                <a:gd name="connsiteX3" fmla="*/ 25840 w 1932622"/>
                <a:gd name="connsiteY3" fmla="*/ 1284052 h 1284052"/>
                <a:gd name="connsiteX0" fmla="*/ 26486 w 1933268"/>
                <a:gd name="connsiteY0" fmla="*/ 1284052 h 1284052"/>
                <a:gd name="connsiteX1" fmla="*/ 1903924 w 1933268"/>
                <a:gd name="connsiteY1" fmla="*/ 1284052 h 1284052"/>
                <a:gd name="connsiteX2" fmla="*/ 970069 w 1933268"/>
                <a:gd name="connsiteY2" fmla="*/ 0 h 1284052"/>
                <a:gd name="connsiteX3" fmla="*/ 26486 w 1933268"/>
                <a:gd name="connsiteY3" fmla="*/ 1284052 h 1284052"/>
                <a:gd name="connsiteX0" fmla="*/ 26486 w 1929792"/>
                <a:gd name="connsiteY0" fmla="*/ 1284052 h 1284052"/>
                <a:gd name="connsiteX1" fmla="*/ 1903924 w 1929792"/>
                <a:gd name="connsiteY1" fmla="*/ 1284052 h 1284052"/>
                <a:gd name="connsiteX2" fmla="*/ 970069 w 1929792"/>
                <a:gd name="connsiteY2" fmla="*/ 0 h 1284052"/>
                <a:gd name="connsiteX3" fmla="*/ 26486 w 1929792"/>
                <a:gd name="connsiteY3" fmla="*/ 1284052 h 1284052"/>
                <a:gd name="connsiteX0" fmla="*/ 29330 w 1932636"/>
                <a:gd name="connsiteY0" fmla="*/ 1284052 h 1284052"/>
                <a:gd name="connsiteX1" fmla="*/ 1906768 w 1932636"/>
                <a:gd name="connsiteY1" fmla="*/ 1284052 h 1284052"/>
                <a:gd name="connsiteX2" fmla="*/ 972913 w 1932636"/>
                <a:gd name="connsiteY2" fmla="*/ 0 h 1284052"/>
                <a:gd name="connsiteX3" fmla="*/ 29330 w 1932636"/>
                <a:gd name="connsiteY3" fmla="*/ 1284052 h 1284052"/>
                <a:gd name="connsiteX0" fmla="*/ 29330 w 1936112"/>
                <a:gd name="connsiteY0" fmla="*/ 1284052 h 1284052"/>
                <a:gd name="connsiteX1" fmla="*/ 1906768 w 1936112"/>
                <a:gd name="connsiteY1" fmla="*/ 1284052 h 1284052"/>
                <a:gd name="connsiteX2" fmla="*/ 972913 w 1936112"/>
                <a:gd name="connsiteY2" fmla="*/ 0 h 1284052"/>
                <a:gd name="connsiteX3" fmla="*/ 29330 w 1936112"/>
                <a:gd name="connsiteY3" fmla="*/ 1284052 h 1284052"/>
                <a:gd name="connsiteX0" fmla="*/ 31967 w 1933018"/>
                <a:gd name="connsiteY0" fmla="*/ 1303508 h 1303508"/>
                <a:gd name="connsiteX1" fmla="*/ 1909405 w 1933018"/>
                <a:gd name="connsiteY1" fmla="*/ 1303508 h 1303508"/>
                <a:gd name="connsiteX2" fmla="*/ 946367 w 1933018"/>
                <a:gd name="connsiteY2" fmla="*/ 0 h 1303508"/>
                <a:gd name="connsiteX3" fmla="*/ 31967 w 1933018"/>
                <a:gd name="connsiteY3" fmla="*/ 1303508 h 1303508"/>
                <a:gd name="connsiteX0" fmla="*/ 31050 w 1933921"/>
                <a:gd name="connsiteY0" fmla="*/ 1293780 h 1293780"/>
                <a:gd name="connsiteX1" fmla="*/ 1908488 w 1933921"/>
                <a:gd name="connsiteY1" fmla="*/ 1293780 h 1293780"/>
                <a:gd name="connsiteX2" fmla="*/ 955178 w 1933921"/>
                <a:gd name="connsiteY2" fmla="*/ 0 h 1293780"/>
                <a:gd name="connsiteX3" fmla="*/ 31050 w 1933921"/>
                <a:gd name="connsiteY3" fmla="*/ 1293780 h 1293780"/>
                <a:gd name="connsiteX0" fmla="*/ 31050 w 1933921"/>
                <a:gd name="connsiteY0" fmla="*/ 1303508 h 1303508"/>
                <a:gd name="connsiteX1" fmla="*/ 1908488 w 1933921"/>
                <a:gd name="connsiteY1" fmla="*/ 1293780 h 1303508"/>
                <a:gd name="connsiteX2" fmla="*/ 955178 w 1933921"/>
                <a:gd name="connsiteY2" fmla="*/ 0 h 1303508"/>
                <a:gd name="connsiteX3" fmla="*/ 31050 w 1933921"/>
                <a:gd name="connsiteY3" fmla="*/ 1303508 h 1303508"/>
                <a:gd name="connsiteX0" fmla="*/ 31050 w 1957916"/>
                <a:gd name="connsiteY0" fmla="*/ 1303508 h 1303508"/>
                <a:gd name="connsiteX1" fmla="*/ 1937671 w 1957916"/>
                <a:gd name="connsiteY1" fmla="*/ 1303508 h 1303508"/>
                <a:gd name="connsiteX2" fmla="*/ 955178 w 1957916"/>
                <a:gd name="connsiteY2" fmla="*/ 0 h 1303508"/>
                <a:gd name="connsiteX3" fmla="*/ 31050 w 1957916"/>
                <a:gd name="connsiteY3" fmla="*/ 1303508 h 1303508"/>
              </a:gdLst>
              <a:ahLst/>
              <a:cxnLst>
                <a:cxn ang="0">
                  <a:pos x="connsiteX0" y="connsiteY0"/>
                </a:cxn>
                <a:cxn ang="0">
                  <a:pos x="connsiteX1" y="connsiteY1"/>
                </a:cxn>
                <a:cxn ang="0">
                  <a:pos x="connsiteX2" y="connsiteY2"/>
                </a:cxn>
                <a:cxn ang="0">
                  <a:pos x="connsiteX3" y="connsiteY3"/>
                </a:cxn>
              </a:cxnLst>
              <a:rect l="l" t="t" r="r" b="b"/>
              <a:pathLst>
                <a:path w="1957916" h="1303508">
                  <a:moveTo>
                    <a:pt x="31050" y="1303508"/>
                  </a:moveTo>
                  <a:lnTo>
                    <a:pt x="1937671" y="1303508"/>
                  </a:lnTo>
                  <a:cubicBezTo>
                    <a:pt x="1957126" y="1141380"/>
                    <a:pt x="2132224" y="16213"/>
                    <a:pt x="955178" y="0"/>
                  </a:cubicBezTo>
                  <a:cubicBezTo>
                    <a:pt x="47262" y="25940"/>
                    <a:pt x="-72711" y="538265"/>
                    <a:pt x="31050" y="1303508"/>
                  </a:cubicBezTo>
                  <a:close/>
                </a:path>
              </a:pathLst>
            </a:custGeom>
            <a:solidFill>
              <a:schemeClr val="accent3"/>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sp>
        <p:nvSpPr>
          <p:cNvPr id="51" name="TextBox 50">
            <a:extLst>
              <a:ext uri="{FF2B5EF4-FFF2-40B4-BE49-F238E27FC236}">
                <a16:creationId xmlns:a16="http://schemas.microsoft.com/office/drawing/2014/main" id="{6C94737B-4995-4D43-BD32-45A5B3F18520}"/>
              </a:ext>
            </a:extLst>
          </p:cNvPr>
          <p:cNvSpPr txBox="1"/>
          <p:nvPr/>
        </p:nvSpPr>
        <p:spPr bwMode="auto">
          <a:xfrm>
            <a:off x="1879777" y="1415719"/>
            <a:ext cx="10729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FFFFFF"/>
                </a:solidFill>
                <a:latin typeface="Calibri" panose="020F0502020204030204" pitchFamily="34" charset="0"/>
                <a:ea typeface="+mn-ea"/>
                <a:cs typeface="Arial" panose="020B0604020202020204" pitchFamily="34" charset="0"/>
              </a:rPr>
              <a:t>Tumor Cell</a:t>
            </a:r>
          </a:p>
        </p:txBody>
      </p:sp>
      <p:sp>
        <p:nvSpPr>
          <p:cNvPr id="52" name="TextBox 51">
            <a:extLst>
              <a:ext uri="{FF2B5EF4-FFF2-40B4-BE49-F238E27FC236}">
                <a16:creationId xmlns:a16="http://schemas.microsoft.com/office/drawing/2014/main" id="{764C9F3D-8952-40A4-BC84-3CDBFC7C288A}"/>
              </a:ext>
            </a:extLst>
          </p:cNvPr>
          <p:cNvSpPr txBox="1"/>
          <p:nvPr/>
        </p:nvSpPr>
        <p:spPr bwMode="auto">
          <a:xfrm>
            <a:off x="1535073" y="2552328"/>
            <a:ext cx="10729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T-cell</a:t>
            </a:r>
          </a:p>
        </p:txBody>
      </p:sp>
      <p:sp>
        <p:nvSpPr>
          <p:cNvPr id="53" name="TextBox 52">
            <a:extLst>
              <a:ext uri="{FF2B5EF4-FFF2-40B4-BE49-F238E27FC236}">
                <a16:creationId xmlns:a16="http://schemas.microsoft.com/office/drawing/2014/main" id="{3362FC9B-5902-47E3-910A-8B1712C1490B}"/>
              </a:ext>
            </a:extLst>
          </p:cNvPr>
          <p:cNvSpPr txBox="1"/>
          <p:nvPr/>
        </p:nvSpPr>
        <p:spPr bwMode="auto">
          <a:xfrm>
            <a:off x="2684294" y="1884889"/>
            <a:ext cx="10729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Tumor binding domain</a:t>
            </a:r>
          </a:p>
        </p:txBody>
      </p:sp>
      <p:sp>
        <p:nvSpPr>
          <p:cNvPr id="54" name="TextBox 53">
            <a:extLst>
              <a:ext uri="{FF2B5EF4-FFF2-40B4-BE49-F238E27FC236}">
                <a16:creationId xmlns:a16="http://schemas.microsoft.com/office/drawing/2014/main" id="{FECA69FF-60E1-40D7-B696-2B576A031871}"/>
              </a:ext>
            </a:extLst>
          </p:cNvPr>
          <p:cNvSpPr txBox="1"/>
          <p:nvPr/>
        </p:nvSpPr>
        <p:spPr bwMode="auto">
          <a:xfrm>
            <a:off x="3117861" y="2362098"/>
            <a:ext cx="10729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Signaling domains</a:t>
            </a:r>
          </a:p>
        </p:txBody>
      </p:sp>
      <p:sp>
        <p:nvSpPr>
          <p:cNvPr id="55" name="TextBox 54">
            <a:extLst>
              <a:ext uri="{FF2B5EF4-FFF2-40B4-BE49-F238E27FC236}">
                <a16:creationId xmlns:a16="http://schemas.microsoft.com/office/drawing/2014/main" id="{8C6ABEE2-8A04-448A-A539-0A216B8E4733}"/>
              </a:ext>
            </a:extLst>
          </p:cNvPr>
          <p:cNvSpPr txBox="1"/>
          <p:nvPr/>
        </p:nvSpPr>
        <p:spPr bwMode="auto">
          <a:xfrm>
            <a:off x="859634" y="1559410"/>
            <a:ext cx="107290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Lentiviral vector</a:t>
            </a:r>
          </a:p>
        </p:txBody>
      </p:sp>
      <p:cxnSp>
        <p:nvCxnSpPr>
          <p:cNvPr id="56" name="Straight Arrow Connector 55">
            <a:extLst>
              <a:ext uri="{FF2B5EF4-FFF2-40B4-BE49-F238E27FC236}">
                <a16:creationId xmlns:a16="http://schemas.microsoft.com/office/drawing/2014/main" id="{BB572A9D-D0B5-4BF4-8B3E-3FD03E1A7366}"/>
              </a:ext>
            </a:extLst>
          </p:cNvPr>
          <p:cNvCxnSpPr>
            <a:cxnSpLocks/>
          </p:cNvCxnSpPr>
          <p:nvPr/>
        </p:nvCxnSpPr>
        <p:spPr bwMode="auto">
          <a:xfrm flipH="1">
            <a:off x="2469252" y="2081097"/>
            <a:ext cx="229331" cy="0"/>
          </a:xfrm>
          <a:prstGeom prst="straightConnector1">
            <a:avLst/>
          </a:prstGeom>
          <a:noFill/>
          <a:ln w="28575" cap="flat" cmpd="sng" algn="ctr">
            <a:solidFill>
              <a:schemeClr val="bg1"/>
            </a:solidFill>
            <a:prstDash val="solid"/>
            <a:round/>
            <a:headEnd type="none" w="med" len="med"/>
            <a:tailEnd type="triangle"/>
          </a:ln>
          <a:effectLst/>
        </p:spPr>
      </p:cxnSp>
      <p:cxnSp>
        <p:nvCxnSpPr>
          <p:cNvPr id="57" name="Straight Connector 56">
            <a:extLst>
              <a:ext uri="{FF2B5EF4-FFF2-40B4-BE49-F238E27FC236}">
                <a16:creationId xmlns:a16="http://schemas.microsoft.com/office/drawing/2014/main" id="{B6A0AE19-29FA-46BC-9923-C61B45694F77}"/>
              </a:ext>
            </a:extLst>
          </p:cNvPr>
          <p:cNvCxnSpPr/>
          <p:nvPr/>
        </p:nvCxnSpPr>
        <p:spPr bwMode="auto">
          <a:xfrm>
            <a:off x="2517426" y="2574131"/>
            <a:ext cx="600649" cy="0"/>
          </a:xfrm>
          <a:prstGeom prst="line">
            <a:avLst/>
          </a:prstGeom>
          <a:noFill/>
          <a:ln w="28575" cap="flat" cmpd="sng" algn="ctr">
            <a:solidFill>
              <a:schemeClr val="bg1"/>
            </a:solidFill>
            <a:prstDash val="solid"/>
            <a:round/>
            <a:headEnd type="none" w="med" len="med"/>
            <a:tailEnd type="none" w="med" len="med"/>
          </a:ln>
          <a:effectLst/>
        </p:spPr>
      </p:cxnSp>
      <p:sp>
        <p:nvSpPr>
          <p:cNvPr id="58" name="Right Bracket 57">
            <a:extLst>
              <a:ext uri="{FF2B5EF4-FFF2-40B4-BE49-F238E27FC236}">
                <a16:creationId xmlns:a16="http://schemas.microsoft.com/office/drawing/2014/main" id="{3EBFA2CF-5886-4D06-9294-2A345C441A6D}"/>
              </a:ext>
            </a:extLst>
          </p:cNvPr>
          <p:cNvSpPr/>
          <p:nvPr/>
        </p:nvSpPr>
        <p:spPr bwMode="auto">
          <a:xfrm>
            <a:off x="2437891" y="2439597"/>
            <a:ext cx="89586" cy="285778"/>
          </a:xfrm>
          <a:prstGeom prst="rightBracket">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59" name="Arrow: Up 58">
            <a:extLst>
              <a:ext uri="{FF2B5EF4-FFF2-40B4-BE49-F238E27FC236}">
                <a16:creationId xmlns:a16="http://schemas.microsoft.com/office/drawing/2014/main" id="{34166FB3-1F1F-4CF8-B582-F2A7B81FA2DC}"/>
              </a:ext>
            </a:extLst>
          </p:cNvPr>
          <p:cNvSpPr/>
          <p:nvPr/>
        </p:nvSpPr>
        <p:spPr bwMode="auto">
          <a:xfrm>
            <a:off x="2267365" y="2794817"/>
            <a:ext cx="187598" cy="179510"/>
          </a:xfrm>
          <a:prstGeom prst="upArrow">
            <a:avLst/>
          </a:prstGeom>
          <a:solidFill>
            <a:schemeClr val="bg1"/>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0" name="Arc 59">
            <a:extLst>
              <a:ext uri="{FF2B5EF4-FFF2-40B4-BE49-F238E27FC236}">
                <a16:creationId xmlns:a16="http://schemas.microsoft.com/office/drawing/2014/main" id="{37C0083D-5E75-430B-AFC7-9CA3FDE3C244}"/>
              </a:ext>
            </a:extLst>
          </p:cNvPr>
          <p:cNvSpPr/>
          <p:nvPr/>
        </p:nvSpPr>
        <p:spPr bwMode="auto">
          <a:xfrm rot="18873692" flipH="1">
            <a:off x="1891363" y="1859827"/>
            <a:ext cx="1185498" cy="1687002"/>
          </a:xfrm>
          <a:prstGeom prst="arc">
            <a:avLst>
              <a:gd name="adj1" fmla="val 16902568"/>
              <a:gd name="adj2" fmla="val 20803032"/>
            </a:avLst>
          </a:prstGeom>
          <a:noFill/>
          <a:ln w="28575" cap="flat" cmpd="sng" algn="ctr">
            <a:solidFill>
              <a:schemeClr val="bg1"/>
            </a:solidFill>
            <a:prstDash val="solid"/>
            <a:round/>
            <a:headEnd type="none" w="med" len="med"/>
            <a:tailEnd type="triangle" w="med" len="med"/>
          </a:ln>
          <a:effectLst/>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61" name="Rectangle: Rounded Corners 60">
            <a:extLst>
              <a:ext uri="{FF2B5EF4-FFF2-40B4-BE49-F238E27FC236}">
                <a16:creationId xmlns:a16="http://schemas.microsoft.com/office/drawing/2014/main" id="{4A215DC3-77B4-449E-BF66-0E2F95C0B04C}"/>
              </a:ext>
            </a:extLst>
          </p:cNvPr>
          <p:cNvSpPr/>
          <p:nvPr/>
        </p:nvSpPr>
        <p:spPr bwMode="auto">
          <a:xfrm>
            <a:off x="2203732" y="1937701"/>
            <a:ext cx="82805" cy="330783"/>
          </a:xfrm>
          <a:prstGeom prst="roundRect">
            <a:avLst/>
          </a:prstGeom>
          <a:solidFill>
            <a:schemeClr val="accent4"/>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2" name="Rectangle: Rounded Corners 61">
            <a:extLst>
              <a:ext uri="{FF2B5EF4-FFF2-40B4-BE49-F238E27FC236}">
                <a16:creationId xmlns:a16="http://schemas.microsoft.com/office/drawing/2014/main" id="{B73B3904-46F9-48D2-8FAF-89C91E2E9459}"/>
              </a:ext>
            </a:extLst>
          </p:cNvPr>
          <p:cNvSpPr/>
          <p:nvPr/>
        </p:nvSpPr>
        <p:spPr bwMode="auto">
          <a:xfrm>
            <a:off x="2319761" y="1937701"/>
            <a:ext cx="82805" cy="330783"/>
          </a:xfrm>
          <a:prstGeom prst="roundRect">
            <a:avLst/>
          </a:prstGeom>
          <a:solidFill>
            <a:schemeClr val="accent4"/>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nvGrpSpPr>
          <p:cNvPr id="63" name="Group 62">
            <a:extLst>
              <a:ext uri="{FF2B5EF4-FFF2-40B4-BE49-F238E27FC236}">
                <a16:creationId xmlns:a16="http://schemas.microsoft.com/office/drawing/2014/main" id="{12FC07CE-4FF4-4774-B897-E1DCB5EF0C79}"/>
              </a:ext>
            </a:extLst>
          </p:cNvPr>
          <p:cNvGrpSpPr/>
          <p:nvPr/>
        </p:nvGrpSpPr>
        <p:grpSpPr>
          <a:xfrm>
            <a:off x="2330994" y="2408228"/>
            <a:ext cx="74294" cy="329174"/>
            <a:chOff x="1278852" y="3169343"/>
            <a:chExt cx="110406" cy="843652"/>
          </a:xfrm>
        </p:grpSpPr>
        <p:sp>
          <p:nvSpPr>
            <p:cNvPr id="64" name="Rectangle: Rounded Corners 63">
              <a:extLst>
                <a:ext uri="{FF2B5EF4-FFF2-40B4-BE49-F238E27FC236}">
                  <a16:creationId xmlns:a16="http://schemas.microsoft.com/office/drawing/2014/main" id="{6E6C03D3-B3F2-471A-A745-AA1C84C42FCD}"/>
                </a:ext>
              </a:extLst>
            </p:cNvPr>
            <p:cNvSpPr/>
            <p:nvPr/>
          </p:nvSpPr>
          <p:spPr bwMode="auto">
            <a:xfrm>
              <a:off x="1278852" y="3169343"/>
              <a:ext cx="110406" cy="441045"/>
            </a:xfrm>
            <a:prstGeom prst="roundRect">
              <a:avLst/>
            </a:prstGeom>
            <a:solidFill>
              <a:schemeClr val="accent5"/>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5" name="Rectangle: Rounded Corners 64">
              <a:extLst>
                <a:ext uri="{FF2B5EF4-FFF2-40B4-BE49-F238E27FC236}">
                  <a16:creationId xmlns:a16="http://schemas.microsoft.com/office/drawing/2014/main" id="{2F369D23-BDB2-4B31-9BA0-5AE07A5B77EE}"/>
                </a:ext>
              </a:extLst>
            </p:cNvPr>
            <p:cNvSpPr/>
            <p:nvPr/>
          </p:nvSpPr>
          <p:spPr bwMode="auto">
            <a:xfrm>
              <a:off x="1278852" y="3571951"/>
              <a:ext cx="110406" cy="441044"/>
            </a:xfrm>
            <a:prstGeom prst="roundRect">
              <a:avLst/>
            </a:prstGeom>
            <a:solidFill>
              <a:schemeClr val="tx2"/>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grpSp>
        <p:nvGrpSpPr>
          <p:cNvPr id="66" name="Group 65">
            <a:extLst>
              <a:ext uri="{FF2B5EF4-FFF2-40B4-BE49-F238E27FC236}">
                <a16:creationId xmlns:a16="http://schemas.microsoft.com/office/drawing/2014/main" id="{4E271B50-BC07-4352-B55C-475D8E1D2573}"/>
              </a:ext>
            </a:extLst>
          </p:cNvPr>
          <p:cNvGrpSpPr/>
          <p:nvPr/>
        </p:nvGrpSpPr>
        <p:grpSpPr>
          <a:xfrm>
            <a:off x="1556119" y="1760184"/>
            <a:ext cx="608570" cy="637544"/>
            <a:chOff x="944277" y="2588954"/>
            <a:chExt cx="811426" cy="850058"/>
          </a:xfrm>
        </p:grpSpPr>
        <p:grpSp>
          <p:nvGrpSpPr>
            <p:cNvPr id="67" name="Group 66">
              <a:extLst>
                <a:ext uri="{FF2B5EF4-FFF2-40B4-BE49-F238E27FC236}">
                  <a16:creationId xmlns:a16="http://schemas.microsoft.com/office/drawing/2014/main" id="{E790F6EA-469C-48BF-9A18-A9F3F5DA05BB}"/>
                </a:ext>
              </a:extLst>
            </p:cNvPr>
            <p:cNvGrpSpPr/>
            <p:nvPr/>
          </p:nvGrpSpPr>
          <p:grpSpPr>
            <a:xfrm rot="21183585">
              <a:off x="944277" y="2588954"/>
              <a:ext cx="811426" cy="850058"/>
              <a:chOff x="965416" y="3141317"/>
              <a:chExt cx="811426" cy="850058"/>
            </a:xfrm>
            <a:solidFill>
              <a:schemeClr val="accent2"/>
            </a:solidFill>
          </p:grpSpPr>
          <p:sp>
            <p:nvSpPr>
              <p:cNvPr id="72" name="Oval 71">
                <a:extLst>
                  <a:ext uri="{FF2B5EF4-FFF2-40B4-BE49-F238E27FC236}">
                    <a16:creationId xmlns:a16="http://schemas.microsoft.com/office/drawing/2014/main" id="{20BE7A08-FB0A-483D-9900-68F0BC9E7563}"/>
                  </a:ext>
                </a:extLst>
              </p:cNvPr>
              <p:cNvSpPr/>
              <p:nvPr/>
            </p:nvSpPr>
            <p:spPr bwMode="auto">
              <a:xfrm>
                <a:off x="1141231" y="3329883"/>
                <a:ext cx="458219" cy="458219"/>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nvGrpSpPr>
              <p:cNvPr id="73" name="Group 72">
                <a:extLst>
                  <a:ext uri="{FF2B5EF4-FFF2-40B4-BE49-F238E27FC236}">
                    <a16:creationId xmlns:a16="http://schemas.microsoft.com/office/drawing/2014/main" id="{D31C959B-D56B-4DF1-AC43-7DF5395FC6D7}"/>
                  </a:ext>
                </a:extLst>
              </p:cNvPr>
              <p:cNvGrpSpPr/>
              <p:nvPr/>
            </p:nvGrpSpPr>
            <p:grpSpPr>
              <a:xfrm>
                <a:off x="1316348" y="3141317"/>
                <a:ext cx="85368" cy="202063"/>
                <a:chOff x="1289985" y="2819407"/>
                <a:chExt cx="85368" cy="202063"/>
              </a:xfrm>
              <a:grpFill/>
            </p:grpSpPr>
            <p:sp>
              <p:nvSpPr>
                <p:cNvPr id="95" name="Oval 94">
                  <a:extLst>
                    <a:ext uri="{FF2B5EF4-FFF2-40B4-BE49-F238E27FC236}">
                      <a16:creationId xmlns:a16="http://schemas.microsoft.com/office/drawing/2014/main" id="{977C827B-62F7-43CA-A8C9-BE3B0999A62C}"/>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96" name="Straight Connector 95">
                  <a:extLst>
                    <a:ext uri="{FF2B5EF4-FFF2-40B4-BE49-F238E27FC236}">
                      <a16:creationId xmlns:a16="http://schemas.microsoft.com/office/drawing/2014/main" id="{D77CF4A6-AD87-4A1E-A2C4-B34B20337588}"/>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4" name="Group 73">
                <a:extLst>
                  <a:ext uri="{FF2B5EF4-FFF2-40B4-BE49-F238E27FC236}">
                    <a16:creationId xmlns:a16="http://schemas.microsoft.com/office/drawing/2014/main" id="{E8B936BF-4D74-4724-8234-C42A92F28F24}"/>
                  </a:ext>
                </a:extLst>
              </p:cNvPr>
              <p:cNvGrpSpPr/>
              <p:nvPr/>
            </p:nvGrpSpPr>
            <p:grpSpPr>
              <a:xfrm rot="10800000">
                <a:off x="1309984" y="3789312"/>
                <a:ext cx="85368" cy="202063"/>
                <a:chOff x="1289985" y="2819407"/>
                <a:chExt cx="85368" cy="202063"/>
              </a:xfrm>
              <a:grpFill/>
            </p:grpSpPr>
            <p:sp>
              <p:nvSpPr>
                <p:cNvPr id="93" name="Oval 92">
                  <a:extLst>
                    <a:ext uri="{FF2B5EF4-FFF2-40B4-BE49-F238E27FC236}">
                      <a16:creationId xmlns:a16="http://schemas.microsoft.com/office/drawing/2014/main" id="{D1287CA6-215F-4DEA-A2BB-72EDC06B277A}"/>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94" name="Straight Connector 93">
                  <a:extLst>
                    <a:ext uri="{FF2B5EF4-FFF2-40B4-BE49-F238E27FC236}">
                      <a16:creationId xmlns:a16="http://schemas.microsoft.com/office/drawing/2014/main" id="{7D243125-1FBB-452D-A06E-9740DCE83792}"/>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5" name="Group 74">
                <a:extLst>
                  <a:ext uri="{FF2B5EF4-FFF2-40B4-BE49-F238E27FC236}">
                    <a16:creationId xmlns:a16="http://schemas.microsoft.com/office/drawing/2014/main" id="{4B70C156-1CE7-4BD0-80FD-47D562358DE1}"/>
                  </a:ext>
                </a:extLst>
              </p:cNvPr>
              <p:cNvGrpSpPr/>
              <p:nvPr/>
            </p:nvGrpSpPr>
            <p:grpSpPr>
              <a:xfrm rot="16200000">
                <a:off x="1023764" y="3471634"/>
                <a:ext cx="85368" cy="202063"/>
                <a:chOff x="1289985" y="2819407"/>
                <a:chExt cx="85368" cy="202063"/>
              </a:xfrm>
              <a:grpFill/>
            </p:grpSpPr>
            <p:sp>
              <p:nvSpPr>
                <p:cNvPr id="91" name="Oval 90">
                  <a:extLst>
                    <a:ext uri="{FF2B5EF4-FFF2-40B4-BE49-F238E27FC236}">
                      <a16:creationId xmlns:a16="http://schemas.microsoft.com/office/drawing/2014/main" id="{BD611961-914F-43F1-95CF-8C4FA1B6DF7A}"/>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92" name="Straight Connector 91">
                  <a:extLst>
                    <a:ext uri="{FF2B5EF4-FFF2-40B4-BE49-F238E27FC236}">
                      <a16:creationId xmlns:a16="http://schemas.microsoft.com/office/drawing/2014/main" id="{EF122D0A-900B-46B4-A3C1-7A043F1109EA}"/>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6" name="Group 75">
                <a:extLst>
                  <a:ext uri="{FF2B5EF4-FFF2-40B4-BE49-F238E27FC236}">
                    <a16:creationId xmlns:a16="http://schemas.microsoft.com/office/drawing/2014/main" id="{25559D1D-ACEB-4CAC-8BF9-F34AE1114BC2}"/>
                  </a:ext>
                </a:extLst>
              </p:cNvPr>
              <p:cNvGrpSpPr/>
              <p:nvPr/>
            </p:nvGrpSpPr>
            <p:grpSpPr>
              <a:xfrm rot="5400000">
                <a:off x="1633127" y="3457208"/>
                <a:ext cx="85368" cy="202063"/>
                <a:chOff x="1289985" y="2819407"/>
                <a:chExt cx="85368" cy="202063"/>
              </a:xfrm>
              <a:grpFill/>
            </p:grpSpPr>
            <p:sp>
              <p:nvSpPr>
                <p:cNvPr id="89" name="Oval 88">
                  <a:extLst>
                    <a:ext uri="{FF2B5EF4-FFF2-40B4-BE49-F238E27FC236}">
                      <a16:creationId xmlns:a16="http://schemas.microsoft.com/office/drawing/2014/main" id="{DD6A2A9D-5AC1-4BED-88F3-CE86B4F69AFC}"/>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90" name="Straight Connector 89">
                  <a:extLst>
                    <a:ext uri="{FF2B5EF4-FFF2-40B4-BE49-F238E27FC236}">
                      <a16:creationId xmlns:a16="http://schemas.microsoft.com/office/drawing/2014/main" id="{7E171AF0-C030-4219-8890-CD43F10F4C8F}"/>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7" name="Group 76">
                <a:extLst>
                  <a:ext uri="{FF2B5EF4-FFF2-40B4-BE49-F238E27FC236}">
                    <a16:creationId xmlns:a16="http://schemas.microsoft.com/office/drawing/2014/main" id="{E73ADF8E-2022-43FD-A1C0-C74C50719DB7}"/>
                  </a:ext>
                </a:extLst>
              </p:cNvPr>
              <p:cNvGrpSpPr/>
              <p:nvPr/>
            </p:nvGrpSpPr>
            <p:grpSpPr>
              <a:xfrm rot="3248423">
                <a:off x="1537327" y="3238173"/>
                <a:ext cx="85368" cy="202063"/>
                <a:chOff x="1289985" y="2819407"/>
                <a:chExt cx="85368" cy="202063"/>
              </a:xfrm>
              <a:grpFill/>
            </p:grpSpPr>
            <p:sp>
              <p:nvSpPr>
                <p:cNvPr id="87" name="Oval 86">
                  <a:extLst>
                    <a:ext uri="{FF2B5EF4-FFF2-40B4-BE49-F238E27FC236}">
                      <a16:creationId xmlns:a16="http://schemas.microsoft.com/office/drawing/2014/main" id="{3BF18094-9995-478B-BC4E-974A3037689A}"/>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88" name="Straight Connector 87">
                  <a:extLst>
                    <a:ext uri="{FF2B5EF4-FFF2-40B4-BE49-F238E27FC236}">
                      <a16:creationId xmlns:a16="http://schemas.microsoft.com/office/drawing/2014/main" id="{B67C44A4-E0A5-480C-AAE8-1FC39B915455}"/>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8" name="Group 77">
                <a:extLst>
                  <a:ext uri="{FF2B5EF4-FFF2-40B4-BE49-F238E27FC236}">
                    <a16:creationId xmlns:a16="http://schemas.microsoft.com/office/drawing/2014/main" id="{EC1FAD7B-5EA0-4DC5-9437-6A1FB5D49D0C}"/>
                  </a:ext>
                </a:extLst>
              </p:cNvPr>
              <p:cNvGrpSpPr/>
              <p:nvPr/>
            </p:nvGrpSpPr>
            <p:grpSpPr>
              <a:xfrm rot="8665866">
                <a:off x="1545468" y="3687071"/>
                <a:ext cx="85368" cy="202063"/>
                <a:chOff x="1289985" y="2819407"/>
                <a:chExt cx="85368" cy="202063"/>
              </a:xfrm>
              <a:grpFill/>
            </p:grpSpPr>
            <p:sp>
              <p:nvSpPr>
                <p:cNvPr id="85" name="Oval 84">
                  <a:extLst>
                    <a:ext uri="{FF2B5EF4-FFF2-40B4-BE49-F238E27FC236}">
                      <a16:creationId xmlns:a16="http://schemas.microsoft.com/office/drawing/2014/main" id="{3CD93AA0-609C-43B3-AA18-D48C4456C567}"/>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86" name="Straight Connector 85">
                  <a:extLst>
                    <a:ext uri="{FF2B5EF4-FFF2-40B4-BE49-F238E27FC236}">
                      <a16:creationId xmlns:a16="http://schemas.microsoft.com/office/drawing/2014/main" id="{66C30FF9-BA43-4C4D-AC6C-D8A2E66B178B}"/>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79" name="Group 78">
                <a:extLst>
                  <a:ext uri="{FF2B5EF4-FFF2-40B4-BE49-F238E27FC236}">
                    <a16:creationId xmlns:a16="http://schemas.microsoft.com/office/drawing/2014/main" id="{C424E836-F860-4BF7-9283-FE6532B869AD}"/>
                  </a:ext>
                </a:extLst>
              </p:cNvPr>
              <p:cNvGrpSpPr/>
              <p:nvPr/>
            </p:nvGrpSpPr>
            <p:grpSpPr>
              <a:xfrm rot="18351577" flipH="1">
                <a:off x="1095799" y="3259077"/>
                <a:ext cx="85368" cy="202063"/>
                <a:chOff x="1289985" y="2819407"/>
                <a:chExt cx="85368" cy="202063"/>
              </a:xfrm>
              <a:grpFill/>
            </p:grpSpPr>
            <p:sp>
              <p:nvSpPr>
                <p:cNvPr id="83" name="Oval 82">
                  <a:extLst>
                    <a:ext uri="{FF2B5EF4-FFF2-40B4-BE49-F238E27FC236}">
                      <a16:creationId xmlns:a16="http://schemas.microsoft.com/office/drawing/2014/main" id="{55B6F363-B908-45F4-BE98-241136248DB8}"/>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84" name="Straight Connector 83">
                  <a:extLst>
                    <a:ext uri="{FF2B5EF4-FFF2-40B4-BE49-F238E27FC236}">
                      <a16:creationId xmlns:a16="http://schemas.microsoft.com/office/drawing/2014/main" id="{2549CF42-E1E6-4DD3-BD40-FA9AB46955CD}"/>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nvGrpSpPr>
              <p:cNvPr id="80" name="Group 79">
                <a:extLst>
                  <a:ext uri="{FF2B5EF4-FFF2-40B4-BE49-F238E27FC236}">
                    <a16:creationId xmlns:a16="http://schemas.microsoft.com/office/drawing/2014/main" id="{4B4AE5A1-A3C2-42FD-B823-C0CDB540AC2F}"/>
                  </a:ext>
                </a:extLst>
              </p:cNvPr>
              <p:cNvGrpSpPr/>
              <p:nvPr/>
            </p:nvGrpSpPr>
            <p:grpSpPr>
              <a:xfrm rot="12934134" flipH="1">
                <a:off x="1113649" y="3694694"/>
                <a:ext cx="85368" cy="202063"/>
                <a:chOff x="1289985" y="2819407"/>
                <a:chExt cx="85368" cy="202063"/>
              </a:xfrm>
              <a:grpFill/>
            </p:grpSpPr>
            <p:sp>
              <p:nvSpPr>
                <p:cNvPr id="81" name="Oval 80">
                  <a:extLst>
                    <a:ext uri="{FF2B5EF4-FFF2-40B4-BE49-F238E27FC236}">
                      <a16:creationId xmlns:a16="http://schemas.microsoft.com/office/drawing/2014/main" id="{1F230C10-AAD5-4E91-A7D4-06475C158C11}"/>
                    </a:ext>
                  </a:extLst>
                </p:cNvPr>
                <p:cNvSpPr/>
                <p:nvPr/>
              </p:nvSpPr>
              <p:spPr bwMode="auto">
                <a:xfrm>
                  <a:off x="1289985" y="2819407"/>
                  <a:ext cx="85368" cy="85368"/>
                </a:xfrm>
                <a:prstGeom prst="ellipse">
                  <a:avLst/>
                </a:prstGeom>
                <a:grpFill/>
                <a:ln w="0">
                  <a:solidFill>
                    <a:schemeClr val="accent2"/>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82" name="Straight Connector 81">
                  <a:extLst>
                    <a:ext uri="{FF2B5EF4-FFF2-40B4-BE49-F238E27FC236}">
                      <a16:creationId xmlns:a16="http://schemas.microsoft.com/office/drawing/2014/main" id="{49C4B7D2-AB7A-4D85-83F0-D0DCA88F2232}"/>
                    </a:ext>
                  </a:extLst>
                </p:cNvPr>
                <p:cNvCxnSpPr/>
                <p:nvPr/>
              </p:nvCxnSpPr>
              <p:spPr bwMode="auto">
                <a:xfrm>
                  <a:off x="1332669" y="2862091"/>
                  <a:ext cx="0" cy="159379"/>
                </a:xfrm>
                <a:prstGeom prst="line">
                  <a:avLst/>
                </a:prstGeom>
                <a:grpFill/>
                <a:ln w="28575" cap="flat" cmpd="sng" algn="ctr">
                  <a:solidFill>
                    <a:schemeClr val="accent2"/>
                  </a:solidFill>
                  <a:prstDash val="solid"/>
                  <a:round/>
                  <a:headEnd type="none" w="med" len="med"/>
                  <a:tailEnd type="none" w="med" len="med"/>
                </a:ln>
                <a:effectLst/>
              </p:spPr>
            </p:cxnSp>
          </p:grpSp>
        </p:grpSp>
        <p:grpSp>
          <p:nvGrpSpPr>
            <p:cNvPr id="68" name="Group 67">
              <a:extLst>
                <a:ext uri="{FF2B5EF4-FFF2-40B4-BE49-F238E27FC236}">
                  <a16:creationId xmlns:a16="http://schemas.microsoft.com/office/drawing/2014/main" id="{175DEF03-3FDA-4D6C-AD64-F087352A3630}"/>
                </a:ext>
              </a:extLst>
            </p:cNvPr>
            <p:cNvGrpSpPr/>
            <p:nvPr/>
          </p:nvGrpSpPr>
          <p:grpSpPr>
            <a:xfrm>
              <a:off x="1177073" y="2964149"/>
              <a:ext cx="344880" cy="67455"/>
              <a:chOff x="1110885" y="3991301"/>
              <a:chExt cx="506457" cy="99058"/>
            </a:xfrm>
          </p:grpSpPr>
          <p:sp>
            <p:nvSpPr>
              <p:cNvPr id="69" name="Rectangle: Rounded Corners 68">
                <a:extLst>
                  <a:ext uri="{FF2B5EF4-FFF2-40B4-BE49-F238E27FC236}">
                    <a16:creationId xmlns:a16="http://schemas.microsoft.com/office/drawing/2014/main" id="{4BC6C06E-48B4-4D05-8906-38076A731C5B}"/>
                  </a:ext>
                </a:extLst>
              </p:cNvPr>
              <p:cNvSpPr/>
              <p:nvPr/>
            </p:nvSpPr>
            <p:spPr bwMode="auto">
              <a:xfrm rot="5400000">
                <a:off x="1176080" y="3926106"/>
                <a:ext cx="99058" cy="229447"/>
              </a:xfrm>
              <a:prstGeom prst="roundRect">
                <a:avLst/>
              </a:prstGeom>
              <a:solidFill>
                <a:schemeClr val="tx2"/>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70" name="Rectangle: Rounded Corners 69">
                <a:extLst>
                  <a:ext uri="{FF2B5EF4-FFF2-40B4-BE49-F238E27FC236}">
                    <a16:creationId xmlns:a16="http://schemas.microsoft.com/office/drawing/2014/main" id="{79DD62AF-7701-4761-BE0F-16CE9B1A75EA}"/>
                  </a:ext>
                </a:extLst>
              </p:cNvPr>
              <p:cNvSpPr/>
              <p:nvPr/>
            </p:nvSpPr>
            <p:spPr bwMode="auto">
              <a:xfrm rot="5400000">
                <a:off x="1310116" y="3926106"/>
                <a:ext cx="99058" cy="229448"/>
              </a:xfrm>
              <a:prstGeom prst="roundRect">
                <a:avLst/>
              </a:prstGeom>
              <a:solidFill>
                <a:schemeClr val="accent5"/>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71" name="Rectangle: Rounded Corners 70">
                <a:extLst>
                  <a:ext uri="{FF2B5EF4-FFF2-40B4-BE49-F238E27FC236}">
                    <a16:creationId xmlns:a16="http://schemas.microsoft.com/office/drawing/2014/main" id="{DE2AEEF2-85E4-4B78-9BC4-270D04A3BA23}"/>
                  </a:ext>
                </a:extLst>
              </p:cNvPr>
              <p:cNvSpPr/>
              <p:nvPr/>
            </p:nvSpPr>
            <p:spPr bwMode="auto">
              <a:xfrm rot="5400000">
                <a:off x="1453089" y="3926106"/>
                <a:ext cx="99058" cy="229448"/>
              </a:xfrm>
              <a:prstGeom prst="roundRect">
                <a:avLst/>
              </a:prstGeom>
              <a:solidFill>
                <a:schemeClr val="accent4"/>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grpSp>
      <p:grpSp>
        <p:nvGrpSpPr>
          <p:cNvPr id="97" name="Group 96">
            <a:extLst>
              <a:ext uri="{FF2B5EF4-FFF2-40B4-BE49-F238E27FC236}">
                <a16:creationId xmlns:a16="http://schemas.microsoft.com/office/drawing/2014/main" id="{6C2412E9-5468-487C-A80D-17B20C6D6F0A}"/>
              </a:ext>
            </a:extLst>
          </p:cNvPr>
          <p:cNvGrpSpPr/>
          <p:nvPr/>
        </p:nvGrpSpPr>
        <p:grpSpPr>
          <a:xfrm>
            <a:off x="1879777" y="3033283"/>
            <a:ext cx="996491" cy="171812"/>
            <a:chOff x="401322" y="2732228"/>
            <a:chExt cx="1409110" cy="242955"/>
          </a:xfrm>
        </p:grpSpPr>
        <p:grpSp>
          <p:nvGrpSpPr>
            <p:cNvPr id="98" name="Group 97">
              <a:extLst>
                <a:ext uri="{FF2B5EF4-FFF2-40B4-BE49-F238E27FC236}">
                  <a16:creationId xmlns:a16="http://schemas.microsoft.com/office/drawing/2014/main" id="{1C935C3A-EC38-4B41-9B9E-98D180CDEF7C}"/>
                </a:ext>
              </a:extLst>
            </p:cNvPr>
            <p:cNvGrpSpPr/>
            <p:nvPr/>
          </p:nvGrpSpPr>
          <p:grpSpPr>
            <a:xfrm>
              <a:off x="1027770" y="2732228"/>
              <a:ext cx="290597" cy="242905"/>
              <a:chOff x="1027770" y="2746517"/>
              <a:chExt cx="290597" cy="242905"/>
            </a:xfrm>
          </p:grpSpPr>
          <p:sp>
            <p:nvSpPr>
              <p:cNvPr id="111" name="Freeform: Shape 110">
                <a:extLst>
                  <a:ext uri="{FF2B5EF4-FFF2-40B4-BE49-F238E27FC236}">
                    <a16:creationId xmlns:a16="http://schemas.microsoft.com/office/drawing/2014/main" id="{BBCB6CC2-7849-4C17-B250-10C8BD575EAF}"/>
                  </a:ext>
                </a:extLst>
              </p:cNvPr>
              <p:cNvSpPr/>
              <p:nvPr/>
            </p:nvSpPr>
            <p:spPr bwMode="auto">
              <a:xfrm>
                <a:off x="1027770" y="2746517"/>
                <a:ext cx="280988" cy="242905"/>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23963"/>
                  <a:gd name="connsiteY0" fmla="*/ 38100 h 242953"/>
                  <a:gd name="connsiteX1" fmla="*/ 100013 w 1223963"/>
                  <a:gd name="connsiteY1" fmla="*/ 242887 h 242953"/>
                  <a:gd name="connsiteX2" fmla="*/ 228600 w 1223963"/>
                  <a:gd name="connsiteY2" fmla="*/ 14287 h 242953"/>
                  <a:gd name="connsiteX3" fmla="*/ 395288 w 1223963"/>
                  <a:gd name="connsiteY3" fmla="*/ 223837 h 242953"/>
                  <a:gd name="connsiteX4" fmla="*/ 533400 w 1223963"/>
                  <a:gd name="connsiteY4" fmla="*/ 14287 h 242953"/>
                  <a:gd name="connsiteX5" fmla="*/ 671513 w 1223963"/>
                  <a:gd name="connsiteY5" fmla="*/ 242887 h 242953"/>
                  <a:gd name="connsiteX6" fmla="*/ 814388 w 1223963"/>
                  <a:gd name="connsiteY6" fmla="*/ 0 h 242953"/>
                  <a:gd name="connsiteX7" fmla="*/ 966788 w 1223963"/>
                  <a:gd name="connsiteY7" fmla="*/ 242887 h 242953"/>
                  <a:gd name="connsiteX8" fmla="*/ 1114425 w 1223963"/>
                  <a:gd name="connsiteY8" fmla="*/ 19050 h 242953"/>
                  <a:gd name="connsiteX9" fmla="*/ 1223963 w 1223963"/>
                  <a:gd name="connsiteY9" fmla="*/ 238125 h 242953"/>
                  <a:gd name="connsiteX0" fmla="*/ 0 w 1123950"/>
                  <a:gd name="connsiteY0" fmla="*/ 242887 h 242920"/>
                  <a:gd name="connsiteX1" fmla="*/ 128587 w 1123950"/>
                  <a:gd name="connsiteY1" fmla="*/ 14287 h 242920"/>
                  <a:gd name="connsiteX2" fmla="*/ 295275 w 1123950"/>
                  <a:gd name="connsiteY2" fmla="*/ 223837 h 242920"/>
                  <a:gd name="connsiteX3" fmla="*/ 433387 w 1123950"/>
                  <a:gd name="connsiteY3" fmla="*/ 14287 h 242920"/>
                  <a:gd name="connsiteX4" fmla="*/ 571500 w 1123950"/>
                  <a:gd name="connsiteY4" fmla="*/ 242887 h 242920"/>
                  <a:gd name="connsiteX5" fmla="*/ 714375 w 1123950"/>
                  <a:gd name="connsiteY5" fmla="*/ 0 h 242920"/>
                  <a:gd name="connsiteX6" fmla="*/ 866775 w 1123950"/>
                  <a:gd name="connsiteY6" fmla="*/ 242887 h 242920"/>
                  <a:gd name="connsiteX7" fmla="*/ 1014412 w 1123950"/>
                  <a:gd name="connsiteY7" fmla="*/ 19050 h 242920"/>
                  <a:gd name="connsiteX8" fmla="*/ 1123950 w 1123950"/>
                  <a:gd name="connsiteY8" fmla="*/ 238125 h 242920"/>
                  <a:gd name="connsiteX0" fmla="*/ 0 w 995363"/>
                  <a:gd name="connsiteY0" fmla="*/ 14287 h 242920"/>
                  <a:gd name="connsiteX1" fmla="*/ 166688 w 995363"/>
                  <a:gd name="connsiteY1" fmla="*/ 223837 h 242920"/>
                  <a:gd name="connsiteX2" fmla="*/ 304800 w 995363"/>
                  <a:gd name="connsiteY2" fmla="*/ 14287 h 242920"/>
                  <a:gd name="connsiteX3" fmla="*/ 442913 w 995363"/>
                  <a:gd name="connsiteY3" fmla="*/ 242887 h 242920"/>
                  <a:gd name="connsiteX4" fmla="*/ 585788 w 995363"/>
                  <a:gd name="connsiteY4" fmla="*/ 0 h 242920"/>
                  <a:gd name="connsiteX5" fmla="*/ 738188 w 995363"/>
                  <a:gd name="connsiteY5" fmla="*/ 242887 h 242920"/>
                  <a:gd name="connsiteX6" fmla="*/ 885825 w 995363"/>
                  <a:gd name="connsiteY6" fmla="*/ 19050 h 242920"/>
                  <a:gd name="connsiteX7" fmla="*/ 995363 w 995363"/>
                  <a:gd name="connsiteY7" fmla="*/ 238125 h 242920"/>
                  <a:gd name="connsiteX0" fmla="*/ 0 w 828675"/>
                  <a:gd name="connsiteY0" fmla="*/ 223837 h 242920"/>
                  <a:gd name="connsiteX1" fmla="*/ 138112 w 828675"/>
                  <a:gd name="connsiteY1" fmla="*/ 14287 h 242920"/>
                  <a:gd name="connsiteX2" fmla="*/ 276225 w 828675"/>
                  <a:gd name="connsiteY2" fmla="*/ 242887 h 242920"/>
                  <a:gd name="connsiteX3" fmla="*/ 419100 w 828675"/>
                  <a:gd name="connsiteY3" fmla="*/ 0 h 242920"/>
                  <a:gd name="connsiteX4" fmla="*/ 571500 w 828675"/>
                  <a:gd name="connsiteY4" fmla="*/ 242887 h 242920"/>
                  <a:gd name="connsiteX5" fmla="*/ 719137 w 828675"/>
                  <a:gd name="connsiteY5" fmla="*/ 19050 h 242920"/>
                  <a:gd name="connsiteX6" fmla="*/ 828675 w 828675"/>
                  <a:gd name="connsiteY6" fmla="*/ 238125 h 242920"/>
                  <a:gd name="connsiteX0" fmla="*/ 0 w 690563"/>
                  <a:gd name="connsiteY0" fmla="*/ 14287 h 242920"/>
                  <a:gd name="connsiteX1" fmla="*/ 138113 w 690563"/>
                  <a:gd name="connsiteY1" fmla="*/ 242887 h 242920"/>
                  <a:gd name="connsiteX2" fmla="*/ 280988 w 690563"/>
                  <a:gd name="connsiteY2" fmla="*/ 0 h 242920"/>
                  <a:gd name="connsiteX3" fmla="*/ 433388 w 690563"/>
                  <a:gd name="connsiteY3" fmla="*/ 242887 h 242920"/>
                  <a:gd name="connsiteX4" fmla="*/ 581025 w 690563"/>
                  <a:gd name="connsiteY4" fmla="*/ 19050 h 242920"/>
                  <a:gd name="connsiteX5" fmla="*/ 690563 w 690563"/>
                  <a:gd name="connsiteY5" fmla="*/ 238125 h 242920"/>
                  <a:gd name="connsiteX0" fmla="*/ 0 w 581025"/>
                  <a:gd name="connsiteY0" fmla="*/ 14287 h 242920"/>
                  <a:gd name="connsiteX1" fmla="*/ 138113 w 581025"/>
                  <a:gd name="connsiteY1" fmla="*/ 242887 h 242920"/>
                  <a:gd name="connsiteX2" fmla="*/ 280988 w 581025"/>
                  <a:gd name="connsiteY2" fmla="*/ 0 h 242920"/>
                  <a:gd name="connsiteX3" fmla="*/ 433388 w 581025"/>
                  <a:gd name="connsiteY3" fmla="*/ 242887 h 242920"/>
                  <a:gd name="connsiteX4" fmla="*/ 581025 w 581025"/>
                  <a:gd name="connsiteY4" fmla="*/ 19050 h 242920"/>
                  <a:gd name="connsiteX0" fmla="*/ 0 w 433388"/>
                  <a:gd name="connsiteY0" fmla="*/ 14287 h 242905"/>
                  <a:gd name="connsiteX1" fmla="*/ 138113 w 433388"/>
                  <a:gd name="connsiteY1" fmla="*/ 242887 h 242905"/>
                  <a:gd name="connsiteX2" fmla="*/ 280988 w 433388"/>
                  <a:gd name="connsiteY2" fmla="*/ 0 h 242905"/>
                  <a:gd name="connsiteX3" fmla="*/ 433388 w 433388"/>
                  <a:gd name="connsiteY3" fmla="*/ 242887 h 242905"/>
                  <a:gd name="connsiteX0" fmla="*/ 0 w 280988"/>
                  <a:gd name="connsiteY0" fmla="*/ 14287 h 242905"/>
                  <a:gd name="connsiteX1" fmla="*/ 138113 w 280988"/>
                  <a:gd name="connsiteY1" fmla="*/ 242887 h 242905"/>
                  <a:gd name="connsiteX2" fmla="*/ 280988 w 280988"/>
                  <a:gd name="connsiteY2" fmla="*/ 0 h 242905"/>
                </a:gdLst>
                <a:ahLst/>
                <a:cxnLst>
                  <a:cxn ang="0">
                    <a:pos x="connsiteX0" y="connsiteY0"/>
                  </a:cxn>
                  <a:cxn ang="0">
                    <a:pos x="connsiteX1" y="connsiteY1"/>
                  </a:cxn>
                  <a:cxn ang="0">
                    <a:pos x="connsiteX2" y="connsiteY2"/>
                  </a:cxn>
                </a:cxnLst>
                <a:rect l="l" t="t" r="r" b="b"/>
                <a:pathLst>
                  <a:path w="280988" h="242905">
                    <a:moveTo>
                      <a:pt x="0" y="14287"/>
                    </a:moveTo>
                    <a:cubicBezTo>
                      <a:pt x="46037" y="17462"/>
                      <a:pt x="91282" y="245268"/>
                      <a:pt x="138113" y="242887"/>
                    </a:cubicBezTo>
                    <a:cubicBezTo>
                      <a:pt x="184944" y="240506"/>
                      <a:pt x="231776" y="0"/>
                      <a:pt x="280988" y="0"/>
                    </a:cubicBezTo>
                  </a:path>
                </a:pathLst>
              </a:custGeom>
              <a:noFill/>
              <a:ln w="28575">
                <a:solidFill>
                  <a:schemeClr val="accent4"/>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112" name="Freeform: Shape 111">
                <a:extLst>
                  <a:ext uri="{FF2B5EF4-FFF2-40B4-BE49-F238E27FC236}">
                    <a16:creationId xmlns:a16="http://schemas.microsoft.com/office/drawing/2014/main" id="{E73651A5-0A3C-4C89-9BB5-F879209512E5}"/>
                  </a:ext>
                </a:extLst>
              </p:cNvPr>
              <p:cNvSpPr/>
              <p:nvPr/>
            </p:nvSpPr>
            <p:spPr bwMode="auto">
              <a:xfrm flipH="1">
                <a:off x="1042142" y="2756043"/>
                <a:ext cx="276225" cy="228654"/>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14437"/>
                  <a:gd name="connsiteY0" fmla="*/ 38100 h 242953"/>
                  <a:gd name="connsiteX1" fmla="*/ 100012 w 1214437"/>
                  <a:gd name="connsiteY1" fmla="*/ 38100 h 242953"/>
                  <a:gd name="connsiteX2" fmla="*/ 200025 w 1214437"/>
                  <a:gd name="connsiteY2" fmla="*/ 242887 h 242953"/>
                  <a:gd name="connsiteX3" fmla="*/ 328612 w 1214437"/>
                  <a:gd name="connsiteY3" fmla="*/ 14287 h 242953"/>
                  <a:gd name="connsiteX4" fmla="*/ 495300 w 1214437"/>
                  <a:gd name="connsiteY4" fmla="*/ 223837 h 242953"/>
                  <a:gd name="connsiteX5" fmla="*/ 633412 w 1214437"/>
                  <a:gd name="connsiteY5" fmla="*/ 14287 h 242953"/>
                  <a:gd name="connsiteX6" fmla="*/ 771525 w 1214437"/>
                  <a:gd name="connsiteY6" fmla="*/ 242887 h 242953"/>
                  <a:gd name="connsiteX7" fmla="*/ 914400 w 1214437"/>
                  <a:gd name="connsiteY7" fmla="*/ 0 h 242953"/>
                  <a:gd name="connsiteX8" fmla="*/ 1066800 w 1214437"/>
                  <a:gd name="connsiteY8" fmla="*/ 242887 h 242953"/>
                  <a:gd name="connsiteX9" fmla="*/ 1214437 w 1214437"/>
                  <a:gd name="connsiteY9" fmla="*/ 19050 h 242953"/>
                  <a:gd name="connsiteX0" fmla="*/ 0 w 1066800"/>
                  <a:gd name="connsiteY0" fmla="*/ 38100 h 242953"/>
                  <a:gd name="connsiteX1" fmla="*/ 100012 w 1066800"/>
                  <a:gd name="connsiteY1" fmla="*/ 38100 h 242953"/>
                  <a:gd name="connsiteX2" fmla="*/ 200025 w 1066800"/>
                  <a:gd name="connsiteY2" fmla="*/ 242887 h 242953"/>
                  <a:gd name="connsiteX3" fmla="*/ 328612 w 1066800"/>
                  <a:gd name="connsiteY3" fmla="*/ 14287 h 242953"/>
                  <a:gd name="connsiteX4" fmla="*/ 495300 w 1066800"/>
                  <a:gd name="connsiteY4" fmla="*/ 223837 h 242953"/>
                  <a:gd name="connsiteX5" fmla="*/ 633412 w 1066800"/>
                  <a:gd name="connsiteY5" fmla="*/ 14287 h 242953"/>
                  <a:gd name="connsiteX6" fmla="*/ 771525 w 1066800"/>
                  <a:gd name="connsiteY6" fmla="*/ 242887 h 242953"/>
                  <a:gd name="connsiteX7" fmla="*/ 914400 w 1066800"/>
                  <a:gd name="connsiteY7" fmla="*/ 0 h 242953"/>
                  <a:gd name="connsiteX8" fmla="*/ 1066800 w 1066800"/>
                  <a:gd name="connsiteY8" fmla="*/ 242887 h 242953"/>
                  <a:gd name="connsiteX0" fmla="*/ 0 w 914400"/>
                  <a:gd name="connsiteY0" fmla="*/ 38100 h 242953"/>
                  <a:gd name="connsiteX1" fmla="*/ 100012 w 914400"/>
                  <a:gd name="connsiteY1" fmla="*/ 38100 h 242953"/>
                  <a:gd name="connsiteX2" fmla="*/ 200025 w 914400"/>
                  <a:gd name="connsiteY2" fmla="*/ 242887 h 242953"/>
                  <a:gd name="connsiteX3" fmla="*/ 328612 w 914400"/>
                  <a:gd name="connsiteY3" fmla="*/ 14287 h 242953"/>
                  <a:gd name="connsiteX4" fmla="*/ 495300 w 914400"/>
                  <a:gd name="connsiteY4" fmla="*/ 223837 h 242953"/>
                  <a:gd name="connsiteX5" fmla="*/ 633412 w 914400"/>
                  <a:gd name="connsiteY5" fmla="*/ 14287 h 242953"/>
                  <a:gd name="connsiteX6" fmla="*/ 771525 w 914400"/>
                  <a:gd name="connsiteY6" fmla="*/ 242887 h 242953"/>
                  <a:gd name="connsiteX7" fmla="*/ 914400 w 914400"/>
                  <a:gd name="connsiteY7" fmla="*/ 0 h 242953"/>
                  <a:gd name="connsiteX0" fmla="*/ 0 w 771525"/>
                  <a:gd name="connsiteY0" fmla="*/ 23849 h 228702"/>
                  <a:gd name="connsiteX1" fmla="*/ 100012 w 771525"/>
                  <a:gd name="connsiteY1" fmla="*/ 23849 h 228702"/>
                  <a:gd name="connsiteX2" fmla="*/ 200025 w 771525"/>
                  <a:gd name="connsiteY2" fmla="*/ 228636 h 228702"/>
                  <a:gd name="connsiteX3" fmla="*/ 328612 w 771525"/>
                  <a:gd name="connsiteY3" fmla="*/ 36 h 228702"/>
                  <a:gd name="connsiteX4" fmla="*/ 495300 w 771525"/>
                  <a:gd name="connsiteY4" fmla="*/ 209586 h 228702"/>
                  <a:gd name="connsiteX5" fmla="*/ 633412 w 771525"/>
                  <a:gd name="connsiteY5" fmla="*/ 36 h 228702"/>
                  <a:gd name="connsiteX6" fmla="*/ 771525 w 771525"/>
                  <a:gd name="connsiteY6" fmla="*/ 228636 h 228702"/>
                  <a:gd name="connsiteX0" fmla="*/ 0 w 671513"/>
                  <a:gd name="connsiteY0" fmla="*/ 23849 h 228702"/>
                  <a:gd name="connsiteX1" fmla="*/ 100013 w 671513"/>
                  <a:gd name="connsiteY1" fmla="*/ 228636 h 228702"/>
                  <a:gd name="connsiteX2" fmla="*/ 228600 w 671513"/>
                  <a:gd name="connsiteY2" fmla="*/ 36 h 228702"/>
                  <a:gd name="connsiteX3" fmla="*/ 395288 w 671513"/>
                  <a:gd name="connsiteY3" fmla="*/ 209586 h 228702"/>
                  <a:gd name="connsiteX4" fmla="*/ 533400 w 671513"/>
                  <a:gd name="connsiteY4" fmla="*/ 36 h 228702"/>
                  <a:gd name="connsiteX5" fmla="*/ 671513 w 671513"/>
                  <a:gd name="connsiteY5" fmla="*/ 228636 h 228702"/>
                  <a:gd name="connsiteX0" fmla="*/ 0 w 571500"/>
                  <a:gd name="connsiteY0" fmla="*/ 228636 h 228654"/>
                  <a:gd name="connsiteX1" fmla="*/ 128587 w 571500"/>
                  <a:gd name="connsiteY1" fmla="*/ 36 h 228654"/>
                  <a:gd name="connsiteX2" fmla="*/ 295275 w 571500"/>
                  <a:gd name="connsiteY2" fmla="*/ 209586 h 228654"/>
                  <a:gd name="connsiteX3" fmla="*/ 433387 w 571500"/>
                  <a:gd name="connsiteY3" fmla="*/ 36 h 228654"/>
                  <a:gd name="connsiteX4" fmla="*/ 571500 w 571500"/>
                  <a:gd name="connsiteY4" fmla="*/ 228636 h 228654"/>
                  <a:gd name="connsiteX0" fmla="*/ 0 w 442913"/>
                  <a:gd name="connsiteY0" fmla="*/ 36 h 228654"/>
                  <a:gd name="connsiteX1" fmla="*/ 166688 w 442913"/>
                  <a:gd name="connsiteY1" fmla="*/ 209586 h 228654"/>
                  <a:gd name="connsiteX2" fmla="*/ 304800 w 442913"/>
                  <a:gd name="connsiteY2" fmla="*/ 36 h 228654"/>
                  <a:gd name="connsiteX3" fmla="*/ 442913 w 442913"/>
                  <a:gd name="connsiteY3" fmla="*/ 228636 h 228654"/>
                  <a:gd name="connsiteX0" fmla="*/ 0 w 276225"/>
                  <a:gd name="connsiteY0" fmla="*/ 209586 h 228654"/>
                  <a:gd name="connsiteX1" fmla="*/ 138112 w 276225"/>
                  <a:gd name="connsiteY1" fmla="*/ 36 h 228654"/>
                  <a:gd name="connsiteX2" fmla="*/ 276225 w 276225"/>
                  <a:gd name="connsiteY2" fmla="*/ 228636 h 228654"/>
                </a:gdLst>
                <a:ahLst/>
                <a:cxnLst>
                  <a:cxn ang="0">
                    <a:pos x="connsiteX0" y="connsiteY0"/>
                  </a:cxn>
                  <a:cxn ang="0">
                    <a:pos x="connsiteX1" y="connsiteY1"/>
                  </a:cxn>
                  <a:cxn ang="0">
                    <a:pos x="connsiteX2" y="connsiteY2"/>
                  </a:cxn>
                </a:cxnLst>
                <a:rect l="l" t="t" r="r" b="b"/>
                <a:pathLst>
                  <a:path w="276225" h="228654">
                    <a:moveTo>
                      <a:pt x="0" y="209586"/>
                    </a:moveTo>
                    <a:cubicBezTo>
                      <a:pt x="50800" y="209586"/>
                      <a:pt x="92075" y="-3139"/>
                      <a:pt x="138112" y="36"/>
                    </a:cubicBezTo>
                    <a:cubicBezTo>
                      <a:pt x="184149" y="3211"/>
                      <a:pt x="229394" y="231017"/>
                      <a:pt x="276225" y="228636"/>
                    </a:cubicBezTo>
                  </a:path>
                </a:pathLst>
              </a:custGeom>
              <a:noFill/>
              <a:ln w="28575">
                <a:solidFill>
                  <a:schemeClr val="accent4"/>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grpSp>
        <p:grpSp>
          <p:nvGrpSpPr>
            <p:cNvPr id="99" name="Group 98">
              <a:extLst>
                <a:ext uri="{FF2B5EF4-FFF2-40B4-BE49-F238E27FC236}">
                  <a16:creationId xmlns:a16="http://schemas.microsoft.com/office/drawing/2014/main" id="{A279E97D-A99E-4D8B-BE36-9B4426E70389}"/>
                </a:ext>
              </a:extLst>
            </p:cNvPr>
            <p:cNvGrpSpPr/>
            <p:nvPr/>
          </p:nvGrpSpPr>
          <p:grpSpPr>
            <a:xfrm>
              <a:off x="401322" y="2746517"/>
              <a:ext cx="352509" cy="228666"/>
              <a:chOff x="394356" y="4048126"/>
              <a:chExt cx="352509" cy="228666"/>
            </a:xfrm>
          </p:grpSpPr>
          <p:sp>
            <p:nvSpPr>
              <p:cNvPr id="109" name="Freeform: Shape 108">
                <a:extLst>
                  <a:ext uri="{FF2B5EF4-FFF2-40B4-BE49-F238E27FC236}">
                    <a16:creationId xmlns:a16="http://schemas.microsoft.com/office/drawing/2014/main" id="{E5A113B6-05E9-4DED-AEC7-5656D3678D41}"/>
                  </a:ext>
                </a:extLst>
              </p:cNvPr>
              <p:cNvSpPr/>
              <p:nvPr/>
            </p:nvSpPr>
            <p:spPr bwMode="auto">
              <a:xfrm>
                <a:off x="394356" y="4048126"/>
                <a:ext cx="328612" cy="228666"/>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14437"/>
                  <a:gd name="connsiteY0" fmla="*/ 38100 h 242953"/>
                  <a:gd name="connsiteX1" fmla="*/ 100012 w 1214437"/>
                  <a:gd name="connsiteY1" fmla="*/ 38100 h 242953"/>
                  <a:gd name="connsiteX2" fmla="*/ 200025 w 1214437"/>
                  <a:gd name="connsiteY2" fmla="*/ 242887 h 242953"/>
                  <a:gd name="connsiteX3" fmla="*/ 328612 w 1214437"/>
                  <a:gd name="connsiteY3" fmla="*/ 14287 h 242953"/>
                  <a:gd name="connsiteX4" fmla="*/ 495300 w 1214437"/>
                  <a:gd name="connsiteY4" fmla="*/ 223837 h 242953"/>
                  <a:gd name="connsiteX5" fmla="*/ 633412 w 1214437"/>
                  <a:gd name="connsiteY5" fmla="*/ 14287 h 242953"/>
                  <a:gd name="connsiteX6" fmla="*/ 771525 w 1214437"/>
                  <a:gd name="connsiteY6" fmla="*/ 242887 h 242953"/>
                  <a:gd name="connsiteX7" fmla="*/ 914400 w 1214437"/>
                  <a:gd name="connsiteY7" fmla="*/ 0 h 242953"/>
                  <a:gd name="connsiteX8" fmla="*/ 1066800 w 1214437"/>
                  <a:gd name="connsiteY8" fmla="*/ 242887 h 242953"/>
                  <a:gd name="connsiteX9" fmla="*/ 1214437 w 1214437"/>
                  <a:gd name="connsiteY9" fmla="*/ 19050 h 242953"/>
                  <a:gd name="connsiteX0" fmla="*/ 0 w 1066800"/>
                  <a:gd name="connsiteY0" fmla="*/ 38100 h 242953"/>
                  <a:gd name="connsiteX1" fmla="*/ 100012 w 1066800"/>
                  <a:gd name="connsiteY1" fmla="*/ 38100 h 242953"/>
                  <a:gd name="connsiteX2" fmla="*/ 200025 w 1066800"/>
                  <a:gd name="connsiteY2" fmla="*/ 242887 h 242953"/>
                  <a:gd name="connsiteX3" fmla="*/ 328612 w 1066800"/>
                  <a:gd name="connsiteY3" fmla="*/ 14287 h 242953"/>
                  <a:gd name="connsiteX4" fmla="*/ 495300 w 1066800"/>
                  <a:gd name="connsiteY4" fmla="*/ 223837 h 242953"/>
                  <a:gd name="connsiteX5" fmla="*/ 633412 w 1066800"/>
                  <a:gd name="connsiteY5" fmla="*/ 14287 h 242953"/>
                  <a:gd name="connsiteX6" fmla="*/ 771525 w 1066800"/>
                  <a:gd name="connsiteY6" fmla="*/ 242887 h 242953"/>
                  <a:gd name="connsiteX7" fmla="*/ 914400 w 1066800"/>
                  <a:gd name="connsiteY7" fmla="*/ 0 h 242953"/>
                  <a:gd name="connsiteX8" fmla="*/ 1066800 w 1066800"/>
                  <a:gd name="connsiteY8" fmla="*/ 242887 h 242953"/>
                  <a:gd name="connsiteX0" fmla="*/ 0 w 914400"/>
                  <a:gd name="connsiteY0" fmla="*/ 38100 h 242953"/>
                  <a:gd name="connsiteX1" fmla="*/ 100012 w 914400"/>
                  <a:gd name="connsiteY1" fmla="*/ 38100 h 242953"/>
                  <a:gd name="connsiteX2" fmla="*/ 200025 w 914400"/>
                  <a:gd name="connsiteY2" fmla="*/ 242887 h 242953"/>
                  <a:gd name="connsiteX3" fmla="*/ 328612 w 914400"/>
                  <a:gd name="connsiteY3" fmla="*/ 14287 h 242953"/>
                  <a:gd name="connsiteX4" fmla="*/ 495300 w 914400"/>
                  <a:gd name="connsiteY4" fmla="*/ 223837 h 242953"/>
                  <a:gd name="connsiteX5" fmla="*/ 633412 w 914400"/>
                  <a:gd name="connsiteY5" fmla="*/ 14287 h 242953"/>
                  <a:gd name="connsiteX6" fmla="*/ 771525 w 914400"/>
                  <a:gd name="connsiteY6" fmla="*/ 242887 h 242953"/>
                  <a:gd name="connsiteX7" fmla="*/ 914400 w 914400"/>
                  <a:gd name="connsiteY7" fmla="*/ 0 h 242953"/>
                  <a:gd name="connsiteX0" fmla="*/ 0 w 771525"/>
                  <a:gd name="connsiteY0" fmla="*/ 23849 h 228702"/>
                  <a:gd name="connsiteX1" fmla="*/ 100012 w 771525"/>
                  <a:gd name="connsiteY1" fmla="*/ 23849 h 228702"/>
                  <a:gd name="connsiteX2" fmla="*/ 200025 w 771525"/>
                  <a:gd name="connsiteY2" fmla="*/ 228636 h 228702"/>
                  <a:gd name="connsiteX3" fmla="*/ 328612 w 771525"/>
                  <a:gd name="connsiteY3" fmla="*/ 36 h 228702"/>
                  <a:gd name="connsiteX4" fmla="*/ 495300 w 771525"/>
                  <a:gd name="connsiteY4" fmla="*/ 209586 h 228702"/>
                  <a:gd name="connsiteX5" fmla="*/ 633412 w 771525"/>
                  <a:gd name="connsiteY5" fmla="*/ 36 h 228702"/>
                  <a:gd name="connsiteX6" fmla="*/ 771525 w 771525"/>
                  <a:gd name="connsiteY6" fmla="*/ 228636 h 228702"/>
                  <a:gd name="connsiteX0" fmla="*/ 0 w 633412"/>
                  <a:gd name="connsiteY0" fmla="*/ 23849 h 228702"/>
                  <a:gd name="connsiteX1" fmla="*/ 100012 w 633412"/>
                  <a:gd name="connsiteY1" fmla="*/ 23849 h 228702"/>
                  <a:gd name="connsiteX2" fmla="*/ 200025 w 633412"/>
                  <a:gd name="connsiteY2" fmla="*/ 228636 h 228702"/>
                  <a:gd name="connsiteX3" fmla="*/ 328612 w 633412"/>
                  <a:gd name="connsiteY3" fmla="*/ 36 h 228702"/>
                  <a:gd name="connsiteX4" fmla="*/ 495300 w 633412"/>
                  <a:gd name="connsiteY4" fmla="*/ 209586 h 228702"/>
                  <a:gd name="connsiteX5" fmla="*/ 633412 w 633412"/>
                  <a:gd name="connsiteY5" fmla="*/ 36 h 228702"/>
                  <a:gd name="connsiteX0" fmla="*/ 0 w 495300"/>
                  <a:gd name="connsiteY0" fmla="*/ 23849 h 228702"/>
                  <a:gd name="connsiteX1" fmla="*/ 100012 w 495300"/>
                  <a:gd name="connsiteY1" fmla="*/ 23849 h 228702"/>
                  <a:gd name="connsiteX2" fmla="*/ 200025 w 495300"/>
                  <a:gd name="connsiteY2" fmla="*/ 228636 h 228702"/>
                  <a:gd name="connsiteX3" fmla="*/ 328612 w 495300"/>
                  <a:gd name="connsiteY3" fmla="*/ 36 h 228702"/>
                  <a:gd name="connsiteX4" fmla="*/ 495300 w 495300"/>
                  <a:gd name="connsiteY4" fmla="*/ 209586 h 228702"/>
                  <a:gd name="connsiteX0" fmla="*/ 0 w 328612"/>
                  <a:gd name="connsiteY0" fmla="*/ 23813 h 228666"/>
                  <a:gd name="connsiteX1" fmla="*/ 100012 w 328612"/>
                  <a:gd name="connsiteY1" fmla="*/ 23813 h 228666"/>
                  <a:gd name="connsiteX2" fmla="*/ 200025 w 328612"/>
                  <a:gd name="connsiteY2" fmla="*/ 228600 h 228666"/>
                  <a:gd name="connsiteX3" fmla="*/ 328612 w 328612"/>
                  <a:gd name="connsiteY3" fmla="*/ 0 h 228666"/>
                </a:gdLst>
                <a:ahLst/>
                <a:cxnLst>
                  <a:cxn ang="0">
                    <a:pos x="connsiteX0" y="connsiteY0"/>
                  </a:cxn>
                  <a:cxn ang="0">
                    <a:pos x="connsiteX1" y="connsiteY1"/>
                  </a:cxn>
                  <a:cxn ang="0">
                    <a:pos x="connsiteX2" y="connsiteY2"/>
                  </a:cxn>
                  <a:cxn ang="0">
                    <a:pos x="connsiteX3" y="connsiteY3"/>
                  </a:cxn>
                </a:cxnLst>
                <a:rect l="l" t="t" r="r" b="b"/>
                <a:pathLst>
                  <a:path w="328612" h="228666">
                    <a:moveTo>
                      <a:pt x="0" y="23813"/>
                    </a:moveTo>
                    <a:cubicBezTo>
                      <a:pt x="33337" y="6747"/>
                      <a:pt x="66675" y="-10318"/>
                      <a:pt x="100012" y="23813"/>
                    </a:cubicBezTo>
                    <a:cubicBezTo>
                      <a:pt x="133349" y="57944"/>
                      <a:pt x="161925" y="232569"/>
                      <a:pt x="200025" y="228600"/>
                    </a:cubicBezTo>
                    <a:cubicBezTo>
                      <a:pt x="238125" y="224631"/>
                      <a:pt x="279400" y="3175"/>
                      <a:pt x="328612" y="0"/>
                    </a:cubicBezTo>
                  </a:path>
                </a:pathLst>
              </a:custGeom>
              <a:noFill/>
              <a:ln w="28575">
                <a:solidFill>
                  <a:schemeClr val="accent5"/>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110" name="Freeform: Shape 109">
                <a:extLst>
                  <a:ext uri="{FF2B5EF4-FFF2-40B4-BE49-F238E27FC236}">
                    <a16:creationId xmlns:a16="http://schemas.microsoft.com/office/drawing/2014/main" id="{F441BF5C-0B2A-4249-AEB0-941C220EDC16}"/>
                  </a:ext>
                </a:extLst>
              </p:cNvPr>
              <p:cNvSpPr/>
              <p:nvPr/>
            </p:nvSpPr>
            <p:spPr bwMode="auto">
              <a:xfrm flipH="1">
                <a:off x="489690" y="4050317"/>
                <a:ext cx="257175" cy="223875"/>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23963"/>
                  <a:gd name="connsiteY0" fmla="*/ 38100 h 242953"/>
                  <a:gd name="connsiteX1" fmla="*/ 100013 w 1223963"/>
                  <a:gd name="connsiteY1" fmla="*/ 242887 h 242953"/>
                  <a:gd name="connsiteX2" fmla="*/ 228600 w 1223963"/>
                  <a:gd name="connsiteY2" fmla="*/ 14287 h 242953"/>
                  <a:gd name="connsiteX3" fmla="*/ 395288 w 1223963"/>
                  <a:gd name="connsiteY3" fmla="*/ 223837 h 242953"/>
                  <a:gd name="connsiteX4" fmla="*/ 533400 w 1223963"/>
                  <a:gd name="connsiteY4" fmla="*/ 14287 h 242953"/>
                  <a:gd name="connsiteX5" fmla="*/ 671513 w 1223963"/>
                  <a:gd name="connsiteY5" fmla="*/ 242887 h 242953"/>
                  <a:gd name="connsiteX6" fmla="*/ 814388 w 1223963"/>
                  <a:gd name="connsiteY6" fmla="*/ 0 h 242953"/>
                  <a:gd name="connsiteX7" fmla="*/ 966788 w 1223963"/>
                  <a:gd name="connsiteY7" fmla="*/ 242887 h 242953"/>
                  <a:gd name="connsiteX8" fmla="*/ 1114425 w 1223963"/>
                  <a:gd name="connsiteY8" fmla="*/ 19050 h 242953"/>
                  <a:gd name="connsiteX9" fmla="*/ 1223963 w 1223963"/>
                  <a:gd name="connsiteY9" fmla="*/ 238125 h 242953"/>
                  <a:gd name="connsiteX0" fmla="*/ 0 w 1123950"/>
                  <a:gd name="connsiteY0" fmla="*/ 242887 h 242920"/>
                  <a:gd name="connsiteX1" fmla="*/ 128587 w 1123950"/>
                  <a:gd name="connsiteY1" fmla="*/ 14287 h 242920"/>
                  <a:gd name="connsiteX2" fmla="*/ 295275 w 1123950"/>
                  <a:gd name="connsiteY2" fmla="*/ 223837 h 242920"/>
                  <a:gd name="connsiteX3" fmla="*/ 433387 w 1123950"/>
                  <a:gd name="connsiteY3" fmla="*/ 14287 h 242920"/>
                  <a:gd name="connsiteX4" fmla="*/ 571500 w 1123950"/>
                  <a:gd name="connsiteY4" fmla="*/ 242887 h 242920"/>
                  <a:gd name="connsiteX5" fmla="*/ 714375 w 1123950"/>
                  <a:gd name="connsiteY5" fmla="*/ 0 h 242920"/>
                  <a:gd name="connsiteX6" fmla="*/ 866775 w 1123950"/>
                  <a:gd name="connsiteY6" fmla="*/ 242887 h 242920"/>
                  <a:gd name="connsiteX7" fmla="*/ 1014412 w 1123950"/>
                  <a:gd name="connsiteY7" fmla="*/ 19050 h 242920"/>
                  <a:gd name="connsiteX8" fmla="*/ 1123950 w 1123950"/>
                  <a:gd name="connsiteY8" fmla="*/ 238125 h 242920"/>
                  <a:gd name="connsiteX0" fmla="*/ 0 w 995363"/>
                  <a:gd name="connsiteY0" fmla="*/ 14287 h 242920"/>
                  <a:gd name="connsiteX1" fmla="*/ 166688 w 995363"/>
                  <a:gd name="connsiteY1" fmla="*/ 223837 h 242920"/>
                  <a:gd name="connsiteX2" fmla="*/ 304800 w 995363"/>
                  <a:gd name="connsiteY2" fmla="*/ 14287 h 242920"/>
                  <a:gd name="connsiteX3" fmla="*/ 442913 w 995363"/>
                  <a:gd name="connsiteY3" fmla="*/ 242887 h 242920"/>
                  <a:gd name="connsiteX4" fmla="*/ 585788 w 995363"/>
                  <a:gd name="connsiteY4" fmla="*/ 0 h 242920"/>
                  <a:gd name="connsiteX5" fmla="*/ 738188 w 995363"/>
                  <a:gd name="connsiteY5" fmla="*/ 242887 h 242920"/>
                  <a:gd name="connsiteX6" fmla="*/ 885825 w 995363"/>
                  <a:gd name="connsiteY6" fmla="*/ 19050 h 242920"/>
                  <a:gd name="connsiteX7" fmla="*/ 995363 w 995363"/>
                  <a:gd name="connsiteY7" fmla="*/ 238125 h 242920"/>
                  <a:gd name="connsiteX0" fmla="*/ 0 w 828675"/>
                  <a:gd name="connsiteY0" fmla="*/ 223837 h 242920"/>
                  <a:gd name="connsiteX1" fmla="*/ 138112 w 828675"/>
                  <a:gd name="connsiteY1" fmla="*/ 14287 h 242920"/>
                  <a:gd name="connsiteX2" fmla="*/ 276225 w 828675"/>
                  <a:gd name="connsiteY2" fmla="*/ 242887 h 242920"/>
                  <a:gd name="connsiteX3" fmla="*/ 419100 w 828675"/>
                  <a:gd name="connsiteY3" fmla="*/ 0 h 242920"/>
                  <a:gd name="connsiteX4" fmla="*/ 571500 w 828675"/>
                  <a:gd name="connsiteY4" fmla="*/ 242887 h 242920"/>
                  <a:gd name="connsiteX5" fmla="*/ 719137 w 828675"/>
                  <a:gd name="connsiteY5" fmla="*/ 19050 h 242920"/>
                  <a:gd name="connsiteX6" fmla="*/ 828675 w 828675"/>
                  <a:gd name="connsiteY6" fmla="*/ 238125 h 242920"/>
                  <a:gd name="connsiteX0" fmla="*/ 0 w 690563"/>
                  <a:gd name="connsiteY0" fmla="*/ 14287 h 242920"/>
                  <a:gd name="connsiteX1" fmla="*/ 138113 w 690563"/>
                  <a:gd name="connsiteY1" fmla="*/ 242887 h 242920"/>
                  <a:gd name="connsiteX2" fmla="*/ 280988 w 690563"/>
                  <a:gd name="connsiteY2" fmla="*/ 0 h 242920"/>
                  <a:gd name="connsiteX3" fmla="*/ 433388 w 690563"/>
                  <a:gd name="connsiteY3" fmla="*/ 242887 h 242920"/>
                  <a:gd name="connsiteX4" fmla="*/ 581025 w 690563"/>
                  <a:gd name="connsiteY4" fmla="*/ 19050 h 242920"/>
                  <a:gd name="connsiteX5" fmla="*/ 690563 w 690563"/>
                  <a:gd name="connsiteY5" fmla="*/ 238125 h 242920"/>
                  <a:gd name="connsiteX0" fmla="*/ 0 w 552450"/>
                  <a:gd name="connsiteY0" fmla="*/ 242887 h 242920"/>
                  <a:gd name="connsiteX1" fmla="*/ 142875 w 552450"/>
                  <a:gd name="connsiteY1" fmla="*/ 0 h 242920"/>
                  <a:gd name="connsiteX2" fmla="*/ 295275 w 552450"/>
                  <a:gd name="connsiteY2" fmla="*/ 242887 h 242920"/>
                  <a:gd name="connsiteX3" fmla="*/ 442912 w 552450"/>
                  <a:gd name="connsiteY3" fmla="*/ 19050 h 242920"/>
                  <a:gd name="connsiteX4" fmla="*/ 552450 w 552450"/>
                  <a:gd name="connsiteY4" fmla="*/ 238125 h 242920"/>
                  <a:gd name="connsiteX0" fmla="*/ 0 w 409575"/>
                  <a:gd name="connsiteY0" fmla="*/ 0 h 242920"/>
                  <a:gd name="connsiteX1" fmla="*/ 152400 w 409575"/>
                  <a:gd name="connsiteY1" fmla="*/ 242887 h 242920"/>
                  <a:gd name="connsiteX2" fmla="*/ 300037 w 409575"/>
                  <a:gd name="connsiteY2" fmla="*/ 19050 h 242920"/>
                  <a:gd name="connsiteX3" fmla="*/ 409575 w 409575"/>
                  <a:gd name="connsiteY3" fmla="*/ 238125 h 242920"/>
                  <a:gd name="connsiteX0" fmla="*/ 0 w 257175"/>
                  <a:gd name="connsiteY0" fmla="*/ 223842 h 223875"/>
                  <a:gd name="connsiteX1" fmla="*/ 147637 w 257175"/>
                  <a:gd name="connsiteY1" fmla="*/ 5 h 223875"/>
                  <a:gd name="connsiteX2" fmla="*/ 257175 w 257175"/>
                  <a:gd name="connsiteY2" fmla="*/ 219080 h 223875"/>
                </a:gdLst>
                <a:ahLst/>
                <a:cxnLst>
                  <a:cxn ang="0">
                    <a:pos x="connsiteX0" y="connsiteY0"/>
                  </a:cxn>
                  <a:cxn ang="0">
                    <a:pos x="connsiteX1" y="connsiteY1"/>
                  </a:cxn>
                  <a:cxn ang="0">
                    <a:pos x="connsiteX2" y="connsiteY2"/>
                  </a:cxn>
                </a:cxnLst>
                <a:rect l="l" t="t" r="r" b="b"/>
                <a:pathLst>
                  <a:path w="257175" h="223875">
                    <a:moveTo>
                      <a:pt x="0" y="223842"/>
                    </a:moveTo>
                    <a:cubicBezTo>
                      <a:pt x="50006" y="227017"/>
                      <a:pt x="104775" y="799"/>
                      <a:pt x="147637" y="5"/>
                    </a:cubicBezTo>
                    <a:cubicBezTo>
                      <a:pt x="190499" y="-789"/>
                      <a:pt x="223837" y="109145"/>
                      <a:pt x="257175" y="219080"/>
                    </a:cubicBezTo>
                  </a:path>
                </a:pathLst>
              </a:custGeom>
              <a:noFill/>
              <a:ln w="28575">
                <a:solidFill>
                  <a:schemeClr val="accent5"/>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grpSp>
        <p:grpSp>
          <p:nvGrpSpPr>
            <p:cNvPr id="100" name="Group 99">
              <a:extLst>
                <a:ext uri="{FF2B5EF4-FFF2-40B4-BE49-F238E27FC236}">
                  <a16:creationId xmlns:a16="http://schemas.microsoft.com/office/drawing/2014/main" id="{1A62C982-3DCC-494E-9EC1-020B5C9C33FE}"/>
                </a:ext>
              </a:extLst>
            </p:cNvPr>
            <p:cNvGrpSpPr/>
            <p:nvPr/>
          </p:nvGrpSpPr>
          <p:grpSpPr>
            <a:xfrm>
              <a:off x="730478" y="2732228"/>
              <a:ext cx="319172" cy="242887"/>
              <a:chOff x="754293" y="3080192"/>
              <a:chExt cx="319172" cy="242887"/>
            </a:xfrm>
          </p:grpSpPr>
          <p:sp>
            <p:nvSpPr>
              <p:cNvPr id="107" name="Freeform: Shape 106">
                <a:extLst>
                  <a:ext uri="{FF2B5EF4-FFF2-40B4-BE49-F238E27FC236}">
                    <a16:creationId xmlns:a16="http://schemas.microsoft.com/office/drawing/2014/main" id="{27268B4E-7765-46BE-B244-0FA10811B0BF}"/>
                  </a:ext>
                </a:extLst>
              </p:cNvPr>
              <p:cNvSpPr/>
              <p:nvPr/>
            </p:nvSpPr>
            <p:spPr bwMode="auto">
              <a:xfrm>
                <a:off x="754293" y="3097009"/>
                <a:ext cx="304800" cy="209586"/>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23963"/>
                  <a:gd name="connsiteY0" fmla="*/ 38100 h 242953"/>
                  <a:gd name="connsiteX1" fmla="*/ 100013 w 1223963"/>
                  <a:gd name="connsiteY1" fmla="*/ 242887 h 242953"/>
                  <a:gd name="connsiteX2" fmla="*/ 228600 w 1223963"/>
                  <a:gd name="connsiteY2" fmla="*/ 14287 h 242953"/>
                  <a:gd name="connsiteX3" fmla="*/ 395288 w 1223963"/>
                  <a:gd name="connsiteY3" fmla="*/ 223837 h 242953"/>
                  <a:gd name="connsiteX4" fmla="*/ 533400 w 1223963"/>
                  <a:gd name="connsiteY4" fmla="*/ 14287 h 242953"/>
                  <a:gd name="connsiteX5" fmla="*/ 671513 w 1223963"/>
                  <a:gd name="connsiteY5" fmla="*/ 242887 h 242953"/>
                  <a:gd name="connsiteX6" fmla="*/ 814388 w 1223963"/>
                  <a:gd name="connsiteY6" fmla="*/ 0 h 242953"/>
                  <a:gd name="connsiteX7" fmla="*/ 966788 w 1223963"/>
                  <a:gd name="connsiteY7" fmla="*/ 242887 h 242953"/>
                  <a:gd name="connsiteX8" fmla="*/ 1114425 w 1223963"/>
                  <a:gd name="connsiteY8" fmla="*/ 19050 h 242953"/>
                  <a:gd name="connsiteX9" fmla="*/ 1223963 w 1223963"/>
                  <a:gd name="connsiteY9" fmla="*/ 238125 h 242953"/>
                  <a:gd name="connsiteX0" fmla="*/ 0 w 1123950"/>
                  <a:gd name="connsiteY0" fmla="*/ 242887 h 242920"/>
                  <a:gd name="connsiteX1" fmla="*/ 128587 w 1123950"/>
                  <a:gd name="connsiteY1" fmla="*/ 14287 h 242920"/>
                  <a:gd name="connsiteX2" fmla="*/ 295275 w 1123950"/>
                  <a:gd name="connsiteY2" fmla="*/ 223837 h 242920"/>
                  <a:gd name="connsiteX3" fmla="*/ 433387 w 1123950"/>
                  <a:gd name="connsiteY3" fmla="*/ 14287 h 242920"/>
                  <a:gd name="connsiteX4" fmla="*/ 571500 w 1123950"/>
                  <a:gd name="connsiteY4" fmla="*/ 242887 h 242920"/>
                  <a:gd name="connsiteX5" fmla="*/ 714375 w 1123950"/>
                  <a:gd name="connsiteY5" fmla="*/ 0 h 242920"/>
                  <a:gd name="connsiteX6" fmla="*/ 866775 w 1123950"/>
                  <a:gd name="connsiteY6" fmla="*/ 242887 h 242920"/>
                  <a:gd name="connsiteX7" fmla="*/ 1014412 w 1123950"/>
                  <a:gd name="connsiteY7" fmla="*/ 19050 h 242920"/>
                  <a:gd name="connsiteX8" fmla="*/ 1123950 w 1123950"/>
                  <a:gd name="connsiteY8" fmla="*/ 238125 h 242920"/>
                  <a:gd name="connsiteX0" fmla="*/ 0 w 995363"/>
                  <a:gd name="connsiteY0" fmla="*/ 14287 h 242920"/>
                  <a:gd name="connsiteX1" fmla="*/ 166688 w 995363"/>
                  <a:gd name="connsiteY1" fmla="*/ 223837 h 242920"/>
                  <a:gd name="connsiteX2" fmla="*/ 304800 w 995363"/>
                  <a:gd name="connsiteY2" fmla="*/ 14287 h 242920"/>
                  <a:gd name="connsiteX3" fmla="*/ 442913 w 995363"/>
                  <a:gd name="connsiteY3" fmla="*/ 242887 h 242920"/>
                  <a:gd name="connsiteX4" fmla="*/ 585788 w 995363"/>
                  <a:gd name="connsiteY4" fmla="*/ 0 h 242920"/>
                  <a:gd name="connsiteX5" fmla="*/ 738188 w 995363"/>
                  <a:gd name="connsiteY5" fmla="*/ 242887 h 242920"/>
                  <a:gd name="connsiteX6" fmla="*/ 885825 w 995363"/>
                  <a:gd name="connsiteY6" fmla="*/ 19050 h 242920"/>
                  <a:gd name="connsiteX7" fmla="*/ 995363 w 995363"/>
                  <a:gd name="connsiteY7" fmla="*/ 238125 h 242920"/>
                  <a:gd name="connsiteX0" fmla="*/ 0 w 885825"/>
                  <a:gd name="connsiteY0" fmla="*/ 14287 h 242920"/>
                  <a:gd name="connsiteX1" fmla="*/ 166688 w 885825"/>
                  <a:gd name="connsiteY1" fmla="*/ 223837 h 242920"/>
                  <a:gd name="connsiteX2" fmla="*/ 304800 w 885825"/>
                  <a:gd name="connsiteY2" fmla="*/ 14287 h 242920"/>
                  <a:gd name="connsiteX3" fmla="*/ 442913 w 885825"/>
                  <a:gd name="connsiteY3" fmla="*/ 242887 h 242920"/>
                  <a:gd name="connsiteX4" fmla="*/ 585788 w 885825"/>
                  <a:gd name="connsiteY4" fmla="*/ 0 h 242920"/>
                  <a:gd name="connsiteX5" fmla="*/ 738188 w 885825"/>
                  <a:gd name="connsiteY5" fmla="*/ 242887 h 242920"/>
                  <a:gd name="connsiteX6" fmla="*/ 885825 w 885825"/>
                  <a:gd name="connsiteY6" fmla="*/ 19050 h 242920"/>
                  <a:gd name="connsiteX0" fmla="*/ 0 w 738188"/>
                  <a:gd name="connsiteY0" fmla="*/ 14287 h 242905"/>
                  <a:gd name="connsiteX1" fmla="*/ 166688 w 738188"/>
                  <a:gd name="connsiteY1" fmla="*/ 223837 h 242905"/>
                  <a:gd name="connsiteX2" fmla="*/ 304800 w 738188"/>
                  <a:gd name="connsiteY2" fmla="*/ 14287 h 242905"/>
                  <a:gd name="connsiteX3" fmla="*/ 442913 w 738188"/>
                  <a:gd name="connsiteY3" fmla="*/ 242887 h 242905"/>
                  <a:gd name="connsiteX4" fmla="*/ 585788 w 738188"/>
                  <a:gd name="connsiteY4" fmla="*/ 0 h 242905"/>
                  <a:gd name="connsiteX5" fmla="*/ 738188 w 738188"/>
                  <a:gd name="connsiteY5" fmla="*/ 242887 h 242905"/>
                  <a:gd name="connsiteX0" fmla="*/ 0 w 585788"/>
                  <a:gd name="connsiteY0" fmla="*/ 14287 h 242905"/>
                  <a:gd name="connsiteX1" fmla="*/ 166688 w 585788"/>
                  <a:gd name="connsiteY1" fmla="*/ 223837 h 242905"/>
                  <a:gd name="connsiteX2" fmla="*/ 304800 w 585788"/>
                  <a:gd name="connsiteY2" fmla="*/ 14287 h 242905"/>
                  <a:gd name="connsiteX3" fmla="*/ 442913 w 585788"/>
                  <a:gd name="connsiteY3" fmla="*/ 242887 h 242905"/>
                  <a:gd name="connsiteX4" fmla="*/ 585788 w 585788"/>
                  <a:gd name="connsiteY4" fmla="*/ 0 h 242905"/>
                  <a:gd name="connsiteX0" fmla="*/ 0 w 442913"/>
                  <a:gd name="connsiteY0" fmla="*/ 36 h 228654"/>
                  <a:gd name="connsiteX1" fmla="*/ 166688 w 442913"/>
                  <a:gd name="connsiteY1" fmla="*/ 209586 h 228654"/>
                  <a:gd name="connsiteX2" fmla="*/ 304800 w 442913"/>
                  <a:gd name="connsiteY2" fmla="*/ 36 h 228654"/>
                  <a:gd name="connsiteX3" fmla="*/ 442913 w 442913"/>
                  <a:gd name="connsiteY3" fmla="*/ 228636 h 228654"/>
                  <a:gd name="connsiteX0" fmla="*/ 0 w 304800"/>
                  <a:gd name="connsiteY0" fmla="*/ 36 h 209586"/>
                  <a:gd name="connsiteX1" fmla="*/ 166688 w 304800"/>
                  <a:gd name="connsiteY1" fmla="*/ 209586 h 209586"/>
                  <a:gd name="connsiteX2" fmla="*/ 304800 w 304800"/>
                  <a:gd name="connsiteY2" fmla="*/ 36 h 209586"/>
                </a:gdLst>
                <a:ahLst/>
                <a:cxnLst>
                  <a:cxn ang="0">
                    <a:pos x="connsiteX0" y="connsiteY0"/>
                  </a:cxn>
                  <a:cxn ang="0">
                    <a:pos x="connsiteX1" y="connsiteY1"/>
                  </a:cxn>
                  <a:cxn ang="0">
                    <a:pos x="connsiteX2" y="connsiteY2"/>
                  </a:cxn>
                </a:cxnLst>
                <a:rect l="l" t="t" r="r" b="b"/>
                <a:pathLst>
                  <a:path w="304800" h="209586">
                    <a:moveTo>
                      <a:pt x="0" y="36"/>
                    </a:moveTo>
                    <a:cubicBezTo>
                      <a:pt x="49212" y="-3139"/>
                      <a:pt x="115888" y="209586"/>
                      <a:pt x="166688" y="209586"/>
                    </a:cubicBezTo>
                    <a:cubicBezTo>
                      <a:pt x="217488" y="209586"/>
                      <a:pt x="258763" y="-3139"/>
                      <a:pt x="304800" y="36"/>
                    </a:cubicBezTo>
                  </a:path>
                </a:pathLst>
              </a:custGeom>
              <a:noFill/>
              <a:ln w="28575">
                <a:solidFill>
                  <a:schemeClr val="accent1"/>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108" name="Freeform: Shape 107">
                <a:extLst>
                  <a:ext uri="{FF2B5EF4-FFF2-40B4-BE49-F238E27FC236}">
                    <a16:creationId xmlns:a16="http://schemas.microsoft.com/office/drawing/2014/main" id="{B9160CC1-5F74-464E-AECA-C0A366325F47}"/>
                  </a:ext>
                </a:extLst>
              </p:cNvPr>
              <p:cNvSpPr/>
              <p:nvPr/>
            </p:nvSpPr>
            <p:spPr bwMode="auto">
              <a:xfrm flipH="1">
                <a:off x="778190" y="3080192"/>
                <a:ext cx="295275" cy="242887"/>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14437"/>
                  <a:gd name="connsiteY0" fmla="*/ 38100 h 242953"/>
                  <a:gd name="connsiteX1" fmla="*/ 100012 w 1214437"/>
                  <a:gd name="connsiteY1" fmla="*/ 38100 h 242953"/>
                  <a:gd name="connsiteX2" fmla="*/ 200025 w 1214437"/>
                  <a:gd name="connsiteY2" fmla="*/ 242887 h 242953"/>
                  <a:gd name="connsiteX3" fmla="*/ 328612 w 1214437"/>
                  <a:gd name="connsiteY3" fmla="*/ 14287 h 242953"/>
                  <a:gd name="connsiteX4" fmla="*/ 495300 w 1214437"/>
                  <a:gd name="connsiteY4" fmla="*/ 223837 h 242953"/>
                  <a:gd name="connsiteX5" fmla="*/ 633412 w 1214437"/>
                  <a:gd name="connsiteY5" fmla="*/ 14287 h 242953"/>
                  <a:gd name="connsiteX6" fmla="*/ 771525 w 1214437"/>
                  <a:gd name="connsiteY6" fmla="*/ 242887 h 242953"/>
                  <a:gd name="connsiteX7" fmla="*/ 914400 w 1214437"/>
                  <a:gd name="connsiteY7" fmla="*/ 0 h 242953"/>
                  <a:gd name="connsiteX8" fmla="*/ 1066800 w 1214437"/>
                  <a:gd name="connsiteY8" fmla="*/ 242887 h 242953"/>
                  <a:gd name="connsiteX9" fmla="*/ 1214437 w 1214437"/>
                  <a:gd name="connsiteY9" fmla="*/ 19050 h 242953"/>
                  <a:gd name="connsiteX0" fmla="*/ 0 w 1066800"/>
                  <a:gd name="connsiteY0" fmla="*/ 38100 h 242953"/>
                  <a:gd name="connsiteX1" fmla="*/ 100012 w 1066800"/>
                  <a:gd name="connsiteY1" fmla="*/ 38100 h 242953"/>
                  <a:gd name="connsiteX2" fmla="*/ 200025 w 1066800"/>
                  <a:gd name="connsiteY2" fmla="*/ 242887 h 242953"/>
                  <a:gd name="connsiteX3" fmla="*/ 328612 w 1066800"/>
                  <a:gd name="connsiteY3" fmla="*/ 14287 h 242953"/>
                  <a:gd name="connsiteX4" fmla="*/ 495300 w 1066800"/>
                  <a:gd name="connsiteY4" fmla="*/ 223837 h 242953"/>
                  <a:gd name="connsiteX5" fmla="*/ 633412 w 1066800"/>
                  <a:gd name="connsiteY5" fmla="*/ 14287 h 242953"/>
                  <a:gd name="connsiteX6" fmla="*/ 771525 w 1066800"/>
                  <a:gd name="connsiteY6" fmla="*/ 242887 h 242953"/>
                  <a:gd name="connsiteX7" fmla="*/ 914400 w 1066800"/>
                  <a:gd name="connsiteY7" fmla="*/ 0 h 242953"/>
                  <a:gd name="connsiteX8" fmla="*/ 1066800 w 1066800"/>
                  <a:gd name="connsiteY8" fmla="*/ 242887 h 242953"/>
                  <a:gd name="connsiteX0" fmla="*/ 0 w 966788"/>
                  <a:gd name="connsiteY0" fmla="*/ 38100 h 242953"/>
                  <a:gd name="connsiteX1" fmla="*/ 100013 w 966788"/>
                  <a:gd name="connsiteY1" fmla="*/ 242887 h 242953"/>
                  <a:gd name="connsiteX2" fmla="*/ 228600 w 966788"/>
                  <a:gd name="connsiteY2" fmla="*/ 14287 h 242953"/>
                  <a:gd name="connsiteX3" fmla="*/ 395288 w 966788"/>
                  <a:gd name="connsiteY3" fmla="*/ 223837 h 242953"/>
                  <a:gd name="connsiteX4" fmla="*/ 533400 w 966788"/>
                  <a:gd name="connsiteY4" fmla="*/ 14287 h 242953"/>
                  <a:gd name="connsiteX5" fmla="*/ 671513 w 966788"/>
                  <a:gd name="connsiteY5" fmla="*/ 242887 h 242953"/>
                  <a:gd name="connsiteX6" fmla="*/ 814388 w 966788"/>
                  <a:gd name="connsiteY6" fmla="*/ 0 h 242953"/>
                  <a:gd name="connsiteX7" fmla="*/ 966788 w 966788"/>
                  <a:gd name="connsiteY7" fmla="*/ 242887 h 242953"/>
                  <a:gd name="connsiteX0" fmla="*/ 0 w 866775"/>
                  <a:gd name="connsiteY0" fmla="*/ 242887 h 242905"/>
                  <a:gd name="connsiteX1" fmla="*/ 128587 w 866775"/>
                  <a:gd name="connsiteY1" fmla="*/ 14287 h 242905"/>
                  <a:gd name="connsiteX2" fmla="*/ 295275 w 866775"/>
                  <a:gd name="connsiteY2" fmla="*/ 223837 h 242905"/>
                  <a:gd name="connsiteX3" fmla="*/ 433387 w 866775"/>
                  <a:gd name="connsiteY3" fmla="*/ 14287 h 242905"/>
                  <a:gd name="connsiteX4" fmla="*/ 571500 w 866775"/>
                  <a:gd name="connsiteY4" fmla="*/ 242887 h 242905"/>
                  <a:gd name="connsiteX5" fmla="*/ 714375 w 866775"/>
                  <a:gd name="connsiteY5" fmla="*/ 0 h 242905"/>
                  <a:gd name="connsiteX6" fmla="*/ 866775 w 866775"/>
                  <a:gd name="connsiteY6" fmla="*/ 242887 h 242905"/>
                  <a:gd name="connsiteX0" fmla="*/ 0 w 738188"/>
                  <a:gd name="connsiteY0" fmla="*/ 14287 h 242905"/>
                  <a:gd name="connsiteX1" fmla="*/ 166688 w 738188"/>
                  <a:gd name="connsiteY1" fmla="*/ 223837 h 242905"/>
                  <a:gd name="connsiteX2" fmla="*/ 304800 w 738188"/>
                  <a:gd name="connsiteY2" fmla="*/ 14287 h 242905"/>
                  <a:gd name="connsiteX3" fmla="*/ 442913 w 738188"/>
                  <a:gd name="connsiteY3" fmla="*/ 242887 h 242905"/>
                  <a:gd name="connsiteX4" fmla="*/ 585788 w 738188"/>
                  <a:gd name="connsiteY4" fmla="*/ 0 h 242905"/>
                  <a:gd name="connsiteX5" fmla="*/ 738188 w 738188"/>
                  <a:gd name="connsiteY5" fmla="*/ 242887 h 242905"/>
                  <a:gd name="connsiteX0" fmla="*/ 0 w 571500"/>
                  <a:gd name="connsiteY0" fmla="*/ 223837 h 242905"/>
                  <a:gd name="connsiteX1" fmla="*/ 138112 w 571500"/>
                  <a:gd name="connsiteY1" fmla="*/ 14287 h 242905"/>
                  <a:gd name="connsiteX2" fmla="*/ 276225 w 571500"/>
                  <a:gd name="connsiteY2" fmla="*/ 242887 h 242905"/>
                  <a:gd name="connsiteX3" fmla="*/ 419100 w 571500"/>
                  <a:gd name="connsiteY3" fmla="*/ 0 h 242905"/>
                  <a:gd name="connsiteX4" fmla="*/ 571500 w 571500"/>
                  <a:gd name="connsiteY4" fmla="*/ 242887 h 242905"/>
                  <a:gd name="connsiteX0" fmla="*/ 0 w 433388"/>
                  <a:gd name="connsiteY0" fmla="*/ 14287 h 242905"/>
                  <a:gd name="connsiteX1" fmla="*/ 138113 w 433388"/>
                  <a:gd name="connsiteY1" fmla="*/ 242887 h 242905"/>
                  <a:gd name="connsiteX2" fmla="*/ 280988 w 433388"/>
                  <a:gd name="connsiteY2" fmla="*/ 0 h 242905"/>
                  <a:gd name="connsiteX3" fmla="*/ 433388 w 433388"/>
                  <a:gd name="connsiteY3" fmla="*/ 242887 h 242905"/>
                  <a:gd name="connsiteX0" fmla="*/ 0 w 295275"/>
                  <a:gd name="connsiteY0" fmla="*/ 242887 h 242887"/>
                  <a:gd name="connsiteX1" fmla="*/ 142875 w 295275"/>
                  <a:gd name="connsiteY1" fmla="*/ 0 h 242887"/>
                  <a:gd name="connsiteX2" fmla="*/ 295275 w 295275"/>
                  <a:gd name="connsiteY2" fmla="*/ 242887 h 242887"/>
                </a:gdLst>
                <a:ahLst/>
                <a:cxnLst>
                  <a:cxn ang="0">
                    <a:pos x="connsiteX0" y="connsiteY0"/>
                  </a:cxn>
                  <a:cxn ang="0">
                    <a:pos x="connsiteX1" y="connsiteY1"/>
                  </a:cxn>
                  <a:cxn ang="0">
                    <a:pos x="connsiteX2" y="connsiteY2"/>
                  </a:cxn>
                </a:cxnLst>
                <a:rect l="l" t="t" r="r" b="b"/>
                <a:pathLst>
                  <a:path w="295275" h="242887">
                    <a:moveTo>
                      <a:pt x="0" y="242887"/>
                    </a:moveTo>
                    <a:cubicBezTo>
                      <a:pt x="46831" y="240506"/>
                      <a:pt x="93663" y="0"/>
                      <a:pt x="142875" y="0"/>
                    </a:cubicBezTo>
                    <a:cubicBezTo>
                      <a:pt x="192087" y="0"/>
                      <a:pt x="245269" y="239712"/>
                      <a:pt x="295275" y="242887"/>
                    </a:cubicBezTo>
                  </a:path>
                </a:pathLst>
              </a:custGeom>
              <a:noFill/>
              <a:ln w="28575">
                <a:solidFill>
                  <a:schemeClr val="accent1"/>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grpSp>
        <p:grpSp>
          <p:nvGrpSpPr>
            <p:cNvPr id="101" name="Group 100">
              <a:extLst>
                <a:ext uri="{FF2B5EF4-FFF2-40B4-BE49-F238E27FC236}">
                  <a16:creationId xmlns:a16="http://schemas.microsoft.com/office/drawing/2014/main" id="{4C534DB5-A7CD-47AB-907B-CBD3E4871B22}"/>
                </a:ext>
              </a:extLst>
            </p:cNvPr>
            <p:cNvGrpSpPr/>
            <p:nvPr/>
          </p:nvGrpSpPr>
          <p:grpSpPr>
            <a:xfrm>
              <a:off x="1305585" y="2732228"/>
              <a:ext cx="304884" cy="242920"/>
              <a:chOff x="1315180" y="2753763"/>
              <a:chExt cx="304884" cy="242920"/>
            </a:xfrm>
          </p:grpSpPr>
          <p:sp>
            <p:nvSpPr>
              <p:cNvPr id="105" name="Freeform: Shape 104">
                <a:extLst>
                  <a:ext uri="{FF2B5EF4-FFF2-40B4-BE49-F238E27FC236}">
                    <a16:creationId xmlns:a16="http://schemas.microsoft.com/office/drawing/2014/main" id="{F1E4C1A6-E53C-422C-AB25-62443E167CB8}"/>
                  </a:ext>
                </a:extLst>
              </p:cNvPr>
              <p:cNvSpPr/>
              <p:nvPr/>
            </p:nvSpPr>
            <p:spPr bwMode="auto">
              <a:xfrm>
                <a:off x="1315180" y="2753763"/>
                <a:ext cx="300037" cy="242920"/>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23963"/>
                  <a:gd name="connsiteY0" fmla="*/ 38100 h 242953"/>
                  <a:gd name="connsiteX1" fmla="*/ 100013 w 1223963"/>
                  <a:gd name="connsiteY1" fmla="*/ 242887 h 242953"/>
                  <a:gd name="connsiteX2" fmla="*/ 228600 w 1223963"/>
                  <a:gd name="connsiteY2" fmla="*/ 14287 h 242953"/>
                  <a:gd name="connsiteX3" fmla="*/ 395288 w 1223963"/>
                  <a:gd name="connsiteY3" fmla="*/ 223837 h 242953"/>
                  <a:gd name="connsiteX4" fmla="*/ 533400 w 1223963"/>
                  <a:gd name="connsiteY4" fmla="*/ 14287 h 242953"/>
                  <a:gd name="connsiteX5" fmla="*/ 671513 w 1223963"/>
                  <a:gd name="connsiteY5" fmla="*/ 242887 h 242953"/>
                  <a:gd name="connsiteX6" fmla="*/ 814388 w 1223963"/>
                  <a:gd name="connsiteY6" fmla="*/ 0 h 242953"/>
                  <a:gd name="connsiteX7" fmla="*/ 966788 w 1223963"/>
                  <a:gd name="connsiteY7" fmla="*/ 242887 h 242953"/>
                  <a:gd name="connsiteX8" fmla="*/ 1114425 w 1223963"/>
                  <a:gd name="connsiteY8" fmla="*/ 19050 h 242953"/>
                  <a:gd name="connsiteX9" fmla="*/ 1223963 w 1223963"/>
                  <a:gd name="connsiteY9" fmla="*/ 238125 h 242953"/>
                  <a:gd name="connsiteX0" fmla="*/ 0 w 1123950"/>
                  <a:gd name="connsiteY0" fmla="*/ 242887 h 242920"/>
                  <a:gd name="connsiteX1" fmla="*/ 128587 w 1123950"/>
                  <a:gd name="connsiteY1" fmla="*/ 14287 h 242920"/>
                  <a:gd name="connsiteX2" fmla="*/ 295275 w 1123950"/>
                  <a:gd name="connsiteY2" fmla="*/ 223837 h 242920"/>
                  <a:gd name="connsiteX3" fmla="*/ 433387 w 1123950"/>
                  <a:gd name="connsiteY3" fmla="*/ 14287 h 242920"/>
                  <a:gd name="connsiteX4" fmla="*/ 571500 w 1123950"/>
                  <a:gd name="connsiteY4" fmla="*/ 242887 h 242920"/>
                  <a:gd name="connsiteX5" fmla="*/ 714375 w 1123950"/>
                  <a:gd name="connsiteY5" fmla="*/ 0 h 242920"/>
                  <a:gd name="connsiteX6" fmla="*/ 866775 w 1123950"/>
                  <a:gd name="connsiteY6" fmla="*/ 242887 h 242920"/>
                  <a:gd name="connsiteX7" fmla="*/ 1014412 w 1123950"/>
                  <a:gd name="connsiteY7" fmla="*/ 19050 h 242920"/>
                  <a:gd name="connsiteX8" fmla="*/ 1123950 w 1123950"/>
                  <a:gd name="connsiteY8" fmla="*/ 238125 h 242920"/>
                  <a:gd name="connsiteX0" fmla="*/ 0 w 995363"/>
                  <a:gd name="connsiteY0" fmla="*/ 14287 h 242920"/>
                  <a:gd name="connsiteX1" fmla="*/ 166688 w 995363"/>
                  <a:gd name="connsiteY1" fmla="*/ 223837 h 242920"/>
                  <a:gd name="connsiteX2" fmla="*/ 304800 w 995363"/>
                  <a:gd name="connsiteY2" fmla="*/ 14287 h 242920"/>
                  <a:gd name="connsiteX3" fmla="*/ 442913 w 995363"/>
                  <a:gd name="connsiteY3" fmla="*/ 242887 h 242920"/>
                  <a:gd name="connsiteX4" fmla="*/ 585788 w 995363"/>
                  <a:gd name="connsiteY4" fmla="*/ 0 h 242920"/>
                  <a:gd name="connsiteX5" fmla="*/ 738188 w 995363"/>
                  <a:gd name="connsiteY5" fmla="*/ 242887 h 242920"/>
                  <a:gd name="connsiteX6" fmla="*/ 885825 w 995363"/>
                  <a:gd name="connsiteY6" fmla="*/ 19050 h 242920"/>
                  <a:gd name="connsiteX7" fmla="*/ 995363 w 995363"/>
                  <a:gd name="connsiteY7" fmla="*/ 238125 h 242920"/>
                  <a:gd name="connsiteX0" fmla="*/ 0 w 828675"/>
                  <a:gd name="connsiteY0" fmla="*/ 223837 h 242920"/>
                  <a:gd name="connsiteX1" fmla="*/ 138112 w 828675"/>
                  <a:gd name="connsiteY1" fmla="*/ 14287 h 242920"/>
                  <a:gd name="connsiteX2" fmla="*/ 276225 w 828675"/>
                  <a:gd name="connsiteY2" fmla="*/ 242887 h 242920"/>
                  <a:gd name="connsiteX3" fmla="*/ 419100 w 828675"/>
                  <a:gd name="connsiteY3" fmla="*/ 0 h 242920"/>
                  <a:gd name="connsiteX4" fmla="*/ 571500 w 828675"/>
                  <a:gd name="connsiteY4" fmla="*/ 242887 h 242920"/>
                  <a:gd name="connsiteX5" fmla="*/ 719137 w 828675"/>
                  <a:gd name="connsiteY5" fmla="*/ 19050 h 242920"/>
                  <a:gd name="connsiteX6" fmla="*/ 828675 w 828675"/>
                  <a:gd name="connsiteY6" fmla="*/ 238125 h 242920"/>
                  <a:gd name="connsiteX0" fmla="*/ 0 w 690563"/>
                  <a:gd name="connsiteY0" fmla="*/ 14287 h 242920"/>
                  <a:gd name="connsiteX1" fmla="*/ 138113 w 690563"/>
                  <a:gd name="connsiteY1" fmla="*/ 242887 h 242920"/>
                  <a:gd name="connsiteX2" fmla="*/ 280988 w 690563"/>
                  <a:gd name="connsiteY2" fmla="*/ 0 h 242920"/>
                  <a:gd name="connsiteX3" fmla="*/ 433388 w 690563"/>
                  <a:gd name="connsiteY3" fmla="*/ 242887 h 242920"/>
                  <a:gd name="connsiteX4" fmla="*/ 581025 w 690563"/>
                  <a:gd name="connsiteY4" fmla="*/ 19050 h 242920"/>
                  <a:gd name="connsiteX5" fmla="*/ 690563 w 690563"/>
                  <a:gd name="connsiteY5" fmla="*/ 238125 h 242920"/>
                  <a:gd name="connsiteX0" fmla="*/ 0 w 552450"/>
                  <a:gd name="connsiteY0" fmla="*/ 242887 h 242920"/>
                  <a:gd name="connsiteX1" fmla="*/ 142875 w 552450"/>
                  <a:gd name="connsiteY1" fmla="*/ 0 h 242920"/>
                  <a:gd name="connsiteX2" fmla="*/ 295275 w 552450"/>
                  <a:gd name="connsiteY2" fmla="*/ 242887 h 242920"/>
                  <a:gd name="connsiteX3" fmla="*/ 442912 w 552450"/>
                  <a:gd name="connsiteY3" fmla="*/ 19050 h 242920"/>
                  <a:gd name="connsiteX4" fmla="*/ 552450 w 552450"/>
                  <a:gd name="connsiteY4" fmla="*/ 238125 h 242920"/>
                  <a:gd name="connsiteX0" fmla="*/ 0 w 409575"/>
                  <a:gd name="connsiteY0" fmla="*/ 0 h 242920"/>
                  <a:gd name="connsiteX1" fmla="*/ 152400 w 409575"/>
                  <a:gd name="connsiteY1" fmla="*/ 242887 h 242920"/>
                  <a:gd name="connsiteX2" fmla="*/ 300037 w 409575"/>
                  <a:gd name="connsiteY2" fmla="*/ 19050 h 242920"/>
                  <a:gd name="connsiteX3" fmla="*/ 409575 w 409575"/>
                  <a:gd name="connsiteY3" fmla="*/ 238125 h 242920"/>
                  <a:gd name="connsiteX0" fmla="*/ 0 w 300037"/>
                  <a:gd name="connsiteY0" fmla="*/ 0 h 242920"/>
                  <a:gd name="connsiteX1" fmla="*/ 152400 w 300037"/>
                  <a:gd name="connsiteY1" fmla="*/ 242887 h 242920"/>
                  <a:gd name="connsiteX2" fmla="*/ 300037 w 300037"/>
                  <a:gd name="connsiteY2" fmla="*/ 19050 h 242920"/>
                </a:gdLst>
                <a:ahLst/>
                <a:cxnLst>
                  <a:cxn ang="0">
                    <a:pos x="connsiteX0" y="connsiteY0"/>
                  </a:cxn>
                  <a:cxn ang="0">
                    <a:pos x="connsiteX1" y="connsiteY1"/>
                  </a:cxn>
                  <a:cxn ang="0">
                    <a:pos x="connsiteX2" y="connsiteY2"/>
                  </a:cxn>
                </a:cxnLst>
                <a:rect l="l" t="t" r="r" b="b"/>
                <a:pathLst>
                  <a:path w="300037" h="242920">
                    <a:moveTo>
                      <a:pt x="0" y="0"/>
                    </a:moveTo>
                    <a:cubicBezTo>
                      <a:pt x="49212" y="0"/>
                      <a:pt x="102394" y="239712"/>
                      <a:pt x="152400" y="242887"/>
                    </a:cubicBezTo>
                    <a:cubicBezTo>
                      <a:pt x="202406" y="246062"/>
                      <a:pt x="257175" y="19844"/>
                      <a:pt x="300037" y="19050"/>
                    </a:cubicBezTo>
                  </a:path>
                </a:pathLst>
              </a:custGeom>
              <a:noFill/>
              <a:ln w="28575">
                <a:solidFill>
                  <a:schemeClr val="accent6"/>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106" name="Freeform: Shape 105">
                <a:extLst>
                  <a:ext uri="{FF2B5EF4-FFF2-40B4-BE49-F238E27FC236}">
                    <a16:creationId xmlns:a16="http://schemas.microsoft.com/office/drawing/2014/main" id="{65B47696-9FDD-4EC7-9F69-1098992973F8}"/>
                  </a:ext>
                </a:extLst>
              </p:cNvPr>
              <p:cNvSpPr/>
              <p:nvPr/>
            </p:nvSpPr>
            <p:spPr bwMode="auto">
              <a:xfrm flipH="1">
                <a:off x="1324789" y="2765449"/>
                <a:ext cx="295275" cy="228636"/>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14437"/>
                  <a:gd name="connsiteY0" fmla="*/ 38100 h 242953"/>
                  <a:gd name="connsiteX1" fmla="*/ 100012 w 1214437"/>
                  <a:gd name="connsiteY1" fmla="*/ 38100 h 242953"/>
                  <a:gd name="connsiteX2" fmla="*/ 200025 w 1214437"/>
                  <a:gd name="connsiteY2" fmla="*/ 242887 h 242953"/>
                  <a:gd name="connsiteX3" fmla="*/ 328612 w 1214437"/>
                  <a:gd name="connsiteY3" fmla="*/ 14287 h 242953"/>
                  <a:gd name="connsiteX4" fmla="*/ 495300 w 1214437"/>
                  <a:gd name="connsiteY4" fmla="*/ 223837 h 242953"/>
                  <a:gd name="connsiteX5" fmla="*/ 633412 w 1214437"/>
                  <a:gd name="connsiteY5" fmla="*/ 14287 h 242953"/>
                  <a:gd name="connsiteX6" fmla="*/ 771525 w 1214437"/>
                  <a:gd name="connsiteY6" fmla="*/ 242887 h 242953"/>
                  <a:gd name="connsiteX7" fmla="*/ 914400 w 1214437"/>
                  <a:gd name="connsiteY7" fmla="*/ 0 h 242953"/>
                  <a:gd name="connsiteX8" fmla="*/ 1066800 w 1214437"/>
                  <a:gd name="connsiteY8" fmla="*/ 242887 h 242953"/>
                  <a:gd name="connsiteX9" fmla="*/ 1214437 w 1214437"/>
                  <a:gd name="connsiteY9" fmla="*/ 19050 h 242953"/>
                  <a:gd name="connsiteX0" fmla="*/ 0 w 1066800"/>
                  <a:gd name="connsiteY0" fmla="*/ 38100 h 242953"/>
                  <a:gd name="connsiteX1" fmla="*/ 100012 w 1066800"/>
                  <a:gd name="connsiteY1" fmla="*/ 38100 h 242953"/>
                  <a:gd name="connsiteX2" fmla="*/ 200025 w 1066800"/>
                  <a:gd name="connsiteY2" fmla="*/ 242887 h 242953"/>
                  <a:gd name="connsiteX3" fmla="*/ 328612 w 1066800"/>
                  <a:gd name="connsiteY3" fmla="*/ 14287 h 242953"/>
                  <a:gd name="connsiteX4" fmla="*/ 495300 w 1066800"/>
                  <a:gd name="connsiteY4" fmla="*/ 223837 h 242953"/>
                  <a:gd name="connsiteX5" fmla="*/ 633412 w 1066800"/>
                  <a:gd name="connsiteY5" fmla="*/ 14287 h 242953"/>
                  <a:gd name="connsiteX6" fmla="*/ 771525 w 1066800"/>
                  <a:gd name="connsiteY6" fmla="*/ 242887 h 242953"/>
                  <a:gd name="connsiteX7" fmla="*/ 914400 w 1066800"/>
                  <a:gd name="connsiteY7" fmla="*/ 0 h 242953"/>
                  <a:gd name="connsiteX8" fmla="*/ 1066800 w 1066800"/>
                  <a:gd name="connsiteY8" fmla="*/ 242887 h 242953"/>
                  <a:gd name="connsiteX0" fmla="*/ 0 w 914400"/>
                  <a:gd name="connsiteY0" fmla="*/ 38100 h 242953"/>
                  <a:gd name="connsiteX1" fmla="*/ 100012 w 914400"/>
                  <a:gd name="connsiteY1" fmla="*/ 38100 h 242953"/>
                  <a:gd name="connsiteX2" fmla="*/ 200025 w 914400"/>
                  <a:gd name="connsiteY2" fmla="*/ 242887 h 242953"/>
                  <a:gd name="connsiteX3" fmla="*/ 328612 w 914400"/>
                  <a:gd name="connsiteY3" fmla="*/ 14287 h 242953"/>
                  <a:gd name="connsiteX4" fmla="*/ 495300 w 914400"/>
                  <a:gd name="connsiteY4" fmla="*/ 223837 h 242953"/>
                  <a:gd name="connsiteX5" fmla="*/ 633412 w 914400"/>
                  <a:gd name="connsiteY5" fmla="*/ 14287 h 242953"/>
                  <a:gd name="connsiteX6" fmla="*/ 771525 w 914400"/>
                  <a:gd name="connsiteY6" fmla="*/ 242887 h 242953"/>
                  <a:gd name="connsiteX7" fmla="*/ 914400 w 914400"/>
                  <a:gd name="connsiteY7" fmla="*/ 0 h 242953"/>
                  <a:gd name="connsiteX0" fmla="*/ 0 w 771525"/>
                  <a:gd name="connsiteY0" fmla="*/ 23849 h 228702"/>
                  <a:gd name="connsiteX1" fmla="*/ 100012 w 771525"/>
                  <a:gd name="connsiteY1" fmla="*/ 23849 h 228702"/>
                  <a:gd name="connsiteX2" fmla="*/ 200025 w 771525"/>
                  <a:gd name="connsiteY2" fmla="*/ 228636 h 228702"/>
                  <a:gd name="connsiteX3" fmla="*/ 328612 w 771525"/>
                  <a:gd name="connsiteY3" fmla="*/ 36 h 228702"/>
                  <a:gd name="connsiteX4" fmla="*/ 495300 w 771525"/>
                  <a:gd name="connsiteY4" fmla="*/ 209586 h 228702"/>
                  <a:gd name="connsiteX5" fmla="*/ 633412 w 771525"/>
                  <a:gd name="connsiteY5" fmla="*/ 36 h 228702"/>
                  <a:gd name="connsiteX6" fmla="*/ 771525 w 771525"/>
                  <a:gd name="connsiteY6" fmla="*/ 228636 h 228702"/>
                  <a:gd name="connsiteX0" fmla="*/ 0 w 633412"/>
                  <a:gd name="connsiteY0" fmla="*/ 23849 h 228702"/>
                  <a:gd name="connsiteX1" fmla="*/ 100012 w 633412"/>
                  <a:gd name="connsiteY1" fmla="*/ 23849 h 228702"/>
                  <a:gd name="connsiteX2" fmla="*/ 200025 w 633412"/>
                  <a:gd name="connsiteY2" fmla="*/ 228636 h 228702"/>
                  <a:gd name="connsiteX3" fmla="*/ 328612 w 633412"/>
                  <a:gd name="connsiteY3" fmla="*/ 36 h 228702"/>
                  <a:gd name="connsiteX4" fmla="*/ 495300 w 633412"/>
                  <a:gd name="connsiteY4" fmla="*/ 209586 h 228702"/>
                  <a:gd name="connsiteX5" fmla="*/ 633412 w 633412"/>
                  <a:gd name="connsiteY5" fmla="*/ 36 h 228702"/>
                  <a:gd name="connsiteX0" fmla="*/ 0 w 495300"/>
                  <a:gd name="connsiteY0" fmla="*/ 23849 h 228702"/>
                  <a:gd name="connsiteX1" fmla="*/ 100012 w 495300"/>
                  <a:gd name="connsiteY1" fmla="*/ 23849 h 228702"/>
                  <a:gd name="connsiteX2" fmla="*/ 200025 w 495300"/>
                  <a:gd name="connsiteY2" fmla="*/ 228636 h 228702"/>
                  <a:gd name="connsiteX3" fmla="*/ 328612 w 495300"/>
                  <a:gd name="connsiteY3" fmla="*/ 36 h 228702"/>
                  <a:gd name="connsiteX4" fmla="*/ 495300 w 495300"/>
                  <a:gd name="connsiteY4" fmla="*/ 209586 h 228702"/>
                  <a:gd name="connsiteX0" fmla="*/ 0 w 395288"/>
                  <a:gd name="connsiteY0" fmla="*/ 23849 h 228702"/>
                  <a:gd name="connsiteX1" fmla="*/ 100013 w 395288"/>
                  <a:gd name="connsiteY1" fmla="*/ 228636 h 228702"/>
                  <a:gd name="connsiteX2" fmla="*/ 228600 w 395288"/>
                  <a:gd name="connsiteY2" fmla="*/ 36 h 228702"/>
                  <a:gd name="connsiteX3" fmla="*/ 395288 w 395288"/>
                  <a:gd name="connsiteY3" fmla="*/ 209586 h 228702"/>
                  <a:gd name="connsiteX0" fmla="*/ 0 w 295275"/>
                  <a:gd name="connsiteY0" fmla="*/ 228636 h 228636"/>
                  <a:gd name="connsiteX1" fmla="*/ 128587 w 295275"/>
                  <a:gd name="connsiteY1" fmla="*/ 36 h 228636"/>
                  <a:gd name="connsiteX2" fmla="*/ 295275 w 295275"/>
                  <a:gd name="connsiteY2" fmla="*/ 209586 h 228636"/>
                </a:gdLst>
                <a:ahLst/>
                <a:cxnLst>
                  <a:cxn ang="0">
                    <a:pos x="connsiteX0" y="connsiteY0"/>
                  </a:cxn>
                  <a:cxn ang="0">
                    <a:pos x="connsiteX1" y="connsiteY1"/>
                  </a:cxn>
                  <a:cxn ang="0">
                    <a:pos x="connsiteX2" y="connsiteY2"/>
                  </a:cxn>
                </a:cxnLst>
                <a:rect l="l" t="t" r="r" b="b"/>
                <a:pathLst>
                  <a:path w="295275" h="228636">
                    <a:moveTo>
                      <a:pt x="0" y="228636"/>
                    </a:moveTo>
                    <a:cubicBezTo>
                      <a:pt x="38100" y="224667"/>
                      <a:pt x="79375" y="3211"/>
                      <a:pt x="128587" y="36"/>
                    </a:cubicBezTo>
                    <a:cubicBezTo>
                      <a:pt x="177799" y="-3139"/>
                      <a:pt x="244475" y="209586"/>
                      <a:pt x="295275" y="209586"/>
                    </a:cubicBezTo>
                  </a:path>
                </a:pathLst>
              </a:custGeom>
              <a:noFill/>
              <a:ln w="28575">
                <a:solidFill>
                  <a:schemeClr val="accent6"/>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grpSp>
        <p:grpSp>
          <p:nvGrpSpPr>
            <p:cNvPr id="102" name="Group 101">
              <a:extLst>
                <a:ext uri="{FF2B5EF4-FFF2-40B4-BE49-F238E27FC236}">
                  <a16:creationId xmlns:a16="http://schemas.microsoft.com/office/drawing/2014/main" id="{E3EB4C8E-8D62-41FE-BBE7-8150A82254FA}"/>
                </a:ext>
              </a:extLst>
            </p:cNvPr>
            <p:cNvGrpSpPr/>
            <p:nvPr/>
          </p:nvGrpSpPr>
          <p:grpSpPr>
            <a:xfrm>
              <a:off x="1605560" y="2746517"/>
              <a:ext cx="204872" cy="224559"/>
              <a:chOff x="1624612" y="2763725"/>
              <a:chExt cx="204872" cy="224559"/>
            </a:xfrm>
          </p:grpSpPr>
          <p:sp>
            <p:nvSpPr>
              <p:cNvPr id="103" name="Freeform: Shape 102">
                <a:extLst>
                  <a:ext uri="{FF2B5EF4-FFF2-40B4-BE49-F238E27FC236}">
                    <a16:creationId xmlns:a16="http://schemas.microsoft.com/office/drawing/2014/main" id="{9D2559A2-C588-4B41-AA71-48EC1C05A107}"/>
                  </a:ext>
                </a:extLst>
              </p:cNvPr>
              <p:cNvSpPr/>
              <p:nvPr/>
            </p:nvSpPr>
            <p:spPr bwMode="auto">
              <a:xfrm>
                <a:off x="1624612" y="2766941"/>
                <a:ext cx="109538" cy="219080"/>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23963"/>
                  <a:gd name="connsiteY0" fmla="*/ 38100 h 242953"/>
                  <a:gd name="connsiteX1" fmla="*/ 100013 w 1223963"/>
                  <a:gd name="connsiteY1" fmla="*/ 242887 h 242953"/>
                  <a:gd name="connsiteX2" fmla="*/ 228600 w 1223963"/>
                  <a:gd name="connsiteY2" fmla="*/ 14287 h 242953"/>
                  <a:gd name="connsiteX3" fmla="*/ 395288 w 1223963"/>
                  <a:gd name="connsiteY3" fmla="*/ 223837 h 242953"/>
                  <a:gd name="connsiteX4" fmla="*/ 533400 w 1223963"/>
                  <a:gd name="connsiteY4" fmla="*/ 14287 h 242953"/>
                  <a:gd name="connsiteX5" fmla="*/ 671513 w 1223963"/>
                  <a:gd name="connsiteY5" fmla="*/ 242887 h 242953"/>
                  <a:gd name="connsiteX6" fmla="*/ 814388 w 1223963"/>
                  <a:gd name="connsiteY6" fmla="*/ 0 h 242953"/>
                  <a:gd name="connsiteX7" fmla="*/ 966788 w 1223963"/>
                  <a:gd name="connsiteY7" fmla="*/ 242887 h 242953"/>
                  <a:gd name="connsiteX8" fmla="*/ 1114425 w 1223963"/>
                  <a:gd name="connsiteY8" fmla="*/ 19050 h 242953"/>
                  <a:gd name="connsiteX9" fmla="*/ 1223963 w 1223963"/>
                  <a:gd name="connsiteY9" fmla="*/ 238125 h 242953"/>
                  <a:gd name="connsiteX0" fmla="*/ 0 w 1123950"/>
                  <a:gd name="connsiteY0" fmla="*/ 242887 h 242920"/>
                  <a:gd name="connsiteX1" fmla="*/ 128587 w 1123950"/>
                  <a:gd name="connsiteY1" fmla="*/ 14287 h 242920"/>
                  <a:gd name="connsiteX2" fmla="*/ 295275 w 1123950"/>
                  <a:gd name="connsiteY2" fmla="*/ 223837 h 242920"/>
                  <a:gd name="connsiteX3" fmla="*/ 433387 w 1123950"/>
                  <a:gd name="connsiteY3" fmla="*/ 14287 h 242920"/>
                  <a:gd name="connsiteX4" fmla="*/ 571500 w 1123950"/>
                  <a:gd name="connsiteY4" fmla="*/ 242887 h 242920"/>
                  <a:gd name="connsiteX5" fmla="*/ 714375 w 1123950"/>
                  <a:gd name="connsiteY5" fmla="*/ 0 h 242920"/>
                  <a:gd name="connsiteX6" fmla="*/ 866775 w 1123950"/>
                  <a:gd name="connsiteY6" fmla="*/ 242887 h 242920"/>
                  <a:gd name="connsiteX7" fmla="*/ 1014412 w 1123950"/>
                  <a:gd name="connsiteY7" fmla="*/ 19050 h 242920"/>
                  <a:gd name="connsiteX8" fmla="*/ 1123950 w 1123950"/>
                  <a:gd name="connsiteY8" fmla="*/ 238125 h 242920"/>
                  <a:gd name="connsiteX0" fmla="*/ 0 w 995363"/>
                  <a:gd name="connsiteY0" fmla="*/ 14287 h 242920"/>
                  <a:gd name="connsiteX1" fmla="*/ 166688 w 995363"/>
                  <a:gd name="connsiteY1" fmla="*/ 223837 h 242920"/>
                  <a:gd name="connsiteX2" fmla="*/ 304800 w 995363"/>
                  <a:gd name="connsiteY2" fmla="*/ 14287 h 242920"/>
                  <a:gd name="connsiteX3" fmla="*/ 442913 w 995363"/>
                  <a:gd name="connsiteY3" fmla="*/ 242887 h 242920"/>
                  <a:gd name="connsiteX4" fmla="*/ 585788 w 995363"/>
                  <a:gd name="connsiteY4" fmla="*/ 0 h 242920"/>
                  <a:gd name="connsiteX5" fmla="*/ 738188 w 995363"/>
                  <a:gd name="connsiteY5" fmla="*/ 242887 h 242920"/>
                  <a:gd name="connsiteX6" fmla="*/ 885825 w 995363"/>
                  <a:gd name="connsiteY6" fmla="*/ 19050 h 242920"/>
                  <a:gd name="connsiteX7" fmla="*/ 995363 w 995363"/>
                  <a:gd name="connsiteY7" fmla="*/ 238125 h 242920"/>
                  <a:gd name="connsiteX0" fmla="*/ 0 w 828675"/>
                  <a:gd name="connsiteY0" fmla="*/ 223837 h 242920"/>
                  <a:gd name="connsiteX1" fmla="*/ 138112 w 828675"/>
                  <a:gd name="connsiteY1" fmla="*/ 14287 h 242920"/>
                  <a:gd name="connsiteX2" fmla="*/ 276225 w 828675"/>
                  <a:gd name="connsiteY2" fmla="*/ 242887 h 242920"/>
                  <a:gd name="connsiteX3" fmla="*/ 419100 w 828675"/>
                  <a:gd name="connsiteY3" fmla="*/ 0 h 242920"/>
                  <a:gd name="connsiteX4" fmla="*/ 571500 w 828675"/>
                  <a:gd name="connsiteY4" fmla="*/ 242887 h 242920"/>
                  <a:gd name="connsiteX5" fmla="*/ 719137 w 828675"/>
                  <a:gd name="connsiteY5" fmla="*/ 19050 h 242920"/>
                  <a:gd name="connsiteX6" fmla="*/ 828675 w 828675"/>
                  <a:gd name="connsiteY6" fmla="*/ 238125 h 242920"/>
                  <a:gd name="connsiteX0" fmla="*/ 0 w 690563"/>
                  <a:gd name="connsiteY0" fmla="*/ 14287 h 242920"/>
                  <a:gd name="connsiteX1" fmla="*/ 138113 w 690563"/>
                  <a:gd name="connsiteY1" fmla="*/ 242887 h 242920"/>
                  <a:gd name="connsiteX2" fmla="*/ 280988 w 690563"/>
                  <a:gd name="connsiteY2" fmla="*/ 0 h 242920"/>
                  <a:gd name="connsiteX3" fmla="*/ 433388 w 690563"/>
                  <a:gd name="connsiteY3" fmla="*/ 242887 h 242920"/>
                  <a:gd name="connsiteX4" fmla="*/ 581025 w 690563"/>
                  <a:gd name="connsiteY4" fmla="*/ 19050 h 242920"/>
                  <a:gd name="connsiteX5" fmla="*/ 690563 w 690563"/>
                  <a:gd name="connsiteY5" fmla="*/ 238125 h 242920"/>
                  <a:gd name="connsiteX0" fmla="*/ 0 w 552450"/>
                  <a:gd name="connsiteY0" fmla="*/ 242887 h 242920"/>
                  <a:gd name="connsiteX1" fmla="*/ 142875 w 552450"/>
                  <a:gd name="connsiteY1" fmla="*/ 0 h 242920"/>
                  <a:gd name="connsiteX2" fmla="*/ 295275 w 552450"/>
                  <a:gd name="connsiteY2" fmla="*/ 242887 h 242920"/>
                  <a:gd name="connsiteX3" fmla="*/ 442912 w 552450"/>
                  <a:gd name="connsiteY3" fmla="*/ 19050 h 242920"/>
                  <a:gd name="connsiteX4" fmla="*/ 552450 w 552450"/>
                  <a:gd name="connsiteY4" fmla="*/ 238125 h 242920"/>
                  <a:gd name="connsiteX0" fmla="*/ 0 w 409575"/>
                  <a:gd name="connsiteY0" fmla="*/ 0 h 242920"/>
                  <a:gd name="connsiteX1" fmla="*/ 152400 w 409575"/>
                  <a:gd name="connsiteY1" fmla="*/ 242887 h 242920"/>
                  <a:gd name="connsiteX2" fmla="*/ 300037 w 409575"/>
                  <a:gd name="connsiteY2" fmla="*/ 19050 h 242920"/>
                  <a:gd name="connsiteX3" fmla="*/ 409575 w 409575"/>
                  <a:gd name="connsiteY3" fmla="*/ 238125 h 242920"/>
                  <a:gd name="connsiteX0" fmla="*/ 0 w 257175"/>
                  <a:gd name="connsiteY0" fmla="*/ 223842 h 223875"/>
                  <a:gd name="connsiteX1" fmla="*/ 147637 w 257175"/>
                  <a:gd name="connsiteY1" fmla="*/ 5 h 223875"/>
                  <a:gd name="connsiteX2" fmla="*/ 257175 w 257175"/>
                  <a:gd name="connsiteY2" fmla="*/ 219080 h 223875"/>
                  <a:gd name="connsiteX0" fmla="*/ 0 w 109538"/>
                  <a:gd name="connsiteY0" fmla="*/ 5 h 219080"/>
                  <a:gd name="connsiteX1" fmla="*/ 109538 w 109538"/>
                  <a:gd name="connsiteY1" fmla="*/ 219080 h 219080"/>
                </a:gdLst>
                <a:ahLst/>
                <a:cxnLst>
                  <a:cxn ang="0">
                    <a:pos x="connsiteX0" y="connsiteY0"/>
                  </a:cxn>
                  <a:cxn ang="0">
                    <a:pos x="connsiteX1" y="connsiteY1"/>
                  </a:cxn>
                </a:cxnLst>
                <a:rect l="l" t="t" r="r" b="b"/>
                <a:pathLst>
                  <a:path w="109538" h="219080">
                    <a:moveTo>
                      <a:pt x="0" y="5"/>
                    </a:moveTo>
                    <a:cubicBezTo>
                      <a:pt x="42862" y="-789"/>
                      <a:pt x="76200" y="109145"/>
                      <a:pt x="109538" y="219080"/>
                    </a:cubicBezTo>
                  </a:path>
                </a:pathLst>
              </a:custGeom>
              <a:noFill/>
              <a:ln w="28575">
                <a:solidFill>
                  <a:schemeClr val="tx2"/>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sp>
            <p:nvSpPr>
              <p:cNvPr id="104" name="Freeform: Shape 103">
                <a:extLst>
                  <a:ext uri="{FF2B5EF4-FFF2-40B4-BE49-F238E27FC236}">
                    <a16:creationId xmlns:a16="http://schemas.microsoft.com/office/drawing/2014/main" id="{B02B7C55-2661-4593-A260-F6BB1C468926}"/>
                  </a:ext>
                </a:extLst>
              </p:cNvPr>
              <p:cNvSpPr/>
              <p:nvPr/>
            </p:nvSpPr>
            <p:spPr bwMode="auto">
              <a:xfrm flipH="1">
                <a:off x="1629459" y="2763725"/>
                <a:ext cx="200025" cy="224559"/>
              </a:xfrm>
              <a:custGeom>
                <a:avLst/>
                <a:gdLst>
                  <a:gd name="connsiteX0" fmla="*/ 0 w 1323975"/>
                  <a:gd name="connsiteY0" fmla="*/ 38100 h 242953"/>
                  <a:gd name="connsiteX1" fmla="*/ 100012 w 1323975"/>
                  <a:gd name="connsiteY1" fmla="*/ 38100 h 242953"/>
                  <a:gd name="connsiteX2" fmla="*/ 200025 w 1323975"/>
                  <a:gd name="connsiteY2" fmla="*/ 242887 h 242953"/>
                  <a:gd name="connsiteX3" fmla="*/ 328612 w 1323975"/>
                  <a:gd name="connsiteY3" fmla="*/ 14287 h 242953"/>
                  <a:gd name="connsiteX4" fmla="*/ 495300 w 1323975"/>
                  <a:gd name="connsiteY4" fmla="*/ 223837 h 242953"/>
                  <a:gd name="connsiteX5" fmla="*/ 633412 w 1323975"/>
                  <a:gd name="connsiteY5" fmla="*/ 14287 h 242953"/>
                  <a:gd name="connsiteX6" fmla="*/ 771525 w 1323975"/>
                  <a:gd name="connsiteY6" fmla="*/ 242887 h 242953"/>
                  <a:gd name="connsiteX7" fmla="*/ 914400 w 1323975"/>
                  <a:gd name="connsiteY7" fmla="*/ 0 h 242953"/>
                  <a:gd name="connsiteX8" fmla="*/ 1066800 w 1323975"/>
                  <a:gd name="connsiteY8" fmla="*/ 242887 h 242953"/>
                  <a:gd name="connsiteX9" fmla="*/ 1214437 w 1323975"/>
                  <a:gd name="connsiteY9" fmla="*/ 19050 h 242953"/>
                  <a:gd name="connsiteX10" fmla="*/ 1323975 w 1323975"/>
                  <a:gd name="connsiteY10" fmla="*/ 238125 h 242953"/>
                  <a:gd name="connsiteX0" fmla="*/ 0 w 1214437"/>
                  <a:gd name="connsiteY0" fmla="*/ 38100 h 242953"/>
                  <a:gd name="connsiteX1" fmla="*/ 100012 w 1214437"/>
                  <a:gd name="connsiteY1" fmla="*/ 38100 h 242953"/>
                  <a:gd name="connsiteX2" fmla="*/ 200025 w 1214437"/>
                  <a:gd name="connsiteY2" fmla="*/ 242887 h 242953"/>
                  <a:gd name="connsiteX3" fmla="*/ 328612 w 1214437"/>
                  <a:gd name="connsiteY3" fmla="*/ 14287 h 242953"/>
                  <a:gd name="connsiteX4" fmla="*/ 495300 w 1214437"/>
                  <a:gd name="connsiteY4" fmla="*/ 223837 h 242953"/>
                  <a:gd name="connsiteX5" fmla="*/ 633412 w 1214437"/>
                  <a:gd name="connsiteY5" fmla="*/ 14287 h 242953"/>
                  <a:gd name="connsiteX6" fmla="*/ 771525 w 1214437"/>
                  <a:gd name="connsiteY6" fmla="*/ 242887 h 242953"/>
                  <a:gd name="connsiteX7" fmla="*/ 914400 w 1214437"/>
                  <a:gd name="connsiteY7" fmla="*/ 0 h 242953"/>
                  <a:gd name="connsiteX8" fmla="*/ 1066800 w 1214437"/>
                  <a:gd name="connsiteY8" fmla="*/ 242887 h 242953"/>
                  <a:gd name="connsiteX9" fmla="*/ 1214437 w 1214437"/>
                  <a:gd name="connsiteY9" fmla="*/ 19050 h 242953"/>
                  <a:gd name="connsiteX0" fmla="*/ 0 w 1066800"/>
                  <a:gd name="connsiteY0" fmla="*/ 38100 h 242953"/>
                  <a:gd name="connsiteX1" fmla="*/ 100012 w 1066800"/>
                  <a:gd name="connsiteY1" fmla="*/ 38100 h 242953"/>
                  <a:gd name="connsiteX2" fmla="*/ 200025 w 1066800"/>
                  <a:gd name="connsiteY2" fmla="*/ 242887 h 242953"/>
                  <a:gd name="connsiteX3" fmla="*/ 328612 w 1066800"/>
                  <a:gd name="connsiteY3" fmla="*/ 14287 h 242953"/>
                  <a:gd name="connsiteX4" fmla="*/ 495300 w 1066800"/>
                  <a:gd name="connsiteY4" fmla="*/ 223837 h 242953"/>
                  <a:gd name="connsiteX5" fmla="*/ 633412 w 1066800"/>
                  <a:gd name="connsiteY5" fmla="*/ 14287 h 242953"/>
                  <a:gd name="connsiteX6" fmla="*/ 771525 w 1066800"/>
                  <a:gd name="connsiteY6" fmla="*/ 242887 h 242953"/>
                  <a:gd name="connsiteX7" fmla="*/ 914400 w 1066800"/>
                  <a:gd name="connsiteY7" fmla="*/ 0 h 242953"/>
                  <a:gd name="connsiteX8" fmla="*/ 1066800 w 1066800"/>
                  <a:gd name="connsiteY8" fmla="*/ 242887 h 242953"/>
                  <a:gd name="connsiteX0" fmla="*/ 0 w 914400"/>
                  <a:gd name="connsiteY0" fmla="*/ 38100 h 242953"/>
                  <a:gd name="connsiteX1" fmla="*/ 100012 w 914400"/>
                  <a:gd name="connsiteY1" fmla="*/ 38100 h 242953"/>
                  <a:gd name="connsiteX2" fmla="*/ 200025 w 914400"/>
                  <a:gd name="connsiteY2" fmla="*/ 242887 h 242953"/>
                  <a:gd name="connsiteX3" fmla="*/ 328612 w 914400"/>
                  <a:gd name="connsiteY3" fmla="*/ 14287 h 242953"/>
                  <a:gd name="connsiteX4" fmla="*/ 495300 w 914400"/>
                  <a:gd name="connsiteY4" fmla="*/ 223837 h 242953"/>
                  <a:gd name="connsiteX5" fmla="*/ 633412 w 914400"/>
                  <a:gd name="connsiteY5" fmla="*/ 14287 h 242953"/>
                  <a:gd name="connsiteX6" fmla="*/ 771525 w 914400"/>
                  <a:gd name="connsiteY6" fmla="*/ 242887 h 242953"/>
                  <a:gd name="connsiteX7" fmla="*/ 914400 w 914400"/>
                  <a:gd name="connsiteY7" fmla="*/ 0 h 242953"/>
                  <a:gd name="connsiteX0" fmla="*/ 0 w 771525"/>
                  <a:gd name="connsiteY0" fmla="*/ 23849 h 228702"/>
                  <a:gd name="connsiteX1" fmla="*/ 100012 w 771525"/>
                  <a:gd name="connsiteY1" fmla="*/ 23849 h 228702"/>
                  <a:gd name="connsiteX2" fmla="*/ 200025 w 771525"/>
                  <a:gd name="connsiteY2" fmla="*/ 228636 h 228702"/>
                  <a:gd name="connsiteX3" fmla="*/ 328612 w 771525"/>
                  <a:gd name="connsiteY3" fmla="*/ 36 h 228702"/>
                  <a:gd name="connsiteX4" fmla="*/ 495300 w 771525"/>
                  <a:gd name="connsiteY4" fmla="*/ 209586 h 228702"/>
                  <a:gd name="connsiteX5" fmla="*/ 633412 w 771525"/>
                  <a:gd name="connsiteY5" fmla="*/ 36 h 228702"/>
                  <a:gd name="connsiteX6" fmla="*/ 771525 w 771525"/>
                  <a:gd name="connsiteY6" fmla="*/ 228636 h 228702"/>
                  <a:gd name="connsiteX0" fmla="*/ 0 w 633412"/>
                  <a:gd name="connsiteY0" fmla="*/ 23849 h 228702"/>
                  <a:gd name="connsiteX1" fmla="*/ 100012 w 633412"/>
                  <a:gd name="connsiteY1" fmla="*/ 23849 h 228702"/>
                  <a:gd name="connsiteX2" fmla="*/ 200025 w 633412"/>
                  <a:gd name="connsiteY2" fmla="*/ 228636 h 228702"/>
                  <a:gd name="connsiteX3" fmla="*/ 328612 w 633412"/>
                  <a:gd name="connsiteY3" fmla="*/ 36 h 228702"/>
                  <a:gd name="connsiteX4" fmla="*/ 495300 w 633412"/>
                  <a:gd name="connsiteY4" fmla="*/ 209586 h 228702"/>
                  <a:gd name="connsiteX5" fmla="*/ 633412 w 633412"/>
                  <a:gd name="connsiteY5" fmla="*/ 36 h 228702"/>
                  <a:gd name="connsiteX0" fmla="*/ 0 w 495300"/>
                  <a:gd name="connsiteY0" fmla="*/ 23849 h 228702"/>
                  <a:gd name="connsiteX1" fmla="*/ 100012 w 495300"/>
                  <a:gd name="connsiteY1" fmla="*/ 23849 h 228702"/>
                  <a:gd name="connsiteX2" fmla="*/ 200025 w 495300"/>
                  <a:gd name="connsiteY2" fmla="*/ 228636 h 228702"/>
                  <a:gd name="connsiteX3" fmla="*/ 328612 w 495300"/>
                  <a:gd name="connsiteY3" fmla="*/ 36 h 228702"/>
                  <a:gd name="connsiteX4" fmla="*/ 495300 w 495300"/>
                  <a:gd name="connsiteY4" fmla="*/ 209586 h 228702"/>
                  <a:gd name="connsiteX0" fmla="*/ 0 w 328612"/>
                  <a:gd name="connsiteY0" fmla="*/ 23813 h 228666"/>
                  <a:gd name="connsiteX1" fmla="*/ 100012 w 328612"/>
                  <a:gd name="connsiteY1" fmla="*/ 23813 h 228666"/>
                  <a:gd name="connsiteX2" fmla="*/ 200025 w 328612"/>
                  <a:gd name="connsiteY2" fmla="*/ 228600 h 228666"/>
                  <a:gd name="connsiteX3" fmla="*/ 328612 w 328612"/>
                  <a:gd name="connsiteY3" fmla="*/ 0 h 228666"/>
                  <a:gd name="connsiteX0" fmla="*/ 0 w 200025"/>
                  <a:gd name="connsiteY0" fmla="*/ 19706 h 224559"/>
                  <a:gd name="connsiteX1" fmla="*/ 100012 w 200025"/>
                  <a:gd name="connsiteY1" fmla="*/ 19706 h 224559"/>
                  <a:gd name="connsiteX2" fmla="*/ 200025 w 200025"/>
                  <a:gd name="connsiteY2" fmla="*/ 224493 h 224559"/>
                </a:gdLst>
                <a:ahLst/>
                <a:cxnLst>
                  <a:cxn ang="0">
                    <a:pos x="connsiteX0" y="connsiteY0"/>
                  </a:cxn>
                  <a:cxn ang="0">
                    <a:pos x="connsiteX1" y="connsiteY1"/>
                  </a:cxn>
                  <a:cxn ang="0">
                    <a:pos x="connsiteX2" y="connsiteY2"/>
                  </a:cxn>
                </a:cxnLst>
                <a:rect l="l" t="t" r="r" b="b"/>
                <a:pathLst>
                  <a:path w="200025" h="224559">
                    <a:moveTo>
                      <a:pt x="0" y="19706"/>
                    </a:moveTo>
                    <a:cubicBezTo>
                      <a:pt x="33337" y="2640"/>
                      <a:pt x="66675" y="-14425"/>
                      <a:pt x="100012" y="19706"/>
                    </a:cubicBezTo>
                    <a:cubicBezTo>
                      <a:pt x="133349" y="53837"/>
                      <a:pt x="161925" y="228462"/>
                      <a:pt x="200025" y="224493"/>
                    </a:cubicBezTo>
                  </a:path>
                </a:pathLst>
              </a:custGeom>
              <a:noFill/>
              <a:ln w="28575">
                <a:solidFill>
                  <a:schemeClr val="tx2"/>
                </a:solidFill>
                <a:miter lim="800000"/>
                <a:headEnd/>
                <a:tailEnd/>
              </a:ln>
            </p:spPr>
            <p:txBody>
              <a:bodyPr rtlCol="0" anchor="ctr"/>
              <a:lstStyle/>
              <a:p>
                <a:pPr algn="ctr" defTabSz="685800" eaLnBrk="0" hangingPunct="0">
                  <a:defRPr/>
                </a:pPr>
                <a:endParaRPr lang="en-US" sz="1350" dirty="0">
                  <a:solidFill>
                    <a:srgbClr val="FFFFFF"/>
                  </a:solidFill>
                  <a:latin typeface="Arial" panose="020B0604020202020204" pitchFamily="34" charset="0"/>
                  <a:ea typeface="+mn-ea"/>
                  <a:cs typeface="Arial" panose="020B0604020202020204" pitchFamily="34" charset="0"/>
                </a:endParaRPr>
              </a:p>
            </p:txBody>
          </p:sp>
        </p:grpSp>
      </p:grpSp>
      <p:cxnSp>
        <p:nvCxnSpPr>
          <p:cNvPr id="115" name="Straight Arrow Connector 114">
            <a:extLst>
              <a:ext uri="{FF2B5EF4-FFF2-40B4-BE49-F238E27FC236}">
                <a16:creationId xmlns:a16="http://schemas.microsoft.com/office/drawing/2014/main" id="{ED5D8BBF-502D-4C92-9A3E-35A7955A9FA8}"/>
              </a:ext>
            </a:extLst>
          </p:cNvPr>
          <p:cNvCxnSpPr/>
          <p:nvPr/>
        </p:nvCxnSpPr>
        <p:spPr bwMode="auto">
          <a:xfrm>
            <a:off x="6687497" y="2345417"/>
            <a:ext cx="0" cy="111031"/>
          </a:xfrm>
          <a:prstGeom prst="straightConnector1">
            <a:avLst/>
          </a:prstGeom>
          <a:noFill/>
          <a:ln w="28575" cap="flat" cmpd="sng" algn="ctr">
            <a:solidFill>
              <a:schemeClr val="bg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829BDA2-6C56-4697-8DC6-C9443B3A7987}"/>
              </a:ext>
            </a:extLst>
          </p:cNvPr>
          <p:cNvCxnSpPr/>
          <p:nvPr/>
        </p:nvCxnSpPr>
        <p:spPr bwMode="auto">
          <a:xfrm>
            <a:off x="6687497" y="2914465"/>
            <a:ext cx="0" cy="111031"/>
          </a:xfrm>
          <a:prstGeom prst="straightConnector1">
            <a:avLst/>
          </a:prstGeom>
          <a:noFill/>
          <a:ln w="28575"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9023626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KarMMa: Baseline Characteristics</a:t>
            </a:r>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en-US" altLang="en-US" sz="900" b="0" dirty="0">
                <a:solidFill>
                  <a:srgbClr val="455560"/>
                </a:solidFill>
                <a:latin typeface="Calibri" panose="020F0502020204030204" pitchFamily="34" charset="0"/>
                <a:ea typeface="+mn-ea"/>
                <a:cs typeface="Arial" panose="020B0604020202020204" pitchFamily="34" charset="0"/>
              </a:rPr>
              <a:t>Munshi. NEJM. 2021;384:705.</a:t>
            </a:r>
          </a:p>
        </p:txBody>
      </p:sp>
      <p:graphicFrame>
        <p:nvGraphicFramePr>
          <p:cNvPr id="8" name="Group 3">
            <a:extLst>
              <a:ext uri="{FF2B5EF4-FFF2-40B4-BE49-F238E27FC236}">
                <a16:creationId xmlns:a16="http://schemas.microsoft.com/office/drawing/2014/main" id="{2C9CB3AB-47FE-6F45-AFBC-02BC9E4CEEBB}"/>
              </a:ext>
            </a:extLst>
          </p:cNvPr>
          <p:cNvGraphicFramePr>
            <a:graphicFrameLocks/>
          </p:cNvGraphicFramePr>
          <p:nvPr/>
        </p:nvGraphicFramePr>
        <p:xfrm>
          <a:off x="549168" y="1202531"/>
          <a:ext cx="8068485" cy="3246240"/>
        </p:xfrm>
        <a:graphic>
          <a:graphicData uri="http://schemas.openxmlformats.org/drawingml/2006/table">
            <a:tbl>
              <a:tblPr/>
              <a:tblGrid>
                <a:gridCol w="5281270">
                  <a:extLst>
                    <a:ext uri="{9D8B030D-6E8A-4147-A177-3AD203B41FA5}">
                      <a16:colId xmlns:a16="http://schemas.microsoft.com/office/drawing/2014/main" val="20000"/>
                    </a:ext>
                  </a:extLst>
                </a:gridCol>
                <a:gridCol w="2787215">
                  <a:extLst>
                    <a:ext uri="{9D8B030D-6E8A-4147-A177-3AD203B41FA5}">
                      <a16:colId xmlns:a16="http://schemas.microsoft.com/office/drawing/2014/main" val="20001"/>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Characteristic</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Ide-cel Treated</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(n = 128)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lumMod val="75000"/>
                      </a:schemeClr>
                    </a:solidFill>
                  </a:tcPr>
                </a:tc>
                <a:extLst>
                  <a:ext uri="{0D108BD9-81ED-4DB2-BD59-A6C34878D82A}">
                    <a16:rowId xmlns:a16="http://schemas.microsoft.com/office/drawing/2014/main" val="10001"/>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Median age, yr (range)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61 (33-78)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51642502"/>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Male,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65065129"/>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High-risk cytogenetics (del[17p], t[4;14], t[14;16]),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High tumor burden (≥50% BMPCs),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502063162"/>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Extramedullary disease,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92968170"/>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Median no. of prior anti-MM regimens (range)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6 (3-16)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27664128"/>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Prior autologous SCT,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218390094"/>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Any bridging therapies for MM,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178300571"/>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Refractory status,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Anti-CD38 mAb refractory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Triple refractory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Penta refractory</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835417211"/>
                  </a:ext>
                </a:extLst>
              </a:tr>
            </a:tbl>
          </a:graphicData>
        </a:graphic>
      </p:graphicFrame>
      <p:sp>
        <p:nvSpPr>
          <p:cNvPr id="13" name="Rectangle 12">
            <a:extLst>
              <a:ext uri="{FF2B5EF4-FFF2-40B4-BE49-F238E27FC236}">
                <a16:creationId xmlns:a16="http://schemas.microsoft.com/office/drawing/2014/main" id="{429D7ACE-722D-4720-9A62-7303DBA26A1C}"/>
              </a:ext>
            </a:extLst>
          </p:cNvPr>
          <p:cNvSpPr/>
          <p:nvPr/>
        </p:nvSpPr>
        <p:spPr>
          <a:xfrm>
            <a:off x="461300" y="4451414"/>
            <a:ext cx="4572000" cy="253916"/>
          </a:xfrm>
          <a:prstGeom prst="rect">
            <a:avLst/>
          </a:prstGeom>
        </p:spPr>
        <p:txBody>
          <a:bodyPr>
            <a:spAutoFit/>
          </a:bodyPr>
          <a:lstStyle/>
          <a:p>
            <a:pPr defTabSz="609570" fontAlgn="auto">
              <a:spcBef>
                <a:spcPts val="600"/>
              </a:spcBef>
              <a:spcAft>
                <a:spcPts val="600"/>
              </a:spcAft>
              <a:defRPr/>
            </a:pPr>
            <a:r>
              <a:rPr lang="en-US" sz="1050" dirty="0">
                <a:solidFill>
                  <a:srgbClr val="000000">
                    <a:lumMod val="50000"/>
                  </a:srgbClr>
                </a:solidFill>
                <a:latin typeface="Calibri" panose="020F0502020204030204" pitchFamily="34" charset="0"/>
                <a:ea typeface="+mn-ea"/>
                <a:cs typeface="Calibri" panose="020F0502020204030204" pitchFamily="34" charset="0"/>
              </a:rPr>
              <a:t>*Only 4% of </a:t>
            </a:r>
            <a:r>
              <a:rPr lang="nl-NL" sz="1050" dirty="0">
                <a:solidFill>
                  <a:srgbClr val="000000">
                    <a:lumMod val="50000"/>
                  </a:srgbClr>
                </a:solidFill>
                <a:latin typeface="Calibri" panose="020F0502020204030204" pitchFamily="34" charset="0"/>
                <a:ea typeface="+mn-ea"/>
                <a:cs typeface="Calibri" panose="020F0502020204030204" pitchFamily="34" charset="0"/>
              </a:rPr>
              <a:t>patients responded (4 PR, 1 VGPR) to bridging therapy.</a:t>
            </a:r>
          </a:p>
        </p:txBody>
      </p:sp>
    </p:spTree>
    <p:extLst>
      <p:ext uri="{BB962C8B-B14F-4D97-AF65-F5344CB8AC3E}">
        <p14:creationId xmlns:p14="http://schemas.microsoft.com/office/powerpoint/2010/main" val="1430399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D5051D-230B-D54C-9DB7-A7DCF6323424}"/>
              </a:ext>
            </a:extLst>
          </p:cNvPr>
          <p:cNvSpPr/>
          <p:nvPr/>
        </p:nvSpPr>
        <p:spPr bwMode="auto">
          <a:xfrm>
            <a:off x="6809997" y="2349606"/>
            <a:ext cx="752837" cy="185285"/>
          </a:xfrm>
          <a:prstGeom prst="rect">
            <a:avLst/>
          </a:prstGeom>
          <a:solidFill>
            <a:schemeClr val="accent3"/>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80162650-04E8-904D-88DD-739FDEAA4A5E}"/>
              </a:ext>
            </a:extLst>
          </p:cNvPr>
          <p:cNvSpPr/>
          <p:nvPr/>
        </p:nvSpPr>
        <p:spPr bwMode="auto">
          <a:xfrm>
            <a:off x="6809997" y="2506737"/>
            <a:ext cx="752837" cy="403571"/>
          </a:xfrm>
          <a:prstGeom prst="rect">
            <a:avLst/>
          </a:prstGeom>
          <a:solidFill>
            <a:schemeClr val="accent4"/>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C86926F1-9CC4-2F4C-A680-AE38F934C0B4}"/>
              </a:ext>
            </a:extLst>
          </p:cNvPr>
          <p:cNvSpPr/>
          <p:nvPr/>
        </p:nvSpPr>
        <p:spPr bwMode="auto">
          <a:xfrm>
            <a:off x="6809997" y="2904065"/>
            <a:ext cx="752837" cy="428856"/>
          </a:xfrm>
          <a:prstGeom prst="rect">
            <a:avLst/>
          </a:prstGeom>
          <a:solidFill>
            <a:schemeClr val="accent5"/>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54FDB397-D7DC-424C-A8DD-1ACE6B4CDCF7}"/>
              </a:ext>
            </a:extLst>
          </p:cNvPr>
          <p:cNvSpPr/>
          <p:nvPr/>
        </p:nvSpPr>
        <p:spPr bwMode="auto">
          <a:xfrm>
            <a:off x="6809997" y="1815813"/>
            <a:ext cx="752837" cy="549410"/>
          </a:xfrm>
          <a:prstGeom prst="rect">
            <a:avLst/>
          </a:prstGeom>
          <a:solidFill>
            <a:schemeClr val="accent1"/>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KarMMa: Response</a:t>
            </a:r>
          </a:p>
        </p:txBody>
      </p:sp>
      <p:sp>
        <p:nvSpPr>
          <p:cNvPr id="10" name="Content Placeholder 9">
            <a:extLst>
              <a:ext uri="{FF2B5EF4-FFF2-40B4-BE49-F238E27FC236}">
                <a16:creationId xmlns:a16="http://schemas.microsoft.com/office/drawing/2014/main" id="{C043D34B-18FB-476C-ACFA-398FDE426EB9}"/>
              </a:ext>
            </a:extLst>
          </p:cNvPr>
          <p:cNvSpPr>
            <a:spLocks noGrp="1"/>
          </p:cNvSpPr>
          <p:nvPr>
            <p:ph idx="1"/>
          </p:nvPr>
        </p:nvSpPr>
        <p:spPr>
          <a:xfrm>
            <a:off x="453507" y="3824746"/>
            <a:ext cx="8158147" cy="800435"/>
          </a:xfrm>
        </p:spPr>
        <p:txBody>
          <a:bodyPr/>
          <a:lstStyle/>
          <a:p>
            <a:r>
              <a:rPr lang="en-US" sz="1500" dirty="0"/>
              <a:t>Median f/u: 13.3 mo; median TTFR: 1.0 mo (range: 0.5-8.8); median time to CR: 2.8 mo </a:t>
            </a:r>
            <a:br>
              <a:rPr lang="en-US" sz="1500" dirty="0"/>
            </a:br>
            <a:r>
              <a:rPr lang="en-US" sz="1500" dirty="0"/>
              <a:t>(range: 1.0-11.8)</a:t>
            </a:r>
          </a:p>
          <a:p>
            <a:r>
              <a:rPr lang="en-US" sz="1500" dirty="0"/>
              <a:t>MRD-negative in all patients in ≥CR was 26% (79% in evaluable patients for MRD and in ≥CR)</a:t>
            </a:r>
          </a:p>
        </p:txBody>
      </p:sp>
      <p:cxnSp>
        <p:nvCxnSpPr>
          <p:cNvPr id="13" name="Straight Connector 12">
            <a:extLst>
              <a:ext uri="{FF2B5EF4-FFF2-40B4-BE49-F238E27FC236}">
                <a16:creationId xmlns:a16="http://schemas.microsoft.com/office/drawing/2014/main" id="{816305CE-FD55-F042-A11D-D6DB9457995F}"/>
              </a:ext>
            </a:extLst>
          </p:cNvPr>
          <p:cNvCxnSpPr/>
          <p:nvPr/>
        </p:nvCxnSpPr>
        <p:spPr bwMode="auto">
          <a:xfrm flipV="1">
            <a:off x="1835345" y="1228089"/>
            <a:ext cx="0" cy="2104832"/>
          </a:xfrm>
          <a:prstGeom prst="line">
            <a:avLst/>
          </a:prstGeom>
          <a:noFill/>
          <a:ln w="28575" cap="flat" cmpd="sng" algn="ctr">
            <a:solidFill>
              <a:schemeClr val="bg1"/>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FDD8774F-E908-4C0F-A003-72CF69DD9BBD}"/>
              </a:ext>
            </a:extLst>
          </p:cNvPr>
          <p:cNvGrpSpPr/>
          <p:nvPr/>
        </p:nvGrpSpPr>
        <p:grpSpPr>
          <a:xfrm>
            <a:off x="1746173" y="1240583"/>
            <a:ext cx="77771" cy="2093547"/>
            <a:chOff x="2328230" y="1679196"/>
            <a:chExt cx="103695" cy="2791396"/>
          </a:xfrm>
        </p:grpSpPr>
        <p:cxnSp>
          <p:nvCxnSpPr>
            <p:cNvPr id="14" name="Straight Connector 13">
              <a:extLst>
                <a:ext uri="{FF2B5EF4-FFF2-40B4-BE49-F238E27FC236}">
                  <a16:creationId xmlns:a16="http://schemas.microsoft.com/office/drawing/2014/main" id="{E693FAD6-32D0-2D42-BB39-FB8DCC587238}"/>
                </a:ext>
              </a:extLst>
            </p:cNvPr>
            <p:cNvCxnSpPr/>
            <p:nvPr/>
          </p:nvCxnSpPr>
          <p:spPr bwMode="auto">
            <a:xfrm flipH="1">
              <a:off x="2328230" y="1679196"/>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68E1F89F-9A3C-864D-862B-FDB3E828CB9E}"/>
                </a:ext>
              </a:extLst>
            </p:cNvPr>
            <p:cNvCxnSpPr/>
            <p:nvPr/>
          </p:nvCxnSpPr>
          <p:spPr bwMode="auto">
            <a:xfrm flipH="1">
              <a:off x="2328230" y="2238262"/>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FC3564E8-0531-7B45-9FA1-7083BC51B20B}"/>
                </a:ext>
              </a:extLst>
            </p:cNvPr>
            <p:cNvCxnSpPr/>
            <p:nvPr/>
          </p:nvCxnSpPr>
          <p:spPr bwMode="auto">
            <a:xfrm flipH="1">
              <a:off x="2328230" y="2797329"/>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79EBE1E-11D9-D24C-86EA-0824C6CD34D1}"/>
                </a:ext>
              </a:extLst>
            </p:cNvPr>
            <p:cNvCxnSpPr/>
            <p:nvPr/>
          </p:nvCxnSpPr>
          <p:spPr bwMode="auto">
            <a:xfrm flipH="1">
              <a:off x="2328230" y="3356396"/>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729D076-8B43-084A-B7E7-AD0148D4807B}"/>
                </a:ext>
              </a:extLst>
            </p:cNvPr>
            <p:cNvCxnSpPr/>
            <p:nvPr/>
          </p:nvCxnSpPr>
          <p:spPr bwMode="auto">
            <a:xfrm flipH="1">
              <a:off x="2328230" y="3915462"/>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240C3399-37E6-6647-B762-C6476C26420E}"/>
                </a:ext>
              </a:extLst>
            </p:cNvPr>
            <p:cNvCxnSpPr/>
            <p:nvPr/>
          </p:nvCxnSpPr>
          <p:spPr bwMode="auto">
            <a:xfrm flipH="1">
              <a:off x="2328230" y="4470592"/>
              <a:ext cx="103695" cy="0"/>
            </a:xfrm>
            <a:prstGeom prst="line">
              <a:avLst/>
            </a:prstGeom>
            <a:noFill/>
            <a:ln w="28575" cap="flat" cmpd="sng" algn="ctr">
              <a:solidFill>
                <a:schemeClr val="bg1"/>
              </a:solidFill>
              <a:prstDash val="solid"/>
              <a:round/>
              <a:headEnd type="none" w="med" len="med"/>
              <a:tailEnd type="none" w="med" len="med"/>
            </a:ln>
            <a:effectLst/>
          </p:spPr>
        </p:cxnSp>
      </p:grpSp>
      <p:grpSp>
        <p:nvGrpSpPr>
          <p:cNvPr id="21" name="Group 20">
            <a:extLst>
              <a:ext uri="{FF2B5EF4-FFF2-40B4-BE49-F238E27FC236}">
                <a16:creationId xmlns:a16="http://schemas.microsoft.com/office/drawing/2014/main" id="{BD4BC288-22F9-5343-906F-4393BA3D55DD}"/>
              </a:ext>
            </a:extLst>
          </p:cNvPr>
          <p:cNvGrpSpPr/>
          <p:nvPr/>
        </p:nvGrpSpPr>
        <p:grpSpPr>
          <a:xfrm>
            <a:off x="1364747" y="1103760"/>
            <a:ext cx="420311" cy="2401539"/>
            <a:chOff x="613494" y="1767979"/>
            <a:chExt cx="560415" cy="3849314"/>
          </a:xfrm>
        </p:grpSpPr>
        <p:sp>
          <p:nvSpPr>
            <p:cNvPr id="22" name="TextBox 21">
              <a:extLst>
                <a:ext uri="{FF2B5EF4-FFF2-40B4-BE49-F238E27FC236}">
                  <a16:creationId xmlns:a16="http://schemas.microsoft.com/office/drawing/2014/main" id="{E25F9911-5DA3-6A45-A36E-1E09309042C5}"/>
                </a:ext>
              </a:extLst>
            </p:cNvPr>
            <p:cNvSpPr txBox="1"/>
            <p:nvPr/>
          </p:nvSpPr>
          <p:spPr bwMode="auto">
            <a:xfrm>
              <a:off x="613494" y="1767979"/>
              <a:ext cx="560411"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100</a:t>
              </a:r>
            </a:p>
          </p:txBody>
        </p:sp>
        <p:sp>
          <p:nvSpPr>
            <p:cNvPr id="23" name="TextBox 22">
              <a:extLst>
                <a:ext uri="{FF2B5EF4-FFF2-40B4-BE49-F238E27FC236}">
                  <a16:creationId xmlns:a16="http://schemas.microsoft.com/office/drawing/2014/main" id="{C021E0AD-96F3-5340-A054-82518556FEBA}"/>
                </a:ext>
              </a:extLst>
            </p:cNvPr>
            <p:cNvSpPr txBox="1"/>
            <p:nvPr/>
          </p:nvSpPr>
          <p:spPr bwMode="auto">
            <a:xfrm>
              <a:off x="718229" y="2451118"/>
              <a:ext cx="455680"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80</a:t>
              </a:r>
            </a:p>
          </p:txBody>
        </p:sp>
        <p:sp>
          <p:nvSpPr>
            <p:cNvPr id="24" name="TextBox 23">
              <a:extLst>
                <a:ext uri="{FF2B5EF4-FFF2-40B4-BE49-F238E27FC236}">
                  <a16:creationId xmlns:a16="http://schemas.microsoft.com/office/drawing/2014/main" id="{7431E9D9-5595-B941-919C-9357D8721247}"/>
                </a:ext>
              </a:extLst>
            </p:cNvPr>
            <p:cNvSpPr txBox="1"/>
            <p:nvPr/>
          </p:nvSpPr>
          <p:spPr bwMode="auto">
            <a:xfrm>
              <a:off x="718229" y="3131042"/>
              <a:ext cx="455680"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60</a:t>
              </a:r>
            </a:p>
          </p:txBody>
        </p:sp>
        <p:sp>
          <p:nvSpPr>
            <p:cNvPr id="25" name="TextBox 24">
              <a:extLst>
                <a:ext uri="{FF2B5EF4-FFF2-40B4-BE49-F238E27FC236}">
                  <a16:creationId xmlns:a16="http://schemas.microsoft.com/office/drawing/2014/main" id="{DC1CF49C-00E9-894F-B008-D150FF4F9942}"/>
                </a:ext>
              </a:extLst>
            </p:cNvPr>
            <p:cNvSpPr txBox="1"/>
            <p:nvPr/>
          </p:nvSpPr>
          <p:spPr bwMode="auto">
            <a:xfrm>
              <a:off x="718229" y="3814179"/>
              <a:ext cx="455680"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40</a:t>
              </a:r>
            </a:p>
          </p:txBody>
        </p:sp>
        <p:sp>
          <p:nvSpPr>
            <p:cNvPr id="26" name="TextBox 25">
              <a:extLst>
                <a:ext uri="{FF2B5EF4-FFF2-40B4-BE49-F238E27FC236}">
                  <a16:creationId xmlns:a16="http://schemas.microsoft.com/office/drawing/2014/main" id="{4EA8AD9A-B916-F344-8A39-DABC7025DB33}"/>
                </a:ext>
              </a:extLst>
            </p:cNvPr>
            <p:cNvSpPr txBox="1"/>
            <p:nvPr/>
          </p:nvSpPr>
          <p:spPr bwMode="auto">
            <a:xfrm>
              <a:off x="718229" y="4487674"/>
              <a:ext cx="455680"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27" name="TextBox 26">
              <a:extLst>
                <a:ext uri="{FF2B5EF4-FFF2-40B4-BE49-F238E27FC236}">
                  <a16:creationId xmlns:a16="http://schemas.microsoft.com/office/drawing/2014/main" id="{895300CC-5A96-6749-B0CD-442E08CB3E58}"/>
                </a:ext>
              </a:extLst>
            </p:cNvPr>
            <p:cNvSpPr txBox="1"/>
            <p:nvPr/>
          </p:nvSpPr>
          <p:spPr bwMode="auto">
            <a:xfrm>
              <a:off x="822957" y="5173304"/>
              <a:ext cx="350952" cy="443989"/>
            </a:xfrm>
            <a:prstGeom prst="rect">
              <a:avLst/>
            </a:prstGeom>
            <a:noFill/>
          </p:spPr>
          <p:txBody>
            <a:bodyPr wrap="none">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grpSp>
      <p:sp>
        <p:nvSpPr>
          <p:cNvPr id="28" name="TextBox 73">
            <a:extLst>
              <a:ext uri="{FF2B5EF4-FFF2-40B4-BE49-F238E27FC236}">
                <a16:creationId xmlns:a16="http://schemas.microsoft.com/office/drawing/2014/main" id="{12D45917-E2AD-D74F-82D0-E3A8310997D8}"/>
              </a:ext>
            </a:extLst>
          </p:cNvPr>
          <p:cNvSpPr txBox="1">
            <a:spLocks noChangeArrowheads="1"/>
          </p:cNvSpPr>
          <p:nvPr/>
        </p:nvSpPr>
        <p:spPr bwMode="auto">
          <a:xfrm rot="16200000">
            <a:off x="829873" y="2238268"/>
            <a:ext cx="992245"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Response (%)</a:t>
            </a:r>
          </a:p>
        </p:txBody>
      </p:sp>
      <p:sp>
        <p:nvSpPr>
          <p:cNvPr id="29" name="TextBox 73">
            <a:extLst>
              <a:ext uri="{FF2B5EF4-FFF2-40B4-BE49-F238E27FC236}">
                <a16:creationId xmlns:a16="http://schemas.microsoft.com/office/drawing/2014/main" id="{F43E76E2-8AE9-444B-A8FD-2888D692F8B7}"/>
              </a:ext>
            </a:extLst>
          </p:cNvPr>
          <p:cNvSpPr txBox="1">
            <a:spLocks noChangeArrowheads="1"/>
          </p:cNvSpPr>
          <p:nvPr/>
        </p:nvSpPr>
        <p:spPr bwMode="auto">
          <a:xfrm>
            <a:off x="1176152" y="3443366"/>
            <a:ext cx="879073"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CAR T-cells:</a:t>
            </a:r>
          </a:p>
        </p:txBody>
      </p:sp>
      <p:sp>
        <p:nvSpPr>
          <p:cNvPr id="30" name="TextBox 73">
            <a:extLst>
              <a:ext uri="{FF2B5EF4-FFF2-40B4-BE49-F238E27FC236}">
                <a16:creationId xmlns:a16="http://schemas.microsoft.com/office/drawing/2014/main" id="{FC9E9002-4D77-1843-904C-E23F160B59E7}"/>
              </a:ext>
            </a:extLst>
          </p:cNvPr>
          <p:cNvSpPr txBox="1">
            <a:spLocks noChangeArrowheads="1"/>
          </p:cNvSpPr>
          <p:nvPr/>
        </p:nvSpPr>
        <p:spPr bwMode="auto">
          <a:xfrm>
            <a:off x="2197522" y="3439192"/>
            <a:ext cx="723582"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150 x 10</a:t>
            </a:r>
            <a:r>
              <a:rPr lang="en-US" sz="1200" b="1" baseline="30000" dirty="0">
                <a:solidFill>
                  <a:prstClr val="black"/>
                </a:solidFill>
                <a:latin typeface="Calibri" panose="020F0502020204030204" pitchFamily="34" charset="0"/>
                <a:ea typeface="+mn-ea"/>
                <a:cs typeface="Calibri" panose="020F0502020204030204" pitchFamily="34" charset="0"/>
              </a:rPr>
              <a:t>6</a:t>
            </a:r>
            <a:endParaRPr lang="en-US" sz="1200" b="1" dirty="0">
              <a:solidFill>
                <a:prstClr val="black"/>
              </a:solidFill>
              <a:latin typeface="Calibri" panose="020F0502020204030204" pitchFamily="34" charset="0"/>
              <a:ea typeface="+mn-ea"/>
              <a:cs typeface="Calibri" panose="020F0502020204030204" pitchFamily="34" charset="0"/>
            </a:endParaRPr>
          </a:p>
        </p:txBody>
      </p:sp>
      <p:sp>
        <p:nvSpPr>
          <p:cNvPr id="31" name="TextBox 73">
            <a:extLst>
              <a:ext uri="{FF2B5EF4-FFF2-40B4-BE49-F238E27FC236}">
                <a16:creationId xmlns:a16="http://schemas.microsoft.com/office/drawing/2014/main" id="{A5671969-E292-3F42-847D-8E2F29C5FD37}"/>
              </a:ext>
            </a:extLst>
          </p:cNvPr>
          <p:cNvSpPr txBox="1">
            <a:spLocks noChangeArrowheads="1"/>
          </p:cNvSpPr>
          <p:nvPr/>
        </p:nvSpPr>
        <p:spPr bwMode="auto">
          <a:xfrm>
            <a:off x="3744145" y="3444098"/>
            <a:ext cx="723582"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300 x 10</a:t>
            </a:r>
            <a:r>
              <a:rPr lang="en-US" sz="1200" b="1" baseline="30000" dirty="0">
                <a:solidFill>
                  <a:prstClr val="black"/>
                </a:solidFill>
                <a:latin typeface="Calibri" panose="020F0502020204030204" pitchFamily="34" charset="0"/>
                <a:ea typeface="+mn-ea"/>
                <a:cs typeface="Calibri" panose="020F0502020204030204" pitchFamily="34" charset="0"/>
              </a:rPr>
              <a:t>6</a:t>
            </a:r>
            <a:endParaRPr lang="en-US" sz="1200" b="1" dirty="0">
              <a:solidFill>
                <a:prstClr val="black"/>
              </a:solidFill>
              <a:latin typeface="Calibri" panose="020F0502020204030204" pitchFamily="34" charset="0"/>
              <a:ea typeface="+mn-ea"/>
              <a:cs typeface="Calibri" panose="020F0502020204030204" pitchFamily="34" charset="0"/>
            </a:endParaRPr>
          </a:p>
        </p:txBody>
      </p:sp>
      <p:sp>
        <p:nvSpPr>
          <p:cNvPr id="32" name="TextBox 73">
            <a:extLst>
              <a:ext uri="{FF2B5EF4-FFF2-40B4-BE49-F238E27FC236}">
                <a16:creationId xmlns:a16="http://schemas.microsoft.com/office/drawing/2014/main" id="{1E3CFD6E-2503-9645-AE41-21D0FE037AB6}"/>
              </a:ext>
            </a:extLst>
          </p:cNvPr>
          <p:cNvSpPr txBox="1">
            <a:spLocks noChangeArrowheads="1"/>
          </p:cNvSpPr>
          <p:nvPr/>
        </p:nvSpPr>
        <p:spPr bwMode="auto">
          <a:xfrm>
            <a:off x="5304845" y="3444098"/>
            <a:ext cx="723582"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450 x 10</a:t>
            </a:r>
            <a:r>
              <a:rPr lang="en-US" sz="1200" b="1" baseline="30000" dirty="0">
                <a:solidFill>
                  <a:prstClr val="black"/>
                </a:solidFill>
                <a:latin typeface="Calibri" panose="020F0502020204030204" pitchFamily="34" charset="0"/>
                <a:ea typeface="+mn-ea"/>
                <a:cs typeface="Calibri" panose="020F0502020204030204" pitchFamily="34" charset="0"/>
              </a:rPr>
              <a:t>6</a:t>
            </a:r>
            <a:endParaRPr lang="en-US" sz="1200" b="1" dirty="0">
              <a:solidFill>
                <a:prstClr val="black"/>
              </a:solidFill>
              <a:latin typeface="Calibri" panose="020F0502020204030204" pitchFamily="34" charset="0"/>
              <a:ea typeface="+mn-ea"/>
              <a:cs typeface="Calibri" panose="020F0502020204030204" pitchFamily="34" charset="0"/>
            </a:endParaRPr>
          </a:p>
        </p:txBody>
      </p:sp>
      <p:sp>
        <p:nvSpPr>
          <p:cNvPr id="33" name="TextBox 73">
            <a:extLst>
              <a:ext uri="{FF2B5EF4-FFF2-40B4-BE49-F238E27FC236}">
                <a16:creationId xmlns:a16="http://schemas.microsoft.com/office/drawing/2014/main" id="{4DFCA00A-F121-7142-9409-ECA1F5A550ED}"/>
              </a:ext>
            </a:extLst>
          </p:cNvPr>
          <p:cNvSpPr txBox="1">
            <a:spLocks noChangeArrowheads="1"/>
          </p:cNvSpPr>
          <p:nvPr/>
        </p:nvSpPr>
        <p:spPr bwMode="auto">
          <a:xfrm>
            <a:off x="6356320" y="3444098"/>
            <a:ext cx="1701350"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Ide-cel Treated (N = 128)</a:t>
            </a:r>
          </a:p>
        </p:txBody>
      </p:sp>
      <p:sp>
        <p:nvSpPr>
          <p:cNvPr id="34" name="TextBox 73">
            <a:extLst>
              <a:ext uri="{FF2B5EF4-FFF2-40B4-BE49-F238E27FC236}">
                <a16:creationId xmlns:a16="http://schemas.microsoft.com/office/drawing/2014/main" id="{80CC762A-328C-1345-83BA-BDFA54D1588C}"/>
              </a:ext>
            </a:extLst>
          </p:cNvPr>
          <p:cNvSpPr txBox="1">
            <a:spLocks noChangeArrowheads="1"/>
          </p:cNvSpPr>
          <p:nvPr/>
        </p:nvSpPr>
        <p:spPr bwMode="auto">
          <a:xfrm>
            <a:off x="2071422" y="1200189"/>
            <a:ext cx="2081774" cy="807905"/>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CR/sCR and MRD negative</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CR/sCR and MRD not evaluable</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VGPR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PR</a:t>
            </a:r>
          </a:p>
        </p:txBody>
      </p:sp>
      <p:sp>
        <p:nvSpPr>
          <p:cNvPr id="35" name="TextBox 73">
            <a:extLst>
              <a:ext uri="{FF2B5EF4-FFF2-40B4-BE49-F238E27FC236}">
                <a16:creationId xmlns:a16="http://schemas.microsoft.com/office/drawing/2014/main" id="{2CC5300B-BB50-A749-800E-D4A3A7253358}"/>
              </a:ext>
            </a:extLst>
          </p:cNvPr>
          <p:cNvSpPr txBox="1">
            <a:spLocks noChangeArrowheads="1"/>
          </p:cNvSpPr>
          <p:nvPr/>
        </p:nvSpPr>
        <p:spPr bwMode="auto">
          <a:xfrm>
            <a:off x="2217741" y="2090213"/>
            <a:ext cx="752436" cy="253908"/>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ORR: 50%</a:t>
            </a:r>
          </a:p>
        </p:txBody>
      </p:sp>
      <p:sp>
        <p:nvSpPr>
          <p:cNvPr id="36" name="TextBox 73">
            <a:extLst>
              <a:ext uri="{FF2B5EF4-FFF2-40B4-BE49-F238E27FC236}">
                <a16:creationId xmlns:a16="http://schemas.microsoft.com/office/drawing/2014/main" id="{EA05009C-9A1E-B047-8F2B-758F4FF5563C}"/>
              </a:ext>
            </a:extLst>
          </p:cNvPr>
          <p:cNvSpPr txBox="1">
            <a:spLocks noChangeArrowheads="1"/>
          </p:cNvSpPr>
          <p:nvPr/>
        </p:nvSpPr>
        <p:spPr bwMode="auto">
          <a:xfrm>
            <a:off x="3754280" y="1711988"/>
            <a:ext cx="752436" cy="253908"/>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ORR: 69%</a:t>
            </a:r>
          </a:p>
        </p:txBody>
      </p:sp>
      <p:sp>
        <p:nvSpPr>
          <p:cNvPr id="37" name="TextBox 73">
            <a:extLst>
              <a:ext uri="{FF2B5EF4-FFF2-40B4-BE49-F238E27FC236}">
                <a16:creationId xmlns:a16="http://schemas.microsoft.com/office/drawing/2014/main" id="{00F60E89-28A0-394E-8226-6CA90C80E92A}"/>
              </a:ext>
            </a:extLst>
          </p:cNvPr>
          <p:cNvSpPr txBox="1">
            <a:spLocks noChangeArrowheads="1"/>
          </p:cNvSpPr>
          <p:nvPr/>
        </p:nvSpPr>
        <p:spPr bwMode="auto">
          <a:xfrm>
            <a:off x="5290819" y="1434196"/>
            <a:ext cx="752436" cy="253908"/>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ORR: 82%</a:t>
            </a:r>
          </a:p>
        </p:txBody>
      </p:sp>
      <p:sp>
        <p:nvSpPr>
          <p:cNvPr id="38" name="TextBox 73">
            <a:extLst>
              <a:ext uri="{FF2B5EF4-FFF2-40B4-BE49-F238E27FC236}">
                <a16:creationId xmlns:a16="http://schemas.microsoft.com/office/drawing/2014/main" id="{7EB689EE-0872-D74C-B60B-D86215A7C3F6}"/>
              </a:ext>
            </a:extLst>
          </p:cNvPr>
          <p:cNvSpPr txBox="1">
            <a:spLocks noChangeArrowheads="1"/>
          </p:cNvSpPr>
          <p:nvPr/>
        </p:nvSpPr>
        <p:spPr bwMode="auto">
          <a:xfrm>
            <a:off x="6809996" y="1616498"/>
            <a:ext cx="752436" cy="253908"/>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ORR: 73%</a:t>
            </a:r>
          </a:p>
        </p:txBody>
      </p:sp>
      <p:sp>
        <p:nvSpPr>
          <p:cNvPr id="39" name="TextBox 73">
            <a:extLst>
              <a:ext uri="{FF2B5EF4-FFF2-40B4-BE49-F238E27FC236}">
                <a16:creationId xmlns:a16="http://schemas.microsoft.com/office/drawing/2014/main" id="{99284574-A541-D645-A830-118279C5677B}"/>
              </a:ext>
            </a:extLst>
          </p:cNvPr>
          <p:cNvSpPr txBox="1">
            <a:spLocks noChangeArrowheads="1"/>
          </p:cNvSpPr>
          <p:nvPr/>
        </p:nvSpPr>
        <p:spPr bwMode="auto">
          <a:xfrm>
            <a:off x="2981670" y="2415151"/>
            <a:ext cx="428629" cy="438574"/>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25%</a:t>
            </a:r>
          </a:p>
        </p:txBody>
      </p:sp>
      <p:sp>
        <p:nvSpPr>
          <p:cNvPr id="40" name="TextBox 73">
            <a:extLst>
              <a:ext uri="{FF2B5EF4-FFF2-40B4-BE49-F238E27FC236}">
                <a16:creationId xmlns:a16="http://schemas.microsoft.com/office/drawing/2014/main" id="{2CA6D951-B157-AC4E-AAE2-0FA760B3D903}"/>
              </a:ext>
            </a:extLst>
          </p:cNvPr>
          <p:cNvSpPr txBox="1">
            <a:spLocks noChangeArrowheads="1"/>
          </p:cNvSpPr>
          <p:nvPr/>
        </p:nvSpPr>
        <p:spPr bwMode="auto">
          <a:xfrm>
            <a:off x="4535571" y="2015824"/>
            <a:ext cx="428629" cy="438574"/>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29%</a:t>
            </a:r>
          </a:p>
        </p:txBody>
      </p:sp>
      <p:sp>
        <p:nvSpPr>
          <p:cNvPr id="41" name="TextBox 73">
            <a:extLst>
              <a:ext uri="{FF2B5EF4-FFF2-40B4-BE49-F238E27FC236}">
                <a16:creationId xmlns:a16="http://schemas.microsoft.com/office/drawing/2014/main" id="{C79E2EC1-1CF4-5243-9AA5-30C3CAF9C6A3}"/>
              </a:ext>
            </a:extLst>
          </p:cNvPr>
          <p:cNvSpPr txBox="1">
            <a:spLocks noChangeArrowheads="1"/>
          </p:cNvSpPr>
          <p:nvPr/>
        </p:nvSpPr>
        <p:spPr bwMode="auto">
          <a:xfrm>
            <a:off x="6080791" y="1816161"/>
            <a:ext cx="428629" cy="438574"/>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39%</a:t>
            </a:r>
          </a:p>
        </p:txBody>
      </p:sp>
      <p:sp>
        <p:nvSpPr>
          <p:cNvPr id="42" name="TextBox 73">
            <a:extLst>
              <a:ext uri="{FF2B5EF4-FFF2-40B4-BE49-F238E27FC236}">
                <a16:creationId xmlns:a16="http://schemas.microsoft.com/office/drawing/2014/main" id="{D772EA6E-5B2D-BE4D-85E8-93DA5CDA12CF}"/>
              </a:ext>
            </a:extLst>
          </p:cNvPr>
          <p:cNvSpPr txBox="1">
            <a:spLocks noChangeArrowheads="1"/>
          </p:cNvSpPr>
          <p:nvPr/>
        </p:nvSpPr>
        <p:spPr bwMode="auto">
          <a:xfrm>
            <a:off x="7626011" y="1937695"/>
            <a:ext cx="428629" cy="438574"/>
          </a:xfrm>
          <a:prstGeom prst="rect">
            <a:avLst/>
          </a:prstGeom>
          <a:noFill/>
          <a:ln w="9525">
            <a:noFill/>
            <a:miter lim="800000"/>
            <a:headEnd/>
            <a:tailEnd/>
          </a:ln>
        </p:spPr>
        <p:txBody>
          <a:bodyPr wrap="none" lIns="68573" tIns="34286" rIns="68573" bIns="34286">
            <a:prstTxWarp prst="textNoShape">
              <a:avLst/>
            </a:prstTxWarp>
            <a:spAutoFit/>
          </a:bodyPr>
          <a:lstStyle/>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CRR:</a:t>
            </a:r>
          </a:p>
          <a:p>
            <a:pP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33%</a:t>
            </a:r>
          </a:p>
        </p:txBody>
      </p:sp>
      <p:sp>
        <p:nvSpPr>
          <p:cNvPr id="43" name="TextBox 73">
            <a:extLst>
              <a:ext uri="{FF2B5EF4-FFF2-40B4-BE49-F238E27FC236}">
                <a16:creationId xmlns:a16="http://schemas.microsoft.com/office/drawing/2014/main" id="{B9384216-D0DD-D948-8732-00E65238F28C}"/>
              </a:ext>
            </a:extLst>
          </p:cNvPr>
          <p:cNvSpPr txBox="1">
            <a:spLocks noChangeArrowheads="1"/>
          </p:cNvSpPr>
          <p:nvPr/>
        </p:nvSpPr>
        <p:spPr bwMode="auto">
          <a:xfrm>
            <a:off x="7043483" y="1832692"/>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26</a:t>
            </a:r>
          </a:p>
        </p:txBody>
      </p:sp>
      <p:sp>
        <p:nvSpPr>
          <p:cNvPr id="46" name="TextBox 73">
            <a:extLst>
              <a:ext uri="{FF2B5EF4-FFF2-40B4-BE49-F238E27FC236}">
                <a16:creationId xmlns:a16="http://schemas.microsoft.com/office/drawing/2014/main" id="{4F86C64F-DBE0-204F-B833-BC126292C761}"/>
              </a:ext>
            </a:extLst>
          </p:cNvPr>
          <p:cNvSpPr txBox="1">
            <a:spLocks noChangeArrowheads="1"/>
          </p:cNvSpPr>
          <p:nvPr/>
        </p:nvSpPr>
        <p:spPr bwMode="auto">
          <a:xfrm>
            <a:off x="7082758" y="2306221"/>
            <a:ext cx="217033"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7</a:t>
            </a:r>
          </a:p>
        </p:txBody>
      </p:sp>
      <p:sp>
        <p:nvSpPr>
          <p:cNvPr id="47" name="TextBox 73">
            <a:extLst>
              <a:ext uri="{FF2B5EF4-FFF2-40B4-BE49-F238E27FC236}">
                <a16:creationId xmlns:a16="http://schemas.microsoft.com/office/drawing/2014/main" id="{FCB72B5F-7869-8240-B926-CC96632E004B}"/>
              </a:ext>
            </a:extLst>
          </p:cNvPr>
          <p:cNvSpPr txBox="1">
            <a:spLocks noChangeArrowheads="1"/>
          </p:cNvSpPr>
          <p:nvPr/>
        </p:nvSpPr>
        <p:spPr bwMode="auto">
          <a:xfrm>
            <a:off x="7043483" y="2518492"/>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20</a:t>
            </a:r>
          </a:p>
        </p:txBody>
      </p:sp>
      <p:sp>
        <p:nvSpPr>
          <p:cNvPr id="48" name="TextBox 73">
            <a:extLst>
              <a:ext uri="{FF2B5EF4-FFF2-40B4-BE49-F238E27FC236}">
                <a16:creationId xmlns:a16="http://schemas.microsoft.com/office/drawing/2014/main" id="{E83D4662-08D2-A041-B3ED-CD602B7638B8}"/>
              </a:ext>
            </a:extLst>
          </p:cNvPr>
          <p:cNvSpPr txBox="1">
            <a:spLocks noChangeArrowheads="1"/>
          </p:cNvSpPr>
          <p:nvPr/>
        </p:nvSpPr>
        <p:spPr bwMode="auto">
          <a:xfrm>
            <a:off x="7043483" y="2926706"/>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21</a:t>
            </a:r>
          </a:p>
        </p:txBody>
      </p:sp>
      <p:sp>
        <p:nvSpPr>
          <p:cNvPr id="49" name="Right Bracket 48">
            <a:extLst>
              <a:ext uri="{FF2B5EF4-FFF2-40B4-BE49-F238E27FC236}">
                <a16:creationId xmlns:a16="http://schemas.microsoft.com/office/drawing/2014/main" id="{22F07791-920D-C540-9CD9-8938873B0A4E}"/>
              </a:ext>
            </a:extLst>
          </p:cNvPr>
          <p:cNvSpPr/>
          <p:nvPr/>
        </p:nvSpPr>
        <p:spPr bwMode="auto">
          <a:xfrm>
            <a:off x="7562834" y="1815813"/>
            <a:ext cx="63177" cy="702679"/>
          </a:xfrm>
          <a:prstGeom prst="rightBracket">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0" name="Right Bracket 49">
            <a:extLst>
              <a:ext uri="{FF2B5EF4-FFF2-40B4-BE49-F238E27FC236}">
                <a16:creationId xmlns:a16="http://schemas.microsoft.com/office/drawing/2014/main" id="{EA98DF9F-7098-4240-BF91-A1FE5F491B9A}"/>
              </a:ext>
            </a:extLst>
          </p:cNvPr>
          <p:cNvSpPr/>
          <p:nvPr/>
        </p:nvSpPr>
        <p:spPr bwMode="auto">
          <a:xfrm>
            <a:off x="6026295" y="1643960"/>
            <a:ext cx="60180" cy="854520"/>
          </a:xfrm>
          <a:prstGeom prst="rightBracket">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1" name="Right Bracket 50">
            <a:extLst>
              <a:ext uri="{FF2B5EF4-FFF2-40B4-BE49-F238E27FC236}">
                <a16:creationId xmlns:a16="http://schemas.microsoft.com/office/drawing/2014/main" id="{61229628-B938-5047-9664-2BE7598DDD41}"/>
              </a:ext>
            </a:extLst>
          </p:cNvPr>
          <p:cNvSpPr/>
          <p:nvPr/>
        </p:nvSpPr>
        <p:spPr bwMode="auto">
          <a:xfrm>
            <a:off x="4496668" y="1919799"/>
            <a:ext cx="49521" cy="598692"/>
          </a:xfrm>
          <a:prstGeom prst="rightBracket">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2" name="Right Bracket 51">
            <a:extLst>
              <a:ext uri="{FF2B5EF4-FFF2-40B4-BE49-F238E27FC236}">
                <a16:creationId xmlns:a16="http://schemas.microsoft.com/office/drawing/2014/main" id="{7871B537-E4B6-8A47-AEFB-66592BD7D897}"/>
              </a:ext>
            </a:extLst>
          </p:cNvPr>
          <p:cNvSpPr/>
          <p:nvPr/>
        </p:nvSpPr>
        <p:spPr bwMode="auto">
          <a:xfrm>
            <a:off x="2961364" y="2311617"/>
            <a:ext cx="48113" cy="542108"/>
          </a:xfrm>
          <a:prstGeom prst="rightBracket">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2E2318A5-E26B-D643-A6F9-DD6AB9976F10}"/>
              </a:ext>
            </a:extLst>
          </p:cNvPr>
          <p:cNvSpPr/>
          <p:nvPr/>
        </p:nvSpPr>
        <p:spPr bwMode="auto">
          <a:xfrm>
            <a:off x="5269711" y="2232964"/>
            <a:ext cx="752837" cy="234639"/>
          </a:xfrm>
          <a:prstGeom prst="rect">
            <a:avLst/>
          </a:prstGeom>
          <a:solidFill>
            <a:schemeClr val="accent3"/>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0E55014C-6F90-CF4B-BAC6-65C40345A1E3}"/>
              </a:ext>
            </a:extLst>
          </p:cNvPr>
          <p:cNvSpPr/>
          <p:nvPr/>
        </p:nvSpPr>
        <p:spPr bwMode="auto">
          <a:xfrm>
            <a:off x="5269711" y="2467603"/>
            <a:ext cx="752837" cy="549492"/>
          </a:xfrm>
          <a:prstGeom prst="rect">
            <a:avLst/>
          </a:prstGeom>
          <a:solidFill>
            <a:schemeClr val="accent4"/>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7237EC4C-E505-334C-B1CA-2F7C153F3900}"/>
              </a:ext>
            </a:extLst>
          </p:cNvPr>
          <p:cNvSpPr/>
          <p:nvPr/>
        </p:nvSpPr>
        <p:spPr bwMode="auto">
          <a:xfrm>
            <a:off x="5269711" y="3011764"/>
            <a:ext cx="752837" cy="329485"/>
          </a:xfrm>
          <a:prstGeom prst="rect">
            <a:avLst/>
          </a:prstGeom>
          <a:solidFill>
            <a:schemeClr val="accent5"/>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1DB8469A-4CB4-7645-8537-DD7978B98D98}"/>
              </a:ext>
            </a:extLst>
          </p:cNvPr>
          <p:cNvSpPr/>
          <p:nvPr/>
        </p:nvSpPr>
        <p:spPr bwMode="auto">
          <a:xfrm>
            <a:off x="5269711" y="1636854"/>
            <a:ext cx="752837" cy="598691"/>
          </a:xfrm>
          <a:prstGeom prst="rect">
            <a:avLst/>
          </a:prstGeom>
          <a:solidFill>
            <a:schemeClr val="accent1"/>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57" name="TextBox 73">
            <a:extLst>
              <a:ext uri="{FF2B5EF4-FFF2-40B4-BE49-F238E27FC236}">
                <a16:creationId xmlns:a16="http://schemas.microsoft.com/office/drawing/2014/main" id="{A28B2A92-E436-364C-B7B5-C44C3B92B179}"/>
              </a:ext>
            </a:extLst>
          </p:cNvPr>
          <p:cNvSpPr txBox="1">
            <a:spLocks noChangeArrowheads="1"/>
          </p:cNvSpPr>
          <p:nvPr/>
        </p:nvSpPr>
        <p:spPr bwMode="auto">
          <a:xfrm>
            <a:off x="5503196" y="1653734"/>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28</a:t>
            </a:r>
          </a:p>
        </p:txBody>
      </p:sp>
      <p:sp>
        <p:nvSpPr>
          <p:cNvPr id="58" name="TextBox 73">
            <a:extLst>
              <a:ext uri="{FF2B5EF4-FFF2-40B4-BE49-F238E27FC236}">
                <a16:creationId xmlns:a16="http://schemas.microsoft.com/office/drawing/2014/main" id="{A0D56DE5-4199-3144-94C9-8B0AE3F9B84A}"/>
              </a:ext>
            </a:extLst>
          </p:cNvPr>
          <p:cNvSpPr txBox="1">
            <a:spLocks noChangeArrowheads="1"/>
          </p:cNvSpPr>
          <p:nvPr/>
        </p:nvSpPr>
        <p:spPr bwMode="auto">
          <a:xfrm>
            <a:off x="5503197" y="2223329"/>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11</a:t>
            </a:r>
          </a:p>
        </p:txBody>
      </p:sp>
      <p:sp>
        <p:nvSpPr>
          <p:cNvPr id="59" name="TextBox 73">
            <a:extLst>
              <a:ext uri="{FF2B5EF4-FFF2-40B4-BE49-F238E27FC236}">
                <a16:creationId xmlns:a16="http://schemas.microsoft.com/office/drawing/2014/main" id="{BC19BC20-5E99-9540-9E4E-8468286016DE}"/>
              </a:ext>
            </a:extLst>
          </p:cNvPr>
          <p:cNvSpPr txBox="1">
            <a:spLocks noChangeArrowheads="1"/>
          </p:cNvSpPr>
          <p:nvPr/>
        </p:nvSpPr>
        <p:spPr bwMode="auto">
          <a:xfrm>
            <a:off x="5503197" y="2567789"/>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26</a:t>
            </a:r>
          </a:p>
        </p:txBody>
      </p:sp>
      <p:sp>
        <p:nvSpPr>
          <p:cNvPr id="60" name="TextBox 73">
            <a:extLst>
              <a:ext uri="{FF2B5EF4-FFF2-40B4-BE49-F238E27FC236}">
                <a16:creationId xmlns:a16="http://schemas.microsoft.com/office/drawing/2014/main" id="{A95EC0E2-A4F2-214E-9461-E34AFE6E3FF7}"/>
              </a:ext>
            </a:extLst>
          </p:cNvPr>
          <p:cNvSpPr txBox="1">
            <a:spLocks noChangeArrowheads="1"/>
          </p:cNvSpPr>
          <p:nvPr/>
        </p:nvSpPr>
        <p:spPr bwMode="auto">
          <a:xfrm>
            <a:off x="5503197" y="3031762"/>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17</a:t>
            </a:r>
          </a:p>
        </p:txBody>
      </p:sp>
      <p:sp>
        <p:nvSpPr>
          <p:cNvPr id="61" name="Rectangle 60">
            <a:extLst>
              <a:ext uri="{FF2B5EF4-FFF2-40B4-BE49-F238E27FC236}">
                <a16:creationId xmlns:a16="http://schemas.microsoft.com/office/drawing/2014/main" id="{7E16EA0D-D2CD-6445-A758-78F434CFC9D1}"/>
              </a:ext>
            </a:extLst>
          </p:cNvPr>
          <p:cNvSpPr/>
          <p:nvPr/>
        </p:nvSpPr>
        <p:spPr bwMode="auto">
          <a:xfrm>
            <a:off x="3723940" y="2426692"/>
            <a:ext cx="752837" cy="122183"/>
          </a:xfrm>
          <a:prstGeom prst="rect">
            <a:avLst/>
          </a:prstGeom>
          <a:solidFill>
            <a:schemeClr val="accent3"/>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25A2D714-B47C-1748-AE48-9747A24F8873}"/>
              </a:ext>
            </a:extLst>
          </p:cNvPr>
          <p:cNvSpPr/>
          <p:nvPr/>
        </p:nvSpPr>
        <p:spPr bwMode="auto">
          <a:xfrm>
            <a:off x="3723940" y="2544757"/>
            <a:ext cx="752837" cy="281931"/>
          </a:xfrm>
          <a:prstGeom prst="rect">
            <a:avLst/>
          </a:prstGeom>
          <a:solidFill>
            <a:schemeClr val="accent4"/>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id="{AC2FA364-AA91-9446-A093-472C82B66EC9}"/>
              </a:ext>
            </a:extLst>
          </p:cNvPr>
          <p:cNvSpPr/>
          <p:nvPr/>
        </p:nvSpPr>
        <p:spPr bwMode="auto">
          <a:xfrm>
            <a:off x="3723940" y="2826689"/>
            <a:ext cx="752837" cy="506232"/>
          </a:xfrm>
          <a:prstGeom prst="rect">
            <a:avLst/>
          </a:prstGeom>
          <a:solidFill>
            <a:schemeClr val="accent5"/>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64" name="Rectangle 63">
            <a:extLst>
              <a:ext uri="{FF2B5EF4-FFF2-40B4-BE49-F238E27FC236}">
                <a16:creationId xmlns:a16="http://schemas.microsoft.com/office/drawing/2014/main" id="{42783FC2-E64F-FB45-ABF0-98AB36A543E3}"/>
              </a:ext>
            </a:extLst>
          </p:cNvPr>
          <p:cNvSpPr/>
          <p:nvPr/>
        </p:nvSpPr>
        <p:spPr bwMode="auto">
          <a:xfrm>
            <a:off x="3723940" y="1914440"/>
            <a:ext cx="752837" cy="517922"/>
          </a:xfrm>
          <a:prstGeom prst="rect">
            <a:avLst/>
          </a:prstGeom>
          <a:solidFill>
            <a:schemeClr val="accent1"/>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65" name="TextBox 73">
            <a:extLst>
              <a:ext uri="{FF2B5EF4-FFF2-40B4-BE49-F238E27FC236}">
                <a16:creationId xmlns:a16="http://schemas.microsoft.com/office/drawing/2014/main" id="{8C6E9D65-2597-7E48-BADD-DA212D6D71A3}"/>
              </a:ext>
            </a:extLst>
          </p:cNvPr>
          <p:cNvSpPr txBox="1">
            <a:spLocks noChangeArrowheads="1"/>
          </p:cNvSpPr>
          <p:nvPr/>
        </p:nvSpPr>
        <p:spPr bwMode="auto">
          <a:xfrm>
            <a:off x="3957425" y="1931319"/>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24</a:t>
            </a:r>
          </a:p>
        </p:txBody>
      </p:sp>
      <p:sp>
        <p:nvSpPr>
          <p:cNvPr id="66" name="TextBox 73">
            <a:extLst>
              <a:ext uri="{FF2B5EF4-FFF2-40B4-BE49-F238E27FC236}">
                <a16:creationId xmlns:a16="http://schemas.microsoft.com/office/drawing/2014/main" id="{3025EE83-1AA7-B44D-A938-C69B0A9C0FD4}"/>
              </a:ext>
            </a:extLst>
          </p:cNvPr>
          <p:cNvSpPr txBox="1">
            <a:spLocks noChangeArrowheads="1"/>
          </p:cNvSpPr>
          <p:nvPr/>
        </p:nvSpPr>
        <p:spPr bwMode="auto">
          <a:xfrm>
            <a:off x="3996701" y="2364939"/>
            <a:ext cx="217033"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4</a:t>
            </a:r>
          </a:p>
        </p:txBody>
      </p:sp>
      <p:sp>
        <p:nvSpPr>
          <p:cNvPr id="67" name="TextBox 73">
            <a:extLst>
              <a:ext uri="{FF2B5EF4-FFF2-40B4-BE49-F238E27FC236}">
                <a16:creationId xmlns:a16="http://schemas.microsoft.com/office/drawing/2014/main" id="{3DF104A6-8D0B-4344-B597-76207981B64A}"/>
              </a:ext>
            </a:extLst>
          </p:cNvPr>
          <p:cNvSpPr txBox="1">
            <a:spLocks noChangeArrowheads="1"/>
          </p:cNvSpPr>
          <p:nvPr/>
        </p:nvSpPr>
        <p:spPr bwMode="auto">
          <a:xfrm>
            <a:off x="3957426" y="2558580"/>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14</a:t>
            </a:r>
          </a:p>
        </p:txBody>
      </p:sp>
      <p:sp>
        <p:nvSpPr>
          <p:cNvPr id="68" name="TextBox 73">
            <a:extLst>
              <a:ext uri="{FF2B5EF4-FFF2-40B4-BE49-F238E27FC236}">
                <a16:creationId xmlns:a16="http://schemas.microsoft.com/office/drawing/2014/main" id="{F2585B68-B378-8148-8B69-ADC10AE240F3}"/>
              </a:ext>
            </a:extLst>
          </p:cNvPr>
          <p:cNvSpPr txBox="1">
            <a:spLocks noChangeArrowheads="1"/>
          </p:cNvSpPr>
          <p:nvPr/>
        </p:nvSpPr>
        <p:spPr bwMode="auto">
          <a:xfrm>
            <a:off x="3957426" y="2829860"/>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26</a:t>
            </a:r>
          </a:p>
        </p:txBody>
      </p:sp>
      <p:sp>
        <p:nvSpPr>
          <p:cNvPr id="69" name="Rectangle 68">
            <a:extLst>
              <a:ext uri="{FF2B5EF4-FFF2-40B4-BE49-F238E27FC236}">
                <a16:creationId xmlns:a16="http://schemas.microsoft.com/office/drawing/2014/main" id="{F723FC74-7D9C-A944-A1BB-F96E2F9EAEAA}"/>
              </a:ext>
            </a:extLst>
          </p:cNvPr>
          <p:cNvSpPr/>
          <p:nvPr/>
        </p:nvSpPr>
        <p:spPr bwMode="auto">
          <a:xfrm>
            <a:off x="2183611" y="2843333"/>
            <a:ext cx="752837" cy="484099"/>
          </a:xfrm>
          <a:prstGeom prst="rect">
            <a:avLst/>
          </a:prstGeom>
          <a:solidFill>
            <a:schemeClr val="accent4"/>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70" name="Rectangle 69">
            <a:extLst>
              <a:ext uri="{FF2B5EF4-FFF2-40B4-BE49-F238E27FC236}">
                <a16:creationId xmlns:a16="http://schemas.microsoft.com/office/drawing/2014/main" id="{2F2AEA38-7044-8E46-9BCF-42F22FEE95D1}"/>
              </a:ext>
            </a:extLst>
          </p:cNvPr>
          <p:cNvSpPr/>
          <p:nvPr/>
        </p:nvSpPr>
        <p:spPr bwMode="auto">
          <a:xfrm>
            <a:off x="2183611" y="2295351"/>
            <a:ext cx="752837" cy="547982"/>
          </a:xfrm>
          <a:prstGeom prst="rect">
            <a:avLst/>
          </a:prstGeom>
          <a:solidFill>
            <a:schemeClr val="accent1"/>
          </a:solidFill>
          <a:ln w="9525">
            <a:solidFill>
              <a:schemeClr val="bg1"/>
            </a:solid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71" name="TextBox 73">
            <a:extLst>
              <a:ext uri="{FF2B5EF4-FFF2-40B4-BE49-F238E27FC236}">
                <a16:creationId xmlns:a16="http://schemas.microsoft.com/office/drawing/2014/main" id="{95B031C6-2F17-DE4B-AE86-264458AF96DB}"/>
              </a:ext>
            </a:extLst>
          </p:cNvPr>
          <p:cNvSpPr txBox="1">
            <a:spLocks noChangeArrowheads="1"/>
          </p:cNvSpPr>
          <p:nvPr/>
        </p:nvSpPr>
        <p:spPr bwMode="auto">
          <a:xfrm>
            <a:off x="2417096" y="2311823"/>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25</a:t>
            </a:r>
          </a:p>
        </p:txBody>
      </p:sp>
      <p:sp>
        <p:nvSpPr>
          <p:cNvPr id="72" name="TextBox 73">
            <a:extLst>
              <a:ext uri="{FF2B5EF4-FFF2-40B4-BE49-F238E27FC236}">
                <a16:creationId xmlns:a16="http://schemas.microsoft.com/office/drawing/2014/main" id="{807A6073-4F8E-3649-BA3A-5E077C5E6A46}"/>
              </a:ext>
            </a:extLst>
          </p:cNvPr>
          <p:cNvSpPr txBox="1">
            <a:spLocks noChangeArrowheads="1"/>
          </p:cNvSpPr>
          <p:nvPr/>
        </p:nvSpPr>
        <p:spPr bwMode="auto">
          <a:xfrm>
            <a:off x="2417097" y="2852987"/>
            <a:ext cx="295581" cy="253908"/>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dirty="0">
                <a:solidFill>
                  <a:srgbClr val="FFFFFF"/>
                </a:solidFill>
                <a:latin typeface="Calibri" panose="020F0502020204030204" pitchFamily="34" charset="0"/>
                <a:ea typeface="+mn-ea"/>
                <a:cs typeface="Calibri" panose="020F0502020204030204" pitchFamily="34" charset="0"/>
              </a:rPr>
              <a:t>25</a:t>
            </a:r>
          </a:p>
        </p:txBody>
      </p:sp>
      <p:sp>
        <p:nvSpPr>
          <p:cNvPr id="73" name="Rectangle 72">
            <a:extLst>
              <a:ext uri="{FF2B5EF4-FFF2-40B4-BE49-F238E27FC236}">
                <a16:creationId xmlns:a16="http://schemas.microsoft.com/office/drawing/2014/main" id="{07E8EC8D-FBEA-8C41-8844-F470BB7DB328}"/>
              </a:ext>
            </a:extLst>
          </p:cNvPr>
          <p:cNvSpPr/>
          <p:nvPr/>
        </p:nvSpPr>
        <p:spPr bwMode="auto">
          <a:xfrm>
            <a:off x="1948543" y="1291176"/>
            <a:ext cx="121109" cy="116357"/>
          </a:xfrm>
          <a:prstGeom prst="rect">
            <a:avLst/>
          </a:prstGeom>
          <a:solidFill>
            <a:schemeClr val="accent1"/>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74" name="Rectangle 73">
            <a:extLst>
              <a:ext uri="{FF2B5EF4-FFF2-40B4-BE49-F238E27FC236}">
                <a16:creationId xmlns:a16="http://schemas.microsoft.com/office/drawing/2014/main" id="{A169A4BD-C7C7-B94D-852F-501D0432F038}"/>
              </a:ext>
            </a:extLst>
          </p:cNvPr>
          <p:cNvSpPr/>
          <p:nvPr/>
        </p:nvSpPr>
        <p:spPr bwMode="auto">
          <a:xfrm>
            <a:off x="1948543" y="1454462"/>
            <a:ext cx="121109" cy="116357"/>
          </a:xfrm>
          <a:prstGeom prst="rect">
            <a:avLst/>
          </a:prstGeom>
          <a:solidFill>
            <a:schemeClr val="accent3"/>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75" name="Rectangle 74">
            <a:extLst>
              <a:ext uri="{FF2B5EF4-FFF2-40B4-BE49-F238E27FC236}">
                <a16:creationId xmlns:a16="http://schemas.microsoft.com/office/drawing/2014/main" id="{464601B6-5C44-0D42-BBC7-9C38C3196341}"/>
              </a:ext>
            </a:extLst>
          </p:cNvPr>
          <p:cNvSpPr/>
          <p:nvPr/>
        </p:nvSpPr>
        <p:spPr bwMode="auto">
          <a:xfrm>
            <a:off x="1948543" y="1635572"/>
            <a:ext cx="121109" cy="116357"/>
          </a:xfrm>
          <a:prstGeom prst="rect">
            <a:avLst/>
          </a:prstGeom>
          <a:solidFill>
            <a:schemeClr val="accent4"/>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29028F08-46AA-BF48-9B02-0B6E25F5429D}"/>
              </a:ext>
            </a:extLst>
          </p:cNvPr>
          <p:cNvSpPr/>
          <p:nvPr/>
        </p:nvSpPr>
        <p:spPr bwMode="auto">
          <a:xfrm>
            <a:off x="1948543" y="1816682"/>
            <a:ext cx="121109" cy="116357"/>
          </a:xfrm>
          <a:prstGeom prst="rect">
            <a:avLst/>
          </a:prstGeom>
          <a:solidFill>
            <a:schemeClr val="accent5"/>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F15090F2-1C44-DE49-9603-5425803B145C}"/>
              </a:ext>
            </a:extLst>
          </p:cNvPr>
          <p:cNvCxnSpPr>
            <a:cxnSpLocks/>
          </p:cNvCxnSpPr>
          <p:nvPr/>
        </p:nvCxnSpPr>
        <p:spPr bwMode="auto">
          <a:xfrm>
            <a:off x="1824962" y="3330616"/>
            <a:ext cx="6157313" cy="0"/>
          </a:xfrm>
          <a:prstGeom prst="line">
            <a:avLst/>
          </a:prstGeom>
          <a:noFill/>
          <a:ln w="28575" cap="flat" cmpd="sng" algn="ctr">
            <a:solidFill>
              <a:schemeClr val="bg1"/>
            </a:solidFill>
            <a:prstDash val="solid"/>
            <a:round/>
            <a:headEnd type="none" w="med" len="med"/>
            <a:tailEnd type="none" w="med" len="med"/>
          </a:ln>
          <a:effectLst/>
        </p:spPr>
      </p:cxnSp>
      <p:grpSp>
        <p:nvGrpSpPr>
          <p:cNvPr id="77" name="Group 76">
            <a:extLst>
              <a:ext uri="{FF2B5EF4-FFF2-40B4-BE49-F238E27FC236}">
                <a16:creationId xmlns:a16="http://schemas.microsoft.com/office/drawing/2014/main" id="{2EAF4E5B-44A1-4451-B63C-BF63489FB48E}"/>
              </a:ext>
            </a:extLst>
          </p:cNvPr>
          <p:cNvGrpSpPr/>
          <p:nvPr/>
        </p:nvGrpSpPr>
        <p:grpSpPr>
          <a:xfrm rot="5400000">
            <a:off x="4863067" y="291299"/>
            <a:ext cx="89663" cy="6147144"/>
            <a:chOff x="2328230" y="2238262"/>
            <a:chExt cx="103695" cy="2232330"/>
          </a:xfrm>
        </p:grpSpPr>
        <p:cxnSp>
          <p:nvCxnSpPr>
            <p:cNvPr id="79" name="Straight Connector 78">
              <a:extLst>
                <a:ext uri="{FF2B5EF4-FFF2-40B4-BE49-F238E27FC236}">
                  <a16:creationId xmlns:a16="http://schemas.microsoft.com/office/drawing/2014/main" id="{5AF5C0CD-559F-414F-9972-DA376AF0EC01}"/>
                </a:ext>
              </a:extLst>
            </p:cNvPr>
            <p:cNvCxnSpPr/>
            <p:nvPr/>
          </p:nvCxnSpPr>
          <p:spPr bwMode="auto">
            <a:xfrm flipH="1">
              <a:off x="2328230" y="2238262"/>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24179BD4-CCBF-4DB2-AFCA-FAC52F8F3226}"/>
                </a:ext>
              </a:extLst>
            </p:cNvPr>
            <p:cNvCxnSpPr/>
            <p:nvPr/>
          </p:nvCxnSpPr>
          <p:spPr bwMode="auto">
            <a:xfrm flipH="1">
              <a:off x="2328230" y="2797329"/>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14061327-6FB3-440A-B7CE-3F7C27E3CE24}"/>
                </a:ext>
              </a:extLst>
            </p:cNvPr>
            <p:cNvCxnSpPr/>
            <p:nvPr/>
          </p:nvCxnSpPr>
          <p:spPr bwMode="auto">
            <a:xfrm flipH="1">
              <a:off x="2328230" y="3356396"/>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AD7BA028-2CC7-48B0-9C1D-BC9B0D4E66E0}"/>
                </a:ext>
              </a:extLst>
            </p:cNvPr>
            <p:cNvCxnSpPr/>
            <p:nvPr/>
          </p:nvCxnSpPr>
          <p:spPr bwMode="auto">
            <a:xfrm flipH="1">
              <a:off x="2328230" y="3915462"/>
              <a:ext cx="103695"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EB56F982-C36E-4729-8293-23AFB9C238F0}"/>
                </a:ext>
              </a:extLst>
            </p:cNvPr>
            <p:cNvCxnSpPr/>
            <p:nvPr/>
          </p:nvCxnSpPr>
          <p:spPr bwMode="auto">
            <a:xfrm flipH="1">
              <a:off x="2328230" y="4470592"/>
              <a:ext cx="103695" cy="0"/>
            </a:xfrm>
            <a:prstGeom prst="line">
              <a:avLst/>
            </a:prstGeom>
            <a:noFill/>
            <a:ln w="28575" cap="flat" cmpd="sng" algn="ctr">
              <a:solidFill>
                <a:schemeClr val="bg1"/>
              </a:solidFill>
              <a:prstDash val="solid"/>
              <a:round/>
              <a:headEnd type="none" w="med" len="med"/>
              <a:tailEnd type="none" w="med" len="med"/>
            </a:ln>
            <a:effectLst/>
          </p:spPr>
        </p:cxnSp>
      </p:grpSp>
      <p:sp>
        <p:nvSpPr>
          <p:cNvPr id="84" name="Text Box 15">
            <a:extLst>
              <a:ext uri="{FF2B5EF4-FFF2-40B4-BE49-F238E27FC236}">
                <a16:creationId xmlns:a16="http://schemas.microsoft.com/office/drawing/2014/main" id="{AB848030-598A-4D59-8CA1-340D5FABDD49}"/>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en-US" altLang="en-US" sz="900" b="0" dirty="0">
                <a:solidFill>
                  <a:srgbClr val="455560"/>
                </a:solidFill>
                <a:latin typeface="Calibri" panose="020F0502020204030204" pitchFamily="34" charset="0"/>
                <a:ea typeface="+mn-ea"/>
                <a:cs typeface="Arial" panose="020B0604020202020204" pitchFamily="34" charset="0"/>
              </a:rPr>
              <a:t>Munshi. NEJM. 2021;384:705.</a:t>
            </a:r>
          </a:p>
        </p:txBody>
      </p:sp>
      <p:sp>
        <p:nvSpPr>
          <p:cNvPr id="85" name="TextBox 84">
            <a:extLst>
              <a:ext uri="{FF2B5EF4-FFF2-40B4-BE49-F238E27FC236}">
                <a16:creationId xmlns:a16="http://schemas.microsoft.com/office/drawing/2014/main" id="{67C89585-AB4F-40AA-B018-2EBFE8B1F4AA}"/>
              </a:ext>
            </a:extLst>
          </p:cNvPr>
          <p:cNvSpPr txBox="1"/>
          <p:nvPr/>
        </p:nvSpPr>
        <p:spPr>
          <a:xfrm>
            <a:off x="5963350" y="229383"/>
            <a:ext cx="2993486" cy="908440"/>
          </a:xfrm>
          <a:prstGeom prst="rect">
            <a:avLst/>
          </a:prstGeom>
          <a:solidFill>
            <a:schemeClr val="accent2">
              <a:lumMod val="75000"/>
            </a:schemeClr>
          </a:solidFill>
        </p:spPr>
        <p:txBody>
          <a:bodyPr vert="horz" wrap="none" lIns="68580" tIns="34290" rIns="68580" bIns="34290" rtlCol="0">
            <a:noAutofit/>
          </a:bodyPr>
          <a:lstStyle/>
          <a:p>
            <a:pPr algn="ctr" defTabSz="342900" fontAlgn="auto">
              <a:spcBef>
                <a:spcPts val="0"/>
              </a:spcBef>
              <a:spcAft>
                <a:spcPts val="0"/>
              </a:spcAft>
              <a:defRPr/>
            </a:pPr>
            <a:r>
              <a:rPr lang="en-US" sz="1350" b="1" u="sng" dirty="0">
                <a:solidFill>
                  <a:srgbClr val="FFFFFF"/>
                </a:solidFill>
                <a:latin typeface="Calibri" panose="020F0502020204030204" pitchFamily="34" charset="0"/>
                <a:ea typeface="+mn-ea"/>
                <a:cs typeface="Calibri" panose="020F0502020204030204" pitchFamily="34" charset="0"/>
              </a:rPr>
              <a:t>ASH Presentation</a:t>
            </a: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KarMMa CR Correlates</a:t>
            </a: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Shah, Abstr 1739</a:t>
            </a: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Saturday, 12/11, 5:30 PM</a:t>
            </a:r>
          </a:p>
        </p:txBody>
      </p:sp>
    </p:spTree>
    <p:extLst>
      <p:ext uri="{BB962C8B-B14F-4D97-AF65-F5344CB8AC3E}">
        <p14:creationId xmlns:p14="http://schemas.microsoft.com/office/powerpoint/2010/main" val="230355412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KarMMa: PFS and OS</a:t>
            </a:r>
          </a:p>
        </p:txBody>
      </p:sp>
      <p:sp>
        <p:nvSpPr>
          <p:cNvPr id="3" name="Content Placeholder 2">
            <a:extLst>
              <a:ext uri="{FF2B5EF4-FFF2-40B4-BE49-F238E27FC236}">
                <a16:creationId xmlns:a16="http://schemas.microsoft.com/office/drawing/2014/main" id="{E674B157-040D-4998-81A7-F32333709FDE}"/>
              </a:ext>
            </a:extLst>
          </p:cNvPr>
          <p:cNvSpPr>
            <a:spLocks noGrp="1"/>
          </p:cNvSpPr>
          <p:nvPr>
            <p:ph idx="1"/>
          </p:nvPr>
        </p:nvSpPr>
        <p:spPr>
          <a:xfrm>
            <a:off x="458287" y="3739272"/>
            <a:ext cx="8158147" cy="337085"/>
          </a:xfrm>
        </p:spPr>
        <p:txBody>
          <a:bodyPr/>
          <a:lstStyle/>
          <a:p>
            <a:r>
              <a:rPr lang="en-US" sz="1800" dirty="0"/>
              <a:t>Update at ASCO 2021 with median f/u of 24.8 mo</a:t>
            </a:r>
          </a:p>
          <a:p>
            <a:pPr lvl="1"/>
            <a:r>
              <a:rPr lang="en-US" sz="1650" dirty="0"/>
              <a:t>mPFS: 8.6 mo; mOS: 24.8 mo</a:t>
            </a:r>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en-US" altLang="en-US" sz="900" b="0" dirty="0">
                <a:solidFill>
                  <a:srgbClr val="455560"/>
                </a:solidFill>
                <a:latin typeface="Calibri" panose="020F0502020204030204" pitchFamily="34" charset="0"/>
                <a:ea typeface="+mn-ea"/>
                <a:cs typeface="Arial" panose="020B0604020202020204" pitchFamily="34" charset="0"/>
              </a:rPr>
              <a:t>Munshi. NEJM. 2021;384:705. </a:t>
            </a:r>
            <a:r>
              <a:rPr lang="en-US" altLang="en-US" sz="900" b="0" spc="-8" dirty="0">
                <a:solidFill>
                  <a:srgbClr val="455560"/>
                </a:solidFill>
                <a:latin typeface="Calibri" panose="020F0502020204030204" pitchFamily="34" charset="0"/>
                <a:ea typeface="+mn-ea"/>
                <a:cs typeface="Arial" panose="020B0604020202020204" pitchFamily="34" charset="0"/>
              </a:rPr>
              <a:t>Anderson. ASCO 2021. Abstr 8016.</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pSp>
        <p:nvGrpSpPr>
          <p:cNvPr id="178" name="Group 177">
            <a:extLst>
              <a:ext uri="{FF2B5EF4-FFF2-40B4-BE49-F238E27FC236}">
                <a16:creationId xmlns:a16="http://schemas.microsoft.com/office/drawing/2014/main" id="{3000C0AE-037B-1846-A8AA-8F59B2C4AFC1}"/>
              </a:ext>
            </a:extLst>
          </p:cNvPr>
          <p:cNvGrpSpPr/>
          <p:nvPr/>
        </p:nvGrpSpPr>
        <p:grpSpPr>
          <a:xfrm>
            <a:off x="4986194" y="1091001"/>
            <a:ext cx="3541176" cy="2617630"/>
            <a:chOff x="6648258" y="1451493"/>
            <a:chExt cx="4721567" cy="3490173"/>
          </a:xfrm>
        </p:grpSpPr>
        <p:sp>
          <p:nvSpPr>
            <p:cNvPr id="11" name="Text Box 15">
              <a:extLst>
                <a:ext uri="{FF2B5EF4-FFF2-40B4-BE49-F238E27FC236}">
                  <a16:creationId xmlns:a16="http://schemas.microsoft.com/office/drawing/2014/main" id="{6B7AAD35-928B-41D8-8ECD-0AA3E9A0E510}"/>
                </a:ext>
              </a:extLst>
            </p:cNvPr>
            <p:cNvSpPr txBox="1">
              <a:spLocks noChangeArrowheads="1"/>
            </p:cNvSpPr>
            <p:nvPr/>
          </p:nvSpPr>
          <p:spPr bwMode="auto">
            <a:xfrm>
              <a:off x="7389800" y="1451493"/>
              <a:ext cx="3756155" cy="430887"/>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1500" spc="-8" dirty="0">
                  <a:solidFill>
                    <a:srgbClr val="000000"/>
                  </a:solidFill>
                  <a:latin typeface="Calibri" panose="020F0502020204030204" pitchFamily="34" charset="0"/>
                  <a:ea typeface="+mn-ea"/>
                  <a:cs typeface="Arial" panose="020B0604020202020204" pitchFamily="34" charset="0"/>
                </a:rPr>
                <a:t>OS</a:t>
              </a:r>
              <a:endParaRPr lang="en-US" altLang="en-US" sz="1500" dirty="0">
                <a:solidFill>
                  <a:srgbClr val="000000"/>
                </a:solidFill>
                <a:latin typeface="Calibri" panose="020F0502020204030204" pitchFamily="34" charset="0"/>
                <a:ea typeface="+mn-ea"/>
                <a:cs typeface="Arial" panose="020B0604020202020204" pitchFamily="34" charset="0"/>
              </a:endParaRPr>
            </a:p>
          </p:txBody>
        </p:sp>
        <p:sp>
          <p:nvSpPr>
            <p:cNvPr id="16" name="Freeform: Shape 70">
              <a:extLst>
                <a:ext uri="{FF2B5EF4-FFF2-40B4-BE49-F238E27FC236}">
                  <a16:creationId xmlns:a16="http://schemas.microsoft.com/office/drawing/2014/main" id="{B7902943-BCF2-FF4D-BE22-4AC14D89B6EE}"/>
                </a:ext>
              </a:extLst>
            </p:cNvPr>
            <p:cNvSpPr/>
            <p:nvPr/>
          </p:nvSpPr>
          <p:spPr>
            <a:xfrm>
              <a:off x="7397627" y="1791632"/>
              <a:ext cx="3792424" cy="2566313"/>
            </a:xfrm>
            <a:custGeom>
              <a:avLst/>
              <a:gdLst>
                <a:gd name="connsiteX0" fmla="*/ 0 w 4716966"/>
                <a:gd name="connsiteY0" fmla="*/ 0 h 3367668"/>
                <a:gd name="connsiteX1" fmla="*/ 0 w 4716966"/>
                <a:gd name="connsiteY1" fmla="*/ 3367668 h 3367668"/>
                <a:gd name="connsiteX2" fmla="*/ 4716966 w 4716966"/>
                <a:gd name="connsiteY2" fmla="*/ 3367668 h 3367668"/>
              </a:gdLst>
              <a:ahLst/>
              <a:cxnLst>
                <a:cxn ang="0">
                  <a:pos x="connsiteX0" y="connsiteY0"/>
                </a:cxn>
                <a:cxn ang="0">
                  <a:pos x="connsiteX1" y="connsiteY1"/>
                </a:cxn>
                <a:cxn ang="0">
                  <a:pos x="connsiteX2" y="connsiteY2"/>
                </a:cxn>
              </a:cxnLst>
              <a:rect l="l" t="t" r="r" b="b"/>
              <a:pathLst>
                <a:path w="4716966" h="3367668">
                  <a:moveTo>
                    <a:pt x="0" y="0"/>
                  </a:moveTo>
                  <a:lnTo>
                    <a:pt x="0" y="3367668"/>
                  </a:lnTo>
                  <a:lnTo>
                    <a:pt x="4716966" y="3367668"/>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0" hangingPunct="0">
                <a:defRPr/>
              </a:pPr>
              <a:endParaRPr lang="en-US" sz="1800" dirty="0">
                <a:solidFill>
                  <a:prstClr val="white"/>
                </a:solidFill>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23A432AF-7939-F248-B626-D31868960703}"/>
                </a:ext>
              </a:extLst>
            </p:cNvPr>
            <p:cNvCxnSpPr>
              <a:cxnSpLocks/>
            </p:cNvCxnSpPr>
            <p:nvPr/>
          </p:nvCxnSpPr>
          <p:spPr>
            <a:xfrm>
              <a:off x="7397627"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470F6AE0-A5E0-6144-B812-F5A2D7DC67D4}"/>
                </a:ext>
              </a:extLst>
            </p:cNvPr>
            <p:cNvCxnSpPr>
              <a:cxnSpLocks/>
            </p:cNvCxnSpPr>
            <p:nvPr/>
          </p:nvCxnSpPr>
          <p:spPr>
            <a:xfrm>
              <a:off x="7738384"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FDEF6C5F-7CBE-5E4A-8B0A-E0D353D4A2DF}"/>
                </a:ext>
              </a:extLst>
            </p:cNvPr>
            <p:cNvCxnSpPr>
              <a:cxnSpLocks/>
            </p:cNvCxnSpPr>
            <p:nvPr/>
          </p:nvCxnSpPr>
          <p:spPr>
            <a:xfrm>
              <a:off x="8419898"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FCC12C64-86B7-9241-BD3C-2E8FF8600AF8}"/>
                </a:ext>
              </a:extLst>
            </p:cNvPr>
            <p:cNvCxnSpPr>
              <a:cxnSpLocks/>
            </p:cNvCxnSpPr>
            <p:nvPr/>
          </p:nvCxnSpPr>
          <p:spPr>
            <a:xfrm>
              <a:off x="9101412"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16567F3F-60C0-CE40-A2CF-0E51F193BB63}"/>
                </a:ext>
              </a:extLst>
            </p:cNvPr>
            <p:cNvCxnSpPr>
              <a:cxnSpLocks/>
            </p:cNvCxnSpPr>
            <p:nvPr/>
          </p:nvCxnSpPr>
          <p:spPr>
            <a:xfrm>
              <a:off x="9782926"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CC08142A-C05E-3C46-8770-2541E4913B54}"/>
                </a:ext>
              </a:extLst>
            </p:cNvPr>
            <p:cNvCxnSpPr>
              <a:cxnSpLocks/>
            </p:cNvCxnSpPr>
            <p:nvPr/>
          </p:nvCxnSpPr>
          <p:spPr>
            <a:xfrm>
              <a:off x="10464440"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A7B40A1D-6A21-0D43-A5AC-57E0930CE262}"/>
                </a:ext>
              </a:extLst>
            </p:cNvPr>
            <p:cNvCxnSpPr>
              <a:cxnSpLocks/>
            </p:cNvCxnSpPr>
            <p:nvPr/>
          </p:nvCxnSpPr>
          <p:spPr>
            <a:xfrm>
              <a:off x="11145959"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B99A49B7-FE99-B047-BE2B-D54F01B59035}"/>
                </a:ext>
              </a:extLst>
            </p:cNvPr>
            <p:cNvCxnSpPr>
              <a:cxnSpLocks/>
            </p:cNvCxnSpPr>
            <p:nvPr/>
          </p:nvCxnSpPr>
          <p:spPr>
            <a:xfrm>
              <a:off x="8079141"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2543C39B-D0A5-D94C-BAE4-781FEFF9CF44}"/>
                </a:ext>
              </a:extLst>
            </p:cNvPr>
            <p:cNvCxnSpPr>
              <a:cxnSpLocks/>
            </p:cNvCxnSpPr>
            <p:nvPr/>
          </p:nvCxnSpPr>
          <p:spPr>
            <a:xfrm>
              <a:off x="8760655"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7A780FBD-9C4B-E645-BCB1-50265FCED56B}"/>
                </a:ext>
              </a:extLst>
            </p:cNvPr>
            <p:cNvCxnSpPr>
              <a:cxnSpLocks/>
            </p:cNvCxnSpPr>
            <p:nvPr/>
          </p:nvCxnSpPr>
          <p:spPr>
            <a:xfrm>
              <a:off x="9442169"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E15E2690-B99F-0845-8562-42AC68820B91}"/>
                </a:ext>
              </a:extLst>
            </p:cNvPr>
            <p:cNvCxnSpPr>
              <a:cxnSpLocks/>
            </p:cNvCxnSpPr>
            <p:nvPr/>
          </p:nvCxnSpPr>
          <p:spPr>
            <a:xfrm>
              <a:off x="10123683"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FC15F783-0E60-D641-B490-26EE7400ED98}"/>
                </a:ext>
              </a:extLst>
            </p:cNvPr>
            <p:cNvCxnSpPr>
              <a:cxnSpLocks/>
            </p:cNvCxnSpPr>
            <p:nvPr/>
          </p:nvCxnSpPr>
          <p:spPr>
            <a:xfrm>
              <a:off x="10805197"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BA106E28-5986-4849-9273-7A79EF230CF2}"/>
                </a:ext>
              </a:extLst>
            </p:cNvPr>
            <p:cNvCxnSpPr>
              <a:cxnSpLocks/>
            </p:cNvCxnSpPr>
            <p:nvPr/>
          </p:nvCxnSpPr>
          <p:spPr>
            <a:xfrm flipH="1">
              <a:off x="7321936" y="1791632"/>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4652991B-C813-1340-A64D-2453EBBA56CB}"/>
                </a:ext>
              </a:extLst>
            </p:cNvPr>
            <p:cNvCxnSpPr>
              <a:cxnSpLocks/>
            </p:cNvCxnSpPr>
            <p:nvPr/>
          </p:nvCxnSpPr>
          <p:spPr>
            <a:xfrm flipH="1">
              <a:off x="7321936" y="2048263"/>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5A902798-2347-E14B-9C39-2A41E5F2676C}"/>
                </a:ext>
              </a:extLst>
            </p:cNvPr>
            <p:cNvCxnSpPr>
              <a:cxnSpLocks/>
            </p:cNvCxnSpPr>
            <p:nvPr/>
          </p:nvCxnSpPr>
          <p:spPr>
            <a:xfrm flipH="1">
              <a:off x="7321936" y="230489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AEBB8DBD-6B9C-1347-934E-D8E6B73FFD4A}"/>
                </a:ext>
              </a:extLst>
            </p:cNvPr>
            <p:cNvCxnSpPr>
              <a:cxnSpLocks/>
            </p:cNvCxnSpPr>
            <p:nvPr/>
          </p:nvCxnSpPr>
          <p:spPr>
            <a:xfrm flipH="1">
              <a:off x="7321936" y="2561526"/>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0575CA09-D85C-0E42-9A00-94B7F0A10A6A}"/>
                </a:ext>
              </a:extLst>
            </p:cNvPr>
            <p:cNvCxnSpPr>
              <a:cxnSpLocks/>
            </p:cNvCxnSpPr>
            <p:nvPr/>
          </p:nvCxnSpPr>
          <p:spPr>
            <a:xfrm flipH="1">
              <a:off x="7321936" y="2818158"/>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a:extLst>
                <a:ext uri="{FF2B5EF4-FFF2-40B4-BE49-F238E27FC236}">
                  <a16:creationId xmlns:a16="http://schemas.microsoft.com/office/drawing/2014/main" id="{4D1DCAAF-3C38-784A-8C0E-EB05A2305F6E}"/>
                </a:ext>
              </a:extLst>
            </p:cNvPr>
            <p:cNvCxnSpPr>
              <a:cxnSpLocks/>
            </p:cNvCxnSpPr>
            <p:nvPr/>
          </p:nvCxnSpPr>
          <p:spPr>
            <a:xfrm flipH="1">
              <a:off x="7321936" y="3074789"/>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a:extLst>
                <a:ext uri="{FF2B5EF4-FFF2-40B4-BE49-F238E27FC236}">
                  <a16:creationId xmlns:a16="http://schemas.microsoft.com/office/drawing/2014/main" id="{449244C2-5164-CA4E-830D-64B22DEAEF3C}"/>
                </a:ext>
              </a:extLst>
            </p:cNvPr>
            <p:cNvCxnSpPr>
              <a:cxnSpLocks/>
            </p:cNvCxnSpPr>
            <p:nvPr/>
          </p:nvCxnSpPr>
          <p:spPr>
            <a:xfrm flipH="1">
              <a:off x="7321936" y="3331420"/>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2A09EF07-201B-CF45-ABFD-B633798AA27A}"/>
                </a:ext>
              </a:extLst>
            </p:cNvPr>
            <p:cNvCxnSpPr>
              <a:cxnSpLocks/>
            </p:cNvCxnSpPr>
            <p:nvPr/>
          </p:nvCxnSpPr>
          <p:spPr>
            <a:xfrm flipH="1">
              <a:off x="7321936" y="3588052"/>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2F8CF236-E469-7C47-A50B-2FFFF5F655B0}"/>
                </a:ext>
              </a:extLst>
            </p:cNvPr>
            <p:cNvCxnSpPr>
              <a:cxnSpLocks/>
            </p:cNvCxnSpPr>
            <p:nvPr/>
          </p:nvCxnSpPr>
          <p:spPr>
            <a:xfrm flipH="1">
              <a:off x="7321936" y="3844683"/>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84CA0219-4FDB-E040-9972-9C7572D6B339}"/>
                </a:ext>
              </a:extLst>
            </p:cNvPr>
            <p:cNvCxnSpPr>
              <a:cxnSpLocks/>
            </p:cNvCxnSpPr>
            <p:nvPr/>
          </p:nvCxnSpPr>
          <p:spPr>
            <a:xfrm flipH="1">
              <a:off x="7321936" y="4101314"/>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EA7DA67C-45B5-A048-9F43-AE812D156632}"/>
                </a:ext>
              </a:extLst>
            </p:cNvPr>
            <p:cNvCxnSpPr>
              <a:cxnSpLocks/>
            </p:cNvCxnSpPr>
            <p:nvPr/>
          </p:nvCxnSpPr>
          <p:spPr>
            <a:xfrm flipH="1">
              <a:off x="7321936" y="435794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41" name="TextBox 40">
              <a:extLst>
                <a:ext uri="{FF2B5EF4-FFF2-40B4-BE49-F238E27FC236}">
                  <a16:creationId xmlns:a16="http://schemas.microsoft.com/office/drawing/2014/main" id="{EDBFDEEB-205E-7343-8F9F-C735D0B7C58A}"/>
                </a:ext>
              </a:extLst>
            </p:cNvPr>
            <p:cNvSpPr txBox="1"/>
            <p:nvPr/>
          </p:nvSpPr>
          <p:spPr bwMode="auto">
            <a:xfrm>
              <a:off x="7283066" y="4409417"/>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42" name="TextBox 41">
              <a:extLst>
                <a:ext uri="{FF2B5EF4-FFF2-40B4-BE49-F238E27FC236}">
                  <a16:creationId xmlns:a16="http://schemas.microsoft.com/office/drawing/2014/main" id="{4A847D07-924E-3346-8532-05CBDEB7DA93}"/>
                </a:ext>
              </a:extLst>
            </p:cNvPr>
            <p:cNvSpPr txBox="1"/>
            <p:nvPr/>
          </p:nvSpPr>
          <p:spPr bwMode="auto">
            <a:xfrm>
              <a:off x="7583303" y="4409417"/>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a:t>
              </a:r>
            </a:p>
          </p:txBody>
        </p:sp>
        <p:sp>
          <p:nvSpPr>
            <p:cNvPr id="43" name="TextBox 42">
              <a:extLst>
                <a:ext uri="{FF2B5EF4-FFF2-40B4-BE49-F238E27FC236}">
                  <a16:creationId xmlns:a16="http://schemas.microsoft.com/office/drawing/2014/main" id="{4F2F13BD-E3C4-3440-B371-FD19F34E239C}"/>
                </a:ext>
              </a:extLst>
            </p:cNvPr>
            <p:cNvSpPr txBox="1"/>
            <p:nvPr/>
          </p:nvSpPr>
          <p:spPr bwMode="auto">
            <a:xfrm>
              <a:off x="8656909" y="4409417"/>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a:t>
              </a:r>
            </a:p>
          </p:txBody>
        </p:sp>
        <p:sp>
          <p:nvSpPr>
            <p:cNvPr id="44" name="TextBox 43">
              <a:extLst>
                <a:ext uri="{FF2B5EF4-FFF2-40B4-BE49-F238E27FC236}">
                  <a16:creationId xmlns:a16="http://schemas.microsoft.com/office/drawing/2014/main" id="{43F72742-CEAA-BD44-8674-EB8E36ABEB93}"/>
                </a:ext>
              </a:extLst>
            </p:cNvPr>
            <p:cNvSpPr txBox="1"/>
            <p:nvPr/>
          </p:nvSpPr>
          <p:spPr bwMode="auto">
            <a:xfrm>
              <a:off x="9225613" y="4409417"/>
              <a:ext cx="39811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12</a:t>
              </a:r>
            </a:p>
          </p:txBody>
        </p:sp>
        <p:sp>
          <p:nvSpPr>
            <p:cNvPr id="45" name="TextBox 44">
              <a:extLst>
                <a:ext uri="{FF2B5EF4-FFF2-40B4-BE49-F238E27FC236}">
                  <a16:creationId xmlns:a16="http://schemas.microsoft.com/office/drawing/2014/main" id="{8C966639-9275-0344-91D1-C534667D5EC8}"/>
                </a:ext>
              </a:extLst>
            </p:cNvPr>
            <p:cNvSpPr txBox="1"/>
            <p:nvPr/>
          </p:nvSpPr>
          <p:spPr bwMode="auto">
            <a:xfrm>
              <a:off x="9555528" y="4409417"/>
              <a:ext cx="45583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14</a:t>
              </a:r>
            </a:p>
          </p:txBody>
        </p:sp>
        <p:sp>
          <p:nvSpPr>
            <p:cNvPr id="46" name="TextBox 45">
              <a:extLst>
                <a:ext uri="{FF2B5EF4-FFF2-40B4-BE49-F238E27FC236}">
                  <a16:creationId xmlns:a16="http://schemas.microsoft.com/office/drawing/2014/main" id="{9A20B657-D0E0-914E-B61C-E8490C9B6B17}"/>
                </a:ext>
              </a:extLst>
            </p:cNvPr>
            <p:cNvSpPr txBox="1"/>
            <p:nvPr/>
          </p:nvSpPr>
          <p:spPr bwMode="auto">
            <a:xfrm>
              <a:off x="9921071" y="4409417"/>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16</a:t>
              </a:r>
            </a:p>
          </p:txBody>
        </p:sp>
        <p:sp>
          <p:nvSpPr>
            <p:cNvPr id="47" name="TextBox 46">
              <a:extLst>
                <a:ext uri="{FF2B5EF4-FFF2-40B4-BE49-F238E27FC236}">
                  <a16:creationId xmlns:a16="http://schemas.microsoft.com/office/drawing/2014/main" id="{BD336351-1305-9840-B259-71EC239074AA}"/>
                </a:ext>
              </a:extLst>
            </p:cNvPr>
            <p:cNvSpPr txBox="1"/>
            <p:nvPr/>
          </p:nvSpPr>
          <p:spPr bwMode="auto">
            <a:xfrm>
              <a:off x="10967544" y="4409417"/>
              <a:ext cx="39168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22</a:t>
              </a:r>
            </a:p>
          </p:txBody>
        </p:sp>
        <p:sp>
          <p:nvSpPr>
            <p:cNvPr id="48" name="TextBox 47">
              <a:extLst>
                <a:ext uri="{FF2B5EF4-FFF2-40B4-BE49-F238E27FC236}">
                  <a16:creationId xmlns:a16="http://schemas.microsoft.com/office/drawing/2014/main" id="{F548B51B-77A1-2345-8DBC-C5D9EADD2436}"/>
                </a:ext>
              </a:extLst>
            </p:cNvPr>
            <p:cNvSpPr txBox="1"/>
            <p:nvPr/>
          </p:nvSpPr>
          <p:spPr bwMode="auto">
            <a:xfrm>
              <a:off x="6878526" y="1663520"/>
              <a:ext cx="449645"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49" name="TextBox 48">
              <a:extLst>
                <a:ext uri="{FF2B5EF4-FFF2-40B4-BE49-F238E27FC236}">
                  <a16:creationId xmlns:a16="http://schemas.microsoft.com/office/drawing/2014/main" id="{A399C540-C94F-204E-9D20-F952C637AAC4}"/>
                </a:ext>
              </a:extLst>
            </p:cNvPr>
            <p:cNvSpPr txBox="1"/>
            <p:nvPr/>
          </p:nvSpPr>
          <p:spPr bwMode="auto">
            <a:xfrm>
              <a:off x="6878526" y="2176997"/>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0.8</a:t>
              </a:r>
            </a:p>
          </p:txBody>
        </p:sp>
        <p:sp>
          <p:nvSpPr>
            <p:cNvPr id="50" name="TextBox 49">
              <a:extLst>
                <a:ext uri="{FF2B5EF4-FFF2-40B4-BE49-F238E27FC236}">
                  <a16:creationId xmlns:a16="http://schemas.microsoft.com/office/drawing/2014/main" id="{97D4B693-6212-1D4A-BCCC-0ED076236D94}"/>
                </a:ext>
              </a:extLst>
            </p:cNvPr>
            <p:cNvSpPr txBox="1"/>
            <p:nvPr/>
          </p:nvSpPr>
          <p:spPr bwMode="auto">
            <a:xfrm>
              <a:off x="6878526" y="2690474"/>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0.6</a:t>
              </a:r>
            </a:p>
          </p:txBody>
        </p:sp>
        <p:sp>
          <p:nvSpPr>
            <p:cNvPr id="51" name="TextBox 50">
              <a:extLst>
                <a:ext uri="{FF2B5EF4-FFF2-40B4-BE49-F238E27FC236}">
                  <a16:creationId xmlns:a16="http://schemas.microsoft.com/office/drawing/2014/main" id="{4CBC8723-E025-1D4B-8EB0-7FECDDBDD27B}"/>
                </a:ext>
              </a:extLst>
            </p:cNvPr>
            <p:cNvSpPr txBox="1"/>
            <p:nvPr/>
          </p:nvSpPr>
          <p:spPr bwMode="auto">
            <a:xfrm>
              <a:off x="6878526" y="3203951"/>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0.4</a:t>
              </a:r>
            </a:p>
          </p:txBody>
        </p:sp>
        <p:sp>
          <p:nvSpPr>
            <p:cNvPr id="52" name="TextBox 51">
              <a:extLst>
                <a:ext uri="{FF2B5EF4-FFF2-40B4-BE49-F238E27FC236}">
                  <a16:creationId xmlns:a16="http://schemas.microsoft.com/office/drawing/2014/main" id="{748D3A99-74B2-9548-9CE9-D7A012B8E801}"/>
                </a:ext>
              </a:extLst>
            </p:cNvPr>
            <p:cNvSpPr txBox="1"/>
            <p:nvPr/>
          </p:nvSpPr>
          <p:spPr bwMode="auto">
            <a:xfrm>
              <a:off x="6878526" y="3717430"/>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0.2</a:t>
              </a:r>
            </a:p>
          </p:txBody>
        </p:sp>
        <p:sp>
          <p:nvSpPr>
            <p:cNvPr id="53" name="TextBox 52">
              <a:extLst>
                <a:ext uri="{FF2B5EF4-FFF2-40B4-BE49-F238E27FC236}">
                  <a16:creationId xmlns:a16="http://schemas.microsoft.com/office/drawing/2014/main" id="{1CE190F6-0993-0244-82B3-BD01BB1616EF}"/>
                </a:ext>
              </a:extLst>
            </p:cNvPr>
            <p:cNvSpPr txBox="1"/>
            <p:nvPr/>
          </p:nvSpPr>
          <p:spPr bwMode="auto">
            <a:xfrm>
              <a:off x="6976162" y="4230910"/>
              <a:ext cx="359836"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54" name="TextBox 73">
              <a:extLst>
                <a:ext uri="{FF2B5EF4-FFF2-40B4-BE49-F238E27FC236}">
                  <a16:creationId xmlns:a16="http://schemas.microsoft.com/office/drawing/2014/main" id="{8213A6A1-4EF8-2C46-80E7-54DF50CEC9A6}"/>
                </a:ext>
              </a:extLst>
            </p:cNvPr>
            <p:cNvSpPr txBox="1">
              <a:spLocks noChangeArrowheads="1"/>
            </p:cNvSpPr>
            <p:nvPr/>
          </p:nvSpPr>
          <p:spPr bwMode="auto">
            <a:xfrm rot="16200000">
              <a:off x="6006163" y="2919933"/>
              <a:ext cx="1622733" cy="338544"/>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Probability of OS</a:t>
              </a:r>
            </a:p>
          </p:txBody>
        </p:sp>
        <p:sp>
          <p:nvSpPr>
            <p:cNvPr id="55" name="TextBox 54">
              <a:extLst>
                <a:ext uri="{FF2B5EF4-FFF2-40B4-BE49-F238E27FC236}">
                  <a16:creationId xmlns:a16="http://schemas.microsoft.com/office/drawing/2014/main" id="{D5201D34-BC8B-DC4D-9841-1551925A0B09}"/>
                </a:ext>
              </a:extLst>
            </p:cNvPr>
            <p:cNvSpPr txBox="1"/>
            <p:nvPr/>
          </p:nvSpPr>
          <p:spPr bwMode="auto">
            <a:xfrm>
              <a:off x="8943991" y="4603111"/>
              <a:ext cx="475344" cy="338555"/>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Mo</a:t>
              </a:r>
            </a:p>
          </p:txBody>
        </p:sp>
        <p:sp>
          <p:nvSpPr>
            <p:cNvPr id="56" name="TextBox 55">
              <a:extLst>
                <a:ext uri="{FF2B5EF4-FFF2-40B4-BE49-F238E27FC236}">
                  <a16:creationId xmlns:a16="http://schemas.microsoft.com/office/drawing/2014/main" id="{7B1DD34C-72DA-8545-9974-20C501F503C1}"/>
                </a:ext>
              </a:extLst>
            </p:cNvPr>
            <p:cNvSpPr txBox="1"/>
            <p:nvPr/>
          </p:nvSpPr>
          <p:spPr bwMode="auto">
            <a:xfrm>
              <a:off x="7398685" y="3999567"/>
              <a:ext cx="3971140" cy="369332"/>
            </a:xfrm>
            <a:prstGeom prst="rect">
              <a:avLst/>
            </a:prstGeom>
            <a:noFill/>
          </p:spPr>
          <p:txBody>
            <a:bodyPr wrap="square" lIns="68580" tIns="34290" rIns="68580" bIns="34290">
              <a:spAutoFit/>
            </a:bodyPr>
            <a:lstStyle/>
            <a:p>
              <a:pPr defTabSz="914378" eaLnBrk="0" hangingPunct="0">
                <a:defRPr/>
              </a:pPr>
              <a:r>
                <a:rPr lang="en-US" sz="1350" dirty="0">
                  <a:solidFill>
                    <a:prstClr val="black"/>
                  </a:solidFill>
                  <a:latin typeface="Calibri" panose="020F0502020204030204" pitchFamily="34" charset="0"/>
                  <a:ea typeface="+mn-ea"/>
                  <a:cs typeface="Calibri" panose="020F0502020204030204" pitchFamily="34" charset="0"/>
                </a:rPr>
                <a:t>Median : 19.4 mo (95% CI: 18.2-NE)</a:t>
              </a:r>
            </a:p>
          </p:txBody>
        </p:sp>
        <p:sp>
          <p:nvSpPr>
            <p:cNvPr id="59" name="TextBox 58">
              <a:extLst>
                <a:ext uri="{FF2B5EF4-FFF2-40B4-BE49-F238E27FC236}">
                  <a16:creationId xmlns:a16="http://schemas.microsoft.com/office/drawing/2014/main" id="{667B48BF-10AE-204C-AA5B-E9BE5BDB8383}"/>
                </a:ext>
              </a:extLst>
            </p:cNvPr>
            <p:cNvSpPr txBox="1"/>
            <p:nvPr/>
          </p:nvSpPr>
          <p:spPr bwMode="auto">
            <a:xfrm>
              <a:off x="7944844" y="4409417"/>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a:t>
              </a:r>
            </a:p>
          </p:txBody>
        </p:sp>
        <p:sp>
          <p:nvSpPr>
            <p:cNvPr id="83" name="TextBox 82">
              <a:extLst>
                <a:ext uri="{FF2B5EF4-FFF2-40B4-BE49-F238E27FC236}">
                  <a16:creationId xmlns:a16="http://schemas.microsoft.com/office/drawing/2014/main" id="{1C3C8B0A-1EC5-834C-B606-59E3D01ACB9E}"/>
                </a:ext>
              </a:extLst>
            </p:cNvPr>
            <p:cNvSpPr txBox="1"/>
            <p:nvPr/>
          </p:nvSpPr>
          <p:spPr bwMode="auto">
            <a:xfrm>
              <a:off x="8312542" y="4409417"/>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a:t>
              </a:r>
            </a:p>
          </p:txBody>
        </p:sp>
        <p:sp>
          <p:nvSpPr>
            <p:cNvPr id="84" name="TextBox 83">
              <a:extLst>
                <a:ext uri="{FF2B5EF4-FFF2-40B4-BE49-F238E27FC236}">
                  <a16:creationId xmlns:a16="http://schemas.microsoft.com/office/drawing/2014/main" id="{EF3C3EAC-4455-8C4A-8EE5-457F4113B6B1}"/>
                </a:ext>
              </a:extLst>
            </p:cNvPr>
            <p:cNvSpPr txBox="1"/>
            <p:nvPr/>
          </p:nvSpPr>
          <p:spPr bwMode="auto">
            <a:xfrm>
              <a:off x="8889048" y="4409417"/>
              <a:ext cx="431120"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85" name="TextBox 84">
              <a:extLst>
                <a:ext uri="{FF2B5EF4-FFF2-40B4-BE49-F238E27FC236}">
                  <a16:creationId xmlns:a16="http://schemas.microsoft.com/office/drawing/2014/main" id="{BFD12433-7D74-ED4B-982B-1FAEDB5CA5DA}"/>
                </a:ext>
              </a:extLst>
            </p:cNvPr>
            <p:cNvSpPr txBox="1"/>
            <p:nvPr/>
          </p:nvSpPr>
          <p:spPr bwMode="auto">
            <a:xfrm>
              <a:off x="10269896" y="4409417"/>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18</a:t>
              </a:r>
            </a:p>
          </p:txBody>
        </p:sp>
        <p:sp>
          <p:nvSpPr>
            <p:cNvPr id="86" name="TextBox 85">
              <a:extLst>
                <a:ext uri="{FF2B5EF4-FFF2-40B4-BE49-F238E27FC236}">
                  <a16:creationId xmlns:a16="http://schemas.microsoft.com/office/drawing/2014/main" id="{FF1CBC5A-12B8-C448-917E-15A22D812EC9}"/>
                </a:ext>
              </a:extLst>
            </p:cNvPr>
            <p:cNvSpPr txBox="1"/>
            <p:nvPr/>
          </p:nvSpPr>
          <p:spPr bwMode="auto">
            <a:xfrm>
              <a:off x="10596416" y="4409417"/>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133" name="Freeform 132">
              <a:extLst>
                <a:ext uri="{FF2B5EF4-FFF2-40B4-BE49-F238E27FC236}">
                  <a16:creationId xmlns:a16="http://schemas.microsoft.com/office/drawing/2014/main" id="{71ADBC15-6FAE-2342-93C5-CA0EADDC95A7}"/>
                </a:ext>
              </a:extLst>
            </p:cNvPr>
            <p:cNvSpPr/>
            <p:nvPr/>
          </p:nvSpPr>
          <p:spPr bwMode="auto">
            <a:xfrm>
              <a:off x="7428451" y="1870745"/>
              <a:ext cx="3502404" cy="1254154"/>
            </a:xfrm>
            <a:custGeom>
              <a:avLst/>
              <a:gdLst>
                <a:gd name="connsiteX0" fmla="*/ 0 w 3502404"/>
                <a:gd name="connsiteY0" fmla="*/ 0 h 1254154"/>
                <a:gd name="connsiteX1" fmla="*/ 197142 w 3502404"/>
                <a:gd name="connsiteY1" fmla="*/ 0 h 1254154"/>
                <a:gd name="connsiteX2" fmla="*/ 197142 w 3502404"/>
                <a:gd name="connsiteY2" fmla="*/ 50334 h 1254154"/>
                <a:gd name="connsiteX3" fmla="*/ 310393 w 3502404"/>
                <a:gd name="connsiteY3" fmla="*/ 50334 h 1254154"/>
                <a:gd name="connsiteX4" fmla="*/ 310393 w 3502404"/>
                <a:gd name="connsiteY4" fmla="*/ 100668 h 1254154"/>
                <a:gd name="connsiteX5" fmla="*/ 545285 w 3502404"/>
                <a:gd name="connsiteY5" fmla="*/ 100668 h 1254154"/>
                <a:gd name="connsiteX6" fmla="*/ 545285 w 3502404"/>
                <a:gd name="connsiteY6" fmla="*/ 142613 h 1254154"/>
                <a:gd name="connsiteX7" fmla="*/ 624980 w 3502404"/>
                <a:gd name="connsiteY7" fmla="*/ 142613 h 1254154"/>
                <a:gd name="connsiteX8" fmla="*/ 624980 w 3502404"/>
                <a:gd name="connsiteY8" fmla="*/ 188752 h 1254154"/>
                <a:gd name="connsiteX9" fmla="*/ 876650 w 3502404"/>
                <a:gd name="connsiteY9" fmla="*/ 188752 h 1254154"/>
                <a:gd name="connsiteX10" fmla="*/ 876650 w 3502404"/>
                <a:gd name="connsiteY10" fmla="*/ 188752 h 1254154"/>
                <a:gd name="connsiteX11" fmla="*/ 964734 w 3502404"/>
                <a:gd name="connsiteY11" fmla="*/ 188752 h 1254154"/>
                <a:gd name="connsiteX12" fmla="*/ 964734 w 3502404"/>
                <a:gd name="connsiteY12" fmla="*/ 251670 h 1254154"/>
                <a:gd name="connsiteX13" fmla="*/ 1103153 w 3502404"/>
                <a:gd name="connsiteY13" fmla="*/ 251670 h 1254154"/>
                <a:gd name="connsiteX14" fmla="*/ 1103153 w 3502404"/>
                <a:gd name="connsiteY14" fmla="*/ 289420 h 1254154"/>
                <a:gd name="connsiteX15" fmla="*/ 1409351 w 3502404"/>
                <a:gd name="connsiteY15" fmla="*/ 289420 h 1254154"/>
                <a:gd name="connsiteX16" fmla="*/ 1551964 w 3502404"/>
                <a:gd name="connsiteY16" fmla="*/ 394283 h 1254154"/>
                <a:gd name="connsiteX17" fmla="*/ 1656826 w 3502404"/>
                <a:gd name="connsiteY17" fmla="*/ 394283 h 1254154"/>
                <a:gd name="connsiteX18" fmla="*/ 1656826 w 3502404"/>
                <a:gd name="connsiteY18" fmla="*/ 394283 h 1254154"/>
                <a:gd name="connsiteX19" fmla="*/ 1753299 w 3502404"/>
                <a:gd name="connsiteY19" fmla="*/ 394283 h 1254154"/>
                <a:gd name="connsiteX20" fmla="*/ 1753299 w 3502404"/>
                <a:gd name="connsiteY20" fmla="*/ 448811 h 1254154"/>
                <a:gd name="connsiteX21" fmla="*/ 1816217 w 3502404"/>
                <a:gd name="connsiteY21" fmla="*/ 448811 h 1254154"/>
                <a:gd name="connsiteX22" fmla="*/ 1816217 w 3502404"/>
                <a:gd name="connsiteY22" fmla="*/ 448811 h 1254154"/>
                <a:gd name="connsiteX23" fmla="*/ 2004969 w 3502404"/>
                <a:gd name="connsiteY23" fmla="*/ 448811 h 1254154"/>
                <a:gd name="connsiteX24" fmla="*/ 2093054 w 3502404"/>
                <a:gd name="connsiteY24" fmla="*/ 511728 h 1254154"/>
                <a:gd name="connsiteX25" fmla="*/ 2093054 w 3502404"/>
                <a:gd name="connsiteY25" fmla="*/ 562062 h 1254154"/>
                <a:gd name="connsiteX26" fmla="*/ 2202110 w 3502404"/>
                <a:gd name="connsiteY26" fmla="*/ 562062 h 1254154"/>
                <a:gd name="connsiteX27" fmla="*/ 2202110 w 3502404"/>
                <a:gd name="connsiteY27" fmla="*/ 620785 h 1254154"/>
                <a:gd name="connsiteX28" fmla="*/ 2546059 w 3502404"/>
                <a:gd name="connsiteY28" fmla="*/ 620785 h 1254154"/>
                <a:gd name="connsiteX29" fmla="*/ 2546059 w 3502404"/>
                <a:gd name="connsiteY29" fmla="*/ 671119 h 1254154"/>
                <a:gd name="connsiteX30" fmla="*/ 2739006 w 3502404"/>
                <a:gd name="connsiteY30" fmla="*/ 671119 h 1254154"/>
                <a:gd name="connsiteX31" fmla="*/ 2739006 w 3502404"/>
                <a:gd name="connsiteY31" fmla="*/ 671119 h 1254154"/>
                <a:gd name="connsiteX32" fmla="*/ 2739006 w 3502404"/>
                <a:gd name="connsiteY32" fmla="*/ 721453 h 1254154"/>
                <a:gd name="connsiteX33" fmla="*/ 2944536 w 3502404"/>
                <a:gd name="connsiteY33" fmla="*/ 721453 h 1254154"/>
                <a:gd name="connsiteX34" fmla="*/ 2944536 w 3502404"/>
                <a:gd name="connsiteY34" fmla="*/ 809538 h 1254154"/>
                <a:gd name="connsiteX35" fmla="*/ 2994870 w 3502404"/>
                <a:gd name="connsiteY35" fmla="*/ 809538 h 1254154"/>
                <a:gd name="connsiteX36" fmla="*/ 2994870 w 3502404"/>
                <a:gd name="connsiteY36" fmla="*/ 868261 h 1254154"/>
                <a:gd name="connsiteX37" fmla="*/ 3087149 w 3502404"/>
                <a:gd name="connsiteY37" fmla="*/ 868261 h 1254154"/>
                <a:gd name="connsiteX38" fmla="*/ 3087149 w 3502404"/>
                <a:gd name="connsiteY38" fmla="*/ 935372 h 1254154"/>
                <a:gd name="connsiteX39" fmla="*/ 3124899 w 3502404"/>
                <a:gd name="connsiteY39" fmla="*/ 935372 h 1254154"/>
                <a:gd name="connsiteX40" fmla="*/ 3124899 w 3502404"/>
                <a:gd name="connsiteY40" fmla="*/ 1015068 h 1254154"/>
                <a:gd name="connsiteX41" fmla="*/ 3187817 w 3502404"/>
                <a:gd name="connsiteY41" fmla="*/ 1015068 h 1254154"/>
                <a:gd name="connsiteX42" fmla="*/ 3187817 w 3502404"/>
                <a:gd name="connsiteY42" fmla="*/ 1082180 h 1254154"/>
                <a:gd name="connsiteX43" fmla="*/ 3271707 w 3502404"/>
                <a:gd name="connsiteY43" fmla="*/ 1082180 h 1254154"/>
                <a:gd name="connsiteX44" fmla="*/ 3271707 w 3502404"/>
                <a:gd name="connsiteY44" fmla="*/ 1174459 h 1254154"/>
                <a:gd name="connsiteX45" fmla="*/ 3322041 w 3502404"/>
                <a:gd name="connsiteY45" fmla="*/ 1174459 h 1254154"/>
                <a:gd name="connsiteX46" fmla="*/ 3322041 w 3502404"/>
                <a:gd name="connsiteY46" fmla="*/ 1254154 h 1254154"/>
                <a:gd name="connsiteX47" fmla="*/ 3502404 w 3502404"/>
                <a:gd name="connsiteY47" fmla="*/ 1254154 h 125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02404" h="1254154">
                  <a:moveTo>
                    <a:pt x="0" y="0"/>
                  </a:moveTo>
                  <a:lnTo>
                    <a:pt x="197142" y="0"/>
                  </a:lnTo>
                  <a:lnTo>
                    <a:pt x="197142" y="50334"/>
                  </a:lnTo>
                  <a:lnTo>
                    <a:pt x="310393" y="50334"/>
                  </a:lnTo>
                  <a:lnTo>
                    <a:pt x="310393" y="100668"/>
                  </a:lnTo>
                  <a:lnTo>
                    <a:pt x="545285" y="100668"/>
                  </a:lnTo>
                  <a:lnTo>
                    <a:pt x="545285" y="142613"/>
                  </a:lnTo>
                  <a:lnTo>
                    <a:pt x="624980" y="142613"/>
                  </a:lnTo>
                  <a:lnTo>
                    <a:pt x="624980" y="188752"/>
                  </a:lnTo>
                  <a:lnTo>
                    <a:pt x="876650" y="188752"/>
                  </a:lnTo>
                  <a:lnTo>
                    <a:pt x="876650" y="188752"/>
                  </a:lnTo>
                  <a:lnTo>
                    <a:pt x="964734" y="188752"/>
                  </a:lnTo>
                  <a:lnTo>
                    <a:pt x="964734" y="251670"/>
                  </a:lnTo>
                  <a:lnTo>
                    <a:pt x="1103153" y="251670"/>
                  </a:lnTo>
                  <a:lnTo>
                    <a:pt x="1103153" y="289420"/>
                  </a:lnTo>
                  <a:lnTo>
                    <a:pt x="1409351" y="289420"/>
                  </a:lnTo>
                  <a:lnTo>
                    <a:pt x="1551964" y="394283"/>
                  </a:lnTo>
                  <a:lnTo>
                    <a:pt x="1656826" y="394283"/>
                  </a:lnTo>
                  <a:lnTo>
                    <a:pt x="1656826" y="394283"/>
                  </a:lnTo>
                  <a:lnTo>
                    <a:pt x="1753299" y="394283"/>
                  </a:lnTo>
                  <a:lnTo>
                    <a:pt x="1753299" y="448811"/>
                  </a:lnTo>
                  <a:lnTo>
                    <a:pt x="1816217" y="448811"/>
                  </a:lnTo>
                  <a:lnTo>
                    <a:pt x="1816217" y="448811"/>
                  </a:lnTo>
                  <a:lnTo>
                    <a:pt x="2004969" y="448811"/>
                  </a:lnTo>
                  <a:lnTo>
                    <a:pt x="2093054" y="511728"/>
                  </a:lnTo>
                  <a:lnTo>
                    <a:pt x="2093054" y="562062"/>
                  </a:lnTo>
                  <a:lnTo>
                    <a:pt x="2202110" y="562062"/>
                  </a:lnTo>
                  <a:lnTo>
                    <a:pt x="2202110" y="620785"/>
                  </a:lnTo>
                  <a:lnTo>
                    <a:pt x="2546059" y="620785"/>
                  </a:lnTo>
                  <a:lnTo>
                    <a:pt x="2546059" y="671119"/>
                  </a:lnTo>
                  <a:lnTo>
                    <a:pt x="2739006" y="671119"/>
                  </a:lnTo>
                  <a:lnTo>
                    <a:pt x="2739006" y="671119"/>
                  </a:lnTo>
                  <a:lnTo>
                    <a:pt x="2739006" y="721453"/>
                  </a:lnTo>
                  <a:lnTo>
                    <a:pt x="2944536" y="721453"/>
                  </a:lnTo>
                  <a:lnTo>
                    <a:pt x="2944536" y="809538"/>
                  </a:lnTo>
                  <a:lnTo>
                    <a:pt x="2994870" y="809538"/>
                  </a:lnTo>
                  <a:lnTo>
                    <a:pt x="2994870" y="868261"/>
                  </a:lnTo>
                  <a:lnTo>
                    <a:pt x="3087149" y="868261"/>
                  </a:lnTo>
                  <a:lnTo>
                    <a:pt x="3087149" y="935372"/>
                  </a:lnTo>
                  <a:lnTo>
                    <a:pt x="3124899" y="935372"/>
                  </a:lnTo>
                  <a:lnTo>
                    <a:pt x="3124899" y="1015068"/>
                  </a:lnTo>
                  <a:lnTo>
                    <a:pt x="3187817" y="1015068"/>
                  </a:lnTo>
                  <a:lnTo>
                    <a:pt x="3187817" y="1082180"/>
                  </a:lnTo>
                  <a:lnTo>
                    <a:pt x="3271707" y="1082180"/>
                  </a:lnTo>
                  <a:lnTo>
                    <a:pt x="3271707" y="1174459"/>
                  </a:lnTo>
                  <a:lnTo>
                    <a:pt x="3322041" y="1174459"/>
                  </a:lnTo>
                  <a:lnTo>
                    <a:pt x="3322041" y="1254154"/>
                  </a:lnTo>
                  <a:lnTo>
                    <a:pt x="3502404" y="1254154"/>
                  </a:ln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cxnSp>
          <p:nvCxnSpPr>
            <p:cNvPr id="135" name="Straight Connector 134">
              <a:extLst>
                <a:ext uri="{FF2B5EF4-FFF2-40B4-BE49-F238E27FC236}">
                  <a16:creationId xmlns:a16="http://schemas.microsoft.com/office/drawing/2014/main" id="{313E0C1B-F2E0-B94F-9C8E-E0796BEA92FB}"/>
                </a:ext>
              </a:extLst>
            </p:cNvPr>
            <p:cNvCxnSpPr/>
            <p:nvPr/>
          </p:nvCxnSpPr>
          <p:spPr bwMode="auto">
            <a:xfrm flipV="1">
              <a:off x="10926660" y="3037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59C9D7D0-4354-0B46-9F58-1E3B84BB4EEE}"/>
                </a:ext>
              </a:extLst>
            </p:cNvPr>
            <p:cNvCxnSpPr/>
            <p:nvPr/>
          </p:nvCxnSpPr>
          <p:spPr bwMode="auto">
            <a:xfrm flipV="1">
              <a:off x="10902893" y="3037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89C08465-693A-E647-8D72-70B574952A2A}"/>
                </a:ext>
              </a:extLst>
            </p:cNvPr>
            <p:cNvCxnSpPr/>
            <p:nvPr/>
          </p:nvCxnSpPr>
          <p:spPr bwMode="auto">
            <a:xfrm flipV="1">
              <a:off x="10870738" y="3037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E4CEEF8A-0CF5-0D43-A5DF-81F70FFA1618}"/>
                </a:ext>
              </a:extLst>
            </p:cNvPr>
            <p:cNvCxnSpPr/>
            <p:nvPr/>
          </p:nvCxnSpPr>
          <p:spPr bwMode="auto">
            <a:xfrm flipV="1">
              <a:off x="10830195" y="3037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E1966A39-A24B-BD4D-8245-F76CACA9EA28}"/>
                </a:ext>
              </a:extLst>
            </p:cNvPr>
            <p:cNvCxnSpPr/>
            <p:nvPr/>
          </p:nvCxnSpPr>
          <p:spPr bwMode="auto">
            <a:xfrm flipV="1">
              <a:off x="10789652" y="3037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C734FBA6-7E70-1E46-B75A-275F7257D312}"/>
                </a:ext>
              </a:extLst>
            </p:cNvPr>
            <p:cNvCxnSpPr/>
            <p:nvPr/>
          </p:nvCxnSpPr>
          <p:spPr bwMode="auto">
            <a:xfrm flipV="1">
              <a:off x="10732333" y="295734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16F513DE-47C0-0545-BA04-B6ABFED678A4}"/>
                </a:ext>
              </a:extLst>
            </p:cNvPr>
            <p:cNvCxnSpPr/>
            <p:nvPr/>
          </p:nvCxnSpPr>
          <p:spPr bwMode="auto">
            <a:xfrm flipV="1">
              <a:off x="10603715" y="2802163"/>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2E9DBC3C-38C0-AD4C-8B1E-A78DDBCD6A72}"/>
                </a:ext>
              </a:extLst>
            </p:cNvPr>
            <p:cNvCxnSpPr/>
            <p:nvPr/>
          </p:nvCxnSpPr>
          <p:spPr bwMode="auto">
            <a:xfrm flipV="1">
              <a:off x="10491873" y="264697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40DD570B-6B7C-C246-9C20-FEB4BC0DD93F}"/>
                </a:ext>
              </a:extLst>
            </p:cNvPr>
            <p:cNvCxnSpPr/>
            <p:nvPr/>
          </p:nvCxnSpPr>
          <p:spPr bwMode="auto">
            <a:xfrm flipV="1">
              <a:off x="10380031" y="249179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E5FD1266-AD5B-2A49-A06D-9F9489F0825C}"/>
                </a:ext>
              </a:extLst>
            </p:cNvPr>
            <p:cNvCxnSpPr/>
            <p:nvPr/>
          </p:nvCxnSpPr>
          <p:spPr bwMode="auto">
            <a:xfrm flipV="1">
              <a:off x="10460246" y="264697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588F1D41-80FC-ED40-B584-66F1D3F50536}"/>
                </a:ext>
              </a:extLst>
            </p:cNvPr>
            <p:cNvCxnSpPr/>
            <p:nvPr/>
          </p:nvCxnSpPr>
          <p:spPr bwMode="auto">
            <a:xfrm flipV="1">
              <a:off x="10350205" y="249179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A68BA34A-9ECA-7049-9181-7F163401FB50}"/>
                </a:ext>
              </a:extLst>
            </p:cNvPr>
            <p:cNvCxnSpPr/>
            <p:nvPr/>
          </p:nvCxnSpPr>
          <p:spPr bwMode="auto">
            <a:xfrm flipV="1">
              <a:off x="10315656" y="2491794"/>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6CF13103-F2F2-3D49-97FD-80417467790F}"/>
                </a:ext>
              </a:extLst>
            </p:cNvPr>
            <p:cNvCxnSpPr/>
            <p:nvPr/>
          </p:nvCxnSpPr>
          <p:spPr bwMode="auto">
            <a:xfrm flipV="1">
              <a:off x="10264331" y="249179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9E23D0E8-D287-184A-B0F8-EECA6CF49BA2}"/>
                </a:ext>
              </a:extLst>
            </p:cNvPr>
            <p:cNvCxnSpPr/>
            <p:nvPr/>
          </p:nvCxnSpPr>
          <p:spPr bwMode="auto">
            <a:xfrm flipV="1">
              <a:off x="10196230" y="2491800"/>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057F08F8-25E5-2441-B9E5-07BC186FDB9D}"/>
                </a:ext>
              </a:extLst>
            </p:cNvPr>
            <p:cNvCxnSpPr/>
            <p:nvPr/>
          </p:nvCxnSpPr>
          <p:spPr bwMode="auto">
            <a:xfrm flipV="1">
              <a:off x="10123935" y="244566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3452D6CC-735C-C44C-8C82-405E6639E4B8}"/>
                </a:ext>
              </a:extLst>
            </p:cNvPr>
            <p:cNvCxnSpPr/>
            <p:nvPr/>
          </p:nvCxnSpPr>
          <p:spPr bwMode="auto">
            <a:xfrm flipV="1">
              <a:off x="10072610" y="244567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B7149326-CC23-3349-95B5-425B0A58F427}"/>
                </a:ext>
              </a:extLst>
            </p:cNvPr>
            <p:cNvCxnSpPr/>
            <p:nvPr/>
          </p:nvCxnSpPr>
          <p:spPr bwMode="auto">
            <a:xfrm flipV="1">
              <a:off x="10042255" y="244148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760A0A5D-EF0A-3E45-9D2F-E6BA1BDFA96C}"/>
                </a:ext>
              </a:extLst>
            </p:cNvPr>
            <p:cNvCxnSpPr/>
            <p:nvPr/>
          </p:nvCxnSpPr>
          <p:spPr bwMode="auto">
            <a:xfrm flipV="1">
              <a:off x="9942041" y="2399288"/>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D28836BD-B508-A445-B839-0E0F570134F3}"/>
                </a:ext>
              </a:extLst>
            </p:cNvPr>
            <p:cNvCxnSpPr/>
            <p:nvPr/>
          </p:nvCxnSpPr>
          <p:spPr bwMode="auto">
            <a:xfrm flipV="1">
              <a:off x="9912140" y="239903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DD27F9F5-6C95-804C-AC58-7118BA9D612B}"/>
                </a:ext>
              </a:extLst>
            </p:cNvPr>
            <p:cNvCxnSpPr/>
            <p:nvPr/>
          </p:nvCxnSpPr>
          <p:spPr bwMode="auto">
            <a:xfrm flipV="1">
              <a:off x="9882239" y="2398790"/>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F605FCA4-2B77-7246-93DE-A9778F6F2507}"/>
                </a:ext>
              </a:extLst>
            </p:cNvPr>
            <p:cNvCxnSpPr/>
            <p:nvPr/>
          </p:nvCxnSpPr>
          <p:spPr bwMode="auto">
            <a:xfrm flipV="1">
              <a:off x="9852338" y="239854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DCF1A874-9BBF-4343-A4E5-A5D08B1F6498}"/>
                </a:ext>
              </a:extLst>
            </p:cNvPr>
            <p:cNvCxnSpPr/>
            <p:nvPr/>
          </p:nvCxnSpPr>
          <p:spPr bwMode="auto">
            <a:xfrm flipV="1">
              <a:off x="9822437" y="239829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145D98C3-6070-9346-BAC2-FA992840DA34}"/>
                </a:ext>
              </a:extLst>
            </p:cNvPr>
            <p:cNvCxnSpPr/>
            <p:nvPr/>
          </p:nvCxnSpPr>
          <p:spPr bwMode="auto">
            <a:xfrm flipV="1">
              <a:off x="9792536" y="2398043"/>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9E2B3182-0659-7D48-97F5-F28198F7AED1}"/>
                </a:ext>
              </a:extLst>
            </p:cNvPr>
            <p:cNvCxnSpPr/>
            <p:nvPr/>
          </p:nvCxnSpPr>
          <p:spPr bwMode="auto">
            <a:xfrm flipV="1">
              <a:off x="9762635" y="2397794"/>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1D0EA242-8EC5-9546-BE3E-D117C59505D8}"/>
                </a:ext>
              </a:extLst>
            </p:cNvPr>
            <p:cNvCxnSpPr/>
            <p:nvPr/>
          </p:nvCxnSpPr>
          <p:spPr bwMode="auto">
            <a:xfrm flipV="1">
              <a:off x="9707570" y="239754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0D5BC6CF-6508-1D42-B712-F61680AA8DE1}"/>
                </a:ext>
              </a:extLst>
            </p:cNvPr>
            <p:cNvCxnSpPr/>
            <p:nvPr/>
          </p:nvCxnSpPr>
          <p:spPr bwMode="auto">
            <a:xfrm flipV="1">
              <a:off x="9673475" y="2397296"/>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B585C39A-0E42-3549-8DA1-74B7EE252927}"/>
                </a:ext>
              </a:extLst>
            </p:cNvPr>
            <p:cNvCxnSpPr/>
            <p:nvPr/>
          </p:nvCxnSpPr>
          <p:spPr bwMode="auto">
            <a:xfrm flipV="1">
              <a:off x="9605828" y="234252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77560B0-E18A-6049-A55B-773B432E1037}"/>
                </a:ext>
              </a:extLst>
            </p:cNvPr>
            <p:cNvCxnSpPr/>
            <p:nvPr/>
          </p:nvCxnSpPr>
          <p:spPr bwMode="auto">
            <a:xfrm flipV="1">
              <a:off x="9546569" y="234227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86143CE6-2C38-874B-BD44-9A53638EFDAC}"/>
                </a:ext>
              </a:extLst>
            </p:cNvPr>
            <p:cNvCxnSpPr/>
            <p:nvPr/>
          </p:nvCxnSpPr>
          <p:spPr bwMode="auto">
            <a:xfrm flipV="1">
              <a:off x="9487310" y="227492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CDD6F331-F50B-8D43-83B4-7923B02E47D9}"/>
                </a:ext>
              </a:extLst>
            </p:cNvPr>
            <p:cNvCxnSpPr/>
            <p:nvPr/>
          </p:nvCxnSpPr>
          <p:spPr bwMode="auto">
            <a:xfrm flipV="1">
              <a:off x="9457409" y="224950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D9D500C1-81F7-934E-BF9F-F28111342435}"/>
                </a:ext>
              </a:extLst>
            </p:cNvPr>
            <p:cNvCxnSpPr/>
            <p:nvPr/>
          </p:nvCxnSpPr>
          <p:spPr bwMode="auto">
            <a:xfrm flipV="1">
              <a:off x="9398149" y="223247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015B7D64-9CBE-8B4D-85A8-A33A548559A4}"/>
                </a:ext>
              </a:extLst>
            </p:cNvPr>
            <p:cNvCxnSpPr/>
            <p:nvPr/>
          </p:nvCxnSpPr>
          <p:spPr bwMode="auto">
            <a:xfrm flipV="1">
              <a:off x="9372441" y="222803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3E8D8FCF-33F4-D443-984A-1AC2E6606EA7}"/>
                </a:ext>
              </a:extLst>
            </p:cNvPr>
            <p:cNvCxnSpPr/>
            <p:nvPr/>
          </p:nvCxnSpPr>
          <p:spPr bwMode="auto">
            <a:xfrm flipV="1">
              <a:off x="9346733" y="222358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6650AD04-6DA4-5042-8E78-D4F63BB6470C}"/>
                </a:ext>
              </a:extLst>
            </p:cNvPr>
            <p:cNvCxnSpPr/>
            <p:nvPr/>
          </p:nvCxnSpPr>
          <p:spPr bwMode="auto">
            <a:xfrm flipV="1">
              <a:off x="9316831" y="222752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78A1F15E-2792-FB47-A652-C2F6683D67A3}"/>
                </a:ext>
              </a:extLst>
            </p:cNvPr>
            <p:cNvCxnSpPr/>
            <p:nvPr/>
          </p:nvCxnSpPr>
          <p:spPr bwMode="auto">
            <a:xfrm flipV="1">
              <a:off x="9224019" y="222727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9DE86659-3F1F-C14B-AB6E-F1B383162266}"/>
                </a:ext>
              </a:extLst>
            </p:cNvPr>
            <p:cNvCxnSpPr/>
            <p:nvPr/>
          </p:nvCxnSpPr>
          <p:spPr bwMode="auto">
            <a:xfrm flipV="1">
              <a:off x="9114431" y="2180889"/>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65B76A6B-1010-E341-B97D-841BB526FDC6}"/>
                </a:ext>
              </a:extLst>
            </p:cNvPr>
            <p:cNvCxnSpPr/>
            <p:nvPr/>
          </p:nvCxnSpPr>
          <p:spPr bwMode="auto">
            <a:xfrm flipV="1">
              <a:off x="8916764" y="2134503"/>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FD4183B1-6DB0-7443-A346-FEC671802068}"/>
                </a:ext>
              </a:extLst>
            </p:cNvPr>
            <p:cNvCxnSpPr/>
            <p:nvPr/>
          </p:nvCxnSpPr>
          <p:spPr bwMode="auto">
            <a:xfrm flipV="1">
              <a:off x="8626823" y="2071341"/>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52DBEFE3-331E-CA4B-A1A2-B1051581A131}"/>
                </a:ext>
              </a:extLst>
            </p:cNvPr>
            <p:cNvCxnSpPr/>
            <p:nvPr/>
          </p:nvCxnSpPr>
          <p:spPr bwMode="auto">
            <a:xfrm flipV="1">
              <a:off x="8315912" y="1983015"/>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D1130743-42B3-EB4E-AF5D-631731D0A6C2}"/>
                </a:ext>
              </a:extLst>
            </p:cNvPr>
            <p:cNvCxnSpPr/>
            <p:nvPr/>
          </p:nvCxnSpPr>
          <p:spPr bwMode="auto">
            <a:xfrm flipV="1">
              <a:off x="8130830" y="196598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FD303D2E-E25D-134B-ACCA-4943A0FD32D0}"/>
                </a:ext>
              </a:extLst>
            </p:cNvPr>
            <p:cNvCxnSpPr/>
            <p:nvPr/>
          </p:nvCxnSpPr>
          <p:spPr bwMode="auto">
            <a:xfrm flipV="1">
              <a:off x="7962524" y="1881854"/>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2EA1F7F9-DB27-EC40-BBBE-21339D02C20D}"/>
                </a:ext>
              </a:extLst>
            </p:cNvPr>
            <p:cNvCxnSpPr/>
            <p:nvPr/>
          </p:nvCxnSpPr>
          <p:spPr bwMode="auto">
            <a:xfrm flipV="1">
              <a:off x="7932632" y="1881606"/>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99B2A96A-EF26-F547-AF24-EEF31BB2A172}"/>
                </a:ext>
              </a:extLst>
            </p:cNvPr>
            <p:cNvCxnSpPr/>
            <p:nvPr/>
          </p:nvCxnSpPr>
          <p:spPr bwMode="auto">
            <a:xfrm flipV="1">
              <a:off x="7709797" y="1826835"/>
              <a:ext cx="0" cy="96697"/>
            </a:xfrm>
            <a:prstGeom prst="line">
              <a:avLst/>
            </a:prstGeom>
            <a:noFill/>
            <a:ln w="22225" cap="flat" cmpd="sng" algn="ctr">
              <a:solidFill>
                <a:schemeClr val="accent2"/>
              </a:solidFill>
              <a:prstDash val="solid"/>
              <a:round/>
              <a:headEnd type="none" w="med" len="med"/>
              <a:tailEnd type="none" w="med" len="med"/>
            </a:ln>
            <a:effectLst/>
          </p:spPr>
        </p:cxnSp>
      </p:grpSp>
      <p:grpSp>
        <p:nvGrpSpPr>
          <p:cNvPr id="295" name="Group 294">
            <a:extLst>
              <a:ext uri="{FF2B5EF4-FFF2-40B4-BE49-F238E27FC236}">
                <a16:creationId xmlns:a16="http://schemas.microsoft.com/office/drawing/2014/main" id="{5ECA434E-DF47-A849-A103-DA515CAFB358}"/>
              </a:ext>
            </a:extLst>
          </p:cNvPr>
          <p:cNvGrpSpPr/>
          <p:nvPr/>
        </p:nvGrpSpPr>
        <p:grpSpPr>
          <a:xfrm>
            <a:off x="475345" y="1091001"/>
            <a:ext cx="3796043" cy="2628181"/>
            <a:chOff x="633793" y="1451493"/>
            <a:chExt cx="5061390" cy="3504241"/>
          </a:xfrm>
        </p:grpSpPr>
        <p:sp>
          <p:nvSpPr>
            <p:cNvPr id="12" name="Text Box 15">
              <a:extLst>
                <a:ext uri="{FF2B5EF4-FFF2-40B4-BE49-F238E27FC236}">
                  <a16:creationId xmlns:a16="http://schemas.microsoft.com/office/drawing/2014/main" id="{7DB70B17-DB29-48C9-A9A8-41361A9C3490}"/>
                </a:ext>
              </a:extLst>
            </p:cNvPr>
            <p:cNvSpPr txBox="1">
              <a:spLocks noChangeArrowheads="1"/>
            </p:cNvSpPr>
            <p:nvPr/>
          </p:nvSpPr>
          <p:spPr bwMode="auto">
            <a:xfrm>
              <a:off x="2598738" y="1451493"/>
              <a:ext cx="1536351" cy="430887"/>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1500" spc="-8" dirty="0">
                  <a:solidFill>
                    <a:srgbClr val="000000"/>
                  </a:solidFill>
                  <a:latin typeface="Calibri" panose="020F0502020204030204" pitchFamily="34" charset="0"/>
                  <a:ea typeface="+mn-ea"/>
                  <a:cs typeface="Arial" panose="020B0604020202020204" pitchFamily="34" charset="0"/>
                </a:rPr>
                <a:t>PFS</a:t>
              </a:r>
              <a:endParaRPr lang="en-US" altLang="en-US" sz="1500" dirty="0">
                <a:solidFill>
                  <a:srgbClr val="000000"/>
                </a:solidFill>
                <a:latin typeface="Calibri" panose="020F0502020204030204" pitchFamily="34" charset="0"/>
                <a:ea typeface="+mn-ea"/>
                <a:cs typeface="Arial" panose="020B0604020202020204" pitchFamily="34" charset="0"/>
              </a:endParaRPr>
            </a:p>
          </p:txBody>
        </p:sp>
        <p:sp>
          <p:nvSpPr>
            <p:cNvPr id="181" name="Freeform: Shape 70">
              <a:extLst>
                <a:ext uri="{FF2B5EF4-FFF2-40B4-BE49-F238E27FC236}">
                  <a16:creationId xmlns:a16="http://schemas.microsoft.com/office/drawing/2014/main" id="{5426EF3C-D436-A54B-B28C-782AA98202E5}"/>
                </a:ext>
              </a:extLst>
            </p:cNvPr>
            <p:cNvSpPr/>
            <p:nvPr/>
          </p:nvSpPr>
          <p:spPr>
            <a:xfrm>
              <a:off x="1427919" y="1791632"/>
              <a:ext cx="4085031" cy="2566313"/>
            </a:xfrm>
            <a:custGeom>
              <a:avLst/>
              <a:gdLst>
                <a:gd name="connsiteX0" fmla="*/ 0 w 4716966"/>
                <a:gd name="connsiteY0" fmla="*/ 0 h 3367668"/>
                <a:gd name="connsiteX1" fmla="*/ 0 w 4716966"/>
                <a:gd name="connsiteY1" fmla="*/ 3367668 h 3367668"/>
                <a:gd name="connsiteX2" fmla="*/ 4716966 w 4716966"/>
                <a:gd name="connsiteY2" fmla="*/ 3367668 h 3367668"/>
              </a:gdLst>
              <a:ahLst/>
              <a:cxnLst>
                <a:cxn ang="0">
                  <a:pos x="connsiteX0" y="connsiteY0"/>
                </a:cxn>
                <a:cxn ang="0">
                  <a:pos x="connsiteX1" y="connsiteY1"/>
                </a:cxn>
                <a:cxn ang="0">
                  <a:pos x="connsiteX2" y="connsiteY2"/>
                </a:cxn>
              </a:cxnLst>
              <a:rect l="l" t="t" r="r" b="b"/>
              <a:pathLst>
                <a:path w="4716966" h="3367668">
                  <a:moveTo>
                    <a:pt x="0" y="0"/>
                  </a:moveTo>
                  <a:lnTo>
                    <a:pt x="0" y="3367668"/>
                  </a:lnTo>
                  <a:lnTo>
                    <a:pt x="4716966" y="3367668"/>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0" hangingPunct="0">
                <a:defRPr/>
              </a:pPr>
              <a:endParaRPr lang="en-US" sz="1800" dirty="0">
                <a:solidFill>
                  <a:prstClr val="white"/>
                </a:solidFill>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648478AA-4A62-AE47-BE8D-F6547A50AE71}"/>
                </a:ext>
              </a:extLst>
            </p:cNvPr>
            <p:cNvCxnSpPr>
              <a:cxnSpLocks/>
            </p:cNvCxnSpPr>
            <p:nvPr/>
          </p:nvCxnSpPr>
          <p:spPr>
            <a:xfrm>
              <a:off x="1427919"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3" name="Straight Connector 182">
              <a:extLst>
                <a:ext uri="{FF2B5EF4-FFF2-40B4-BE49-F238E27FC236}">
                  <a16:creationId xmlns:a16="http://schemas.microsoft.com/office/drawing/2014/main" id="{79810D4A-EFB6-B543-B801-B304FC8B372A}"/>
                </a:ext>
              </a:extLst>
            </p:cNvPr>
            <p:cNvCxnSpPr>
              <a:cxnSpLocks/>
            </p:cNvCxnSpPr>
            <p:nvPr/>
          </p:nvCxnSpPr>
          <p:spPr>
            <a:xfrm>
              <a:off x="1794967"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4" name="Straight Connector 183">
              <a:extLst>
                <a:ext uri="{FF2B5EF4-FFF2-40B4-BE49-F238E27FC236}">
                  <a16:creationId xmlns:a16="http://schemas.microsoft.com/office/drawing/2014/main" id="{26C112F0-8D09-3B43-BCF7-B95495ABAED2}"/>
                </a:ext>
              </a:extLst>
            </p:cNvPr>
            <p:cNvCxnSpPr>
              <a:cxnSpLocks/>
            </p:cNvCxnSpPr>
            <p:nvPr/>
          </p:nvCxnSpPr>
          <p:spPr>
            <a:xfrm>
              <a:off x="2529064"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Straight Connector 184">
              <a:extLst>
                <a:ext uri="{FF2B5EF4-FFF2-40B4-BE49-F238E27FC236}">
                  <a16:creationId xmlns:a16="http://schemas.microsoft.com/office/drawing/2014/main" id="{6DAC81F0-1A3C-8440-B343-D3618B685F8D}"/>
                </a:ext>
              </a:extLst>
            </p:cNvPr>
            <p:cNvCxnSpPr>
              <a:cxnSpLocks/>
            </p:cNvCxnSpPr>
            <p:nvPr/>
          </p:nvCxnSpPr>
          <p:spPr>
            <a:xfrm>
              <a:off x="3263161"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6" name="Straight Connector 185">
              <a:extLst>
                <a:ext uri="{FF2B5EF4-FFF2-40B4-BE49-F238E27FC236}">
                  <a16:creationId xmlns:a16="http://schemas.microsoft.com/office/drawing/2014/main" id="{8B72893F-D8FD-1243-B3D4-4740031979D4}"/>
                </a:ext>
              </a:extLst>
            </p:cNvPr>
            <p:cNvCxnSpPr>
              <a:cxnSpLocks/>
            </p:cNvCxnSpPr>
            <p:nvPr/>
          </p:nvCxnSpPr>
          <p:spPr>
            <a:xfrm>
              <a:off x="3997257"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7" name="Straight Connector 186">
              <a:extLst>
                <a:ext uri="{FF2B5EF4-FFF2-40B4-BE49-F238E27FC236}">
                  <a16:creationId xmlns:a16="http://schemas.microsoft.com/office/drawing/2014/main" id="{5CF366FD-78CC-614D-8A1F-C1DDF0DD5A30}"/>
                </a:ext>
              </a:extLst>
            </p:cNvPr>
            <p:cNvCxnSpPr>
              <a:cxnSpLocks/>
            </p:cNvCxnSpPr>
            <p:nvPr/>
          </p:nvCxnSpPr>
          <p:spPr>
            <a:xfrm>
              <a:off x="4731354"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Straight Connector 187">
              <a:extLst>
                <a:ext uri="{FF2B5EF4-FFF2-40B4-BE49-F238E27FC236}">
                  <a16:creationId xmlns:a16="http://schemas.microsoft.com/office/drawing/2014/main" id="{A0543873-0017-B84D-B5EF-3B35971EBB3C}"/>
                </a:ext>
              </a:extLst>
            </p:cNvPr>
            <p:cNvCxnSpPr>
              <a:cxnSpLocks/>
            </p:cNvCxnSpPr>
            <p:nvPr/>
          </p:nvCxnSpPr>
          <p:spPr>
            <a:xfrm>
              <a:off x="5465456"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9" name="Straight Connector 188">
              <a:extLst>
                <a:ext uri="{FF2B5EF4-FFF2-40B4-BE49-F238E27FC236}">
                  <a16:creationId xmlns:a16="http://schemas.microsoft.com/office/drawing/2014/main" id="{F178AB25-94E0-894B-BCA1-3EC01F662188}"/>
                </a:ext>
              </a:extLst>
            </p:cNvPr>
            <p:cNvCxnSpPr>
              <a:cxnSpLocks/>
            </p:cNvCxnSpPr>
            <p:nvPr/>
          </p:nvCxnSpPr>
          <p:spPr>
            <a:xfrm>
              <a:off x="2162016"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0" name="Straight Connector 189">
              <a:extLst>
                <a:ext uri="{FF2B5EF4-FFF2-40B4-BE49-F238E27FC236}">
                  <a16:creationId xmlns:a16="http://schemas.microsoft.com/office/drawing/2014/main" id="{DF972999-1869-A14C-B7E5-852436BE3101}"/>
                </a:ext>
              </a:extLst>
            </p:cNvPr>
            <p:cNvCxnSpPr>
              <a:cxnSpLocks/>
            </p:cNvCxnSpPr>
            <p:nvPr/>
          </p:nvCxnSpPr>
          <p:spPr>
            <a:xfrm>
              <a:off x="2896112"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1" name="Straight Connector 190">
              <a:extLst>
                <a:ext uri="{FF2B5EF4-FFF2-40B4-BE49-F238E27FC236}">
                  <a16:creationId xmlns:a16="http://schemas.microsoft.com/office/drawing/2014/main" id="{5CAA644F-D0C5-C348-9955-32EDDC0B8268}"/>
                </a:ext>
              </a:extLst>
            </p:cNvPr>
            <p:cNvCxnSpPr>
              <a:cxnSpLocks/>
            </p:cNvCxnSpPr>
            <p:nvPr/>
          </p:nvCxnSpPr>
          <p:spPr>
            <a:xfrm>
              <a:off x="3630209"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a:extLst>
                <a:ext uri="{FF2B5EF4-FFF2-40B4-BE49-F238E27FC236}">
                  <a16:creationId xmlns:a16="http://schemas.microsoft.com/office/drawing/2014/main" id="{636FCE62-B96F-214B-B55F-96490832F30F}"/>
                </a:ext>
              </a:extLst>
            </p:cNvPr>
            <p:cNvCxnSpPr>
              <a:cxnSpLocks/>
            </p:cNvCxnSpPr>
            <p:nvPr/>
          </p:nvCxnSpPr>
          <p:spPr>
            <a:xfrm>
              <a:off x="4364306"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3" name="Straight Connector 192">
              <a:extLst>
                <a:ext uri="{FF2B5EF4-FFF2-40B4-BE49-F238E27FC236}">
                  <a16:creationId xmlns:a16="http://schemas.microsoft.com/office/drawing/2014/main" id="{3C0DC23E-9BAD-824F-8F5C-FED2E4AA54E8}"/>
                </a:ext>
              </a:extLst>
            </p:cNvPr>
            <p:cNvCxnSpPr>
              <a:cxnSpLocks/>
            </p:cNvCxnSpPr>
            <p:nvPr/>
          </p:nvCxnSpPr>
          <p:spPr>
            <a:xfrm>
              <a:off x="5098402" y="4357946"/>
              <a:ext cx="0" cy="74758"/>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4" name="Straight Connector 193">
              <a:extLst>
                <a:ext uri="{FF2B5EF4-FFF2-40B4-BE49-F238E27FC236}">
                  <a16:creationId xmlns:a16="http://schemas.microsoft.com/office/drawing/2014/main" id="{C5FD9BE4-C9EF-FB40-9D12-37CBDC788604}"/>
                </a:ext>
              </a:extLst>
            </p:cNvPr>
            <p:cNvCxnSpPr>
              <a:cxnSpLocks/>
            </p:cNvCxnSpPr>
            <p:nvPr/>
          </p:nvCxnSpPr>
          <p:spPr>
            <a:xfrm flipH="1">
              <a:off x="1346388" y="1791632"/>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5" name="Straight Connector 194">
              <a:extLst>
                <a:ext uri="{FF2B5EF4-FFF2-40B4-BE49-F238E27FC236}">
                  <a16:creationId xmlns:a16="http://schemas.microsoft.com/office/drawing/2014/main" id="{5B14938A-488F-9049-A429-5B6E5A57B273}"/>
                </a:ext>
              </a:extLst>
            </p:cNvPr>
            <p:cNvCxnSpPr>
              <a:cxnSpLocks/>
            </p:cNvCxnSpPr>
            <p:nvPr/>
          </p:nvCxnSpPr>
          <p:spPr>
            <a:xfrm flipH="1">
              <a:off x="1346388" y="2048263"/>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6" name="Straight Connector 195">
              <a:extLst>
                <a:ext uri="{FF2B5EF4-FFF2-40B4-BE49-F238E27FC236}">
                  <a16:creationId xmlns:a16="http://schemas.microsoft.com/office/drawing/2014/main" id="{0F1F400D-A554-FE4B-9629-4BE305E18138}"/>
                </a:ext>
              </a:extLst>
            </p:cNvPr>
            <p:cNvCxnSpPr>
              <a:cxnSpLocks/>
            </p:cNvCxnSpPr>
            <p:nvPr/>
          </p:nvCxnSpPr>
          <p:spPr>
            <a:xfrm flipH="1">
              <a:off x="1346388" y="2304895"/>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7" name="Straight Connector 196">
              <a:extLst>
                <a:ext uri="{FF2B5EF4-FFF2-40B4-BE49-F238E27FC236}">
                  <a16:creationId xmlns:a16="http://schemas.microsoft.com/office/drawing/2014/main" id="{D3E863B2-E525-B143-B781-E1D81E57F461}"/>
                </a:ext>
              </a:extLst>
            </p:cNvPr>
            <p:cNvCxnSpPr>
              <a:cxnSpLocks/>
            </p:cNvCxnSpPr>
            <p:nvPr/>
          </p:nvCxnSpPr>
          <p:spPr>
            <a:xfrm flipH="1">
              <a:off x="1346388" y="2561526"/>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8" name="Straight Connector 197">
              <a:extLst>
                <a:ext uri="{FF2B5EF4-FFF2-40B4-BE49-F238E27FC236}">
                  <a16:creationId xmlns:a16="http://schemas.microsoft.com/office/drawing/2014/main" id="{E1BCBD3B-48C3-5D47-AF9F-4E14A8107EBA}"/>
                </a:ext>
              </a:extLst>
            </p:cNvPr>
            <p:cNvCxnSpPr>
              <a:cxnSpLocks/>
            </p:cNvCxnSpPr>
            <p:nvPr/>
          </p:nvCxnSpPr>
          <p:spPr>
            <a:xfrm flipH="1">
              <a:off x="1346388" y="2818158"/>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9" name="Straight Connector 198">
              <a:extLst>
                <a:ext uri="{FF2B5EF4-FFF2-40B4-BE49-F238E27FC236}">
                  <a16:creationId xmlns:a16="http://schemas.microsoft.com/office/drawing/2014/main" id="{7E5C3376-61D4-8740-A6ED-7E93633FF573}"/>
                </a:ext>
              </a:extLst>
            </p:cNvPr>
            <p:cNvCxnSpPr>
              <a:cxnSpLocks/>
            </p:cNvCxnSpPr>
            <p:nvPr/>
          </p:nvCxnSpPr>
          <p:spPr>
            <a:xfrm flipH="1">
              <a:off x="1346388" y="3074789"/>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0" name="Straight Connector 199">
              <a:extLst>
                <a:ext uri="{FF2B5EF4-FFF2-40B4-BE49-F238E27FC236}">
                  <a16:creationId xmlns:a16="http://schemas.microsoft.com/office/drawing/2014/main" id="{6B4ABDC6-7B8E-C348-90A8-0BAE6A3A777D}"/>
                </a:ext>
              </a:extLst>
            </p:cNvPr>
            <p:cNvCxnSpPr>
              <a:cxnSpLocks/>
            </p:cNvCxnSpPr>
            <p:nvPr/>
          </p:nvCxnSpPr>
          <p:spPr>
            <a:xfrm flipH="1">
              <a:off x="1346388" y="3331420"/>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1" name="Straight Connector 200">
              <a:extLst>
                <a:ext uri="{FF2B5EF4-FFF2-40B4-BE49-F238E27FC236}">
                  <a16:creationId xmlns:a16="http://schemas.microsoft.com/office/drawing/2014/main" id="{EAA5027A-6BB2-9A43-9EEF-E70B7B339E7C}"/>
                </a:ext>
              </a:extLst>
            </p:cNvPr>
            <p:cNvCxnSpPr>
              <a:cxnSpLocks/>
            </p:cNvCxnSpPr>
            <p:nvPr/>
          </p:nvCxnSpPr>
          <p:spPr>
            <a:xfrm flipH="1">
              <a:off x="1346388" y="3588052"/>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2" name="Straight Connector 201">
              <a:extLst>
                <a:ext uri="{FF2B5EF4-FFF2-40B4-BE49-F238E27FC236}">
                  <a16:creationId xmlns:a16="http://schemas.microsoft.com/office/drawing/2014/main" id="{5782A7F8-0132-D048-A3A9-632FE9F799F0}"/>
                </a:ext>
              </a:extLst>
            </p:cNvPr>
            <p:cNvCxnSpPr>
              <a:cxnSpLocks/>
            </p:cNvCxnSpPr>
            <p:nvPr/>
          </p:nvCxnSpPr>
          <p:spPr>
            <a:xfrm flipH="1">
              <a:off x="1346388" y="3844683"/>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3" name="Straight Connector 202">
              <a:extLst>
                <a:ext uri="{FF2B5EF4-FFF2-40B4-BE49-F238E27FC236}">
                  <a16:creationId xmlns:a16="http://schemas.microsoft.com/office/drawing/2014/main" id="{B9CF7F68-B06C-9B43-B1B0-79C5119B0ECB}"/>
                </a:ext>
              </a:extLst>
            </p:cNvPr>
            <p:cNvCxnSpPr>
              <a:cxnSpLocks/>
            </p:cNvCxnSpPr>
            <p:nvPr/>
          </p:nvCxnSpPr>
          <p:spPr>
            <a:xfrm flipH="1">
              <a:off x="1346388" y="4101314"/>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4" name="Straight Connector 203">
              <a:extLst>
                <a:ext uri="{FF2B5EF4-FFF2-40B4-BE49-F238E27FC236}">
                  <a16:creationId xmlns:a16="http://schemas.microsoft.com/office/drawing/2014/main" id="{02F2B95D-DEA6-0047-B1D2-C08A3F7B655E}"/>
                </a:ext>
              </a:extLst>
            </p:cNvPr>
            <p:cNvCxnSpPr>
              <a:cxnSpLocks/>
            </p:cNvCxnSpPr>
            <p:nvPr/>
          </p:nvCxnSpPr>
          <p:spPr>
            <a:xfrm flipH="1">
              <a:off x="1346388" y="4357945"/>
              <a:ext cx="80526"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205" name="TextBox 204">
              <a:extLst>
                <a:ext uri="{FF2B5EF4-FFF2-40B4-BE49-F238E27FC236}">
                  <a16:creationId xmlns:a16="http://schemas.microsoft.com/office/drawing/2014/main" id="{443386E3-810C-F544-9749-0FCDFCED8BC9}"/>
                </a:ext>
              </a:extLst>
            </p:cNvPr>
            <p:cNvSpPr txBox="1"/>
            <p:nvPr/>
          </p:nvSpPr>
          <p:spPr bwMode="auto">
            <a:xfrm>
              <a:off x="1304518" y="4409417"/>
              <a:ext cx="258493"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206" name="TextBox 205">
              <a:extLst>
                <a:ext uri="{FF2B5EF4-FFF2-40B4-BE49-F238E27FC236}">
                  <a16:creationId xmlns:a16="http://schemas.microsoft.com/office/drawing/2014/main" id="{0F120F3E-AD70-F64C-A487-2B7C9B3F960F}"/>
                </a:ext>
              </a:extLst>
            </p:cNvPr>
            <p:cNvSpPr txBox="1"/>
            <p:nvPr/>
          </p:nvSpPr>
          <p:spPr bwMode="auto">
            <a:xfrm>
              <a:off x="1627921" y="4409417"/>
              <a:ext cx="330544"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a:t>
              </a:r>
            </a:p>
          </p:txBody>
        </p:sp>
        <p:sp>
          <p:nvSpPr>
            <p:cNvPr id="207" name="TextBox 206">
              <a:extLst>
                <a:ext uri="{FF2B5EF4-FFF2-40B4-BE49-F238E27FC236}">
                  <a16:creationId xmlns:a16="http://schemas.microsoft.com/office/drawing/2014/main" id="{A263B01F-667A-3F41-B3A5-D76CC35D7FF0}"/>
                </a:ext>
              </a:extLst>
            </p:cNvPr>
            <p:cNvSpPr txBox="1"/>
            <p:nvPr/>
          </p:nvSpPr>
          <p:spPr bwMode="auto">
            <a:xfrm>
              <a:off x="2784362" y="4409417"/>
              <a:ext cx="258493"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a:t>
              </a:r>
            </a:p>
          </p:txBody>
        </p:sp>
        <p:sp>
          <p:nvSpPr>
            <p:cNvPr id="208" name="TextBox 207">
              <a:extLst>
                <a:ext uri="{FF2B5EF4-FFF2-40B4-BE49-F238E27FC236}">
                  <a16:creationId xmlns:a16="http://schemas.microsoft.com/office/drawing/2014/main" id="{556377C2-0A01-5544-A85E-F1B1DFD3B4B6}"/>
                </a:ext>
              </a:extLst>
            </p:cNvPr>
            <p:cNvSpPr txBox="1"/>
            <p:nvPr/>
          </p:nvSpPr>
          <p:spPr bwMode="auto">
            <a:xfrm>
              <a:off x="3396944" y="4409417"/>
              <a:ext cx="428832"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12</a:t>
              </a:r>
            </a:p>
          </p:txBody>
        </p:sp>
        <p:sp>
          <p:nvSpPr>
            <p:cNvPr id="209" name="TextBox 208">
              <a:extLst>
                <a:ext uri="{FF2B5EF4-FFF2-40B4-BE49-F238E27FC236}">
                  <a16:creationId xmlns:a16="http://schemas.microsoft.com/office/drawing/2014/main" id="{4E456C01-E64F-5541-8427-25472ECBABB8}"/>
                </a:ext>
              </a:extLst>
            </p:cNvPr>
            <p:cNvSpPr txBox="1"/>
            <p:nvPr/>
          </p:nvSpPr>
          <p:spPr bwMode="auto">
            <a:xfrm>
              <a:off x="3752314" y="4409417"/>
              <a:ext cx="49100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14</a:t>
              </a:r>
            </a:p>
          </p:txBody>
        </p:sp>
        <p:sp>
          <p:nvSpPr>
            <p:cNvPr id="210" name="TextBox 209">
              <a:extLst>
                <a:ext uri="{FF2B5EF4-FFF2-40B4-BE49-F238E27FC236}">
                  <a16:creationId xmlns:a16="http://schemas.microsoft.com/office/drawing/2014/main" id="{9350B30D-F12D-7D4B-ABA5-39A6997272DE}"/>
                </a:ext>
              </a:extLst>
            </p:cNvPr>
            <p:cNvSpPr txBox="1"/>
            <p:nvPr/>
          </p:nvSpPr>
          <p:spPr bwMode="auto">
            <a:xfrm>
              <a:off x="4146061" y="4409417"/>
              <a:ext cx="43095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16</a:t>
              </a:r>
            </a:p>
          </p:txBody>
        </p:sp>
        <p:sp>
          <p:nvSpPr>
            <p:cNvPr id="211" name="TextBox 210">
              <a:extLst>
                <a:ext uri="{FF2B5EF4-FFF2-40B4-BE49-F238E27FC236}">
                  <a16:creationId xmlns:a16="http://schemas.microsoft.com/office/drawing/2014/main" id="{C6A88030-4591-1B41-AA5B-500C806AD84F}"/>
                </a:ext>
              </a:extLst>
            </p:cNvPr>
            <p:cNvSpPr txBox="1"/>
            <p:nvPr/>
          </p:nvSpPr>
          <p:spPr bwMode="auto">
            <a:xfrm>
              <a:off x="5273276" y="4409417"/>
              <a:ext cx="42190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22</a:t>
              </a:r>
            </a:p>
          </p:txBody>
        </p:sp>
        <p:sp>
          <p:nvSpPr>
            <p:cNvPr id="212" name="TextBox 211">
              <a:extLst>
                <a:ext uri="{FF2B5EF4-FFF2-40B4-BE49-F238E27FC236}">
                  <a16:creationId xmlns:a16="http://schemas.microsoft.com/office/drawing/2014/main" id="{F9070CF0-87E6-F14E-8470-159B23DA28EF}"/>
                </a:ext>
              </a:extLst>
            </p:cNvPr>
            <p:cNvSpPr txBox="1"/>
            <p:nvPr/>
          </p:nvSpPr>
          <p:spPr bwMode="auto">
            <a:xfrm>
              <a:off x="868765" y="1663520"/>
              <a:ext cx="48662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213" name="TextBox 212">
              <a:extLst>
                <a:ext uri="{FF2B5EF4-FFF2-40B4-BE49-F238E27FC236}">
                  <a16:creationId xmlns:a16="http://schemas.microsoft.com/office/drawing/2014/main" id="{46136FF7-DC29-7444-8DB1-438F540F2427}"/>
                </a:ext>
              </a:extLst>
            </p:cNvPr>
            <p:cNvSpPr txBox="1"/>
            <p:nvPr/>
          </p:nvSpPr>
          <p:spPr bwMode="auto">
            <a:xfrm>
              <a:off x="868765" y="2176997"/>
              <a:ext cx="492771"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0.8</a:t>
              </a:r>
            </a:p>
          </p:txBody>
        </p:sp>
        <p:sp>
          <p:nvSpPr>
            <p:cNvPr id="214" name="TextBox 213">
              <a:extLst>
                <a:ext uri="{FF2B5EF4-FFF2-40B4-BE49-F238E27FC236}">
                  <a16:creationId xmlns:a16="http://schemas.microsoft.com/office/drawing/2014/main" id="{3CA59184-85E9-4E4B-8E35-0AF53E4003DC}"/>
                </a:ext>
              </a:extLst>
            </p:cNvPr>
            <p:cNvSpPr txBox="1"/>
            <p:nvPr/>
          </p:nvSpPr>
          <p:spPr bwMode="auto">
            <a:xfrm>
              <a:off x="868765" y="2690474"/>
              <a:ext cx="492771"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0.6</a:t>
              </a:r>
            </a:p>
          </p:txBody>
        </p:sp>
        <p:sp>
          <p:nvSpPr>
            <p:cNvPr id="215" name="TextBox 214">
              <a:extLst>
                <a:ext uri="{FF2B5EF4-FFF2-40B4-BE49-F238E27FC236}">
                  <a16:creationId xmlns:a16="http://schemas.microsoft.com/office/drawing/2014/main" id="{DAB2ADE3-E669-8F42-A173-DA6DAD57FDC9}"/>
                </a:ext>
              </a:extLst>
            </p:cNvPr>
            <p:cNvSpPr txBox="1"/>
            <p:nvPr/>
          </p:nvSpPr>
          <p:spPr bwMode="auto">
            <a:xfrm>
              <a:off x="868765" y="3203951"/>
              <a:ext cx="492771"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0.4</a:t>
              </a:r>
            </a:p>
          </p:txBody>
        </p:sp>
        <p:sp>
          <p:nvSpPr>
            <p:cNvPr id="216" name="TextBox 215">
              <a:extLst>
                <a:ext uri="{FF2B5EF4-FFF2-40B4-BE49-F238E27FC236}">
                  <a16:creationId xmlns:a16="http://schemas.microsoft.com/office/drawing/2014/main" id="{6B5FF040-4A85-6642-8954-A091A7B6EF86}"/>
                </a:ext>
              </a:extLst>
            </p:cNvPr>
            <p:cNvSpPr txBox="1"/>
            <p:nvPr/>
          </p:nvSpPr>
          <p:spPr bwMode="auto">
            <a:xfrm>
              <a:off x="868765" y="3717430"/>
              <a:ext cx="492771"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0.2</a:t>
              </a:r>
            </a:p>
          </p:txBody>
        </p:sp>
        <p:sp>
          <p:nvSpPr>
            <p:cNvPr id="217" name="TextBox 216">
              <a:extLst>
                <a:ext uri="{FF2B5EF4-FFF2-40B4-BE49-F238E27FC236}">
                  <a16:creationId xmlns:a16="http://schemas.microsoft.com/office/drawing/2014/main" id="{9B0EE483-611B-6745-B427-270DF5897523}"/>
                </a:ext>
              </a:extLst>
            </p:cNvPr>
            <p:cNvSpPr txBox="1"/>
            <p:nvPr/>
          </p:nvSpPr>
          <p:spPr bwMode="auto">
            <a:xfrm>
              <a:off x="973936" y="4230910"/>
              <a:ext cx="387599"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218" name="TextBox 73">
              <a:extLst>
                <a:ext uri="{FF2B5EF4-FFF2-40B4-BE49-F238E27FC236}">
                  <a16:creationId xmlns:a16="http://schemas.microsoft.com/office/drawing/2014/main" id="{2B276E60-722A-A743-A33C-3CA718AC3976}"/>
                </a:ext>
              </a:extLst>
            </p:cNvPr>
            <p:cNvSpPr txBox="1">
              <a:spLocks noChangeArrowheads="1"/>
            </p:cNvSpPr>
            <p:nvPr/>
          </p:nvSpPr>
          <p:spPr bwMode="auto">
            <a:xfrm rot="16200000">
              <a:off x="-38995" y="2919934"/>
              <a:ext cx="1684119" cy="338544"/>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Probability of PFS</a:t>
              </a:r>
            </a:p>
          </p:txBody>
        </p:sp>
        <p:sp>
          <p:nvSpPr>
            <p:cNvPr id="219" name="TextBox 218">
              <a:extLst>
                <a:ext uri="{FF2B5EF4-FFF2-40B4-BE49-F238E27FC236}">
                  <a16:creationId xmlns:a16="http://schemas.microsoft.com/office/drawing/2014/main" id="{656C2EB5-9728-674A-BBAA-90F528965724}"/>
                </a:ext>
              </a:extLst>
            </p:cNvPr>
            <p:cNvSpPr txBox="1"/>
            <p:nvPr/>
          </p:nvSpPr>
          <p:spPr bwMode="auto">
            <a:xfrm>
              <a:off x="3013455" y="4617179"/>
              <a:ext cx="475344" cy="338555"/>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Mo</a:t>
              </a:r>
            </a:p>
          </p:txBody>
        </p:sp>
        <p:sp>
          <p:nvSpPr>
            <p:cNvPr id="220" name="TextBox 219">
              <a:extLst>
                <a:ext uri="{FF2B5EF4-FFF2-40B4-BE49-F238E27FC236}">
                  <a16:creationId xmlns:a16="http://schemas.microsoft.com/office/drawing/2014/main" id="{36AB99B7-8DA9-A64F-A350-BA2B0EB648E2}"/>
                </a:ext>
              </a:extLst>
            </p:cNvPr>
            <p:cNvSpPr txBox="1"/>
            <p:nvPr/>
          </p:nvSpPr>
          <p:spPr bwMode="auto">
            <a:xfrm>
              <a:off x="1452200" y="3998331"/>
              <a:ext cx="3628628" cy="369332"/>
            </a:xfrm>
            <a:prstGeom prst="rect">
              <a:avLst/>
            </a:prstGeom>
            <a:noFill/>
          </p:spPr>
          <p:txBody>
            <a:bodyPr wrap="square" lIns="68580" tIns="34290" rIns="68580" bIns="34290">
              <a:spAutoFit/>
            </a:bodyPr>
            <a:lstStyle/>
            <a:p>
              <a:pPr defTabSz="914378" eaLnBrk="0" hangingPunct="0">
                <a:defRPr/>
              </a:pPr>
              <a:r>
                <a:rPr lang="en-US" sz="1350" dirty="0">
                  <a:solidFill>
                    <a:prstClr val="black"/>
                  </a:solidFill>
                  <a:latin typeface="Calibri" panose="020F0502020204030204" pitchFamily="34" charset="0"/>
                  <a:ea typeface="+mn-ea"/>
                  <a:cs typeface="Calibri" panose="020F0502020204030204" pitchFamily="34" charset="0"/>
                </a:rPr>
                <a:t>Median: 8.8 mo (95% CI: 5.6-11.6)</a:t>
              </a:r>
            </a:p>
          </p:txBody>
        </p:sp>
        <p:sp>
          <p:nvSpPr>
            <p:cNvPr id="221" name="TextBox 220">
              <a:extLst>
                <a:ext uri="{FF2B5EF4-FFF2-40B4-BE49-F238E27FC236}">
                  <a16:creationId xmlns:a16="http://schemas.microsoft.com/office/drawing/2014/main" id="{E80B10C8-096B-3D4B-98B0-AC5D8D7E546D}"/>
                </a:ext>
              </a:extLst>
            </p:cNvPr>
            <p:cNvSpPr txBox="1"/>
            <p:nvPr/>
          </p:nvSpPr>
          <p:spPr bwMode="auto">
            <a:xfrm>
              <a:off x="2017358" y="4409417"/>
              <a:ext cx="330544"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a:t>
              </a:r>
            </a:p>
          </p:txBody>
        </p:sp>
        <p:sp>
          <p:nvSpPr>
            <p:cNvPr id="222" name="TextBox 221">
              <a:extLst>
                <a:ext uri="{FF2B5EF4-FFF2-40B4-BE49-F238E27FC236}">
                  <a16:creationId xmlns:a16="http://schemas.microsoft.com/office/drawing/2014/main" id="{2A5F1223-EF4A-6C4F-9348-5D889CA0D0A4}"/>
                </a:ext>
              </a:extLst>
            </p:cNvPr>
            <p:cNvSpPr txBox="1"/>
            <p:nvPr/>
          </p:nvSpPr>
          <p:spPr bwMode="auto">
            <a:xfrm>
              <a:off x="2413423" y="4409417"/>
              <a:ext cx="258493"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a:t>
              </a:r>
            </a:p>
          </p:txBody>
        </p:sp>
        <p:sp>
          <p:nvSpPr>
            <p:cNvPr id="223" name="TextBox 222">
              <a:extLst>
                <a:ext uri="{FF2B5EF4-FFF2-40B4-BE49-F238E27FC236}">
                  <a16:creationId xmlns:a16="http://schemas.microsoft.com/office/drawing/2014/main" id="{792B3182-61BB-9F47-9045-0A1BD69C0B25}"/>
                </a:ext>
              </a:extLst>
            </p:cNvPr>
            <p:cNvSpPr txBox="1"/>
            <p:nvPr/>
          </p:nvSpPr>
          <p:spPr bwMode="auto">
            <a:xfrm>
              <a:off x="3034411" y="4409417"/>
              <a:ext cx="464383"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224" name="TextBox 223">
              <a:extLst>
                <a:ext uri="{FF2B5EF4-FFF2-40B4-BE49-F238E27FC236}">
                  <a16:creationId xmlns:a16="http://schemas.microsoft.com/office/drawing/2014/main" id="{53311DA6-DB75-7244-8B6F-81C683A67C77}"/>
                </a:ext>
              </a:extLst>
            </p:cNvPr>
            <p:cNvSpPr txBox="1"/>
            <p:nvPr/>
          </p:nvSpPr>
          <p:spPr bwMode="auto">
            <a:xfrm>
              <a:off x="4521800" y="4409417"/>
              <a:ext cx="43095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18</a:t>
              </a:r>
            </a:p>
          </p:txBody>
        </p:sp>
        <p:sp>
          <p:nvSpPr>
            <p:cNvPr id="225" name="TextBox 224">
              <a:extLst>
                <a:ext uri="{FF2B5EF4-FFF2-40B4-BE49-F238E27FC236}">
                  <a16:creationId xmlns:a16="http://schemas.microsoft.com/office/drawing/2014/main" id="{9B37056B-553E-5B41-938F-BB1192A330A0}"/>
                </a:ext>
              </a:extLst>
            </p:cNvPr>
            <p:cNvSpPr txBox="1"/>
            <p:nvPr/>
          </p:nvSpPr>
          <p:spPr bwMode="auto">
            <a:xfrm>
              <a:off x="4873512" y="4409417"/>
              <a:ext cx="43095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271" name="Freeform 270">
              <a:extLst>
                <a:ext uri="{FF2B5EF4-FFF2-40B4-BE49-F238E27FC236}">
                  <a16:creationId xmlns:a16="http://schemas.microsoft.com/office/drawing/2014/main" id="{F3EE4F6B-FC3D-9049-B30B-D9EC07D616D5}"/>
                </a:ext>
              </a:extLst>
            </p:cNvPr>
            <p:cNvSpPr/>
            <p:nvPr/>
          </p:nvSpPr>
          <p:spPr bwMode="auto">
            <a:xfrm>
              <a:off x="1433209" y="1964987"/>
              <a:ext cx="3981855" cy="2133600"/>
            </a:xfrm>
            <a:custGeom>
              <a:avLst/>
              <a:gdLst>
                <a:gd name="connsiteX0" fmla="*/ 0 w 3981855"/>
                <a:gd name="connsiteY0" fmla="*/ 0 h 2133600"/>
                <a:gd name="connsiteX1" fmla="*/ 103761 w 3981855"/>
                <a:gd name="connsiteY1" fmla="*/ 0 h 2133600"/>
                <a:gd name="connsiteX2" fmla="*/ 103761 w 3981855"/>
                <a:gd name="connsiteY2" fmla="*/ 58366 h 2133600"/>
                <a:gd name="connsiteX3" fmla="*/ 103761 w 3981855"/>
                <a:gd name="connsiteY3" fmla="*/ 58366 h 2133600"/>
                <a:gd name="connsiteX4" fmla="*/ 103761 w 3981855"/>
                <a:gd name="connsiteY4" fmla="*/ 58366 h 2133600"/>
                <a:gd name="connsiteX5" fmla="*/ 103761 w 3981855"/>
                <a:gd name="connsiteY5" fmla="*/ 181583 h 2133600"/>
                <a:gd name="connsiteX6" fmla="*/ 214008 w 3981855"/>
                <a:gd name="connsiteY6" fmla="*/ 181583 h 2133600"/>
                <a:gd name="connsiteX7" fmla="*/ 214008 w 3981855"/>
                <a:gd name="connsiteY7" fmla="*/ 181583 h 2133600"/>
                <a:gd name="connsiteX8" fmla="*/ 214008 w 3981855"/>
                <a:gd name="connsiteY8" fmla="*/ 239949 h 2133600"/>
                <a:gd name="connsiteX9" fmla="*/ 285344 w 3981855"/>
                <a:gd name="connsiteY9" fmla="*/ 239949 h 2133600"/>
                <a:gd name="connsiteX10" fmla="*/ 285344 w 3981855"/>
                <a:gd name="connsiteY10" fmla="*/ 428017 h 2133600"/>
                <a:gd name="connsiteX11" fmla="*/ 486382 w 3981855"/>
                <a:gd name="connsiteY11" fmla="*/ 428017 h 2133600"/>
                <a:gd name="connsiteX12" fmla="*/ 486382 w 3981855"/>
                <a:gd name="connsiteY12" fmla="*/ 596630 h 2133600"/>
                <a:gd name="connsiteX13" fmla="*/ 544748 w 3981855"/>
                <a:gd name="connsiteY13" fmla="*/ 596630 h 2133600"/>
                <a:gd name="connsiteX14" fmla="*/ 544748 w 3981855"/>
                <a:gd name="connsiteY14" fmla="*/ 667966 h 2133600"/>
                <a:gd name="connsiteX15" fmla="*/ 654995 w 3981855"/>
                <a:gd name="connsiteY15" fmla="*/ 667966 h 2133600"/>
                <a:gd name="connsiteX16" fmla="*/ 654995 w 3981855"/>
                <a:gd name="connsiteY16" fmla="*/ 745787 h 2133600"/>
                <a:gd name="connsiteX17" fmla="*/ 654995 w 3981855"/>
                <a:gd name="connsiteY17" fmla="*/ 745787 h 2133600"/>
                <a:gd name="connsiteX18" fmla="*/ 713361 w 3981855"/>
                <a:gd name="connsiteY18" fmla="*/ 745787 h 2133600"/>
                <a:gd name="connsiteX19" fmla="*/ 713361 w 3981855"/>
                <a:gd name="connsiteY19" fmla="*/ 810639 h 2133600"/>
                <a:gd name="connsiteX20" fmla="*/ 836578 w 3981855"/>
                <a:gd name="connsiteY20" fmla="*/ 810639 h 2133600"/>
                <a:gd name="connsiteX21" fmla="*/ 836578 w 3981855"/>
                <a:gd name="connsiteY21" fmla="*/ 907915 h 2133600"/>
                <a:gd name="connsiteX22" fmla="*/ 933855 w 3981855"/>
                <a:gd name="connsiteY22" fmla="*/ 907915 h 2133600"/>
                <a:gd name="connsiteX23" fmla="*/ 933855 w 3981855"/>
                <a:gd name="connsiteY23" fmla="*/ 907915 h 2133600"/>
                <a:gd name="connsiteX24" fmla="*/ 933855 w 3981855"/>
                <a:gd name="connsiteY24" fmla="*/ 985736 h 2133600"/>
                <a:gd name="connsiteX25" fmla="*/ 1024646 w 3981855"/>
                <a:gd name="connsiteY25" fmla="*/ 985736 h 2133600"/>
                <a:gd name="connsiteX26" fmla="*/ 1024646 w 3981855"/>
                <a:gd name="connsiteY26" fmla="*/ 1050587 h 2133600"/>
                <a:gd name="connsiteX27" fmla="*/ 1089497 w 3981855"/>
                <a:gd name="connsiteY27" fmla="*/ 1050587 h 2133600"/>
                <a:gd name="connsiteX28" fmla="*/ 1089497 w 3981855"/>
                <a:gd name="connsiteY28" fmla="*/ 1050587 h 2133600"/>
                <a:gd name="connsiteX29" fmla="*/ 1089497 w 3981855"/>
                <a:gd name="connsiteY29" fmla="*/ 1121924 h 2133600"/>
                <a:gd name="connsiteX30" fmla="*/ 1348902 w 3981855"/>
                <a:gd name="connsiteY30" fmla="*/ 1121924 h 2133600"/>
                <a:gd name="connsiteX31" fmla="*/ 1348902 w 3981855"/>
                <a:gd name="connsiteY31" fmla="*/ 1180290 h 2133600"/>
                <a:gd name="connsiteX32" fmla="*/ 1491574 w 3981855"/>
                <a:gd name="connsiteY32" fmla="*/ 1180290 h 2133600"/>
                <a:gd name="connsiteX33" fmla="*/ 1491574 w 3981855"/>
                <a:gd name="connsiteY33" fmla="*/ 1180290 h 2133600"/>
                <a:gd name="connsiteX34" fmla="*/ 1491574 w 3981855"/>
                <a:gd name="connsiteY34" fmla="*/ 1251626 h 2133600"/>
                <a:gd name="connsiteX35" fmla="*/ 1627761 w 3981855"/>
                <a:gd name="connsiteY35" fmla="*/ 1251626 h 2133600"/>
                <a:gd name="connsiteX36" fmla="*/ 1627761 w 3981855"/>
                <a:gd name="connsiteY36" fmla="*/ 1348902 h 2133600"/>
                <a:gd name="connsiteX37" fmla="*/ 1971472 w 3981855"/>
                <a:gd name="connsiteY37" fmla="*/ 1348902 h 2133600"/>
                <a:gd name="connsiteX38" fmla="*/ 1971472 w 3981855"/>
                <a:gd name="connsiteY38" fmla="*/ 1407268 h 2133600"/>
                <a:gd name="connsiteX39" fmla="*/ 2068748 w 3981855"/>
                <a:gd name="connsiteY39" fmla="*/ 1407268 h 2133600"/>
                <a:gd name="connsiteX40" fmla="*/ 2068748 w 3981855"/>
                <a:gd name="connsiteY40" fmla="*/ 1472119 h 2133600"/>
                <a:gd name="connsiteX41" fmla="*/ 2211421 w 3981855"/>
                <a:gd name="connsiteY41" fmla="*/ 1472119 h 2133600"/>
                <a:gd name="connsiteX42" fmla="*/ 2211421 w 3981855"/>
                <a:gd name="connsiteY42" fmla="*/ 1614792 h 2133600"/>
                <a:gd name="connsiteX43" fmla="*/ 2282757 w 3981855"/>
                <a:gd name="connsiteY43" fmla="*/ 1614792 h 2133600"/>
                <a:gd name="connsiteX44" fmla="*/ 2282757 w 3981855"/>
                <a:gd name="connsiteY44" fmla="*/ 1783404 h 2133600"/>
                <a:gd name="connsiteX45" fmla="*/ 2522706 w 3981855"/>
                <a:gd name="connsiteY45" fmla="*/ 1783404 h 2133600"/>
                <a:gd name="connsiteX46" fmla="*/ 2522706 w 3981855"/>
                <a:gd name="connsiteY46" fmla="*/ 1861226 h 2133600"/>
                <a:gd name="connsiteX47" fmla="*/ 2678348 w 3981855"/>
                <a:gd name="connsiteY47" fmla="*/ 1861226 h 2133600"/>
                <a:gd name="connsiteX48" fmla="*/ 2678348 w 3981855"/>
                <a:gd name="connsiteY48" fmla="*/ 1861226 h 2133600"/>
                <a:gd name="connsiteX49" fmla="*/ 2678348 w 3981855"/>
                <a:gd name="connsiteY49" fmla="*/ 1932562 h 2133600"/>
                <a:gd name="connsiteX50" fmla="*/ 3287948 w 3981855"/>
                <a:gd name="connsiteY50" fmla="*/ 1932562 h 2133600"/>
                <a:gd name="connsiteX51" fmla="*/ 3287948 w 3981855"/>
                <a:gd name="connsiteY51" fmla="*/ 2016868 h 2133600"/>
                <a:gd name="connsiteX52" fmla="*/ 3780817 w 3981855"/>
                <a:gd name="connsiteY52" fmla="*/ 2016868 h 2133600"/>
                <a:gd name="connsiteX53" fmla="*/ 3780817 w 3981855"/>
                <a:gd name="connsiteY53" fmla="*/ 2133600 h 2133600"/>
                <a:gd name="connsiteX54" fmla="*/ 3981855 w 3981855"/>
                <a:gd name="connsiteY54" fmla="*/ 21336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981855" h="2133600">
                  <a:moveTo>
                    <a:pt x="0" y="0"/>
                  </a:moveTo>
                  <a:lnTo>
                    <a:pt x="103761" y="0"/>
                  </a:lnTo>
                  <a:lnTo>
                    <a:pt x="103761" y="58366"/>
                  </a:lnTo>
                  <a:lnTo>
                    <a:pt x="103761" y="58366"/>
                  </a:lnTo>
                  <a:lnTo>
                    <a:pt x="103761" y="58366"/>
                  </a:lnTo>
                  <a:lnTo>
                    <a:pt x="103761" y="181583"/>
                  </a:lnTo>
                  <a:lnTo>
                    <a:pt x="214008" y="181583"/>
                  </a:lnTo>
                  <a:lnTo>
                    <a:pt x="214008" y="181583"/>
                  </a:lnTo>
                  <a:lnTo>
                    <a:pt x="214008" y="239949"/>
                  </a:lnTo>
                  <a:lnTo>
                    <a:pt x="285344" y="239949"/>
                  </a:lnTo>
                  <a:lnTo>
                    <a:pt x="285344" y="428017"/>
                  </a:lnTo>
                  <a:lnTo>
                    <a:pt x="486382" y="428017"/>
                  </a:lnTo>
                  <a:lnTo>
                    <a:pt x="486382" y="596630"/>
                  </a:lnTo>
                  <a:lnTo>
                    <a:pt x="544748" y="596630"/>
                  </a:lnTo>
                  <a:lnTo>
                    <a:pt x="544748" y="667966"/>
                  </a:lnTo>
                  <a:lnTo>
                    <a:pt x="654995" y="667966"/>
                  </a:lnTo>
                  <a:lnTo>
                    <a:pt x="654995" y="745787"/>
                  </a:lnTo>
                  <a:lnTo>
                    <a:pt x="654995" y="745787"/>
                  </a:lnTo>
                  <a:lnTo>
                    <a:pt x="713361" y="745787"/>
                  </a:lnTo>
                  <a:lnTo>
                    <a:pt x="713361" y="810639"/>
                  </a:lnTo>
                  <a:lnTo>
                    <a:pt x="836578" y="810639"/>
                  </a:lnTo>
                  <a:lnTo>
                    <a:pt x="836578" y="907915"/>
                  </a:lnTo>
                  <a:lnTo>
                    <a:pt x="933855" y="907915"/>
                  </a:lnTo>
                  <a:lnTo>
                    <a:pt x="933855" y="907915"/>
                  </a:lnTo>
                  <a:lnTo>
                    <a:pt x="933855" y="985736"/>
                  </a:lnTo>
                  <a:lnTo>
                    <a:pt x="1024646" y="985736"/>
                  </a:lnTo>
                  <a:lnTo>
                    <a:pt x="1024646" y="1050587"/>
                  </a:lnTo>
                  <a:lnTo>
                    <a:pt x="1089497" y="1050587"/>
                  </a:lnTo>
                  <a:lnTo>
                    <a:pt x="1089497" y="1050587"/>
                  </a:lnTo>
                  <a:lnTo>
                    <a:pt x="1089497" y="1121924"/>
                  </a:lnTo>
                  <a:lnTo>
                    <a:pt x="1348902" y="1121924"/>
                  </a:lnTo>
                  <a:lnTo>
                    <a:pt x="1348902" y="1180290"/>
                  </a:lnTo>
                  <a:lnTo>
                    <a:pt x="1491574" y="1180290"/>
                  </a:lnTo>
                  <a:lnTo>
                    <a:pt x="1491574" y="1180290"/>
                  </a:lnTo>
                  <a:lnTo>
                    <a:pt x="1491574" y="1251626"/>
                  </a:lnTo>
                  <a:lnTo>
                    <a:pt x="1627761" y="1251626"/>
                  </a:lnTo>
                  <a:lnTo>
                    <a:pt x="1627761" y="1348902"/>
                  </a:lnTo>
                  <a:lnTo>
                    <a:pt x="1971472" y="1348902"/>
                  </a:lnTo>
                  <a:lnTo>
                    <a:pt x="1971472" y="1407268"/>
                  </a:lnTo>
                  <a:lnTo>
                    <a:pt x="2068748" y="1407268"/>
                  </a:lnTo>
                  <a:lnTo>
                    <a:pt x="2068748" y="1472119"/>
                  </a:lnTo>
                  <a:lnTo>
                    <a:pt x="2211421" y="1472119"/>
                  </a:lnTo>
                  <a:lnTo>
                    <a:pt x="2211421" y="1614792"/>
                  </a:lnTo>
                  <a:lnTo>
                    <a:pt x="2282757" y="1614792"/>
                  </a:lnTo>
                  <a:lnTo>
                    <a:pt x="2282757" y="1783404"/>
                  </a:lnTo>
                  <a:lnTo>
                    <a:pt x="2522706" y="1783404"/>
                  </a:lnTo>
                  <a:lnTo>
                    <a:pt x="2522706" y="1861226"/>
                  </a:lnTo>
                  <a:lnTo>
                    <a:pt x="2678348" y="1861226"/>
                  </a:lnTo>
                  <a:lnTo>
                    <a:pt x="2678348" y="1861226"/>
                  </a:lnTo>
                  <a:lnTo>
                    <a:pt x="2678348" y="1932562"/>
                  </a:lnTo>
                  <a:lnTo>
                    <a:pt x="3287948" y="1932562"/>
                  </a:lnTo>
                  <a:lnTo>
                    <a:pt x="3287948" y="2016868"/>
                  </a:lnTo>
                  <a:lnTo>
                    <a:pt x="3780817" y="2016868"/>
                  </a:lnTo>
                  <a:lnTo>
                    <a:pt x="3780817" y="2133600"/>
                  </a:lnTo>
                  <a:lnTo>
                    <a:pt x="3981855" y="2133600"/>
                  </a:ln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cxnSp>
          <p:nvCxnSpPr>
            <p:cNvPr id="272" name="Straight Connector 271">
              <a:extLst>
                <a:ext uri="{FF2B5EF4-FFF2-40B4-BE49-F238E27FC236}">
                  <a16:creationId xmlns:a16="http://schemas.microsoft.com/office/drawing/2014/main" id="{F2F714A7-58A5-364A-99A9-16D011F47BC4}"/>
                </a:ext>
              </a:extLst>
            </p:cNvPr>
            <p:cNvCxnSpPr/>
            <p:nvPr/>
          </p:nvCxnSpPr>
          <p:spPr bwMode="auto">
            <a:xfrm flipV="1">
              <a:off x="5358953" y="4001890"/>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CD1E8574-ABE2-A848-882A-6A084ABDA6EE}"/>
                </a:ext>
              </a:extLst>
            </p:cNvPr>
            <p:cNvCxnSpPr>
              <a:cxnSpLocks/>
            </p:cNvCxnSpPr>
            <p:nvPr/>
          </p:nvCxnSpPr>
          <p:spPr bwMode="auto">
            <a:xfrm flipV="1">
              <a:off x="5296990" y="4001890"/>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4E0455AF-EDA5-994C-B354-3865900703AB}"/>
                </a:ext>
              </a:extLst>
            </p:cNvPr>
            <p:cNvCxnSpPr>
              <a:cxnSpLocks/>
            </p:cNvCxnSpPr>
            <p:nvPr/>
          </p:nvCxnSpPr>
          <p:spPr bwMode="auto">
            <a:xfrm flipV="1">
              <a:off x="5008403" y="388916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525B4F04-E6E2-754F-BAC1-A2B264B1B0DF}"/>
                </a:ext>
              </a:extLst>
            </p:cNvPr>
            <p:cNvCxnSpPr>
              <a:cxnSpLocks/>
            </p:cNvCxnSpPr>
            <p:nvPr/>
          </p:nvCxnSpPr>
          <p:spPr bwMode="auto">
            <a:xfrm flipV="1">
              <a:off x="4946796" y="388592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66A99BF5-0A09-854E-9ADE-8F2584C9C4D9}"/>
                </a:ext>
              </a:extLst>
            </p:cNvPr>
            <p:cNvCxnSpPr>
              <a:cxnSpLocks/>
            </p:cNvCxnSpPr>
            <p:nvPr/>
          </p:nvCxnSpPr>
          <p:spPr bwMode="auto">
            <a:xfrm flipV="1">
              <a:off x="4917614" y="388268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B6E6F17C-AE94-494F-901E-2FEC00B6C3C3}"/>
                </a:ext>
              </a:extLst>
            </p:cNvPr>
            <p:cNvCxnSpPr>
              <a:cxnSpLocks/>
            </p:cNvCxnSpPr>
            <p:nvPr/>
          </p:nvCxnSpPr>
          <p:spPr bwMode="auto">
            <a:xfrm flipV="1">
              <a:off x="4888432" y="387944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3BDBFDEF-01C4-4745-AA2B-8FC6FFD5671C}"/>
                </a:ext>
              </a:extLst>
            </p:cNvPr>
            <p:cNvCxnSpPr>
              <a:cxnSpLocks/>
            </p:cNvCxnSpPr>
            <p:nvPr/>
          </p:nvCxnSpPr>
          <p:spPr bwMode="auto">
            <a:xfrm flipV="1">
              <a:off x="4859250" y="387620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A151154C-AA5B-3645-B93C-D190DE1D1AAE}"/>
                </a:ext>
              </a:extLst>
            </p:cNvPr>
            <p:cNvCxnSpPr>
              <a:cxnSpLocks/>
            </p:cNvCxnSpPr>
            <p:nvPr/>
          </p:nvCxnSpPr>
          <p:spPr bwMode="auto">
            <a:xfrm flipV="1">
              <a:off x="4771703" y="387296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36144F60-21F2-1744-8C05-61AA80433F86}"/>
                </a:ext>
              </a:extLst>
            </p:cNvPr>
            <p:cNvCxnSpPr>
              <a:cxnSpLocks/>
            </p:cNvCxnSpPr>
            <p:nvPr/>
          </p:nvCxnSpPr>
          <p:spPr bwMode="auto">
            <a:xfrm flipV="1">
              <a:off x="4301540" y="379839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F946966F-299F-4441-BBFE-5C22061FF50F}"/>
                </a:ext>
              </a:extLst>
            </p:cNvPr>
            <p:cNvCxnSpPr>
              <a:cxnSpLocks/>
            </p:cNvCxnSpPr>
            <p:nvPr/>
          </p:nvCxnSpPr>
          <p:spPr bwMode="auto">
            <a:xfrm flipV="1">
              <a:off x="4265877" y="378866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B959DD7C-9AF6-1440-999B-FE8DB96B4047}"/>
                </a:ext>
              </a:extLst>
            </p:cNvPr>
            <p:cNvCxnSpPr>
              <a:cxnSpLocks/>
            </p:cNvCxnSpPr>
            <p:nvPr/>
          </p:nvCxnSpPr>
          <p:spPr bwMode="auto">
            <a:xfrm flipV="1">
              <a:off x="4230214" y="377894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96BD53B3-3C8E-5447-B4FD-2B1585F5E6FC}"/>
                </a:ext>
              </a:extLst>
            </p:cNvPr>
            <p:cNvCxnSpPr>
              <a:cxnSpLocks/>
            </p:cNvCxnSpPr>
            <p:nvPr/>
          </p:nvCxnSpPr>
          <p:spPr bwMode="auto">
            <a:xfrm flipV="1">
              <a:off x="4194551" y="378218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8E5EECC2-737D-534D-99FB-434492648172}"/>
                </a:ext>
              </a:extLst>
            </p:cNvPr>
            <p:cNvCxnSpPr>
              <a:cxnSpLocks/>
            </p:cNvCxnSpPr>
            <p:nvPr/>
          </p:nvCxnSpPr>
          <p:spPr bwMode="auto">
            <a:xfrm flipV="1">
              <a:off x="4048643" y="372706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F74C0172-6809-E744-9607-CF49822C6F97}"/>
                </a:ext>
              </a:extLst>
            </p:cNvPr>
            <p:cNvCxnSpPr>
              <a:cxnSpLocks/>
            </p:cNvCxnSpPr>
            <p:nvPr/>
          </p:nvCxnSpPr>
          <p:spPr bwMode="auto">
            <a:xfrm flipV="1">
              <a:off x="3902735" y="366546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3661A589-374E-CE43-B9EA-64315082B9AD}"/>
                </a:ext>
              </a:extLst>
            </p:cNvPr>
            <p:cNvCxnSpPr>
              <a:cxnSpLocks/>
            </p:cNvCxnSpPr>
            <p:nvPr/>
          </p:nvCxnSpPr>
          <p:spPr bwMode="auto">
            <a:xfrm flipV="1">
              <a:off x="3873557" y="364925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CFB94E66-1A32-B545-9E2B-25C85F953733}"/>
                </a:ext>
              </a:extLst>
            </p:cNvPr>
            <p:cNvCxnSpPr>
              <a:cxnSpLocks/>
            </p:cNvCxnSpPr>
            <p:nvPr/>
          </p:nvCxnSpPr>
          <p:spPr bwMode="auto">
            <a:xfrm flipV="1">
              <a:off x="3688739" y="347740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F5F43475-4D4D-8640-8CE6-E7EA051BC50C}"/>
                </a:ext>
              </a:extLst>
            </p:cNvPr>
            <p:cNvCxnSpPr>
              <a:cxnSpLocks/>
            </p:cNvCxnSpPr>
            <p:nvPr/>
          </p:nvCxnSpPr>
          <p:spPr bwMode="auto">
            <a:xfrm flipV="1">
              <a:off x="3614166" y="3363917"/>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CFEA4931-3F48-8241-BA33-435704475209}"/>
                </a:ext>
              </a:extLst>
            </p:cNvPr>
            <p:cNvCxnSpPr>
              <a:cxnSpLocks/>
            </p:cNvCxnSpPr>
            <p:nvPr/>
          </p:nvCxnSpPr>
          <p:spPr bwMode="auto">
            <a:xfrm flipV="1">
              <a:off x="3124547" y="3224492"/>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387A70BD-46D2-8D46-84E9-C7BB411D481E}"/>
                </a:ext>
              </a:extLst>
            </p:cNvPr>
            <p:cNvCxnSpPr>
              <a:cxnSpLocks/>
            </p:cNvCxnSpPr>
            <p:nvPr/>
          </p:nvCxnSpPr>
          <p:spPr bwMode="auto">
            <a:xfrm flipV="1">
              <a:off x="1811319" y="2313343"/>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1A2C4357-19D2-DA4F-B8E3-F102314E2A84}"/>
                </a:ext>
              </a:extLst>
            </p:cNvPr>
            <p:cNvCxnSpPr>
              <a:cxnSpLocks/>
            </p:cNvCxnSpPr>
            <p:nvPr/>
          </p:nvCxnSpPr>
          <p:spPr bwMode="auto">
            <a:xfrm flipV="1">
              <a:off x="1769172" y="2310108"/>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15FB2AC0-ACDC-DE49-9222-9E7D12C91A3E}"/>
                </a:ext>
              </a:extLst>
            </p:cNvPr>
            <p:cNvCxnSpPr>
              <a:cxnSpLocks/>
            </p:cNvCxnSpPr>
            <p:nvPr/>
          </p:nvCxnSpPr>
          <p:spPr bwMode="auto">
            <a:xfrm flipV="1">
              <a:off x="1597325" y="2060443"/>
              <a:ext cx="0" cy="96697"/>
            </a:xfrm>
            <a:prstGeom prst="line">
              <a:avLst/>
            </a:prstGeom>
            <a:noFill/>
            <a:ln w="22225" cap="flat" cmpd="sng" algn="ctr">
              <a:solidFill>
                <a:schemeClr val="accent2"/>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74EE96D2-8526-BE4C-939D-854AEC4DAE59}"/>
                </a:ext>
              </a:extLst>
            </p:cNvPr>
            <p:cNvCxnSpPr>
              <a:cxnSpLocks/>
            </p:cNvCxnSpPr>
            <p:nvPr/>
          </p:nvCxnSpPr>
          <p:spPr bwMode="auto">
            <a:xfrm flipV="1">
              <a:off x="1457903" y="1869143"/>
              <a:ext cx="0" cy="96697"/>
            </a:xfrm>
            <a:prstGeom prst="line">
              <a:avLst/>
            </a:prstGeom>
            <a:noFill/>
            <a:ln w="22225" cap="flat" cmpd="sng" algn="ctr">
              <a:solidFill>
                <a:schemeClr val="accent2"/>
              </a:solidFill>
              <a:prstDash val="solid"/>
              <a:round/>
              <a:headEnd type="none" w="med" len="med"/>
              <a:tailEnd type="none" w="med" len="med"/>
            </a:ln>
            <a:effectLst/>
          </p:spPr>
        </p:cxnSp>
      </p:grpSp>
    </p:spTree>
    <p:extLst>
      <p:ext uri="{BB962C8B-B14F-4D97-AF65-F5344CB8AC3E}">
        <p14:creationId xmlns:p14="http://schemas.microsoft.com/office/powerpoint/2010/main" val="24755337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KarMMa: PFS by Dose and Best Response</a:t>
            </a:r>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spc="-8" dirty="0">
                <a:solidFill>
                  <a:srgbClr val="455560"/>
                </a:solidFill>
                <a:latin typeface="Calibri" panose="020F0502020204030204" pitchFamily="34" charset="0"/>
                <a:ea typeface="+mn-ea"/>
                <a:cs typeface="Arial" panose="020B0604020202020204" pitchFamily="34" charset="0"/>
              </a:rPr>
              <a:t>Munshi. ASCO 2020. Abstr 8503.</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pSp>
        <p:nvGrpSpPr>
          <p:cNvPr id="177" name="Group 176">
            <a:extLst>
              <a:ext uri="{FF2B5EF4-FFF2-40B4-BE49-F238E27FC236}">
                <a16:creationId xmlns:a16="http://schemas.microsoft.com/office/drawing/2014/main" id="{22FD54B4-63CF-0E40-AD8F-B8B8CF78C9BD}"/>
              </a:ext>
            </a:extLst>
          </p:cNvPr>
          <p:cNvGrpSpPr/>
          <p:nvPr/>
        </p:nvGrpSpPr>
        <p:grpSpPr>
          <a:xfrm>
            <a:off x="4382745" y="1057789"/>
            <a:ext cx="4761256" cy="3103246"/>
            <a:chOff x="5843659" y="1511718"/>
            <a:chExt cx="6348341" cy="4137662"/>
          </a:xfrm>
        </p:grpSpPr>
        <p:sp>
          <p:nvSpPr>
            <p:cNvPr id="78" name="Text Box 15">
              <a:extLst>
                <a:ext uri="{FF2B5EF4-FFF2-40B4-BE49-F238E27FC236}">
                  <a16:creationId xmlns:a16="http://schemas.microsoft.com/office/drawing/2014/main" id="{E893E388-9A1B-6745-B1E8-199F9F1F8ABD}"/>
                </a:ext>
              </a:extLst>
            </p:cNvPr>
            <p:cNvSpPr txBox="1">
              <a:spLocks noChangeArrowheads="1"/>
            </p:cNvSpPr>
            <p:nvPr/>
          </p:nvSpPr>
          <p:spPr bwMode="auto">
            <a:xfrm>
              <a:off x="7509720" y="1511718"/>
              <a:ext cx="2405359" cy="40010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1350" spc="-8" dirty="0">
                  <a:solidFill>
                    <a:srgbClr val="000000"/>
                  </a:solidFill>
                  <a:latin typeface="Calibri" panose="020F0502020204030204" pitchFamily="34" charset="0"/>
                  <a:ea typeface="+mn-ea"/>
                  <a:cs typeface="Arial" panose="020B0604020202020204" pitchFamily="34" charset="0"/>
                </a:rPr>
                <a:t>DoR by Best Response</a:t>
              </a:r>
              <a:endParaRPr lang="en-US" altLang="en-US" sz="1350" dirty="0">
                <a:solidFill>
                  <a:srgbClr val="000000"/>
                </a:solidFill>
                <a:latin typeface="Calibri" panose="020F0502020204030204" pitchFamily="34" charset="0"/>
                <a:ea typeface="+mn-ea"/>
                <a:cs typeface="Arial" panose="020B0604020202020204" pitchFamily="34" charset="0"/>
              </a:endParaRPr>
            </a:p>
          </p:txBody>
        </p:sp>
        <p:sp>
          <p:nvSpPr>
            <p:cNvPr id="79" name="Freeform: Shape 70">
              <a:extLst>
                <a:ext uri="{FF2B5EF4-FFF2-40B4-BE49-F238E27FC236}">
                  <a16:creationId xmlns:a16="http://schemas.microsoft.com/office/drawing/2014/main" id="{24BCB871-A981-6F43-8FF9-B6E884EEFACF}"/>
                </a:ext>
              </a:extLst>
            </p:cNvPr>
            <p:cNvSpPr/>
            <p:nvPr/>
          </p:nvSpPr>
          <p:spPr>
            <a:xfrm>
              <a:off x="6962503" y="2229105"/>
              <a:ext cx="3792424" cy="2253813"/>
            </a:xfrm>
            <a:custGeom>
              <a:avLst/>
              <a:gdLst>
                <a:gd name="connsiteX0" fmla="*/ 0 w 4716966"/>
                <a:gd name="connsiteY0" fmla="*/ 0 h 3367668"/>
                <a:gd name="connsiteX1" fmla="*/ 0 w 4716966"/>
                <a:gd name="connsiteY1" fmla="*/ 3367668 h 3367668"/>
                <a:gd name="connsiteX2" fmla="*/ 4716966 w 4716966"/>
                <a:gd name="connsiteY2" fmla="*/ 3367668 h 3367668"/>
              </a:gdLst>
              <a:ahLst/>
              <a:cxnLst>
                <a:cxn ang="0">
                  <a:pos x="connsiteX0" y="connsiteY0"/>
                </a:cxn>
                <a:cxn ang="0">
                  <a:pos x="connsiteX1" y="connsiteY1"/>
                </a:cxn>
                <a:cxn ang="0">
                  <a:pos x="connsiteX2" y="connsiteY2"/>
                </a:cxn>
              </a:cxnLst>
              <a:rect l="l" t="t" r="r" b="b"/>
              <a:pathLst>
                <a:path w="4716966" h="3367668">
                  <a:moveTo>
                    <a:pt x="0" y="0"/>
                  </a:moveTo>
                  <a:lnTo>
                    <a:pt x="0" y="3367668"/>
                  </a:lnTo>
                  <a:lnTo>
                    <a:pt x="4716966" y="3367668"/>
                  </a:ln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0" hangingPunct="0">
                <a:defRPr/>
              </a:pPr>
              <a:endParaRPr lang="en-US" sz="1800" dirty="0">
                <a:solidFill>
                  <a:prstClr val="white"/>
                </a:solidFill>
                <a:latin typeface="Calibri" panose="020F0502020204030204" pitchFamily="34" charset="0"/>
                <a:cs typeface="Calibri" panose="020F0502020204030204" pitchFamily="34" charset="0"/>
              </a:endParaRPr>
            </a:p>
          </p:txBody>
        </p:sp>
        <p:cxnSp>
          <p:nvCxnSpPr>
            <p:cNvPr id="80" name="Straight Connector 79">
              <a:extLst>
                <a:ext uri="{FF2B5EF4-FFF2-40B4-BE49-F238E27FC236}">
                  <a16:creationId xmlns:a16="http://schemas.microsoft.com/office/drawing/2014/main" id="{540F9555-65A0-6343-8190-44CA4199F93A}"/>
                </a:ext>
              </a:extLst>
            </p:cNvPr>
            <p:cNvCxnSpPr>
              <a:cxnSpLocks/>
            </p:cNvCxnSpPr>
            <p:nvPr/>
          </p:nvCxnSpPr>
          <p:spPr>
            <a:xfrm>
              <a:off x="6962503"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1" name="Straight Connector 80">
              <a:extLst>
                <a:ext uri="{FF2B5EF4-FFF2-40B4-BE49-F238E27FC236}">
                  <a16:creationId xmlns:a16="http://schemas.microsoft.com/office/drawing/2014/main" id="{2703E54B-5200-AB48-8CF2-668CA7C08C4E}"/>
                </a:ext>
              </a:extLst>
            </p:cNvPr>
            <p:cNvCxnSpPr>
              <a:cxnSpLocks/>
            </p:cNvCxnSpPr>
            <p:nvPr/>
          </p:nvCxnSpPr>
          <p:spPr>
            <a:xfrm>
              <a:off x="7303260"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2" name="Straight Connector 81">
              <a:extLst>
                <a:ext uri="{FF2B5EF4-FFF2-40B4-BE49-F238E27FC236}">
                  <a16:creationId xmlns:a16="http://schemas.microsoft.com/office/drawing/2014/main" id="{C414DB42-D46C-7A4B-AD6C-2DDC91EC2C3F}"/>
                </a:ext>
              </a:extLst>
            </p:cNvPr>
            <p:cNvCxnSpPr>
              <a:cxnSpLocks/>
            </p:cNvCxnSpPr>
            <p:nvPr/>
          </p:nvCxnSpPr>
          <p:spPr>
            <a:xfrm>
              <a:off x="7984774"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Straight Connector 82">
              <a:extLst>
                <a:ext uri="{FF2B5EF4-FFF2-40B4-BE49-F238E27FC236}">
                  <a16:creationId xmlns:a16="http://schemas.microsoft.com/office/drawing/2014/main" id="{2C0C4750-BD0D-D24F-9CBC-5BAE73283112}"/>
                </a:ext>
              </a:extLst>
            </p:cNvPr>
            <p:cNvCxnSpPr>
              <a:cxnSpLocks/>
            </p:cNvCxnSpPr>
            <p:nvPr/>
          </p:nvCxnSpPr>
          <p:spPr>
            <a:xfrm>
              <a:off x="8666288"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4" name="Straight Connector 83">
              <a:extLst>
                <a:ext uri="{FF2B5EF4-FFF2-40B4-BE49-F238E27FC236}">
                  <a16:creationId xmlns:a16="http://schemas.microsoft.com/office/drawing/2014/main" id="{4004F47B-3F45-BF42-943F-F06FB1FE552B}"/>
                </a:ext>
              </a:extLst>
            </p:cNvPr>
            <p:cNvCxnSpPr>
              <a:cxnSpLocks/>
            </p:cNvCxnSpPr>
            <p:nvPr/>
          </p:nvCxnSpPr>
          <p:spPr>
            <a:xfrm>
              <a:off x="9347802"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5" name="Straight Connector 84">
              <a:extLst>
                <a:ext uri="{FF2B5EF4-FFF2-40B4-BE49-F238E27FC236}">
                  <a16:creationId xmlns:a16="http://schemas.microsoft.com/office/drawing/2014/main" id="{7662A76E-68B7-394D-B70D-9FE8152158BA}"/>
                </a:ext>
              </a:extLst>
            </p:cNvPr>
            <p:cNvCxnSpPr>
              <a:cxnSpLocks/>
            </p:cNvCxnSpPr>
            <p:nvPr/>
          </p:nvCxnSpPr>
          <p:spPr>
            <a:xfrm>
              <a:off x="10029316"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a:extLst>
                <a:ext uri="{FF2B5EF4-FFF2-40B4-BE49-F238E27FC236}">
                  <a16:creationId xmlns:a16="http://schemas.microsoft.com/office/drawing/2014/main" id="{C659EB5B-82F7-9E46-9D35-F280DBBC60D4}"/>
                </a:ext>
              </a:extLst>
            </p:cNvPr>
            <p:cNvCxnSpPr>
              <a:cxnSpLocks/>
            </p:cNvCxnSpPr>
            <p:nvPr/>
          </p:nvCxnSpPr>
          <p:spPr>
            <a:xfrm>
              <a:off x="10710835"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7" name="Straight Connector 86">
              <a:extLst>
                <a:ext uri="{FF2B5EF4-FFF2-40B4-BE49-F238E27FC236}">
                  <a16:creationId xmlns:a16="http://schemas.microsoft.com/office/drawing/2014/main" id="{08621497-F984-2849-A843-AF6FBC0037A3}"/>
                </a:ext>
              </a:extLst>
            </p:cNvPr>
            <p:cNvCxnSpPr>
              <a:cxnSpLocks/>
            </p:cNvCxnSpPr>
            <p:nvPr/>
          </p:nvCxnSpPr>
          <p:spPr>
            <a:xfrm>
              <a:off x="7644017"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8" name="Straight Connector 87">
              <a:extLst>
                <a:ext uri="{FF2B5EF4-FFF2-40B4-BE49-F238E27FC236}">
                  <a16:creationId xmlns:a16="http://schemas.microsoft.com/office/drawing/2014/main" id="{5905B27F-A369-8F4A-9601-79486C1E727F}"/>
                </a:ext>
              </a:extLst>
            </p:cNvPr>
            <p:cNvCxnSpPr>
              <a:cxnSpLocks/>
            </p:cNvCxnSpPr>
            <p:nvPr/>
          </p:nvCxnSpPr>
          <p:spPr>
            <a:xfrm>
              <a:off x="8325531"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89" name="Straight Connector 88">
              <a:extLst>
                <a:ext uri="{FF2B5EF4-FFF2-40B4-BE49-F238E27FC236}">
                  <a16:creationId xmlns:a16="http://schemas.microsoft.com/office/drawing/2014/main" id="{84499F98-27E4-8841-BF99-67527F230A33}"/>
                </a:ext>
              </a:extLst>
            </p:cNvPr>
            <p:cNvCxnSpPr>
              <a:cxnSpLocks/>
            </p:cNvCxnSpPr>
            <p:nvPr/>
          </p:nvCxnSpPr>
          <p:spPr>
            <a:xfrm>
              <a:off x="9007045"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a:extLst>
                <a:ext uri="{FF2B5EF4-FFF2-40B4-BE49-F238E27FC236}">
                  <a16:creationId xmlns:a16="http://schemas.microsoft.com/office/drawing/2014/main" id="{3495A48E-F48D-9A4E-802E-B2BEA1710ADE}"/>
                </a:ext>
              </a:extLst>
            </p:cNvPr>
            <p:cNvCxnSpPr>
              <a:cxnSpLocks/>
            </p:cNvCxnSpPr>
            <p:nvPr/>
          </p:nvCxnSpPr>
          <p:spPr>
            <a:xfrm>
              <a:off x="9688559"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8F830A1C-6E9D-524C-A592-F0C035A81541}"/>
                </a:ext>
              </a:extLst>
            </p:cNvPr>
            <p:cNvCxnSpPr>
              <a:cxnSpLocks/>
            </p:cNvCxnSpPr>
            <p:nvPr/>
          </p:nvCxnSpPr>
          <p:spPr>
            <a:xfrm>
              <a:off x="10370073"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a:extLst>
                <a:ext uri="{FF2B5EF4-FFF2-40B4-BE49-F238E27FC236}">
                  <a16:creationId xmlns:a16="http://schemas.microsoft.com/office/drawing/2014/main" id="{944C671F-6BFD-584C-BEC0-F24FDEAA1D43}"/>
                </a:ext>
              </a:extLst>
            </p:cNvPr>
            <p:cNvCxnSpPr>
              <a:cxnSpLocks/>
            </p:cNvCxnSpPr>
            <p:nvPr/>
          </p:nvCxnSpPr>
          <p:spPr>
            <a:xfrm flipH="1">
              <a:off x="6886812" y="222910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a:extLst>
                <a:ext uri="{FF2B5EF4-FFF2-40B4-BE49-F238E27FC236}">
                  <a16:creationId xmlns:a16="http://schemas.microsoft.com/office/drawing/2014/main" id="{81A65389-B87F-CD4E-9DD5-0E9E5EB17FE3}"/>
                </a:ext>
              </a:extLst>
            </p:cNvPr>
            <p:cNvCxnSpPr>
              <a:cxnSpLocks/>
            </p:cNvCxnSpPr>
            <p:nvPr/>
          </p:nvCxnSpPr>
          <p:spPr>
            <a:xfrm flipH="1">
              <a:off x="6886812" y="2454486"/>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a:extLst>
                <a:ext uri="{FF2B5EF4-FFF2-40B4-BE49-F238E27FC236}">
                  <a16:creationId xmlns:a16="http://schemas.microsoft.com/office/drawing/2014/main" id="{A966317F-A60F-CE40-9E82-E040647EF553}"/>
                </a:ext>
              </a:extLst>
            </p:cNvPr>
            <p:cNvCxnSpPr>
              <a:cxnSpLocks/>
            </p:cNvCxnSpPr>
            <p:nvPr/>
          </p:nvCxnSpPr>
          <p:spPr>
            <a:xfrm flipH="1">
              <a:off x="6886812" y="2679868"/>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a:extLst>
                <a:ext uri="{FF2B5EF4-FFF2-40B4-BE49-F238E27FC236}">
                  <a16:creationId xmlns:a16="http://schemas.microsoft.com/office/drawing/2014/main" id="{C040BE9A-9F53-AC43-B092-8885B93ED33D}"/>
                </a:ext>
              </a:extLst>
            </p:cNvPr>
            <p:cNvCxnSpPr>
              <a:cxnSpLocks/>
            </p:cNvCxnSpPr>
            <p:nvPr/>
          </p:nvCxnSpPr>
          <p:spPr>
            <a:xfrm flipH="1">
              <a:off x="6886812" y="2905249"/>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a:extLst>
                <a:ext uri="{FF2B5EF4-FFF2-40B4-BE49-F238E27FC236}">
                  <a16:creationId xmlns:a16="http://schemas.microsoft.com/office/drawing/2014/main" id="{69FF8A7B-7231-DB45-8DED-9F14583F7623}"/>
                </a:ext>
              </a:extLst>
            </p:cNvPr>
            <p:cNvCxnSpPr>
              <a:cxnSpLocks/>
            </p:cNvCxnSpPr>
            <p:nvPr/>
          </p:nvCxnSpPr>
          <p:spPr>
            <a:xfrm flipH="1">
              <a:off x="6886812" y="3130631"/>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a:extLst>
                <a:ext uri="{FF2B5EF4-FFF2-40B4-BE49-F238E27FC236}">
                  <a16:creationId xmlns:a16="http://schemas.microsoft.com/office/drawing/2014/main" id="{4A1BF2B0-F0BB-F74A-BD3C-709293A7D44C}"/>
                </a:ext>
              </a:extLst>
            </p:cNvPr>
            <p:cNvCxnSpPr>
              <a:cxnSpLocks/>
            </p:cNvCxnSpPr>
            <p:nvPr/>
          </p:nvCxnSpPr>
          <p:spPr>
            <a:xfrm flipH="1">
              <a:off x="6886812" y="3356012"/>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a:extLst>
                <a:ext uri="{FF2B5EF4-FFF2-40B4-BE49-F238E27FC236}">
                  <a16:creationId xmlns:a16="http://schemas.microsoft.com/office/drawing/2014/main" id="{58CC24D5-5221-E444-8A67-9F099C495F7A}"/>
                </a:ext>
              </a:extLst>
            </p:cNvPr>
            <p:cNvCxnSpPr>
              <a:cxnSpLocks/>
            </p:cNvCxnSpPr>
            <p:nvPr/>
          </p:nvCxnSpPr>
          <p:spPr>
            <a:xfrm flipH="1">
              <a:off x="6886812" y="3581393"/>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a:extLst>
                <a:ext uri="{FF2B5EF4-FFF2-40B4-BE49-F238E27FC236}">
                  <a16:creationId xmlns:a16="http://schemas.microsoft.com/office/drawing/2014/main" id="{4FCB547A-E2DD-F246-8FAB-E6F16A204E08}"/>
                </a:ext>
              </a:extLst>
            </p:cNvPr>
            <p:cNvCxnSpPr>
              <a:cxnSpLocks/>
            </p:cNvCxnSpPr>
            <p:nvPr/>
          </p:nvCxnSpPr>
          <p:spPr>
            <a:xfrm flipH="1">
              <a:off x="6886812" y="380677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99">
              <a:extLst>
                <a:ext uri="{FF2B5EF4-FFF2-40B4-BE49-F238E27FC236}">
                  <a16:creationId xmlns:a16="http://schemas.microsoft.com/office/drawing/2014/main" id="{89650F28-DAE9-D443-B865-90EA373C8FCE}"/>
                </a:ext>
              </a:extLst>
            </p:cNvPr>
            <p:cNvCxnSpPr>
              <a:cxnSpLocks/>
            </p:cNvCxnSpPr>
            <p:nvPr/>
          </p:nvCxnSpPr>
          <p:spPr>
            <a:xfrm flipH="1">
              <a:off x="6886812" y="4032156"/>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a:extLst>
                <a:ext uri="{FF2B5EF4-FFF2-40B4-BE49-F238E27FC236}">
                  <a16:creationId xmlns:a16="http://schemas.microsoft.com/office/drawing/2014/main" id="{CD42B9F0-1979-6F42-9426-DB0AFB199DD1}"/>
                </a:ext>
              </a:extLst>
            </p:cNvPr>
            <p:cNvCxnSpPr>
              <a:cxnSpLocks/>
            </p:cNvCxnSpPr>
            <p:nvPr/>
          </p:nvCxnSpPr>
          <p:spPr>
            <a:xfrm flipH="1">
              <a:off x="6886812" y="4257537"/>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02" name="Straight Connector 101">
              <a:extLst>
                <a:ext uri="{FF2B5EF4-FFF2-40B4-BE49-F238E27FC236}">
                  <a16:creationId xmlns:a16="http://schemas.microsoft.com/office/drawing/2014/main" id="{E9C843CF-C00A-6C4E-9550-18CEE81A621C}"/>
                </a:ext>
              </a:extLst>
            </p:cNvPr>
            <p:cNvCxnSpPr>
              <a:cxnSpLocks/>
            </p:cNvCxnSpPr>
            <p:nvPr/>
          </p:nvCxnSpPr>
          <p:spPr>
            <a:xfrm flipH="1">
              <a:off x="6886812" y="4482918"/>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03" name="TextBox 102">
              <a:extLst>
                <a:ext uri="{FF2B5EF4-FFF2-40B4-BE49-F238E27FC236}">
                  <a16:creationId xmlns:a16="http://schemas.microsoft.com/office/drawing/2014/main" id="{E16B99EA-DB74-3642-9068-4D5ED080ADCF}"/>
                </a:ext>
              </a:extLst>
            </p:cNvPr>
            <p:cNvSpPr txBox="1"/>
            <p:nvPr/>
          </p:nvSpPr>
          <p:spPr bwMode="auto">
            <a:xfrm>
              <a:off x="6847942"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104" name="TextBox 103">
              <a:extLst>
                <a:ext uri="{FF2B5EF4-FFF2-40B4-BE49-F238E27FC236}">
                  <a16:creationId xmlns:a16="http://schemas.microsoft.com/office/drawing/2014/main" id="{E7F18D92-048A-724D-BD9C-8E8533253E48}"/>
                </a:ext>
              </a:extLst>
            </p:cNvPr>
            <p:cNvSpPr txBox="1"/>
            <p:nvPr/>
          </p:nvSpPr>
          <p:spPr bwMode="auto">
            <a:xfrm>
              <a:off x="7148179" y="4528122"/>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a:t>
              </a:r>
            </a:p>
          </p:txBody>
        </p:sp>
        <p:sp>
          <p:nvSpPr>
            <p:cNvPr id="105" name="TextBox 104">
              <a:extLst>
                <a:ext uri="{FF2B5EF4-FFF2-40B4-BE49-F238E27FC236}">
                  <a16:creationId xmlns:a16="http://schemas.microsoft.com/office/drawing/2014/main" id="{BA9CC932-7431-224E-819C-E61F514E77CC}"/>
                </a:ext>
              </a:extLst>
            </p:cNvPr>
            <p:cNvSpPr txBox="1"/>
            <p:nvPr/>
          </p:nvSpPr>
          <p:spPr bwMode="auto">
            <a:xfrm>
              <a:off x="8221786"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a:t>
              </a:r>
            </a:p>
          </p:txBody>
        </p:sp>
        <p:sp>
          <p:nvSpPr>
            <p:cNvPr id="106" name="TextBox 105">
              <a:extLst>
                <a:ext uri="{FF2B5EF4-FFF2-40B4-BE49-F238E27FC236}">
                  <a16:creationId xmlns:a16="http://schemas.microsoft.com/office/drawing/2014/main" id="{830A85DB-92D7-0948-ACA3-2099F6E8551D}"/>
                </a:ext>
              </a:extLst>
            </p:cNvPr>
            <p:cNvSpPr txBox="1"/>
            <p:nvPr/>
          </p:nvSpPr>
          <p:spPr bwMode="auto">
            <a:xfrm>
              <a:off x="8790490" y="4528122"/>
              <a:ext cx="39811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12</a:t>
              </a:r>
            </a:p>
          </p:txBody>
        </p:sp>
        <p:sp>
          <p:nvSpPr>
            <p:cNvPr id="107" name="TextBox 106">
              <a:extLst>
                <a:ext uri="{FF2B5EF4-FFF2-40B4-BE49-F238E27FC236}">
                  <a16:creationId xmlns:a16="http://schemas.microsoft.com/office/drawing/2014/main" id="{85114092-3D1F-0A47-8885-53CCB672A4E5}"/>
                </a:ext>
              </a:extLst>
            </p:cNvPr>
            <p:cNvSpPr txBox="1"/>
            <p:nvPr/>
          </p:nvSpPr>
          <p:spPr bwMode="auto">
            <a:xfrm>
              <a:off x="9120404" y="4528122"/>
              <a:ext cx="45583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14</a:t>
              </a:r>
            </a:p>
          </p:txBody>
        </p:sp>
        <p:sp>
          <p:nvSpPr>
            <p:cNvPr id="108" name="TextBox 107">
              <a:extLst>
                <a:ext uri="{FF2B5EF4-FFF2-40B4-BE49-F238E27FC236}">
                  <a16:creationId xmlns:a16="http://schemas.microsoft.com/office/drawing/2014/main" id="{43EC5B42-C308-AB45-8C8B-A91C6B1A4F33}"/>
                </a:ext>
              </a:extLst>
            </p:cNvPr>
            <p:cNvSpPr txBox="1"/>
            <p:nvPr/>
          </p:nvSpPr>
          <p:spPr bwMode="auto">
            <a:xfrm>
              <a:off x="9485947"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16</a:t>
              </a:r>
            </a:p>
          </p:txBody>
        </p:sp>
        <p:sp>
          <p:nvSpPr>
            <p:cNvPr id="109" name="TextBox 108">
              <a:extLst>
                <a:ext uri="{FF2B5EF4-FFF2-40B4-BE49-F238E27FC236}">
                  <a16:creationId xmlns:a16="http://schemas.microsoft.com/office/drawing/2014/main" id="{9C04577C-5D72-B34B-8268-5D41663ED99D}"/>
                </a:ext>
              </a:extLst>
            </p:cNvPr>
            <p:cNvSpPr txBox="1"/>
            <p:nvPr/>
          </p:nvSpPr>
          <p:spPr bwMode="auto">
            <a:xfrm>
              <a:off x="10532420" y="4528122"/>
              <a:ext cx="39168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22</a:t>
              </a:r>
            </a:p>
          </p:txBody>
        </p:sp>
        <p:sp>
          <p:nvSpPr>
            <p:cNvPr id="110" name="TextBox 109">
              <a:extLst>
                <a:ext uri="{FF2B5EF4-FFF2-40B4-BE49-F238E27FC236}">
                  <a16:creationId xmlns:a16="http://schemas.microsoft.com/office/drawing/2014/main" id="{76D6F072-7492-2347-B836-89F614625CAE}"/>
                </a:ext>
              </a:extLst>
            </p:cNvPr>
            <p:cNvSpPr txBox="1"/>
            <p:nvPr/>
          </p:nvSpPr>
          <p:spPr bwMode="auto">
            <a:xfrm>
              <a:off x="6443402" y="2116591"/>
              <a:ext cx="454117"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111" name="TextBox 110">
              <a:extLst>
                <a:ext uri="{FF2B5EF4-FFF2-40B4-BE49-F238E27FC236}">
                  <a16:creationId xmlns:a16="http://schemas.microsoft.com/office/drawing/2014/main" id="{0CA00CD0-A106-E249-9AB2-3F45C25B2FAE}"/>
                </a:ext>
              </a:extLst>
            </p:cNvPr>
            <p:cNvSpPr txBox="1"/>
            <p:nvPr/>
          </p:nvSpPr>
          <p:spPr bwMode="auto">
            <a:xfrm>
              <a:off x="6443402" y="2567543"/>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0.8</a:t>
              </a:r>
            </a:p>
          </p:txBody>
        </p:sp>
        <p:sp>
          <p:nvSpPr>
            <p:cNvPr id="112" name="TextBox 111">
              <a:extLst>
                <a:ext uri="{FF2B5EF4-FFF2-40B4-BE49-F238E27FC236}">
                  <a16:creationId xmlns:a16="http://schemas.microsoft.com/office/drawing/2014/main" id="{0C412480-AB12-D74E-B904-AE4E9538AB20}"/>
                </a:ext>
              </a:extLst>
            </p:cNvPr>
            <p:cNvSpPr txBox="1"/>
            <p:nvPr/>
          </p:nvSpPr>
          <p:spPr bwMode="auto">
            <a:xfrm>
              <a:off x="6443402" y="3018495"/>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0.6</a:t>
              </a:r>
            </a:p>
          </p:txBody>
        </p:sp>
        <p:sp>
          <p:nvSpPr>
            <p:cNvPr id="113" name="TextBox 112">
              <a:extLst>
                <a:ext uri="{FF2B5EF4-FFF2-40B4-BE49-F238E27FC236}">
                  <a16:creationId xmlns:a16="http://schemas.microsoft.com/office/drawing/2014/main" id="{C577729D-52B6-9F40-8E74-AE12B7DB1131}"/>
                </a:ext>
              </a:extLst>
            </p:cNvPr>
            <p:cNvSpPr txBox="1"/>
            <p:nvPr/>
          </p:nvSpPr>
          <p:spPr bwMode="auto">
            <a:xfrm>
              <a:off x="6443402" y="3469447"/>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0.4</a:t>
              </a:r>
            </a:p>
          </p:txBody>
        </p:sp>
        <p:sp>
          <p:nvSpPr>
            <p:cNvPr id="114" name="TextBox 113">
              <a:extLst>
                <a:ext uri="{FF2B5EF4-FFF2-40B4-BE49-F238E27FC236}">
                  <a16:creationId xmlns:a16="http://schemas.microsoft.com/office/drawing/2014/main" id="{F9D375D2-FC43-9F4C-8628-B49DB64D57BB}"/>
                </a:ext>
              </a:extLst>
            </p:cNvPr>
            <p:cNvSpPr txBox="1"/>
            <p:nvPr/>
          </p:nvSpPr>
          <p:spPr bwMode="auto">
            <a:xfrm>
              <a:off x="6443402" y="3920400"/>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0.2</a:t>
              </a:r>
            </a:p>
          </p:txBody>
        </p:sp>
        <p:sp>
          <p:nvSpPr>
            <p:cNvPr id="115" name="TextBox 114">
              <a:extLst>
                <a:ext uri="{FF2B5EF4-FFF2-40B4-BE49-F238E27FC236}">
                  <a16:creationId xmlns:a16="http://schemas.microsoft.com/office/drawing/2014/main" id="{26DF9E0F-09E7-B84E-A22A-53605A30B20B}"/>
                </a:ext>
              </a:extLst>
            </p:cNvPr>
            <p:cNvSpPr txBox="1"/>
            <p:nvPr/>
          </p:nvSpPr>
          <p:spPr bwMode="auto">
            <a:xfrm>
              <a:off x="6541038" y="4371352"/>
              <a:ext cx="359836"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116" name="TextBox 73">
              <a:extLst>
                <a:ext uri="{FF2B5EF4-FFF2-40B4-BE49-F238E27FC236}">
                  <a16:creationId xmlns:a16="http://schemas.microsoft.com/office/drawing/2014/main" id="{6D56FEEB-D964-204A-B615-569D83E2B976}"/>
                </a:ext>
              </a:extLst>
            </p:cNvPr>
            <p:cNvSpPr txBox="1">
              <a:spLocks noChangeArrowheads="1"/>
            </p:cNvSpPr>
            <p:nvPr/>
          </p:nvSpPr>
          <p:spPr bwMode="auto">
            <a:xfrm rot="16200000">
              <a:off x="5510126" y="3199399"/>
              <a:ext cx="1744561" cy="338544"/>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Probability of DoR</a:t>
              </a:r>
            </a:p>
          </p:txBody>
        </p:sp>
        <p:sp>
          <p:nvSpPr>
            <p:cNvPr id="117" name="TextBox 116">
              <a:extLst>
                <a:ext uri="{FF2B5EF4-FFF2-40B4-BE49-F238E27FC236}">
                  <a16:creationId xmlns:a16="http://schemas.microsoft.com/office/drawing/2014/main" id="{CEED96FD-B78C-384F-942E-66D397612C44}"/>
                </a:ext>
              </a:extLst>
            </p:cNvPr>
            <p:cNvSpPr txBox="1"/>
            <p:nvPr/>
          </p:nvSpPr>
          <p:spPr bwMode="auto">
            <a:xfrm>
              <a:off x="8508867" y="4685876"/>
              <a:ext cx="475344" cy="338555"/>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Mo</a:t>
              </a:r>
            </a:p>
          </p:txBody>
        </p:sp>
        <p:sp>
          <p:nvSpPr>
            <p:cNvPr id="118" name="TextBox 117">
              <a:extLst>
                <a:ext uri="{FF2B5EF4-FFF2-40B4-BE49-F238E27FC236}">
                  <a16:creationId xmlns:a16="http://schemas.microsoft.com/office/drawing/2014/main" id="{9B275C86-4A78-4A47-86D2-79C6582D8E0A}"/>
                </a:ext>
              </a:extLst>
            </p:cNvPr>
            <p:cNvSpPr txBox="1"/>
            <p:nvPr/>
          </p:nvSpPr>
          <p:spPr bwMode="auto">
            <a:xfrm>
              <a:off x="7509722" y="4528122"/>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a:t>
              </a:r>
            </a:p>
          </p:txBody>
        </p:sp>
        <p:sp>
          <p:nvSpPr>
            <p:cNvPr id="119" name="TextBox 118">
              <a:extLst>
                <a:ext uri="{FF2B5EF4-FFF2-40B4-BE49-F238E27FC236}">
                  <a16:creationId xmlns:a16="http://schemas.microsoft.com/office/drawing/2014/main" id="{2255F85E-886D-044A-9FD9-0E336D41C205}"/>
                </a:ext>
              </a:extLst>
            </p:cNvPr>
            <p:cNvSpPr txBox="1"/>
            <p:nvPr/>
          </p:nvSpPr>
          <p:spPr bwMode="auto">
            <a:xfrm>
              <a:off x="7877418"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a:t>
              </a:r>
            </a:p>
          </p:txBody>
        </p:sp>
        <p:sp>
          <p:nvSpPr>
            <p:cNvPr id="120" name="TextBox 119">
              <a:extLst>
                <a:ext uri="{FF2B5EF4-FFF2-40B4-BE49-F238E27FC236}">
                  <a16:creationId xmlns:a16="http://schemas.microsoft.com/office/drawing/2014/main" id="{259200D5-FB9F-6140-A270-F006665291F1}"/>
                </a:ext>
              </a:extLst>
            </p:cNvPr>
            <p:cNvSpPr txBox="1"/>
            <p:nvPr/>
          </p:nvSpPr>
          <p:spPr bwMode="auto">
            <a:xfrm>
              <a:off x="8453924" y="4528122"/>
              <a:ext cx="431120"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121" name="TextBox 120">
              <a:extLst>
                <a:ext uri="{FF2B5EF4-FFF2-40B4-BE49-F238E27FC236}">
                  <a16:creationId xmlns:a16="http://schemas.microsoft.com/office/drawing/2014/main" id="{5E19DFE3-69B8-0743-8185-DE0C25608FE8}"/>
                </a:ext>
              </a:extLst>
            </p:cNvPr>
            <p:cNvSpPr txBox="1"/>
            <p:nvPr/>
          </p:nvSpPr>
          <p:spPr bwMode="auto">
            <a:xfrm>
              <a:off x="9834772"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18</a:t>
              </a:r>
            </a:p>
          </p:txBody>
        </p:sp>
        <p:sp>
          <p:nvSpPr>
            <p:cNvPr id="122" name="TextBox 121">
              <a:extLst>
                <a:ext uri="{FF2B5EF4-FFF2-40B4-BE49-F238E27FC236}">
                  <a16:creationId xmlns:a16="http://schemas.microsoft.com/office/drawing/2014/main" id="{FF3BD9B4-957B-0543-BCD7-1D88F5EF1BB7}"/>
                </a:ext>
              </a:extLst>
            </p:cNvPr>
            <p:cNvSpPr txBox="1"/>
            <p:nvPr/>
          </p:nvSpPr>
          <p:spPr bwMode="auto">
            <a:xfrm>
              <a:off x="10161292"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123" name="TextBox 122">
              <a:extLst>
                <a:ext uri="{FF2B5EF4-FFF2-40B4-BE49-F238E27FC236}">
                  <a16:creationId xmlns:a16="http://schemas.microsoft.com/office/drawing/2014/main" id="{06A2993C-9CE8-C444-A7A3-4F9BEB0C7CE0}"/>
                </a:ext>
              </a:extLst>
            </p:cNvPr>
            <p:cNvSpPr txBox="1"/>
            <p:nvPr/>
          </p:nvSpPr>
          <p:spPr bwMode="auto">
            <a:xfrm>
              <a:off x="5843659" y="4939356"/>
              <a:ext cx="5155002" cy="710024"/>
            </a:xfrm>
            <a:prstGeom prst="rect">
              <a:avLst/>
            </a:prstGeom>
            <a:noFill/>
          </p:spPr>
          <p:txBody>
            <a:bodyPr wrap="square" lIns="68580" tIns="34290" rIns="68580" bIns="34290">
              <a:spAutoFit/>
            </a:bodyPr>
            <a:lstStyle/>
            <a:p>
              <a:pPr defTabSz="914378" eaLnBrk="0" hangingPunct="0">
                <a:lnSpc>
                  <a:spcPts val="900"/>
                </a:lnSpc>
                <a:defRPr/>
              </a:pPr>
              <a:r>
                <a:rPr lang="en-US" sz="900" dirty="0">
                  <a:solidFill>
                    <a:srgbClr val="4DA1BB"/>
                  </a:solidFill>
                  <a:latin typeface="Calibri" panose="020F0502020204030204" pitchFamily="34" charset="0"/>
                  <a:ea typeface="+mn-ea"/>
                  <a:cs typeface="Calibri" panose="020F0502020204030204" pitchFamily="34" charset="0"/>
                </a:rPr>
                <a:t>            CR/sCR   42      42     42      40      39     37      26     16      11       8       1       0</a:t>
              </a:r>
            </a:p>
            <a:p>
              <a:pPr defTabSz="914378" eaLnBrk="0" hangingPunct="0">
                <a:lnSpc>
                  <a:spcPts val="900"/>
                </a:lnSpc>
                <a:defRPr/>
              </a:pPr>
              <a:r>
                <a:rPr lang="en-US" sz="900" dirty="0">
                  <a:solidFill>
                    <a:srgbClr val="E1471D"/>
                  </a:solidFill>
                  <a:latin typeface="Calibri" panose="020F0502020204030204" pitchFamily="34" charset="0"/>
                  <a:ea typeface="+mn-ea"/>
                  <a:cs typeface="Calibri" panose="020F0502020204030204" pitchFamily="34" charset="0"/>
                </a:rPr>
                <a:t>               VGPR   25      25     22      20      16     14       8        3       2        0        0       0</a:t>
              </a:r>
            </a:p>
            <a:p>
              <a:pPr defTabSz="914378" eaLnBrk="0" hangingPunct="0">
                <a:lnSpc>
                  <a:spcPts val="900"/>
                </a:lnSpc>
                <a:defRPr/>
              </a:pPr>
              <a:r>
                <a:rPr lang="en-US" sz="900" dirty="0">
                  <a:solidFill>
                    <a:srgbClr val="E1471D"/>
                  </a:solidFill>
                  <a:latin typeface="Calibri" panose="020F0502020204030204" pitchFamily="34" charset="0"/>
                  <a:ea typeface="+mn-ea"/>
                  <a:cs typeface="Calibri" panose="020F0502020204030204" pitchFamily="34" charset="0"/>
                </a:rPr>
                <a:t>                    PR   27      16     10   </a:t>
              </a:r>
              <a:r>
                <a:rPr lang="en-US" sz="900" dirty="0">
                  <a:solidFill>
                    <a:srgbClr val="4DA1BB"/>
                  </a:solidFill>
                  <a:latin typeface="Calibri" panose="020F0502020204030204" pitchFamily="34" charset="0"/>
                  <a:ea typeface="+mn-ea"/>
                  <a:cs typeface="Calibri" panose="020F0502020204030204" pitchFamily="34" charset="0"/>
                </a:rPr>
                <a:t>    9        5        1        0       0        0        0       </a:t>
              </a:r>
              <a:r>
                <a:rPr lang="en-US" sz="900" dirty="0">
                  <a:solidFill>
                    <a:srgbClr val="00823B"/>
                  </a:solidFill>
                  <a:latin typeface="Calibri" panose="020F0502020204030204" pitchFamily="34" charset="0"/>
                  <a:ea typeface="+mn-ea"/>
                  <a:cs typeface="Calibri" panose="020F0502020204030204" pitchFamily="34" charset="0"/>
                </a:rPr>
                <a:t>Nonresponders 34      8       83     70      64      56     35      19     13       8       4        0</a:t>
              </a:r>
            </a:p>
          </p:txBody>
        </p:sp>
        <p:cxnSp>
          <p:nvCxnSpPr>
            <p:cNvPr id="124" name="Straight Connector 123">
              <a:extLst>
                <a:ext uri="{FF2B5EF4-FFF2-40B4-BE49-F238E27FC236}">
                  <a16:creationId xmlns:a16="http://schemas.microsoft.com/office/drawing/2014/main" id="{FD5727D9-47D8-7B4D-8D6F-EFC9DA45AD45}"/>
                </a:ext>
              </a:extLst>
            </p:cNvPr>
            <p:cNvCxnSpPr/>
            <p:nvPr/>
          </p:nvCxnSpPr>
          <p:spPr bwMode="auto">
            <a:xfrm flipV="1">
              <a:off x="8563145" y="3045709"/>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38F76F1F-30CB-6C48-BCA8-759EE1177247}"/>
                </a:ext>
              </a:extLst>
            </p:cNvPr>
            <p:cNvCxnSpPr/>
            <p:nvPr/>
          </p:nvCxnSpPr>
          <p:spPr bwMode="auto">
            <a:xfrm flipV="1">
              <a:off x="10654042" y="3471075"/>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0C673E94-104E-F040-929F-7D2AAD00C31D}"/>
                </a:ext>
              </a:extLst>
            </p:cNvPr>
            <p:cNvCxnSpPr/>
            <p:nvPr/>
          </p:nvCxnSpPr>
          <p:spPr bwMode="auto">
            <a:xfrm flipV="1">
              <a:off x="9585959" y="3733787"/>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B64A636D-FE43-6142-89CF-9C7CB3A5382C}"/>
                </a:ext>
              </a:extLst>
            </p:cNvPr>
            <p:cNvCxnSpPr>
              <a:cxnSpLocks/>
            </p:cNvCxnSpPr>
            <p:nvPr/>
          </p:nvCxnSpPr>
          <p:spPr bwMode="auto">
            <a:xfrm>
              <a:off x="9291685" y="2149758"/>
              <a:ext cx="404803" cy="1"/>
            </a:xfrm>
            <a:prstGeom prst="line">
              <a:avLst/>
            </a:prstGeom>
            <a:noFill/>
            <a:ln w="22225" cap="flat" cmpd="sng" algn="ctr">
              <a:solidFill>
                <a:schemeClr val="accent2"/>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CEEC8832-FB1D-974A-841F-2EBA26648342}"/>
                </a:ext>
              </a:extLst>
            </p:cNvPr>
            <p:cNvCxnSpPr>
              <a:cxnSpLocks/>
            </p:cNvCxnSpPr>
            <p:nvPr/>
          </p:nvCxnSpPr>
          <p:spPr bwMode="auto">
            <a:xfrm>
              <a:off x="9291685" y="2301686"/>
              <a:ext cx="404803" cy="1"/>
            </a:xfrm>
            <a:prstGeom prst="line">
              <a:avLst/>
            </a:prstGeom>
            <a:noFill/>
            <a:ln w="22225" cap="flat" cmpd="sng" algn="ctr">
              <a:solidFill>
                <a:schemeClr val="accent3"/>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374DE0BD-545B-0F44-A085-38B7F133B793}"/>
                </a:ext>
              </a:extLst>
            </p:cNvPr>
            <p:cNvCxnSpPr>
              <a:cxnSpLocks/>
            </p:cNvCxnSpPr>
            <p:nvPr/>
          </p:nvCxnSpPr>
          <p:spPr bwMode="auto">
            <a:xfrm>
              <a:off x="9291685" y="2614524"/>
              <a:ext cx="404803" cy="1"/>
            </a:xfrm>
            <a:prstGeom prst="line">
              <a:avLst/>
            </a:prstGeom>
            <a:noFill/>
            <a:ln w="22225" cap="flat" cmpd="sng" algn="ctr">
              <a:solidFill>
                <a:schemeClr val="accent4"/>
              </a:solidFill>
              <a:prstDash val="solid"/>
              <a:round/>
              <a:headEnd type="none" w="med" len="med"/>
              <a:tailEnd type="none" w="med" len="med"/>
            </a:ln>
            <a:effectLst/>
          </p:spPr>
        </p:cxnSp>
        <p:sp>
          <p:nvSpPr>
            <p:cNvPr id="136" name="TextBox 135">
              <a:extLst>
                <a:ext uri="{FF2B5EF4-FFF2-40B4-BE49-F238E27FC236}">
                  <a16:creationId xmlns:a16="http://schemas.microsoft.com/office/drawing/2014/main" id="{6B9342E0-CBC0-2244-BD93-0C2D2B3FA60C}"/>
                </a:ext>
              </a:extLst>
            </p:cNvPr>
            <p:cNvSpPr txBox="1"/>
            <p:nvPr/>
          </p:nvSpPr>
          <p:spPr bwMode="auto">
            <a:xfrm>
              <a:off x="9662961" y="1878107"/>
              <a:ext cx="2529039" cy="1024553"/>
            </a:xfrm>
            <a:prstGeom prst="rect">
              <a:avLst/>
            </a:prstGeom>
            <a:noFill/>
          </p:spPr>
          <p:txBody>
            <a:bodyPr wrap="square" lIns="68580" tIns="34290" rIns="68580" bIns="34290">
              <a:spAutoFit/>
            </a:bodyPr>
            <a:lstStyle/>
            <a:p>
              <a:pPr defTabSz="914378" eaLnBrk="0" hangingPunct="0">
                <a:lnSpc>
                  <a:spcPts val="900"/>
                </a:lnSpc>
                <a:defRPr/>
              </a:pPr>
              <a:r>
                <a:rPr lang="en-US" sz="1050" b="1" dirty="0">
                  <a:solidFill>
                    <a:prstClr val="black"/>
                  </a:solidFill>
                  <a:latin typeface="Calibri" panose="020F0502020204030204" pitchFamily="34" charset="0"/>
                  <a:ea typeface="+mn-ea"/>
                  <a:cs typeface="Calibri" panose="020F0502020204030204" pitchFamily="34" charset="0"/>
                </a:rPr>
                <a:t>Median, Mo (95% CI)</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CR/sCR    	 </a:t>
              </a:r>
              <a:r>
                <a:rPr lang="en-US" sz="1050" b="1" dirty="0">
                  <a:solidFill>
                    <a:prstClr val="black"/>
                  </a:solidFill>
                  <a:latin typeface="Calibri" panose="020F0502020204030204" pitchFamily="34" charset="0"/>
                  <a:ea typeface="+mn-ea"/>
                  <a:cs typeface="Calibri" panose="020F0502020204030204" pitchFamily="34" charset="0"/>
                </a:rPr>
                <a:t>20.2</a:t>
              </a:r>
              <a:r>
                <a:rPr lang="en-US" sz="1050" dirty="0">
                  <a:solidFill>
                    <a:prstClr val="black"/>
                  </a:solidFill>
                  <a:latin typeface="Calibri" panose="020F0502020204030204" pitchFamily="34" charset="0"/>
                  <a:ea typeface="+mn-ea"/>
                  <a:cs typeface="Calibri" panose="020F0502020204030204" pitchFamily="34" charset="0"/>
                </a:rPr>
                <a:t> (12.3-NE)</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VGPR       	 </a:t>
              </a:r>
              <a:r>
                <a:rPr lang="en-US" sz="1050" b="1" dirty="0">
                  <a:solidFill>
                    <a:prstClr val="black"/>
                  </a:solidFill>
                  <a:latin typeface="Calibri" panose="020F0502020204030204" pitchFamily="34" charset="0"/>
                  <a:ea typeface="+mn-ea"/>
                  <a:cs typeface="Calibri" panose="020F0502020204030204" pitchFamily="34" charset="0"/>
                </a:rPr>
                <a:t>11.3</a:t>
              </a:r>
              <a:r>
                <a:rPr lang="en-US" sz="1050" dirty="0">
                  <a:solidFill>
                    <a:prstClr val="black"/>
                  </a:solidFill>
                  <a:latin typeface="Calibri" panose="020F0502020204030204" pitchFamily="34" charset="0"/>
                  <a:ea typeface="+mn-ea"/>
                  <a:cs typeface="Calibri" panose="020F0502020204030204" pitchFamily="34" charset="0"/>
                </a:rPr>
                <a:t> (6.1-12.2)</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PR              	 </a:t>
              </a:r>
              <a:r>
                <a:rPr lang="en-US" sz="1050" b="1" dirty="0">
                  <a:solidFill>
                    <a:prstClr val="black"/>
                  </a:solidFill>
                  <a:latin typeface="Calibri" panose="020F0502020204030204" pitchFamily="34" charset="0"/>
                  <a:ea typeface="+mn-ea"/>
                  <a:cs typeface="Calibri" panose="020F0502020204030204" pitchFamily="34" charset="0"/>
                </a:rPr>
                <a:t>5.4</a:t>
              </a:r>
              <a:r>
                <a:rPr lang="en-US" sz="1050" dirty="0">
                  <a:solidFill>
                    <a:prstClr val="black"/>
                  </a:solidFill>
                  <a:latin typeface="Calibri" panose="020F0502020204030204" pitchFamily="34" charset="0"/>
                  <a:ea typeface="+mn-ea"/>
                  <a:cs typeface="Calibri" panose="020F0502020204030204" pitchFamily="34" charset="0"/>
                </a:rPr>
                <a:t> (3.8-8.2)</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Nonresponders	 </a:t>
              </a:r>
              <a:r>
                <a:rPr lang="en-US" sz="1050" b="1" dirty="0">
                  <a:solidFill>
                    <a:prstClr val="black"/>
                  </a:solidFill>
                  <a:latin typeface="Calibri" panose="020F0502020204030204" pitchFamily="34" charset="0"/>
                  <a:ea typeface="+mn-ea"/>
                  <a:cs typeface="Calibri" panose="020F0502020204030204" pitchFamily="34" charset="0"/>
                </a:rPr>
                <a:t>1.8</a:t>
              </a:r>
              <a:r>
                <a:rPr lang="en-US" sz="1050" dirty="0">
                  <a:solidFill>
                    <a:prstClr val="black"/>
                  </a:solidFill>
                  <a:latin typeface="Calibri" panose="020F0502020204030204" pitchFamily="34" charset="0"/>
                  <a:ea typeface="+mn-ea"/>
                  <a:cs typeface="Calibri" panose="020F0502020204030204" pitchFamily="34" charset="0"/>
                </a:rPr>
                <a:t> (1.2-1.9)</a:t>
              </a:r>
            </a:p>
            <a:p>
              <a:pPr defTabSz="914378" eaLnBrk="0" hangingPunct="0">
                <a:lnSpc>
                  <a:spcPts val="900"/>
                </a:lnSpc>
                <a:defRPr/>
              </a:pPr>
              <a:endParaRPr lang="en-US" sz="1050" dirty="0">
                <a:solidFill>
                  <a:prstClr val="black"/>
                </a:solidFill>
                <a:latin typeface="Calibri" panose="020F0502020204030204" pitchFamily="34" charset="0"/>
                <a:ea typeface="+mn-ea"/>
                <a:cs typeface="Calibri" panose="020F0502020204030204" pitchFamily="34" charset="0"/>
              </a:endParaRPr>
            </a:p>
          </p:txBody>
        </p:sp>
        <p:cxnSp>
          <p:nvCxnSpPr>
            <p:cNvPr id="139" name="Straight Connector 138">
              <a:extLst>
                <a:ext uri="{FF2B5EF4-FFF2-40B4-BE49-F238E27FC236}">
                  <a16:creationId xmlns:a16="http://schemas.microsoft.com/office/drawing/2014/main" id="{3F42C53D-685E-374C-BC4F-F77100AAFE5D}"/>
                </a:ext>
              </a:extLst>
            </p:cNvPr>
            <p:cNvCxnSpPr>
              <a:cxnSpLocks/>
            </p:cNvCxnSpPr>
            <p:nvPr/>
          </p:nvCxnSpPr>
          <p:spPr bwMode="auto">
            <a:xfrm flipV="1">
              <a:off x="10710835" y="346944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58AC84C2-7B65-C948-9B12-19FAE624FACE}"/>
                </a:ext>
              </a:extLst>
            </p:cNvPr>
            <p:cNvCxnSpPr>
              <a:cxnSpLocks/>
            </p:cNvCxnSpPr>
            <p:nvPr/>
          </p:nvCxnSpPr>
          <p:spPr bwMode="auto">
            <a:xfrm flipV="1">
              <a:off x="10222154"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CA47602B-AF67-5945-BAE5-363008F4189B}"/>
                </a:ext>
              </a:extLst>
            </p:cNvPr>
            <p:cNvCxnSpPr>
              <a:cxnSpLocks/>
            </p:cNvCxnSpPr>
            <p:nvPr/>
          </p:nvCxnSpPr>
          <p:spPr bwMode="auto">
            <a:xfrm flipV="1">
              <a:off x="10304833"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DB9593E8-B02D-A041-8772-312F3054BB9E}"/>
                </a:ext>
              </a:extLst>
            </p:cNvPr>
            <p:cNvCxnSpPr>
              <a:cxnSpLocks/>
            </p:cNvCxnSpPr>
            <p:nvPr/>
          </p:nvCxnSpPr>
          <p:spPr bwMode="auto">
            <a:xfrm flipV="1">
              <a:off x="9038958" y="2549363"/>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5198328D-D093-C945-8097-D43F6D867254}"/>
                </a:ext>
              </a:extLst>
            </p:cNvPr>
            <p:cNvCxnSpPr>
              <a:cxnSpLocks/>
            </p:cNvCxnSpPr>
            <p:nvPr/>
          </p:nvCxnSpPr>
          <p:spPr bwMode="auto">
            <a:xfrm flipV="1">
              <a:off x="8981080" y="2549759"/>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9019899F-B5B7-1440-BDBF-1BD2F5006BD0}"/>
                </a:ext>
              </a:extLst>
            </p:cNvPr>
            <p:cNvCxnSpPr>
              <a:cxnSpLocks/>
            </p:cNvCxnSpPr>
            <p:nvPr/>
          </p:nvCxnSpPr>
          <p:spPr bwMode="auto">
            <a:xfrm flipV="1">
              <a:off x="9093013" y="2638798"/>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02934FA3-0184-C542-82B3-AE13683070A4}"/>
                </a:ext>
              </a:extLst>
            </p:cNvPr>
            <p:cNvCxnSpPr>
              <a:cxnSpLocks/>
            </p:cNvCxnSpPr>
            <p:nvPr/>
          </p:nvCxnSpPr>
          <p:spPr bwMode="auto">
            <a:xfrm flipV="1">
              <a:off x="9063470" y="2549363"/>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1D6CA8FE-5A13-2A43-A77B-C1B439F4FF92}"/>
                </a:ext>
              </a:extLst>
            </p:cNvPr>
            <p:cNvCxnSpPr>
              <a:cxnSpLocks/>
            </p:cNvCxnSpPr>
            <p:nvPr/>
          </p:nvCxnSpPr>
          <p:spPr bwMode="auto">
            <a:xfrm flipV="1">
              <a:off x="9011187" y="2549363"/>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852F28EA-8ABE-3742-9BA2-1C1CAA24AE98}"/>
                </a:ext>
              </a:extLst>
            </p:cNvPr>
            <p:cNvCxnSpPr>
              <a:cxnSpLocks/>
            </p:cNvCxnSpPr>
            <p:nvPr/>
          </p:nvCxnSpPr>
          <p:spPr bwMode="auto">
            <a:xfrm>
              <a:off x="9291685" y="2445191"/>
              <a:ext cx="404803" cy="1"/>
            </a:xfrm>
            <a:prstGeom prst="line">
              <a:avLst/>
            </a:prstGeom>
            <a:noFill/>
            <a:ln w="22225" cap="flat" cmpd="sng" algn="ctr">
              <a:solidFill>
                <a:schemeClr val="accent6"/>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791AA168-0947-4C41-8022-FE21BC475B82}"/>
                </a:ext>
              </a:extLst>
            </p:cNvPr>
            <p:cNvCxnSpPr>
              <a:cxnSpLocks/>
            </p:cNvCxnSpPr>
            <p:nvPr/>
          </p:nvCxnSpPr>
          <p:spPr bwMode="auto">
            <a:xfrm flipV="1">
              <a:off x="10179821"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3591875C-CEC4-7342-8871-F01F122C2225}"/>
                </a:ext>
              </a:extLst>
            </p:cNvPr>
            <p:cNvCxnSpPr>
              <a:cxnSpLocks/>
            </p:cNvCxnSpPr>
            <p:nvPr/>
          </p:nvCxnSpPr>
          <p:spPr bwMode="auto">
            <a:xfrm flipV="1">
              <a:off x="10141720"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01F6DB3B-2D03-164F-BFE7-9C948FEB7EBB}"/>
                </a:ext>
              </a:extLst>
            </p:cNvPr>
            <p:cNvCxnSpPr>
              <a:cxnSpLocks/>
            </p:cNvCxnSpPr>
            <p:nvPr/>
          </p:nvCxnSpPr>
          <p:spPr bwMode="auto">
            <a:xfrm flipV="1">
              <a:off x="10099386"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1DE35964-0EA7-454E-8955-71DFD510559C}"/>
                </a:ext>
              </a:extLst>
            </p:cNvPr>
            <p:cNvCxnSpPr>
              <a:cxnSpLocks/>
            </p:cNvCxnSpPr>
            <p:nvPr/>
          </p:nvCxnSpPr>
          <p:spPr bwMode="auto">
            <a:xfrm flipV="1">
              <a:off x="9896801"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6CE00F77-AB54-2C41-9856-ED57AAD4BDC1}"/>
                </a:ext>
              </a:extLst>
            </p:cNvPr>
            <p:cNvCxnSpPr>
              <a:cxnSpLocks/>
            </p:cNvCxnSpPr>
            <p:nvPr/>
          </p:nvCxnSpPr>
          <p:spPr bwMode="auto">
            <a:xfrm flipV="1">
              <a:off x="9571448"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69DA361B-5A21-D04E-8643-C58ADBB98761}"/>
                </a:ext>
              </a:extLst>
            </p:cNvPr>
            <p:cNvCxnSpPr>
              <a:cxnSpLocks/>
            </p:cNvCxnSpPr>
            <p:nvPr/>
          </p:nvCxnSpPr>
          <p:spPr bwMode="auto">
            <a:xfrm flipV="1">
              <a:off x="9673661"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E146F2F3-C968-BB4C-889F-52A069FB89A4}"/>
                </a:ext>
              </a:extLst>
            </p:cNvPr>
            <p:cNvCxnSpPr>
              <a:cxnSpLocks/>
            </p:cNvCxnSpPr>
            <p:nvPr/>
          </p:nvCxnSpPr>
          <p:spPr bwMode="auto">
            <a:xfrm flipV="1">
              <a:off x="9640411" y="3192557"/>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07F73C46-46E3-284A-A6E4-D2515E633AEE}"/>
                </a:ext>
              </a:extLst>
            </p:cNvPr>
            <p:cNvCxnSpPr>
              <a:cxnSpLocks/>
            </p:cNvCxnSpPr>
            <p:nvPr/>
          </p:nvCxnSpPr>
          <p:spPr bwMode="auto">
            <a:xfrm flipV="1">
              <a:off x="9423006" y="3045709"/>
              <a:ext cx="0" cy="84922"/>
            </a:xfrm>
            <a:prstGeom prst="line">
              <a:avLst/>
            </a:prstGeom>
            <a:noFill/>
            <a:ln w="22225" cap="flat" cmpd="sng" algn="ctr">
              <a:solidFill>
                <a:schemeClr val="accent2"/>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D124D8DF-AADA-C741-94BB-4E1CBC5B30B7}"/>
                </a:ext>
              </a:extLst>
            </p:cNvPr>
            <p:cNvCxnSpPr>
              <a:cxnSpLocks/>
            </p:cNvCxnSpPr>
            <p:nvPr/>
          </p:nvCxnSpPr>
          <p:spPr bwMode="auto">
            <a:xfrm flipV="1">
              <a:off x="9260634" y="2975186"/>
              <a:ext cx="0" cy="84922"/>
            </a:xfrm>
            <a:prstGeom prst="line">
              <a:avLst/>
            </a:prstGeom>
            <a:noFill/>
            <a:ln w="22225" cap="flat" cmpd="sng" algn="ctr">
              <a:solidFill>
                <a:schemeClr val="accent2"/>
              </a:solidFill>
              <a:prstDash val="solid"/>
              <a:round/>
              <a:headEnd type="none" w="med" len="med"/>
              <a:tailEnd type="none" w="med" len="med"/>
            </a:ln>
            <a:effectLst/>
          </p:spPr>
        </p:cxnSp>
        <p:sp>
          <p:nvSpPr>
            <p:cNvPr id="159" name="Freeform 158">
              <a:extLst>
                <a:ext uri="{FF2B5EF4-FFF2-40B4-BE49-F238E27FC236}">
                  <a16:creationId xmlns:a16="http://schemas.microsoft.com/office/drawing/2014/main" id="{BE96F5B3-F34E-1846-85CE-2FDFD470A491}"/>
                </a:ext>
              </a:extLst>
            </p:cNvPr>
            <p:cNvSpPr/>
            <p:nvPr/>
          </p:nvSpPr>
          <p:spPr bwMode="auto">
            <a:xfrm>
              <a:off x="6972300" y="2298700"/>
              <a:ext cx="3771900" cy="1253067"/>
            </a:xfrm>
            <a:custGeom>
              <a:avLst/>
              <a:gdLst>
                <a:gd name="connsiteX0" fmla="*/ 0 w 3771900"/>
                <a:gd name="connsiteY0" fmla="*/ 0 h 1253067"/>
                <a:gd name="connsiteX1" fmla="*/ 732367 w 3771900"/>
                <a:gd name="connsiteY1" fmla="*/ 0 h 1253067"/>
                <a:gd name="connsiteX2" fmla="*/ 732367 w 3771900"/>
                <a:gd name="connsiteY2" fmla="*/ 67733 h 1253067"/>
                <a:gd name="connsiteX3" fmla="*/ 867833 w 3771900"/>
                <a:gd name="connsiteY3" fmla="*/ 67733 h 1253067"/>
                <a:gd name="connsiteX4" fmla="*/ 867833 w 3771900"/>
                <a:gd name="connsiteY4" fmla="*/ 118533 h 1253067"/>
                <a:gd name="connsiteX5" fmla="*/ 1397000 w 3771900"/>
                <a:gd name="connsiteY5" fmla="*/ 118533 h 1253067"/>
                <a:gd name="connsiteX6" fmla="*/ 1397000 w 3771900"/>
                <a:gd name="connsiteY6" fmla="*/ 182033 h 1253067"/>
                <a:gd name="connsiteX7" fmla="*/ 1583267 w 3771900"/>
                <a:gd name="connsiteY7" fmla="*/ 182033 h 1253067"/>
                <a:gd name="connsiteX8" fmla="*/ 1583267 w 3771900"/>
                <a:gd name="connsiteY8" fmla="*/ 262467 h 1253067"/>
                <a:gd name="connsiteX9" fmla="*/ 1837267 w 3771900"/>
                <a:gd name="connsiteY9" fmla="*/ 262467 h 1253067"/>
                <a:gd name="connsiteX10" fmla="*/ 1837267 w 3771900"/>
                <a:gd name="connsiteY10" fmla="*/ 317500 h 1253067"/>
                <a:gd name="connsiteX11" fmla="*/ 2099733 w 3771900"/>
                <a:gd name="connsiteY11" fmla="*/ 317500 h 1253067"/>
                <a:gd name="connsiteX12" fmla="*/ 2099733 w 3771900"/>
                <a:gd name="connsiteY12" fmla="*/ 406400 h 1253067"/>
                <a:gd name="connsiteX13" fmla="*/ 2142067 w 3771900"/>
                <a:gd name="connsiteY13" fmla="*/ 406400 h 1253067"/>
                <a:gd name="connsiteX14" fmla="*/ 2142067 w 3771900"/>
                <a:gd name="connsiteY14" fmla="*/ 529167 h 1253067"/>
                <a:gd name="connsiteX15" fmla="*/ 2171700 w 3771900"/>
                <a:gd name="connsiteY15" fmla="*/ 529167 h 1253067"/>
                <a:gd name="connsiteX16" fmla="*/ 2171700 w 3771900"/>
                <a:gd name="connsiteY16" fmla="*/ 749300 h 1253067"/>
                <a:gd name="connsiteX17" fmla="*/ 2387600 w 3771900"/>
                <a:gd name="connsiteY17" fmla="*/ 749300 h 1253067"/>
                <a:gd name="connsiteX18" fmla="*/ 2387600 w 3771900"/>
                <a:gd name="connsiteY18" fmla="*/ 838200 h 1253067"/>
                <a:gd name="connsiteX19" fmla="*/ 2540000 w 3771900"/>
                <a:gd name="connsiteY19" fmla="*/ 838200 h 1253067"/>
                <a:gd name="connsiteX20" fmla="*/ 2540000 w 3771900"/>
                <a:gd name="connsiteY20" fmla="*/ 965200 h 1253067"/>
                <a:gd name="connsiteX21" fmla="*/ 3598333 w 3771900"/>
                <a:gd name="connsiteY21" fmla="*/ 965200 h 1253067"/>
                <a:gd name="connsiteX22" fmla="*/ 3598333 w 3771900"/>
                <a:gd name="connsiteY22" fmla="*/ 1253067 h 1253067"/>
                <a:gd name="connsiteX23" fmla="*/ 3771900 w 3771900"/>
                <a:gd name="connsiteY23" fmla="*/ 1253067 h 125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71900" h="1253067">
                  <a:moveTo>
                    <a:pt x="0" y="0"/>
                  </a:moveTo>
                  <a:lnTo>
                    <a:pt x="732367" y="0"/>
                  </a:lnTo>
                  <a:lnTo>
                    <a:pt x="732367" y="67733"/>
                  </a:lnTo>
                  <a:lnTo>
                    <a:pt x="867833" y="67733"/>
                  </a:lnTo>
                  <a:lnTo>
                    <a:pt x="867833" y="118533"/>
                  </a:lnTo>
                  <a:lnTo>
                    <a:pt x="1397000" y="118533"/>
                  </a:lnTo>
                  <a:lnTo>
                    <a:pt x="1397000" y="182033"/>
                  </a:lnTo>
                  <a:lnTo>
                    <a:pt x="1583267" y="182033"/>
                  </a:lnTo>
                  <a:lnTo>
                    <a:pt x="1583267" y="262467"/>
                  </a:lnTo>
                  <a:lnTo>
                    <a:pt x="1837267" y="262467"/>
                  </a:lnTo>
                  <a:lnTo>
                    <a:pt x="1837267" y="317500"/>
                  </a:lnTo>
                  <a:lnTo>
                    <a:pt x="2099733" y="317500"/>
                  </a:lnTo>
                  <a:lnTo>
                    <a:pt x="2099733" y="406400"/>
                  </a:lnTo>
                  <a:lnTo>
                    <a:pt x="2142067" y="406400"/>
                  </a:lnTo>
                  <a:lnTo>
                    <a:pt x="2142067" y="529167"/>
                  </a:lnTo>
                  <a:lnTo>
                    <a:pt x="2171700" y="529167"/>
                  </a:lnTo>
                  <a:lnTo>
                    <a:pt x="2171700" y="749300"/>
                  </a:lnTo>
                  <a:lnTo>
                    <a:pt x="2387600" y="749300"/>
                  </a:lnTo>
                  <a:lnTo>
                    <a:pt x="2387600" y="838200"/>
                  </a:lnTo>
                  <a:lnTo>
                    <a:pt x="2540000" y="838200"/>
                  </a:lnTo>
                  <a:lnTo>
                    <a:pt x="2540000" y="965200"/>
                  </a:lnTo>
                  <a:lnTo>
                    <a:pt x="3598333" y="965200"/>
                  </a:lnTo>
                  <a:lnTo>
                    <a:pt x="3598333" y="1253067"/>
                  </a:lnTo>
                  <a:lnTo>
                    <a:pt x="3771900" y="1253067"/>
                  </a:ln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60" name="Freeform 159">
              <a:extLst>
                <a:ext uri="{FF2B5EF4-FFF2-40B4-BE49-F238E27FC236}">
                  <a16:creationId xmlns:a16="http://schemas.microsoft.com/office/drawing/2014/main" id="{8F938005-9AD3-0F46-80BA-5B56A0FF92B2}"/>
                </a:ext>
              </a:extLst>
            </p:cNvPr>
            <p:cNvSpPr/>
            <p:nvPr/>
          </p:nvSpPr>
          <p:spPr bwMode="auto">
            <a:xfrm>
              <a:off x="6968067" y="2311400"/>
              <a:ext cx="3170766" cy="2032000"/>
            </a:xfrm>
            <a:custGeom>
              <a:avLst/>
              <a:gdLst>
                <a:gd name="connsiteX0" fmla="*/ 0 w 3170766"/>
                <a:gd name="connsiteY0" fmla="*/ 0 h 2032000"/>
                <a:gd name="connsiteX1" fmla="*/ 393700 w 3170766"/>
                <a:gd name="connsiteY1" fmla="*/ 0 h 2032000"/>
                <a:gd name="connsiteX2" fmla="*/ 393700 w 3170766"/>
                <a:gd name="connsiteY2" fmla="*/ 88900 h 2032000"/>
                <a:gd name="connsiteX3" fmla="*/ 660400 w 3170766"/>
                <a:gd name="connsiteY3" fmla="*/ 88900 h 2032000"/>
                <a:gd name="connsiteX4" fmla="*/ 660400 w 3170766"/>
                <a:gd name="connsiteY4" fmla="*/ 182033 h 2032000"/>
                <a:gd name="connsiteX5" fmla="*/ 715433 w 3170766"/>
                <a:gd name="connsiteY5" fmla="*/ 182033 h 2032000"/>
                <a:gd name="connsiteX6" fmla="*/ 715433 w 3170766"/>
                <a:gd name="connsiteY6" fmla="*/ 254000 h 2032000"/>
                <a:gd name="connsiteX7" fmla="*/ 939800 w 3170766"/>
                <a:gd name="connsiteY7" fmla="*/ 254000 h 2032000"/>
                <a:gd name="connsiteX8" fmla="*/ 939800 w 3170766"/>
                <a:gd name="connsiteY8" fmla="*/ 347133 h 2032000"/>
                <a:gd name="connsiteX9" fmla="*/ 1007533 w 3170766"/>
                <a:gd name="connsiteY9" fmla="*/ 347133 h 2032000"/>
                <a:gd name="connsiteX10" fmla="*/ 1007533 w 3170766"/>
                <a:gd name="connsiteY10" fmla="*/ 423333 h 2032000"/>
                <a:gd name="connsiteX11" fmla="*/ 1079500 w 3170766"/>
                <a:gd name="connsiteY11" fmla="*/ 423333 h 2032000"/>
                <a:gd name="connsiteX12" fmla="*/ 1079500 w 3170766"/>
                <a:gd name="connsiteY12" fmla="*/ 647700 h 2032000"/>
                <a:gd name="connsiteX13" fmla="*/ 1257300 w 3170766"/>
                <a:gd name="connsiteY13" fmla="*/ 647700 h 2032000"/>
                <a:gd name="connsiteX14" fmla="*/ 1257300 w 3170766"/>
                <a:gd name="connsiteY14" fmla="*/ 732367 h 2032000"/>
                <a:gd name="connsiteX15" fmla="*/ 1566333 w 3170766"/>
                <a:gd name="connsiteY15" fmla="*/ 732367 h 2032000"/>
                <a:gd name="connsiteX16" fmla="*/ 1566333 w 3170766"/>
                <a:gd name="connsiteY16" fmla="*/ 821267 h 2032000"/>
                <a:gd name="connsiteX17" fmla="*/ 1934633 w 3170766"/>
                <a:gd name="connsiteY17" fmla="*/ 821267 h 2032000"/>
                <a:gd name="connsiteX18" fmla="*/ 1934633 w 3170766"/>
                <a:gd name="connsiteY18" fmla="*/ 910167 h 2032000"/>
                <a:gd name="connsiteX19" fmla="*/ 1985433 w 3170766"/>
                <a:gd name="connsiteY19" fmla="*/ 910167 h 2032000"/>
                <a:gd name="connsiteX20" fmla="*/ 1985433 w 3170766"/>
                <a:gd name="connsiteY20" fmla="*/ 990600 h 2032000"/>
                <a:gd name="connsiteX21" fmla="*/ 2027766 w 3170766"/>
                <a:gd name="connsiteY21" fmla="*/ 990600 h 2032000"/>
                <a:gd name="connsiteX22" fmla="*/ 2027766 w 3170766"/>
                <a:gd name="connsiteY22" fmla="*/ 1244600 h 2032000"/>
                <a:gd name="connsiteX23" fmla="*/ 2180166 w 3170766"/>
                <a:gd name="connsiteY23" fmla="*/ 1244600 h 2032000"/>
                <a:gd name="connsiteX24" fmla="*/ 2180166 w 3170766"/>
                <a:gd name="connsiteY24" fmla="*/ 1502833 h 2032000"/>
                <a:gd name="connsiteX25" fmla="*/ 3124200 w 3170766"/>
                <a:gd name="connsiteY25" fmla="*/ 1502833 h 2032000"/>
                <a:gd name="connsiteX26" fmla="*/ 3124200 w 3170766"/>
                <a:gd name="connsiteY26" fmla="*/ 1765300 h 2032000"/>
                <a:gd name="connsiteX27" fmla="*/ 3170766 w 3170766"/>
                <a:gd name="connsiteY27" fmla="*/ 1765300 h 2032000"/>
                <a:gd name="connsiteX28" fmla="*/ 3170766 w 3170766"/>
                <a:gd name="connsiteY28" fmla="*/ 203200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70766" h="2032000">
                  <a:moveTo>
                    <a:pt x="0" y="0"/>
                  </a:moveTo>
                  <a:lnTo>
                    <a:pt x="393700" y="0"/>
                  </a:lnTo>
                  <a:lnTo>
                    <a:pt x="393700" y="88900"/>
                  </a:lnTo>
                  <a:lnTo>
                    <a:pt x="660400" y="88900"/>
                  </a:lnTo>
                  <a:lnTo>
                    <a:pt x="660400" y="182033"/>
                  </a:lnTo>
                  <a:lnTo>
                    <a:pt x="715433" y="182033"/>
                  </a:lnTo>
                  <a:lnTo>
                    <a:pt x="715433" y="254000"/>
                  </a:lnTo>
                  <a:lnTo>
                    <a:pt x="939800" y="254000"/>
                  </a:lnTo>
                  <a:lnTo>
                    <a:pt x="939800" y="347133"/>
                  </a:lnTo>
                  <a:lnTo>
                    <a:pt x="1007533" y="347133"/>
                  </a:lnTo>
                  <a:lnTo>
                    <a:pt x="1007533" y="423333"/>
                  </a:lnTo>
                  <a:lnTo>
                    <a:pt x="1079500" y="423333"/>
                  </a:lnTo>
                  <a:lnTo>
                    <a:pt x="1079500" y="647700"/>
                  </a:lnTo>
                  <a:lnTo>
                    <a:pt x="1257300" y="647700"/>
                  </a:lnTo>
                  <a:lnTo>
                    <a:pt x="1257300" y="732367"/>
                  </a:lnTo>
                  <a:lnTo>
                    <a:pt x="1566333" y="732367"/>
                  </a:lnTo>
                  <a:lnTo>
                    <a:pt x="1566333" y="821267"/>
                  </a:lnTo>
                  <a:lnTo>
                    <a:pt x="1934633" y="821267"/>
                  </a:lnTo>
                  <a:lnTo>
                    <a:pt x="1934633" y="910167"/>
                  </a:lnTo>
                  <a:lnTo>
                    <a:pt x="1985433" y="910167"/>
                  </a:lnTo>
                  <a:lnTo>
                    <a:pt x="1985433" y="990600"/>
                  </a:lnTo>
                  <a:lnTo>
                    <a:pt x="2027766" y="990600"/>
                  </a:lnTo>
                  <a:lnTo>
                    <a:pt x="2027766" y="1244600"/>
                  </a:lnTo>
                  <a:lnTo>
                    <a:pt x="2180166" y="1244600"/>
                  </a:lnTo>
                  <a:lnTo>
                    <a:pt x="2180166" y="1502833"/>
                  </a:lnTo>
                  <a:lnTo>
                    <a:pt x="3124200" y="1502833"/>
                  </a:lnTo>
                  <a:lnTo>
                    <a:pt x="3124200" y="1765300"/>
                  </a:lnTo>
                  <a:lnTo>
                    <a:pt x="3170766" y="1765300"/>
                  </a:lnTo>
                  <a:lnTo>
                    <a:pt x="3170766" y="2032000"/>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cxnSp>
          <p:nvCxnSpPr>
            <p:cNvPr id="162" name="Straight Connector 161">
              <a:extLst>
                <a:ext uri="{FF2B5EF4-FFF2-40B4-BE49-F238E27FC236}">
                  <a16:creationId xmlns:a16="http://schemas.microsoft.com/office/drawing/2014/main" id="{13E78B74-F3F1-D148-8ED0-67F73BC9A3D6}"/>
                </a:ext>
              </a:extLst>
            </p:cNvPr>
            <p:cNvCxnSpPr/>
            <p:nvPr/>
          </p:nvCxnSpPr>
          <p:spPr bwMode="auto">
            <a:xfrm flipV="1">
              <a:off x="7321126" y="2239421"/>
              <a:ext cx="0" cy="84922"/>
            </a:xfrm>
            <a:prstGeom prst="line">
              <a:avLst/>
            </a:prstGeom>
            <a:noFill/>
            <a:ln w="22225" cap="flat" cmpd="sng" algn="ctr">
              <a:solidFill>
                <a:schemeClr val="accent3"/>
              </a:solidFill>
              <a:prstDash val="solid"/>
              <a:round/>
              <a:headEnd type="none" w="med" len="med"/>
              <a:tailEnd type="none" w="med" len="med"/>
            </a:ln>
            <a:effectLst/>
          </p:spPr>
        </p:cxnSp>
        <p:sp>
          <p:nvSpPr>
            <p:cNvPr id="163" name="Freeform 162">
              <a:extLst>
                <a:ext uri="{FF2B5EF4-FFF2-40B4-BE49-F238E27FC236}">
                  <a16:creationId xmlns:a16="http://schemas.microsoft.com/office/drawing/2014/main" id="{60373728-4C60-6247-B7D1-2AE1F0FC0B5D}"/>
                </a:ext>
              </a:extLst>
            </p:cNvPr>
            <p:cNvSpPr/>
            <p:nvPr/>
          </p:nvSpPr>
          <p:spPr bwMode="auto">
            <a:xfrm>
              <a:off x="6972300" y="2298700"/>
              <a:ext cx="2209800" cy="2023533"/>
            </a:xfrm>
            <a:custGeom>
              <a:avLst/>
              <a:gdLst>
                <a:gd name="connsiteX0" fmla="*/ 0 w 2209800"/>
                <a:gd name="connsiteY0" fmla="*/ 0 h 2023533"/>
                <a:gd name="connsiteX1" fmla="*/ 478367 w 2209800"/>
                <a:gd name="connsiteY1" fmla="*/ 0 h 2023533"/>
                <a:gd name="connsiteX2" fmla="*/ 478367 w 2209800"/>
                <a:gd name="connsiteY2" fmla="*/ 71967 h 2023533"/>
                <a:gd name="connsiteX3" fmla="*/ 520700 w 2209800"/>
                <a:gd name="connsiteY3" fmla="*/ 71967 h 2023533"/>
                <a:gd name="connsiteX4" fmla="*/ 520700 w 2209800"/>
                <a:gd name="connsiteY4" fmla="*/ 402167 h 2023533"/>
                <a:gd name="connsiteX5" fmla="*/ 592667 w 2209800"/>
                <a:gd name="connsiteY5" fmla="*/ 402167 h 2023533"/>
                <a:gd name="connsiteX6" fmla="*/ 592667 w 2209800"/>
                <a:gd name="connsiteY6" fmla="*/ 495300 h 2023533"/>
                <a:gd name="connsiteX7" fmla="*/ 656167 w 2209800"/>
                <a:gd name="connsiteY7" fmla="*/ 495300 h 2023533"/>
                <a:gd name="connsiteX8" fmla="*/ 656167 w 2209800"/>
                <a:gd name="connsiteY8" fmla="*/ 558800 h 2023533"/>
                <a:gd name="connsiteX9" fmla="*/ 694267 w 2209800"/>
                <a:gd name="connsiteY9" fmla="*/ 558800 h 2023533"/>
                <a:gd name="connsiteX10" fmla="*/ 694267 w 2209800"/>
                <a:gd name="connsiteY10" fmla="*/ 719667 h 2023533"/>
                <a:gd name="connsiteX11" fmla="*/ 859367 w 2209800"/>
                <a:gd name="connsiteY11" fmla="*/ 719667 h 2023533"/>
                <a:gd name="connsiteX12" fmla="*/ 859367 w 2209800"/>
                <a:gd name="connsiteY12" fmla="*/ 876300 h 2023533"/>
                <a:gd name="connsiteX13" fmla="*/ 918633 w 2209800"/>
                <a:gd name="connsiteY13" fmla="*/ 876300 h 2023533"/>
                <a:gd name="connsiteX14" fmla="*/ 918633 w 2209800"/>
                <a:gd name="connsiteY14" fmla="*/ 965200 h 2023533"/>
                <a:gd name="connsiteX15" fmla="*/ 982133 w 2209800"/>
                <a:gd name="connsiteY15" fmla="*/ 965200 h 2023533"/>
                <a:gd name="connsiteX16" fmla="*/ 982133 w 2209800"/>
                <a:gd name="connsiteY16" fmla="*/ 1121833 h 2023533"/>
                <a:gd name="connsiteX17" fmla="*/ 1041400 w 2209800"/>
                <a:gd name="connsiteY17" fmla="*/ 1121833 h 2023533"/>
                <a:gd name="connsiteX18" fmla="*/ 1041400 w 2209800"/>
                <a:gd name="connsiteY18" fmla="*/ 1193800 h 2023533"/>
                <a:gd name="connsiteX19" fmla="*/ 1320800 w 2209800"/>
                <a:gd name="connsiteY19" fmla="*/ 1193800 h 2023533"/>
                <a:gd name="connsiteX20" fmla="*/ 1320800 w 2209800"/>
                <a:gd name="connsiteY20" fmla="*/ 1286933 h 2023533"/>
                <a:gd name="connsiteX21" fmla="*/ 1430867 w 2209800"/>
                <a:gd name="connsiteY21" fmla="*/ 1286933 h 2023533"/>
                <a:gd name="connsiteX22" fmla="*/ 1430867 w 2209800"/>
                <a:gd name="connsiteY22" fmla="*/ 1456267 h 2023533"/>
                <a:gd name="connsiteX23" fmla="*/ 1519767 w 2209800"/>
                <a:gd name="connsiteY23" fmla="*/ 1456267 h 2023533"/>
                <a:gd name="connsiteX24" fmla="*/ 1519767 w 2209800"/>
                <a:gd name="connsiteY24" fmla="*/ 1540933 h 2023533"/>
                <a:gd name="connsiteX25" fmla="*/ 1570567 w 2209800"/>
                <a:gd name="connsiteY25" fmla="*/ 1540933 h 2023533"/>
                <a:gd name="connsiteX26" fmla="*/ 1570567 w 2209800"/>
                <a:gd name="connsiteY26" fmla="*/ 1617133 h 2023533"/>
                <a:gd name="connsiteX27" fmla="*/ 1841500 w 2209800"/>
                <a:gd name="connsiteY27" fmla="*/ 1617133 h 2023533"/>
                <a:gd name="connsiteX28" fmla="*/ 1841500 w 2209800"/>
                <a:gd name="connsiteY28" fmla="*/ 1701800 h 2023533"/>
                <a:gd name="connsiteX29" fmla="*/ 1930400 w 2209800"/>
                <a:gd name="connsiteY29" fmla="*/ 1701800 h 2023533"/>
                <a:gd name="connsiteX30" fmla="*/ 1930400 w 2209800"/>
                <a:gd name="connsiteY30" fmla="*/ 1778000 h 2023533"/>
                <a:gd name="connsiteX31" fmla="*/ 2108200 w 2209800"/>
                <a:gd name="connsiteY31" fmla="*/ 1778000 h 2023533"/>
                <a:gd name="connsiteX32" fmla="*/ 2108200 w 2209800"/>
                <a:gd name="connsiteY32" fmla="*/ 1947333 h 2023533"/>
                <a:gd name="connsiteX33" fmla="*/ 2209800 w 2209800"/>
                <a:gd name="connsiteY33" fmla="*/ 1947333 h 2023533"/>
                <a:gd name="connsiteX34" fmla="*/ 2209800 w 2209800"/>
                <a:gd name="connsiteY34" fmla="*/ 2023533 h 202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09800" h="2023533">
                  <a:moveTo>
                    <a:pt x="0" y="0"/>
                  </a:moveTo>
                  <a:lnTo>
                    <a:pt x="478367" y="0"/>
                  </a:lnTo>
                  <a:lnTo>
                    <a:pt x="478367" y="71967"/>
                  </a:lnTo>
                  <a:lnTo>
                    <a:pt x="520700" y="71967"/>
                  </a:lnTo>
                  <a:lnTo>
                    <a:pt x="520700" y="402167"/>
                  </a:lnTo>
                  <a:lnTo>
                    <a:pt x="592667" y="402167"/>
                  </a:lnTo>
                  <a:lnTo>
                    <a:pt x="592667" y="495300"/>
                  </a:lnTo>
                  <a:lnTo>
                    <a:pt x="656167" y="495300"/>
                  </a:lnTo>
                  <a:lnTo>
                    <a:pt x="656167" y="558800"/>
                  </a:lnTo>
                  <a:lnTo>
                    <a:pt x="694267" y="558800"/>
                  </a:lnTo>
                  <a:lnTo>
                    <a:pt x="694267" y="719667"/>
                  </a:lnTo>
                  <a:lnTo>
                    <a:pt x="859367" y="719667"/>
                  </a:lnTo>
                  <a:lnTo>
                    <a:pt x="859367" y="876300"/>
                  </a:lnTo>
                  <a:lnTo>
                    <a:pt x="918633" y="876300"/>
                  </a:lnTo>
                  <a:lnTo>
                    <a:pt x="918633" y="965200"/>
                  </a:lnTo>
                  <a:lnTo>
                    <a:pt x="982133" y="965200"/>
                  </a:lnTo>
                  <a:lnTo>
                    <a:pt x="982133" y="1121833"/>
                  </a:lnTo>
                  <a:lnTo>
                    <a:pt x="1041400" y="1121833"/>
                  </a:lnTo>
                  <a:lnTo>
                    <a:pt x="1041400" y="1193800"/>
                  </a:lnTo>
                  <a:lnTo>
                    <a:pt x="1320800" y="1193800"/>
                  </a:lnTo>
                  <a:lnTo>
                    <a:pt x="1320800" y="1286933"/>
                  </a:lnTo>
                  <a:lnTo>
                    <a:pt x="1430867" y="1286933"/>
                  </a:lnTo>
                  <a:lnTo>
                    <a:pt x="1430867" y="1456267"/>
                  </a:lnTo>
                  <a:lnTo>
                    <a:pt x="1519767" y="1456267"/>
                  </a:lnTo>
                  <a:lnTo>
                    <a:pt x="1519767" y="1540933"/>
                  </a:lnTo>
                  <a:lnTo>
                    <a:pt x="1570567" y="1540933"/>
                  </a:lnTo>
                  <a:lnTo>
                    <a:pt x="1570567" y="1617133"/>
                  </a:lnTo>
                  <a:lnTo>
                    <a:pt x="1841500" y="1617133"/>
                  </a:lnTo>
                  <a:lnTo>
                    <a:pt x="1841500" y="1701800"/>
                  </a:lnTo>
                  <a:lnTo>
                    <a:pt x="1930400" y="1701800"/>
                  </a:lnTo>
                  <a:lnTo>
                    <a:pt x="1930400" y="1778000"/>
                  </a:lnTo>
                  <a:lnTo>
                    <a:pt x="2108200" y="1778000"/>
                  </a:lnTo>
                  <a:lnTo>
                    <a:pt x="2108200" y="1947333"/>
                  </a:lnTo>
                  <a:lnTo>
                    <a:pt x="2209800" y="1947333"/>
                  </a:lnTo>
                  <a:lnTo>
                    <a:pt x="2209800" y="2023533"/>
                  </a:lnTo>
                </a:path>
              </a:pathLst>
            </a:custGeom>
            <a:noFill/>
            <a:ln w="28575">
              <a:solidFill>
                <a:schemeClr val="accent6"/>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64" name="Freeform 163">
              <a:extLst>
                <a:ext uri="{FF2B5EF4-FFF2-40B4-BE49-F238E27FC236}">
                  <a16:creationId xmlns:a16="http://schemas.microsoft.com/office/drawing/2014/main" id="{7D0B149A-54EB-2C44-82E1-3B205025E769}"/>
                </a:ext>
              </a:extLst>
            </p:cNvPr>
            <p:cNvSpPr/>
            <p:nvPr/>
          </p:nvSpPr>
          <p:spPr bwMode="auto">
            <a:xfrm>
              <a:off x="6997700" y="2302933"/>
              <a:ext cx="939800" cy="2053167"/>
            </a:xfrm>
            <a:custGeom>
              <a:avLst/>
              <a:gdLst>
                <a:gd name="connsiteX0" fmla="*/ 0 w 939800"/>
                <a:gd name="connsiteY0" fmla="*/ 0 h 2053167"/>
                <a:gd name="connsiteX1" fmla="*/ 0 w 939800"/>
                <a:gd name="connsiteY1" fmla="*/ 80434 h 2053167"/>
                <a:gd name="connsiteX2" fmla="*/ 88900 w 939800"/>
                <a:gd name="connsiteY2" fmla="*/ 80434 h 2053167"/>
                <a:gd name="connsiteX3" fmla="*/ 88900 w 939800"/>
                <a:gd name="connsiteY3" fmla="*/ 135467 h 2053167"/>
                <a:gd name="connsiteX4" fmla="*/ 139700 w 939800"/>
                <a:gd name="connsiteY4" fmla="*/ 135467 h 2053167"/>
                <a:gd name="connsiteX5" fmla="*/ 139700 w 939800"/>
                <a:gd name="connsiteY5" fmla="*/ 630767 h 2053167"/>
                <a:gd name="connsiteX6" fmla="*/ 190500 w 939800"/>
                <a:gd name="connsiteY6" fmla="*/ 630767 h 2053167"/>
                <a:gd name="connsiteX7" fmla="*/ 190500 w 939800"/>
                <a:gd name="connsiteY7" fmla="*/ 749300 h 2053167"/>
                <a:gd name="connsiteX8" fmla="*/ 237067 w 939800"/>
                <a:gd name="connsiteY8" fmla="*/ 749300 h 2053167"/>
                <a:gd name="connsiteX9" fmla="*/ 237067 w 939800"/>
                <a:gd name="connsiteY9" fmla="*/ 821267 h 2053167"/>
                <a:gd name="connsiteX10" fmla="*/ 292100 w 939800"/>
                <a:gd name="connsiteY10" fmla="*/ 821267 h 2053167"/>
                <a:gd name="connsiteX11" fmla="*/ 292100 w 939800"/>
                <a:gd name="connsiteY11" fmla="*/ 1087967 h 2053167"/>
                <a:gd name="connsiteX12" fmla="*/ 321733 w 939800"/>
                <a:gd name="connsiteY12" fmla="*/ 1087967 h 2053167"/>
                <a:gd name="connsiteX13" fmla="*/ 321733 w 939800"/>
                <a:gd name="connsiteY13" fmla="*/ 1452034 h 2053167"/>
                <a:gd name="connsiteX14" fmla="*/ 478367 w 939800"/>
                <a:gd name="connsiteY14" fmla="*/ 1452034 h 2053167"/>
                <a:gd name="connsiteX15" fmla="*/ 478367 w 939800"/>
                <a:gd name="connsiteY15" fmla="*/ 1735667 h 2053167"/>
                <a:gd name="connsiteX16" fmla="*/ 529167 w 939800"/>
                <a:gd name="connsiteY16" fmla="*/ 1735667 h 2053167"/>
                <a:gd name="connsiteX17" fmla="*/ 529167 w 939800"/>
                <a:gd name="connsiteY17" fmla="*/ 1807634 h 2053167"/>
                <a:gd name="connsiteX18" fmla="*/ 812800 w 939800"/>
                <a:gd name="connsiteY18" fmla="*/ 1807634 h 2053167"/>
                <a:gd name="connsiteX19" fmla="*/ 812800 w 939800"/>
                <a:gd name="connsiteY19" fmla="*/ 1951567 h 2053167"/>
                <a:gd name="connsiteX20" fmla="*/ 939800 w 939800"/>
                <a:gd name="connsiteY20" fmla="*/ 1951567 h 2053167"/>
                <a:gd name="connsiteX21" fmla="*/ 939800 w 939800"/>
                <a:gd name="connsiteY21" fmla="*/ 2053167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9800" h="2053167">
                  <a:moveTo>
                    <a:pt x="0" y="0"/>
                  </a:moveTo>
                  <a:lnTo>
                    <a:pt x="0" y="80434"/>
                  </a:lnTo>
                  <a:lnTo>
                    <a:pt x="88900" y="80434"/>
                  </a:lnTo>
                  <a:lnTo>
                    <a:pt x="88900" y="135467"/>
                  </a:lnTo>
                  <a:lnTo>
                    <a:pt x="139700" y="135467"/>
                  </a:lnTo>
                  <a:lnTo>
                    <a:pt x="139700" y="630767"/>
                  </a:lnTo>
                  <a:lnTo>
                    <a:pt x="190500" y="630767"/>
                  </a:lnTo>
                  <a:lnTo>
                    <a:pt x="190500" y="749300"/>
                  </a:lnTo>
                  <a:lnTo>
                    <a:pt x="237067" y="749300"/>
                  </a:lnTo>
                  <a:lnTo>
                    <a:pt x="237067" y="821267"/>
                  </a:lnTo>
                  <a:lnTo>
                    <a:pt x="292100" y="821267"/>
                  </a:lnTo>
                  <a:lnTo>
                    <a:pt x="292100" y="1087967"/>
                  </a:lnTo>
                  <a:lnTo>
                    <a:pt x="321733" y="1087967"/>
                  </a:lnTo>
                  <a:lnTo>
                    <a:pt x="321733" y="1452034"/>
                  </a:lnTo>
                  <a:lnTo>
                    <a:pt x="478367" y="1452034"/>
                  </a:lnTo>
                  <a:lnTo>
                    <a:pt x="478367" y="1735667"/>
                  </a:lnTo>
                  <a:lnTo>
                    <a:pt x="529167" y="1735667"/>
                  </a:lnTo>
                  <a:lnTo>
                    <a:pt x="529167" y="1807634"/>
                  </a:lnTo>
                  <a:lnTo>
                    <a:pt x="812800" y="1807634"/>
                  </a:lnTo>
                  <a:lnTo>
                    <a:pt x="812800" y="1951567"/>
                  </a:lnTo>
                  <a:lnTo>
                    <a:pt x="939800" y="1951567"/>
                  </a:lnTo>
                  <a:lnTo>
                    <a:pt x="939800" y="2053167"/>
                  </a:lnTo>
                </a:path>
              </a:pathLst>
            </a:custGeom>
            <a:noFill/>
            <a:ln w="28575">
              <a:solidFill>
                <a:schemeClr val="accent4"/>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grpSp>
      <p:grpSp>
        <p:nvGrpSpPr>
          <p:cNvPr id="176" name="Group 175">
            <a:extLst>
              <a:ext uri="{FF2B5EF4-FFF2-40B4-BE49-F238E27FC236}">
                <a16:creationId xmlns:a16="http://schemas.microsoft.com/office/drawing/2014/main" id="{670B0144-F13C-3B41-BFA4-38B8741429B7}"/>
              </a:ext>
            </a:extLst>
          </p:cNvPr>
          <p:cNvGrpSpPr/>
          <p:nvPr/>
        </p:nvGrpSpPr>
        <p:grpSpPr>
          <a:xfrm>
            <a:off x="779138" y="1057789"/>
            <a:ext cx="3878547" cy="3103246"/>
            <a:chOff x="1038851" y="1511718"/>
            <a:chExt cx="5171396" cy="4137662"/>
          </a:xfrm>
        </p:grpSpPr>
        <p:sp>
          <p:nvSpPr>
            <p:cNvPr id="8" name="Text Box 15">
              <a:extLst>
                <a:ext uri="{FF2B5EF4-FFF2-40B4-BE49-F238E27FC236}">
                  <a16:creationId xmlns:a16="http://schemas.microsoft.com/office/drawing/2014/main" id="{63CE0D9D-2F7F-D34C-8F71-5007680D9113}"/>
                </a:ext>
              </a:extLst>
            </p:cNvPr>
            <p:cNvSpPr txBox="1">
              <a:spLocks noChangeArrowheads="1"/>
            </p:cNvSpPr>
            <p:nvPr/>
          </p:nvSpPr>
          <p:spPr bwMode="auto">
            <a:xfrm>
              <a:off x="2443944" y="1511718"/>
              <a:ext cx="2405359" cy="40010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defTabSz="685800">
                <a:defRPr/>
              </a:pPr>
              <a:r>
                <a:rPr lang="en-US" altLang="en-US" sz="1350" spc="-8" dirty="0">
                  <a:solidFill>
                    <a:srgbClr val="000000"/>
                  </a:solidFill>
                  <a:latin typeface="Calibri" panose="020F0502020204030204" pitchFamily="34" charset="0"/>
                  <a:ea typeface="+mn-ea"/>
                  <a:cs typeface="Arial" panose="020B0604020202020204" pitchFamily="34" charset="0"/>
                </a:rPr>
                <a:t>PFS by Target Dose</a:t>
              </a:r>
              <a:endParaRPr lang="en-US" altLang="en-US" sz="1350" dirty="0">
                <a:solidFill>
                  <a:srgbClr val="000000"/>
                </a:solidFill>
                <a:latin typeface="Calibri" panose="020F0502020204030204" pitchFamily="34" charset="0"/>
                <a:ea typeface="+mn-ea"/>
                <a:cs typeface="Arial" panose="020B0604020202020204" pitchFamily="34" charset="0"/>
              </a:endParaRPr>
            </a:p>
          </p:txBody>
        </p:sp>
        <p:sp>
          <p:nvSpPr>
            <p:cNvPr id="9" name="Freeform: Shape 70">
              <a:extLst>
                <a:ext uri="{FF2B5EF4-FFF2-40B4-BE49-F238E27FC236}">
                  <a16:creationId xmlns:a16="http://schemas.microsoft.com/office/drawing/2014/main" id="{4F08F2E4-570B-F747-9626-86E2DC358471}"/>
                </a:ext>
              </a:extLst>
            </p:cNvPr>
            <p:cNvSpPr/>
            <p:nvPr/>
          </p:nvSpPr>
          <p:spPr>
            <a:xfrm>
              <a:off x="1896727" y="2229105"/>
              <a:ext cx="3792424" cy="2253813"/>
            </a:xfrm>
            <a:custGeom>
              <a:avLst/>
              <a:gdLst>
                <a:gd name="connsiteX0" fmla="*/ 0 w 4716966"/>
                <a:gd name="connsiteY0" fmla="*/ 0 h 3367668"/>
                <a:gd name="connsiteX1" fmla="*/ 0 w 4716966"/>
                <a:gd name="connsiteY1" fmla="*/ 3367668 h 3367668"/>
                <a:gd name="connsiteX2" fmla="*/ 4716966 w 4716966"/>
                <a:gd name="connsiteY2" fmla="*/ 3367668 h 3367668"/>
              </a:gdLst>
              <a:ahLst/>
              <a:cxnLst>
                <a:cxn ang="0">
                  <a:pos x="connsiteX0" y="connsiteY0"/>
                </a:cxn>
                <a:cxn ang="0">
                  <a:pos x="connsiteX1" y="connsiteY1"/>
                </a:cxn>
                <a:cxn ang="0">
                  <a:pos x="connsiteX2" y="connsiteY2"/>
                </a:cxn>
              </a:cxnLst>
              <a:rect l="l" t="t" r="r" b="b"/>
              <a:pathLst>
                <a:path w="4716966" h="3367668">
                  <a:moveTo>
                    <a:pt x="0" y="0"/>
                  </a:moveTo>
                  <a:lnTo>
                    <a:pt x="0" y="3367668"/>
                  </a:lnTo>
                  <a:lnTo>
                    <a:pt x="4716966" y="3367668"/>
                  </a:lnTo>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0" hangingPunct="0">
                <a:defRPr/>
              </a:pPr>
              <a:endParaRPr lang="en-US" sz="1800" dirty="0">
                <a:solidFill>
                  <a:prstClr val="white"/>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70E766-4D0B-D449-A5E9-CB54EA32A2FD}"/>
                </a:ext>
              </a:extLst>
            </p:cNvPr>
            <p:cNvCxnSpPr>
              <a:cxnSpLocks/>
            </p:cNvCxnSpPr>
            <p:nvPr/>
          </p:nvCxnSpPr>
          <p:spPr>
            <a:xfrm>
              <a:off x="1896727"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E95E77A4-6C4F-F94E-952C-46DA81D4A6CD}"/>
                </a:ext>
              </a:extLst>
            </p:cNvPr>
            <p:cNvCxnSpPr>
              <a:cxnSpLocks/>
            </p:cNvCxnSpPr>
            <p:nvPr/>
          </p:nvCxnSpPr>
          <p:spPr>
            <a:xfrm>
              <a:off x="2237484"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28ADD46A-12CC-8E4F-B0D6-5077E78013D6}"/>
                </a:ext>
              </a:extLst>
            </p:cNvPr>
            <p:cNvCxnSpPr>
              <a:cxnSpLocks/>
            </p:cNvCxnSpPr>
            <p:nvPr/>
          </p:nvCxnSpPr>
          <p:spPr>
            <a:xfrm>
              <a:off x="2918998"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a:extLst>
                <a:ext uri="{FF2B5EF4-FFF2-40B4-BE49-F238E27FC236}">
                  <a16:creationId xmlns:a16="http://schemas.microsoft.com/office/drawing/2014/main" id="{5450EF97-2962-C144-AC55-58B9A85BC7F6}"/>
                </a:ext>
              </a:extLst>
            </p:cNvPr>
            <p:cNvCxnSpPr>
              <a:cxnSpLocks/>
            </p:cNvCxnSpPr>
            <p:nvPr/>
          </p:nvCxnSpPr>
          <p:spPr>
            <a:xfrm>
              <a:off x="3600512"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03296A6C-1316-8A47-9B4D-C5B66C801823}"/>
                </a:ext>
              </a:extLst>
            </p:cNvPr>
            <p:cNvCxnSpPr>
              <a:cxnSpLocks/>
            </p:cNvCxnSpPr>
            <p:nvPr/>
          </p:nvCxnSpPr>
          <p:spPr>
            <a:xfrm>
              <a:off x="4282026"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F753F681-075A-2346-9574-6A771F7DA43A}"/>
                </a:ext>
              </a:extLst>
            </p:cNvPr>
            <p:cNvCxnSpPr>
              <a:cxnSpLocks/>
            </p:cNvCxnSpPr>
            <p:nvPr/>
          </p:nvCxnSpPr>
          <p:spPr>
            <a:xfrm>
              <a:off x="4963540"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AD63524E-5D21-D242-8566-69A5336A07B6}"/>
                </a:ext>
              </a:extLst>
            </p:cNvPr>
            <p:cNvCxnSpPr>
              <a:cxnSpLocks/>
            </p:cNvCxnSpPr>
            <p:nvPr/>
          </p:nvCxnSpPr>
          <p:spPr>
            <a:xfrm>
              <a:off x="5645059"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a:extLst>
                <a:ext uri="{FF2B5EF4-FFF2-40B4-BE49-F238E27FC236}">
                  <a16:creationId xmlns:a16="http://schemas.microsoft.com/office/drawing/2014/main" id="{F205FFD8-B084-7848-9FD5-1D03C82BB1DB}"/>
                </a:ext>
              </a:extLst>
            </p:cNvPr>
            <p:cNvCxnSpPr>
              <a:cxnSpLocks/>
            </p:cNvCxnSpPr>
            <p:nvPr/>
          </p:nvCxnSpPr>
          <p:spPr>
            <a:xfrm>
              <a:off x="2578241"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a:extLst>
                <a:ext uri="{FF2B5EF4-FFF2-40B4-BE49-F238E27FC236}">
                  <a16:creationId xmlns:a16="http://schemas.microsoft.com/office/drawing/2014/main" id="{C0FCC76E-CFC9-544B-A734-579E61497008}"/>
                </a:ext>
              </a:extLst>
            </p:cNvPr>
            <p:cNvCxnSpPr>
              <a:cxnSpLocks/>
            </p:cNvCxnSpPr>
            <p:nvPr/>
          </p:nvCxnSpPr>
          <p:spPr>
            <a:xfrm>
              <a:off x="3259755"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40F70BE7-9B26-0D43-9BAC-306CA82603B5}"/>
                </a:ext>
              </a:extLst>
            </p:cNvPr>
            <p:cNvCxnSpPr>
              <a:cxnSpLocks/>
            </p:cNvCxnSpPr>
            <p:nvPr/>
          </p:nvCxnSpPr>
          <p:spPr>
            <a:xfrm>
              <a:off x="3941269"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4D364043-A13F-F042-8995-2DC3275E6AEC}"/>
                </a:ext>
              </a:extLst>
            </p:cNvPr>
            <p:cNvCxnSpPr>
              <a:cxnSpLocks/>
            </p:cNvCxnSpPr>
            <p:nvPr/>
          </p:nvCxnSpPr>
          <p:spPr>
            <a:xfrm>
              <a:off x="4622783"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6AC7FE61-6961-664F-9A0C-A0D8D8C090B6}"/>
                </a:ext>
              </a:extLst>
            </p:cNvPr>
            <p:cNvCxnSpPr>
              <a:cxnSpLocks/>
            </p:cNvCxnSpPr>
            <p:nvPr/>
          </p:nvCxnSpPr>
          <p:spPr>
            <a:xfrm>
              <a:off x="5304297" y="4482919"/>
              <a:ext cx="0" cy="65655"/>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94431B9A-DBE1-7E4E-B7A7-DEFC666DEF8E}"/>
                </a:ext>
              </a:extLst>
            </p:cNvPr>
            <p:cNvCxnSpPr>
              <a:cxnSpLocks/>
            </p:cNvCxnSpPr>
            <p:nvPr/>
          </p:nvCxnSpPr>
          <p:spPr>
            <a:xfrm flipH="1">
              <a:off x="1821036" y="222910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A9BB550F-9BE0-DD4B-A06D-5E8F9EC68EA7}"/>
                </a:ext>
              </a:extLst>
            </p:cNvPr>
            <p:cNvCxnSpPr>
              <a:cxnSpLocks/>
            </p:cNvCxnSpPr>
            <p:nvPr/>
          </p:nvCxnSpPr>
          <p:spPr>
            <a:xfrm flipH="1">
              <a:off x="1821036" y="2454486"/>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81817ADF-C536-E14D-ABC4-55CA8E0C5696}"/>
                </a:ext>
              </a:extLst>
            </p:cNvPr>
            <p:cNvCxnSpPr>
              <a:cxnSpLocks/>
            </p:cNvCxnSpPr>
            <p:nvPr/>
          </p:nvCxnSpPr>
          <p:spPr>
            <a:xfrm flipH="1">
              <a:off x="1821036" y="2679868"/>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C8D7BC9A-DE9B-0D46-8B8B-AB07E383FD8A}"/>
                </a:ext>
              </a:extLst>
            </p:cNvPr>
            <p:cNvCxnSpPr>
              <a:cxnSpLocks/>
            </p:cNvCxnSpPr>
            <p:nvPr/>
          </p:nvCxnSpPr>
          <p:spPr>
            <a:xfrm flipH="1">
              <a:off x="1821036" y="2905249"/>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BEE829-1967-E843-B62D-91D3C14ACAA6}"/>
                </a:ext>
              </a:extLst>
            </p:cNvPr>
            <p:cNvCxnSpPr>
              <a:cxnSpLocks/>
            </p:cNvCxnSpPr>
            <p:nvPr/>
          </p:nvCxnSpPr>
          <p:spPr>
            <a:xfrm flipH="1">
              <a:off x="1821036" y="3130631"/>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a:extLst>
                <a:ext uri="{FF2B5EF4-FFF2-40B4-BE49-F238E27FC236}">
                  <a16:creationId xmlns:a16="http://schemas.microsoft.com/office/drawing/2014/main" id="{E2EABF59-63F6-5A4E-8FF8-3D76F67F6514}"/>
                </a:ext>
              </a:extLst>
            </p:cNvPr>
            <p:cNvCxnSpPr>
              <a:cxnSpLocks/>
            </p:cNvCxnSpPr>
            <p:nvPr/>
          </p:nvCxnSpPr>
          <p:spPr>
            <a:xfrm flipH="1">
              <a:off x="1821036" y="3356012"/>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E9CE69B5-E24C-184C-983A-91693248347F}"/>
                </a:ext>
              </a:extLst>
            </p:cNvPr>
            <p:cNvCxnSpPr>
              <a:cxnSpLocks/>
            </p:cNvCxnSpPr>
            <p:nvPr/>
          </p:nvCxnSpPr>
          <p:spPr>
            <a:xfrm flipH="1">
              <a:off x="1821036" y="3581393"/>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D3DA07CC-14D2-4F41-876A-D2C2AF69445B}"/>
                </a:ext>
              </a:extLst>
            </p:cNvPr>
            <p:cNvCxnSpPr>
              <a:cxnSpLocks/>
            </p:cNvCxnSpPr>
            <p:nvPr/>
          </p:nvCxnSpPr>
          <p:spPr>
            <a:xfrm flipH="1">
              <a:off x="1821036" y="3806775"/>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4A58CB1B-55FD-1649-91B2-89B80F75CAF7}"/>
                </a:ext>
              </a:extLst>
            </p:cNvPr>
            <p:cNvCxnSpPr>
              <a:cxnSpLocks/>
            </p:cNvCxnSpPr>
            <p:nvPr/>
          </p:nvCxnSpPr>
          <p:spPr>
            <a:xfrm flipH="1">
              <a:off x="1821036" y="4032156"/>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a:extLst>
                <a:ext uri="{FF2B5EF4-FFF2-40B4-BE49-F238E27FC236}">
                  <a16:creationId xmlns:a16="http://schemas.microsoft.com/office/drawing/2014/main" id="{0D24E56C-2084-3E4F-B80E-13F8EEE188F3}"/>
                </a:ext>
              </a:extLst>
            </p:cNvPr>
            <p:cNvCxnSpPr>
              <a:cxnSpLocks/>
            </p:cNvCxnSpPr>
            <p:nvPr/>
          </p:nvCxnSpPr>
          <p:spPr>
            <a:xfrm flipH="1">
              <a:off x="1821036" y="4257537"/>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6606117E-ABC0-F14D-948D-3DD9B85C6DB4}"/>
                </a:ext>
              </a:extLst>
            </p:cNvPr>
            <p:cNvCxnSpPr>
              <a:cxnSpLocks/>
            </p:cNvCxnSpPr>
            <p:nvPr/>
          </p:nvCxnSpPr>
          <p:spPr>
            <a:xfrm flipH="1">
              <a:off x="1821036" y="4482918"/>
              <a:ext cx="74758" cy="0"/>
            </a:xfrm>
            <a:prstGeom prst="lin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33" name="TextBox 32">
              <a:extLst>
                <a:ext uri="{FF2B5EF4-FFF2-40B4-BE49-F238E27FC236}">
                  <a16:creationId xmlns:a16="http://schemas.microsoft.com/office/drawing/2014/main" id="{7708F14E-478B-214D-85C8-3AA6D6BB19D9}"/>
                </a:ext>
              </a:extLst>
            </p:cNvPr>
            <p:cNvSpPr txBox="1"/>
            <p:nvPr/>
          </p:nvSpPr>
          <p:spPr bwMode="auto">
            <a:xfrm>
              <a:off x="1782166"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34" name="TextBox 33">
              <a:extLst>
                <a:ext uri="{FF2B5EF4-FFF2-40B4-BE49-F238E27FC236}">
                  <a16:creationId xmlns:a16="http://schemas.microsoft.com/office/drawing/2014/main" id="{2A406925-7382-E742-8D5A-B9866CA4CAC3}"/>
                </a:ext>
              </a:extLst>
            </p:cNvPr>
            <p:cNvSpPr txBox="1"/>
            <p:nvPr/>
          </p:nvSpPr>
          <p:spPr bwMode="auto">
            <a:xfrm>
              <a:off x="2082403" y="4528122"/>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a:t>
              </a:r>
            </a:p>
          </p:txBody>
        </p:sp>
        <p:sp>
          <p:nvSpPr>
            <p:cNvPr id="35" name="TextBox 34">
              <a:extLst>
                <a:ext uri="{FF2B5EF4-FFF2-40B4-BE49-F238E27FC236}">
                  <a16:creationId xmlns:a16="http://schemas.microsoft.com/office/drawing/2014/main" id="{508727FD-65E2-3840-A3EB-3075B6873716}"/>
                </a:ext>
              </a:extLst>
            </p:cNvPr>
            <p:cNvSpPr txBox="1"/>
            <p:nvPr/>
          </p:nvSpPr>
          <p:spPr bwMode="auto">
            <a:xfrm>
              <a:off x="3156010"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8</a:t>
              </a:r>
            </a:p>
          </p:txBody>
        </p:sp>
        <p:sp>
          <p:nvSpPr>
            <p:cNvPr id="36" name="TextBox 35">
              <a:extLst>
                <a:ext uri="{FF2B5EF4-FFF2-40B4-BE49-F238E27FC236}">
                  <a16:creationId xmlns:a16="http://schemas.microsoft.com/office/drawing/2014/main" id="{EA9250EC-6E9A-224E-A9C7-7CBEE231DF9C}"/>
                </a:ext>
              </a:extLst>
            </p:cNvPr>
            <p:cNvSpPr txBox="1"/>
            <p:nvPr/>
          </p:nvSpPr>
          <p:spPr bwMode="auto">
            <a:xfrm>
              <a:off x="3724714" y="4528122"/>
              <a:ext cx="39811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12</a:t>
              </a:r>
            </a:p>
          </p:txBody>
        </p:sp>
        <p:sp>
          <p:nvSpPr>
            <p:cNvPr id="37" name="TextBox 36">
              <a:extLst>
                <a:ext uri="{FF2B5EF4-FFF2-40B4-BE49-F238E27FC236}">
                  <a16:creationId xmlns:a16="http://schemas.microsoft.com/office/drawing/2014/main" id="{8669CDFD-9696-9C47-B3AC-E7367D973070}"/>
                </a:ext>
              </a:extLst>
            </p:cNvPr>
            <p:cNvSpPr txBox="1"/>
            <p:nvPr/>
          </p:nvSpPr>
          <p:spPr bwMode="auto">
            <a:xfrm>
              <a:off x="4054628" y="4528122"/>
              <a:ext cx="45583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14</a:t>
              </a:r>
            </a:p>
          </p:txBody>
        </p:sp>
        <p:sp>
          <p:nvSpPr>
            <p:cNvPr id="38" name="TextBox 37">
              <a:extLst>
                <a:ext uri="{FF2B5EF4-FFF2-40B4-BE49-F238E27FC236}">
                  <a16:creationId xmlns:a16="http://schemas.microsoft.com/office/drawing/2014/main" id="{8C05EFF3-6E40-044C-975D-1F71F2933F06}"/>
                </a:ext>
              </a:extLst>
            </p:cNvPr>
            <p:cNvSpPr txBox="1"/>
            <p:nvPr/>
          </p:nvSpPr>
          <p:spPr bwMode="auto">
            <a:xfrm>
              <a:off x="4420171"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16</a:t>
              </a:r>
            </a:p>
          </p:txBody>
        </p:sp>
        <p:sp>
          <p:nvSpPr>
            <p:cNvPr id="39" name="TextBox 38">
              <a:extLst>
                <a:ext uri="{FF2B5EF4-FFF2-40B4-BE49-F238E27FC236}">
                  <a16:creationId xmlns:a16="http://schemas.microsoft.com/office/drawing/2014/main" id="{79B35B33-5CE3-4645-93D4-5811D10B84DE}"/>
                </a:ext>
              </a:extLst>
            </p:cNvPr>
            <p:cNvSpPr txBox="1"/>
            <p:nvPr/>
          </p:nvSpPr>
          <p:spPr bwMode="auto">
            <a:xfrm>
              <a:off x="5466644" y="4528122"/>
              <a:ext cx="391685"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22</a:t>
              </a:r>
            </a:p>
          </p:txBody>
        </p:sp>
        <p:sp>
          <p:nvSpPr>
            <p:cNvPr id="40" name="TextBox 39">
              <a:extLst>
                <a:ext uri="{FF2B5EF4-FFF2-40B4-BE49-F238E27FC236}">
                  <a16:creationId xmlns:a16="http://schemas.microsoft.com/office/drawing/2014/main" id="{B618E2CE-56D3-9944-9083-8FCCCAF3FAEA}"/>
                </a:ext>
              </a:extLst>
            </p:cNvPr>
            <p:cNvSpPr txBox="1"/>
            <p:nvPr/>
          </p:nvSpPr>
          <p:spPr bwMode="auto">
            <a:xfrm>
              <a:off x="1377626" y="2116591"/>
              <a:ext cx="454117"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41" name="TextBox 40">
              <a:extLst>
                <a:ext uri="{FF2B5EF4-FFF2-40B4-BE49-F238E27FC236}">
                  <a16:creationId xmlns:a16="http://schemas.microsoft.com/office/drawing/2014/main" id="{F4EDB16E-9EEB-0B4D-A9F3-0CE56CEFB14C}"/>
                </a:ext>
              </a:extLst>
            </p:cNvPr>
            <p:cNvSpPr txBox="1"/>
            <p:nvPr/>
          </p:nvSpPr>
          <p:spPr bwMode="auto">
            <a:xfrm>
              <a:off x="1377626" y="2567543"/>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0.8</a:t>
              </a:r>
            </a:p>
          </p:txBody>
        </p:sp>
        <p:sp>
          <p:nvSpPr>
            <p:cNvPr id="42" name="TextBox 41">
              <a:extLst>
                <a:ext uri="{FF2B5EF4-FFF2-40B4-BE49-F238E27FC236}">
                  <a16:creationId xmlns:a16="http://schemas.microsoft.com/office/drawing/2014/main" id="{57A9F2E1-0168-2841-88BF-FDF4553ED7DF}"/>
                </a:ext>
              </a:extLst>
            </p:cNvPr>
            <p:cNvSpPr txBox="1"/>
            <p:nvPr/>
          </p:nvSpPr>
          <p:spPr bwMode="auto">
            <a:xfrm>
              <a:off x="1377626" y="3018495"/>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0.6</a:t>
              </a:r>
            </a:p>
          </p:txBody>
        </p:sp>
        <p:sp>
          <p:nvSpPr>
            <p:cNvPr id="43" name="TextBox 42">
              <a:extLst>
                <a:ext uri="{FF2B5EF4-FFF2-40B4-BE49-F238E27FC236}">
                  <a16:creationId xmlns:a16="http://schemas.microsoft.com/office/drawing/2014/main" id="{AD4B1E57-ECD0-7444-9342-B7C7984817CA}"/>
                </a:ext>
              </a:extLst>
            </p:cNvPr>
            <p:cNvSpPr txBox="1"/>
            <p:nvPr/>
          </p:nvSpPr>
          <p:spPr bwMode="auto">
            <a:xfrm>
              <a:off x="1377626" y="3469447"/>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0.4</a:t>
              </a:r>
            </a:p>
          </p:txBody>
        </p:sp>
        <p:sp>
          <p:nvSpPr>
            <p:cNvPr id="44" name="TextBox 43">
              <a:extLst>
                <a:ext uri="{FF2B5EF4-FFF2-40B4-BE49-F238E27FC236}">
                  <a16:creationId xmlns:a16="http://schemas.microsoft.com/office/drawing/2014/main" id="{FF46269D-BAF4-AC4F-A999-BE792F2F1D4E}"/>
                </a:ext>
              </a:extLst>
            </p:cNvPr>
            <p:cNvSpPr txBox="1"/>
            <p:nvPr/>
          </p:nvSpPr>
          <p:spPr bwMode="auto">
            <a:xfrm>
              <a:off x="1377626" y="3920400"/>
              <a:ext cx="457473"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0.2</a:t>
              </a:r>
            </a:p>
          </p:txBody>
        </p:sp>
        <p:sp>
          <p:nvSpPr>
            <p:cNvPr id="45" name="TextBox 44">
              <a:extLst>
                <a:ext uri="{FF2B5EF4-FFF2-40B4-BE49-F238E27FC236}">
                  <a16:creationId xmlns:a16="http://schemas.microsoft.com/office/drawing/2014/main" id="{BDDC9C44-6E6A-AD43-A77B-0708DD43BEE9}"/>
                </a:ext>
              </a:extLst>
            </p:cNvPr>
            <p:cNvSpPr txBox="1"/>
            <p:nvPr/>
          </p:nvSpPr>
          <p:spPr bwMode="auto">
            <a:xfrm>
              <a:off x="1475262" y="4371352"/>
              <a:ext cx="359836" cy="338555"/>
            </a:xfrm>
            <a:prstGeom prst="rect">
              <a:avLst/>
            </a:prstGeom>
            <a:noFill/>
          </p:spPr>
          <p:txBody>
            <a:bodyPr wrap="square" lIns="68580" tIns="34290" rIns="68580" bIns="34290">
              <a:spAutoFit/>
            </a:bodyPr>
            <a:lstStyle/>
            <a:p>
              <a:pPr algn="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0</a:t>
              </a:r>
            </a:p>
          </p:txBody>
        </p:sp>
        <p:sp>
          <p:nvSpPr>
            <p:cNvPr id="46" name="TextBox 73">
              <a:extLst>
                <a:ext uri="{FF2B5EF4-FFF2-40B4-BE49-F238E27FC236}">
                  <a16:creationId xmlns:a16="http://schemas.microsoft.com/office/drawing/2014/main" id="{C67AC207-A1E8-4E49-9071-5DB7D3A012B1}"/>
                </a:ext>
              </a:extLst>
            </p:cNvPr>
            <p:cNvSpPr txBox="1">
              <a:spLocks noChangeArrowheads="1"/>
            </p:cNvSpPr>
            <p:nvPr/>
          </p:nvSpPr>
          <p:spPr bwMode="auto">
            <a:xfrm rot="16200000">
              <a:off x="585712" y="3199399"/>
              <a:ext cx="1461835" cy="338544"/>
            </a:xfrm>
            <a:prstGeom prst="rect">
              <a:avLst/>
            </a:prstGeom>
            <a:noFill/>
            <a:ln w="9525">
              <a:noFill/>
              <a:miter lim="800000"/>
              <a:headEnd/>
              <a:tailEnd/>
            </a:ln>
          </p:spPr>
          <p:txBody>
            <a:bodyPr wrap="none" lIns="68573" tIns="34286" rIns="68573" bIns="34286">
              <a:prstTxWarp prst="textNoShape">
                <a:avLst/>
              </a:prstTxWarp>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PFS Probability</a:t>
              </a:r>
            </a:p>
          </p:txBody>
        </p:sp>
        <p:sp>
          <p:nvSpPr>
            <p:cNvPr id="47" name="TextBox 46">
              <a:extLst>
                <a:ext uri="{FF2B5EF4-FFF2-40B4-BE49-F238E27FC236}">
                  <a16:creationId xmlns:a16="http://schemas.microsoft.com/office/drawing/2014/main" id="{04736F3C-C9F3-CC49-99FA-C5ED7C0892EC}"/>
                </a:ext>
              </a:extLst>
            </p:cNvPr>
            <p:cNvSpPr txBox="1"/>
            <p:nvPr/>
          </p:nvSpPr>
          <p:spPr bwMode="auto">
            <a:xfrm>
              <a:off x="3443091" y="4685876"/>
              <a:ext cx="475344" cy="338555"/>
            </a:xfrm>
            <a:prstGeom prst="rect">
              <a:avLst/>
            </a:prstGeom>
            <a:noFill/>
          </p:spPr>
          <p:txBody>
            <a:bodyPr wrap="none" lIns="68580" tIns="34290" rIns="68580" bIns="34290">
              <a:spAutoFit/>
            </a:bodyPr>
            <a:lstStyle/>
            <a:p>
              <a:pPr algn="ctr" defTabSz="914378" eaLnBrk="0" hangingPunct="0">
                <a:defRPr/>
              </a:pPr>
              <a:r>
                <a:rPr lang="en-US" sz="1200" b="1" dirty="0">
                  <a:solidFill>
                    <a:prstClr val="black"/>
                  </a:solidFill>
                  <a:latin typeface="Calibri" panose="020F0502020204030204" pitchFamily="34" charset="0"/>
                  <a:ea typeface="+mn-ea"/>
                  <a:cs typeface="Calibri" panose="020F0502020204030204" pitchFamily="34" charset="0"/>
                </a:rPr>
                <a:t>Mo</a:t>
              </a:r>
            </a:p>
          </p:txBody>
        </p:sp>
        <p:sp>
          <p:nvSpPr>
            <p:cNvPr id="48" name="TextBox 47">
              <a:extLst>
                <a:ext uri="{FF2B5EF4-FFF2-40B4-BE49-F238E27FC236}">
                  <a16:creationId xmlns:a16="http://schemas.microsoft.com/office/drawing/2014/main" id="{40AA59EF-76C6-7B4D-8F68-FEB157A666DF}"/>
                </a:ext>
              </a:extLst>
            </p:cNvPr>
            <p:cNvSpPr txBox="1"/>
            <p:nvPr/>
          </p:nvSpPr>
          <p:spPr bwMode="auto">
            <a:xfrm>
              <a:off x="2443946" y="4528122"/>
              <a:ext cx="30686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4</a:t>
              </a:r>
            </a:p>
          </p:txBody>
        </p:sp>
        <p:sp>
          <p:nvSpPr>
            <p:cNvPr id="49" name="TextBox 48">
              <a:extLst>
                <a:ext uri="{FF2B5EF4-FFF2-40B4-BE49-F238E27FC236}">
                  <a16:creationId xmlns:a16="http://schemas.microsoft.com/office/drawing/2014/main" id="{E2CF8FA1-9F34-B544-9487-61202D318A82}"/>
                </a:ext>
              </a:extLst>
            </p:cNvPr>
            <p:cNvSpPr txBox="1"/>
            <p:nvPr/>
          </p:nvSpPr>
          <p:spPr bwMode="auto">
            <a:xfrm>
              <a:off x="2811642" y="4528122"/>
              <a:ext cx="239977"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6</a:t>
              </a:r>
            </a:p>
          </p:txBody>
        </p:sp>
        <p:sp>
          <p:nvSpPr>
            <p:cNvPr id="50" name="TextBox 49">
              <a:extLst>
                <a:ext uri="{FF2B5EF4-FFF2-40B4-BE49-F238E27FC236}">
                  <a16:creationId xmlns:a16="http://schemas.microsoft.com/office/drawing/2014/main" id="{64CDA705-0C1D-6D47-A0E0-CA6D2BAE3BC5}"/>
                </a:ext>
              </a:extLst>
            </p:cNvPr>
            <p:cNvSpPr txBox="1"/>
            <p:nvPr/>
          </p:nvSpPr>
          <p:spPr bwMode="auto">
            <a:xfrm>
              <a:off x="3388148" y="4528122"/>
              <a:ext cx="431120"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10</a:t>
              </a:r>
            </a:p>
          </p:txBody>
        </p:sp>
        <p:sp>
          <p:nvSpPr>
            <p:cNvPr id="51" name="TextBox 50">
              <a:extLst>
                <a:ext uri="{FF2B5EF4-FFF2-40B4-BE49-F238E27FC236}">
                  <a16:creationId xmlns:a16="http://schemas.microsoft.com/office/drawing/2014/main" id="{8B42DD12-CE85-B14F-9DA6-8F901410D70E}"/>
                </a:ext>
              </a:extLst>
            </p:cNvPr>
            <p:cNvSpPr txBox="1"/>
            <p:nvPr/>
          </p:nvSpPr>
          <p:spPr bwMode="auto">
            <a:xfrm>
              <a:off x="4768996"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18</a:t>
              </a:r>
            </a:p>
          </p:txBody>
        </p:sp>
        <p:sp>
          <p:nvSpPr>
            <p:cNvPr id="52" name="TextBox 51">
              <a:extLst>
                <a:ext uri="{FF2B5EF4-FFF2-40B4-BE49-F238E27FC236}">
                  <a16:creationId xmlns:a16="http://schemas.microsoft.com/office/drawing/2014/main" id="{6489A242-1B18-A34F-A2C5-5EB7F5B07033}"/>
                </a:ext>
              </a:extLst>
            </p:cNvPr>
            <p:cNvSpPr txBox="1"/>
            <p:nvPr/>
          </p:nvSpPr>
          <p:spPr bwMode="auto">
            <a:xfrm>
              <a:off x="5095516" y="4528122"/>
              <a:ext cx="400081" cy="338555"/>
            </a:xfrm>
            <a:prstGeom prst="rect">
              <a:avLst/>
            </a:prstGeom>
            <a:noFill/>
          </p:spPr>
          <p:txBody>
            <a:bodyPr wrap="square" lIns="68580" tIns="34290" rIns="68580" bIns="34290">
              <a:spAutoFit/>
            </a:bodyPr>
            <a:lstStyle/>
            <a:p>
              <a:pPr algn="ctr" defTabSz="914378" eaLnBrk="0" hangingPunct="0">
                <a:defRPr/>
              </a:pPr>
              <a:r>
                <a:rPr lang="en-US" sz="1200" dirty="0">
                  <a:solidFill>
                    <a:prstClr val="black"/>
                  </a:solidFill>
                  <a:latin typeface="Calibri" panose="020F0502020204030204" pitchFamily="34" charset="0"/>
                  <a:ea typeface="+mn-ea"/>
                  <a:cs typeface="Calibri" panose="020F0502020204030204" pitchFamily="34" charset="0"/>
                </a:rPr>
                <a:t>20</a:t>
              </a:r>
            </a:p>
          </p:txBody>
        </p:sp>
        <p:sp>
          <p:nvSpPr>
            <p:cNvPr id="53" name="TextBox 52">
              <a:extLst>
                <a:ext uri="{FF2B5EF4-FFF2-40B4-BE49-F238E27FC236}">
                  <a16:creationId xmlns:a16="http://schemas.microsoft.com/office/drawing/2014/main" id="{752F4429-F5BC-614B-B22C-296FD6B0C0D4}"/>
                </a:ext>
              </a:extLst>
            </p:cNvPr>
            <p:cNvSpPr txBox="1"/>
            <p:nvPr/>
          </p:nvSpPr>
          <p:spPr bwMode="auto">
            <a:xfrm>
              <a:off x="1038851" y="4939356"/>
              <a:ext cx="4880571" cy="710024"/>
            </a:xfrm>
            <a:prstGeom prst="rect">
              <a:avLst/>
            </a:prstGeom>
            <a:noFill/>
          </p:spPr>
          <p:txBody>
            <a:bodyPr wrap="square" lIns="68580" tIns="34290" rIns="68580" bIns="34290">
              <a:spAutoFit/>
            </a:bodyPr>
            <a:lstStyle/>
            <a:p>
              <a:pPr defTabSz="914378" eaLnBrk="0" hangingPunct="0">
                <a:lnSpc>
                  <a:spcPts val="900"/>
                </a:lnSpc>
                <a:defRPr/>
              </a:pPr>
              <a:r>
                <a:rPr lang="en-US" sz="900" b="1" dirty="0">
                  <a:solidFill>
                    <a:prstClr val="black"/>
                  </a:solidFill>
                  <a:latin typeface="Calibri" panose="020F0502020204030204" pitchFamily="34" charset="0"/>
                  <a:ea typeface="+mn-ea"/>
                  <a:cs typeface="Calibri" panose="020F0502020204030204" pitchFamily="34" charset="0"/>
                </a:rPr>
                <a:t>Patients at Risk, N  </a:t>
              </a:r>
            </a:p>
            <a:p>
              <a:pPr defTabSz="914378" eaLnBrk="0" hangingPunct="0">
                <a:lnSpc>
                  <a:spcPts val="900"/>
                </a:lnSpc>
                <a:defRPr/>
              </a:pPr>
              <a:r>
                <a:rPr lang="en-US" sz="900" dirty="0">
                  <a:solidFill>
                    <a:srgbClr val="4DA1BB"/>
                  </a:solidFill>
                  <a:latin typeface="Calibri" panose="020F0502020204030204" pitchFamily="34" charset="0"/>
                  <a:ea typeface="+mn-ea"/>
                  <a:cs typeface="Calibri" panose="020F0502020204030204" pitchFamily="34" charset="0"/>
                </a:rPr>
                <a:t>150 x 10</a:t>
              </a:r>
              <a:r>
                <a:rPr lang="en-US" sz="900" baseline="30000" dirty="0">
                  <a:solidFill>
                    <a:srgbClr val="4DA1BB"/>
                  </a:solidFill>
                  <a:latin typeface="Calibri" panose="020F0502020204030204" pitchFamily="34" charset="0"/>
                  <a:ea typeface="+mn-ea"/>
                  <a:cs typeface="Calibri" panose="020F0502020204030204" pitchFamily="34" charset="0"/>
                </a:rPr>
                <a:t>6</a:t>
              </a:r>
              <a:r>
                <a:rPr lang="en-US" sz="900" dirty="0">
                  <a:solidFill>
                    <a:srgbClr val="4DA1BB"/>
                  </a:solidFill>
                  <a:latin typeface="Calibri" panose="020F0502020204030204" pitchFamily="34" charset="0"/>
                  <a:ea typeface="+mn-ea"/>
                  <a:cs typeface="Calibri" panose="020F0502020204030204" pitchFamily="34" charset="0"/>
                </a:rPr>
                <a:t>    4       2        1        1       1        1        1        1        1        1        1       0</a:t>
              </a:r>
            </a:p>
            <a:p>
              <a:pPr defTabSz="914378" eaLnBrk="0" hangingPunct="0">
                <a:lnSpc>
                  <a:spcPts val="900"/>
                </a:lnSpc>
                <a:defRPr/>
              </a:pPr>
              <a:r>
                <a:rPr lang="en-US" sz="900" dirty="0">
                  <a:solidFill>
                    <a:srgbClr val="E1471D"/>
                  </a:solidFill>
                  <a:latin typeface="Calibri" panose="020F0502020204030204" pitchFamily="34" charset="0"/>
                  <a:ea typeface="+mn-ea"/>
                  <a:cs typeface="Calibri" panose="020F0502020204030204" pitchFamily="34" charset="0"/>
                </a:rPr>
                <a:t>300 x 10</a:t>
              </a:r>
              <a:r>
                <a:rPr lang="en-US" sz="900" baseline="30000" dirty="0">
                  <a:solidFill>
                    <a:srgbClr val="E1471D"/>
                  </a:solidFill>
                  <a:latin typeface="Calibri" panose="020F0502020204030204" pitchFamily="34" charset="0"/>
                  <a:ea typeface="+mn-ea"/>
                  <a:cs typeface="Calibri" panose="020F0502020204030204" pitchFamily="34" charset="0"/>
                </a:rPr>
                <a:t>6</a:t>
              </a:r>
              <a:r>
                <a:rPr lang="en-US" sz="900" dirty="0">
                  <a:solidFill>
                    <a:srgbClr val="E1471D"/>
                  </a:solidFill>
                  <a:latin typeface="Calibri" panose="020F0502020204030204" pitchFamily="34" charset="0"/>
                  <a:ea typeface="+mn-ea"/>
                  <a:cs typeface="Calibri" panose="020F0502020204030204" pitchFamily="34" charset="0"/>
                </a:rPr>
                <a:t>   70    56      42      33      29     24     17      14      11       7        2       0</a:t>
              </a:r>
              <a:r>
                <a:rPr lang="en-US" sz="900" dirty="0">
                  <a:solidFill>
                    <a:srgbClr val="4DA1BB"/>
                  </a:solidFill>
                  <a:latin typeface="Calibri" panose="020F0502020204030204" pitchFamily="34" charset="0"/>
                  <a:ea typeface="+mn-ea"/>
                  <a:cs typeface="Calibri" panose="020F0502020204030204" pitchFamily="34" charset="0"/>
                </a:rPr>
                <a:t> </a:t>
              </a:r>
            </a:p>
            <a:p>
              <a:pPr defTabSz="914378" eaLnBrk="0" hangingPunct="0">
                <a:lnSpc>
                  <a:spcPts val="900"/>
                </a:lnSpc>
                <a:defRPr/>
              </a:pPr>
              <a:r>
                <a:rPr lang="en-US" sz="900" dirty="0">
                  <a:solidFill>
                    <a:srgbClr val="00823B"/>
                  </a:solidFill>
                  <a:latin typeface="Calibri" panose="020F0502020204030204" pitchFamily="34" charset="0"/>
                  <a:ea typeface="+mn-ea"/>
                  <a:cs typeface="Calibri" panose="020F0502020204030204" pitchFamily="34" charset="0"/>
                </a:rPr>
                <a:t>450 x 10</a:t>
              </a:r>
              <a:r>
                <a:rPr lang="en-US" sz="900" baseline="30000" dirty="0">
                  <a:solidFill>
                    <a:srgbClr val="00823B"/>
                  </a:solidFill>
                  <a:latin typeface="Calibri" panose="020F0502020204030204" pitchFamily="34" charset="0"/>
                  <a:ea typeface="+mn-ea"/>
                  <a:cs typeface="Calibri" panose="020F0502020204030204" pitchFamily="34" charset="0"/>
                </a:rPr>
                <a:t>6</a:t>
              </a:r>
              <a:r>
                <a:rPr lang="en-US" sz="900" dirty="0">
                  <a:solidFill>
                    <a:srgbClr val="00823B"/>
                  </a:solidFill>
                  <a:latin typeface="Calibri" panose="020F0502020204030204" pitchFamily="34" charset="0"/>
                  <a:ea typeface="+mn-ea"/>
                  <a:cs typeface="Calibri" panose="020F0502020204030204" pitchFamily="34" charset="0"/>
                </a:rPr>
                <a:t>   54    44      40      36      34     31     17       4         1       0        0</a:t>
              </a:r>
            </a:p>
          </p:txBody>
        </p:sp>
        <p:cxnSp>
          <p:nvCxnSpPr>
            <p:cNvPr id="54" name="Straight Connector 53">
              <a:extLst>
                <a:ext uri="{FF2B5EF4-FFF2-40B4-BE49-F238E27FC236}">
                  <a16:creationId xmlns:a16="http://schemas.microsoft.com/office/drawing/2014/main" id="{BD1542B3-F289-4E4D-8A4D-2EF733019D92}"/>
                </a:ext>
              </a:extLst>
            </p:cNvPr>
            <p:cNvCxnSpPr/>
            <p:nvPr/>
          </p:nvCxnSpPr>
          <p:spPr bwMode="auto">
            <a:xfrm flipV="1">
              <a:off x="5519907" y="3989282"/>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37D1A4E3-054A-C242-BEA8-E649E5B30996}"/>
                </a:ext>
              </a:extLst>
            </p:cNvPr>
            <p:cNvCxnSpPr/>
            <p:nvPr/>
          </p:nvCxnSpPr>
          <p:spPr bwMode="auto">
            <a:xfrm flipV="1">
              <a:off x="5459247" y="3989695"/>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1F9D108-794B-EF47-8254-51A1FD709A2C}"/>
                </a:ext>
              </a:extLst>
            </p:cNvPr>
            <p:cNvCxnSpPr/>
            <p:nvPr/>
          </p:nvCxnSpPr>
          <p:spPr bwMode="auto">
            <a:xfrm flipV="1">
              <a:off x="4911081" y="3806397"/>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8D647CEB-9FE6-5E49-8EF3-72B3CCFC23DD}"/>
                </a:ext>
              </a:extLst>
            </p:cNvPr>
            <p:cNvCxnSpPr>
              <a:cxnSpLocks/>
            </p:cNvCxnSpPr>
            <p:nvPr/>
          </p:nvCxnSpPr>
          <p:spPr bwMode="auto">
            <a:xfrm flipV="1">
              <a:off x="4988729" y="3897432"/>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89A98539-02F2-3549-9BDC-DBFF2BA2FE47}"/>
                </a:ext>
              </a:extLst>
            </p:cNvPr>
            <p:cNvCxnSpPr/>
            <p:nvPr/>
          </p:nvCxnSpPr>
          <p:spPr bwMode="auto">
            <a:xfrm flipV="1">
              <a:off x="5103963" y="3898770"/>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533DD084-7722-C948-A4BB-12C7CFE9F2CC}"/>
                </a:ext>
              </a:extLst>
            </p:cNvPr>
            <p:cNvCxnSpPr/>
            <p:nvPr/>
          </p:nvCxnSpPr>
          <p:spPr bwMode="auto">
            <a:xfrm flipV="1">
              <a:off x="5030522" y="3899038"/>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6B5237E-A584-D24B-8655-E65AF4466CEE}"/>
                </a:ext>
              </a:extLst>
            </p:cNvPr>
            <p:cNvCxnSpPr/>
            <p:nvPr/>
          </p:nvCxnSpPr>
          <p:spPr bwMode="auto">
            <a:xfrm flipV="1">
              <a:off x="4339432" y="3794637"/>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DBCC73A9-5326-7A48-BAEE-910008DA0C11}"/>
                </a:ext>
              </a:extLst>
            </p:cNvPr>
            <p:cNvCxnSpPr/>
            <p:nvPr/>
          </p:nvCxnSpPr>
          <p:spPr bwMode="auto">
            <a:xfrm flipV="1">
              <a:off x="4484999" y="3794742"/>
              <a:ext cx="0" cy="84922"/>
            </a:xfrm>
            <a:prstGeom prst="line">
              <a:avLst/>
            </a:prstGeom>
            <a:noFill/>
            <a:ln w="22225" cap="flat" cmpd="sng" algn="ctr">
              <a:solidFill>
                <a:schemeClr val="accent3"/>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74217339-BD2B-CA4D-B19C-75998B593ECC}"/>
                </a:ext>
              </a:extLst>
            </p:cNvPr>
            <p:cNvCxnSpPr>
              <a:cxnSpLocks/>
            </p:cNvCxnSpPr>
            <p:nvPr/>
          </p:nvCxnSpPr>
          <p:spPr bwMode="auto">
            <a:xfrm>
              <a:off x="3701742" y="2127625"/>
              <a:ext cx="404803" cy="1"/>
            </a:xfrm>
            <a:prstGeom prst="line">
              <a:avLst/>
            </a:prstGeom>
            <a:noFill/>
            <a:ln w="22225" cap="flat" cmpd="sng" algn="ctr">
              <a:solidFill>
                <a:schemeClr val="accent2"/>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FB8CCF5B-06FC-EF4A-B2D4-9BE3C3B4DFA1}"/>
                </a:ext>
              </a:extLst>
            </p:cNvPr>
            <p:cNvCxnSpPr>
              <a:cxnSpLocks/>
            </p:cNvCxnSpPr>
            <p:nvPr/>
          </p:nvCxnSpPr>
          <p:spPr bwMode="auto">
            <a:xfrm>
              <a:off x="3701742" y="2278028"/>
              <a:ext cx="404803" cy="1"/>
            </a:xfrm>
            <a:prstGeom prst="line">
              <a:avLst/>
            </a:prstGeom>
            <a:noFill/>
            <a:ln w="22225" cap="flat" cmpd="sng" algn="ctr">
              <a:solidFill>
                <a:schemeClr val="accent3"/>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F90B67C7-CAF8-AF4C-8432-3F8BF382C021}"/>
                </a:ext>
              </a:extLst>
            </p:cNvPr>
            <p:cNvCxnSpPr>
              <a:cxnSpLocks/>
            </p:cNvCxnSpPr>
            <p:nvPr/>
          </p:nvCxnSpPr>
          <p:spPr bwMode="auto">
            <a:xfrm>
              <a:off x="3701742" y="2444942"/>
              <a:ext cx="404803" cy="1"/>
            </a:xfrm>
            <a:prstGeom prst="line">
              <a:avLst/>
            </a:prstGeom>
            <a:noFill/>
            <a:ln w="22225" cap="flat" cmpd="sng" algn="ctr">
              <a:solidFill>
                <a:schemeClr val="accent4"/>
              </a:solidFill>
              <a:prstDash val="solid"/>
              <a:round/>
              <a:headEnd type="none" w="med" len="med"/>
              <a:tailEnd type="none" w="med" len="med"/>
            </a:ln>
            <a:effectLst/>
          </p:spPr>
        </p:cxnSp>
        <p:sp>
          <p:nvSpPr>
            <p:cNvPr id="66" name="TextBox 65">
              <a:extLst>
                <a:ext uri="{FF2B5EF4-FFF2-40B4-BE49-F238E27FC236}">
                  <a16:creationId xmlns:a16="http://schemas.microsoft.com/office/drawing/2014/main" id="{B82AA056-C52E-1A42-A89C-3CC59B33BC0C}"/>
                </a:ext>
              </a:extLst>
            </p:cNvPr>
            <p:cNvSpPr txBox="1"/>
            <p:nvPr/>
          </p:nvSpPr>
          <p:spPr bwMode="auto">
            <a:xfrm>
              <a:off x="4090535" y="1878107"/>
              <a:ext cx="2119712" cy="870665"/>
            </a:xfrm>
            <a:prstGeom prst="rect">
              <a:avLst/>
            </a:prstGeom>
            <a:noFill/>
          </p:spPr>
          <p:txBody>
            <a:bodyPr wrap="square" lIns="68580" tIns="34290" rIns="68580" bIns="34290">
              <a:spAutoFit/>
            </a:bodyPr>
            <a:lstStyle/>
            <a:p>
              <a:pPr defTabSz="914378" eaLnBrk="0" hangingPunct="0">
                <a:lnSpc>
                  <a:spcPts val="900"/>
                </a:lnSpc>
                <a:defRPr/>
              </a:pPr>
              <a:r>
                <a:rPr lang="en-US" sz="1050" b="1" dirty="0">
                  <a:solidFill>
                    <a:prstClr val="black"/>
                  </a:solidFill>
                  <a:latin typeface="Calibri" panose="020F0502020204030204" pitchFamily="34" charset="0"/>
                  <a:ea typeface="+mn-ea"/>
                  <a:cs typeface="Calibri" panose="020F0502020204030204" pitchFamily="34" charset="0"/>
                </a:rPr>
                <a:t>Median, Mo (95% CI)</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150 x 10</a:t>
              </a:r>
              <a:r>
                <a:rPr lang="en-US" sz="1050" baseline="30000" dirty="0">
                  <a:solidFill>
                    <a:prstClr val="black"/>
                  </a:solidFill>
                  <a:latin typeface="Calibri" panose="020F0502020204030204" pitchFamily="34" charset="0"/>
                  <a:ea typeface="+mn-ea"/>
                  <a:cs typeface="Calibri" panose="020F0502020204030204" pitchFamily="34" charset="0"/>
                </a:rPr>
                <a:t>6</a:t>
              </a:r>
              <a:r>
                <a:rPr lang="en-US" sz="1050" dirty="0">
                  <a:solidFill>
                    <a:prstClr val="black"/>
                  </a:solidFill>
                  <a:latin typeface="Calibri" panose="020F0502020204030204" pitchFamily="34" charset="0"/>
                  <a:ea typeface="+mn-ea"/>
                  <a:cs typeface="Calibri" panose="020F0502020204030204" pitchFamily="34" charset="0"/>
                </a:rPr>
                <a:t>     </a:t>
              </a:r>
              <a:r>
                <a:rPr lang="en-US" sz="1050" b="1" dirty="0">
                  <a:solidFill>
                    <a:prstClr val="black"/>
                  </a:solidFill>
                  <a:latin typeface="Calibri" panose="020F0502020204030204" pitchFamily="34" charset="0"/>
                  <a:ea typeface="+mn-ea"/>
                  <a:cs typeface="Calibri" panose="020F0502020204030204" pitchFamily="34" charset="0"/>
                </a:rPr>
                <a:t>2.8</a:t>
              </a:r>
              <a:r>
                <a:rPr lang="en-US" sz="1050" dirty="0">
                  <a:solidFill>
                    <a:prstClr val="black"/>
                  </a:solidFill>
                  <a:latin typeface="Calibri" panose="020F0502020204030204" pitchFamily="34" charset="0"/>
                  <a:ea typeface="+mn-ea"/>
                  <a:cs typeface="Calibri" panose="020F0502020204030204" pitchFamily="34" charset="0"/>
                </a:rPr>
                <a:t> (1.0-NE)</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300 x 10</a:t>
              </a:r>
              <a:r>
                <a:rPr lang="en-US" sz="1050" baseline="30000" dirty="0">
                  <a:solidFill>
                    <a:prstClr val="black"/>
                  </a:solidFill>
                  <a:latin typeface="Calibri" panose="020F0502020204030204" pitchFamily="34" charset="0"/>
                  <a:ea typeface="+mn-ea"/>
                  <a:cs typeface="Calibri" panose="020F0502020204030204" pitchFamily="34" charset="0"/>
                </a:rPr>
                <a:t>6</a:t>
              </a:r>
              <a:r>
                <a:rPr lang="en-US" sz="1050" dirty="0">
                  <a:solidFill>
                    <a:prstClr val="black"/>
                  </a:solidFill>
                  <a:latin typeface="Calibri" panose="020F0502020204030204" pitchFamily="34" charset="0"/>
                  <a:ea typeface="+mn-ea"/>
                  <a:cs typeface="Calibri" panose="020F0502020204030204" pitchFamily="34" charset="0"/>
                </a:rPr>
                <a:t>     </a:t>
              </a:r>
              <a:r>
                <a:rPr lang="en-US" sz="1050" b="1" dirty="0">
                  <a:solidFill>
                    <a:prstClr val="black"/>
                  </a:solidFill>
                  <a:latin typeface="Calibri" panose="020F0502020204030204" pitchFamily="34" charset="0"/>
                  <a:ea typeface="+mn-ea"/>
                  <a:cs typeface="Calibri" panose="020F0502020204030204" pitchFamily="34" charset="0"/>
                </a:rPr>
                <a:t>5.8</a:t>
              </a:r>
              <a:r>
                <a:rPr lang="en-US" sz="1050" dirty="0">
                  <a:solidFill>
                    <a:prstClr val="black"/>
                  </a:solidFill>
                  <a:latin typeface="Calibri" panose="020F0502020204030204" pitchFamily="34" charset="0"/>
                  <a:ea typeface="+mn-ea"/>
                  <a:cs typeface="Calibri" panose="020F0502020204030204" pitchFamily="34" charset="0"/>
                </a:rPr>
                <a:t> (4.2-8.9)</a:t>
              </a:r>
            </a:p>
            <a:p>
              <a:pPr defTabSz="914378" eaLnBrk="0" hangingPunct="0">
                <a:lnSpc>
                  <a:spcPts val="900"/>
                </a:lnSpc>
                <a:defRPr/>
              </a:pPr>
              <a:r>
                <a:rPr lang="en-US" sz="1050" dirty="0">
                  <a:solidFill>
                    <a:prstClr val="black"/>
                  </a:solidFill>
                  <a:latin typeface="Calibri" panose="020F0502020204030204" pitchFamily="34" charset="0"/>
                  <a:ea typeface="+mn-ea"/>
                  <a:cs typeface="Calibri" panose="020F0502020204030204" pitchFamily="34" charset="0"/>
                </a:rPr>
                <a:t>450 x 10</a:t>
              </a:r>
              <a:r>
                <a:rPr lang="en-US" sz="1050" baseline="30000" dirty="0">
                  <a:solidFill>
                    <a:prstClr val="black"/>
                  </a:solidFill>
                  <a:latin typeface="Calibri" panose="020F0502020204030204" pitchFamily="34" charset="0"/>
                  <a:ea typeface="+mn-ea"/>
                  <a:cs typeface="Calibri" panose="020F0502020204030204" pitchFamily="34" charset="0"/>
                </a:rPr>
                <a:t>6</a:t>
              </a:r>
              <a:r>
                <a:rPr lang="en-US" sz="1050" dirty="0">
                  <a:solidFill>
                    <a:prstClr val="black"/>
                  </a:solidFill>
                  <a:latin typeface="Calibri" panose="020F0502020204030204" pitchFamily="34" charset="0"/>
                  <a:ea typeface="+mn-ea"/>
                  <a:cs typeface="Calibri" panose="020F0502020204030204" pitchFamily="34" charset="0"/>
                </a:rPr>
                <a:t>     </a:t>
              </a:r>
              <a:r>
                <a:rPr lang="en-US" sz="1050" b="1" dirty="0">
                  <a:solidFill>
                    <a:prstClr val="black"/>
                  </a:solidFill>
                  <a:latin typeface="Calibri" panose="020F0502020204030204" pitchFamily="34" charset="0"/>
                  <a:ea typeface="+mn-ea"/>
                  <a:cs typeface="Calibri" panose="020F0502020204030204" pitchFamily="34" charset="0"/>
                </a:rPr>
                <a:t>12.1</a:t>
              </a:r>
              <a:r>
                <a:rPr lang="en-US" sz="1050" dirty="0">
                  <a:solidFill>
                    <a:prstClr val="black"/>
                  </a:solidFill>
                  <a:latin typeface="Calibri" panose="020F0502020204030204" pitchFamily="34" charset="0"/>
                  <a:ea typeface="+mn-ea"/>
                  <a:cs typeface="Calibri" panose="020F0502020204030204" pitchFamily="34" charset="0"/>
                </a:rPr>
                <a:t> (8.8-12.3)</a:t>
              </a:r>
            </a:p>
            <a:p>
              <a:pPr defTabSz="914378" eaLnBrk="0" hangingPunct="0">
                <a:lnSpc>
                  <a:spcPts val="900"/>
                </a:lnSpc>
                <a:defRPr/>
              </a:pPr>
              <a:endParaRPr lang="en-US" sz="1050" dirty="0">
                <a:solidFill>
                  <a:prstClr val="black"/>
                </a:solidFill>
                <a:latin typeface="Calibri" panose="020F0502020204030204" pitchFamily="34" charset="0"/>
                <a:ea typeface="+mn-ea"/>
                <a:cs typeface="Calibri" panose="020F0502020204030204" pitchFamily="34" charset="0"/>
              </a:endParaRPr>
            </a:p>
          </p:txBody>
        </p:sp>
        <p:cxnSp>
          <p:nvCxnSpPr>
            <p:cNvPr id="69" name="Straight Connector 68">
              <a:extLst>
                <a:ext uri="{FF2B5EF4-FFF2-40B4-BE49-F238E27FC236}">
                  <a16:creationId xmlns:a16="http://schemas.microsoft.com/office/drawing/2014/main" id="{A7D67D5D-84BB-6744-B263-767AD148CE5D}"/>
                </a:ext>
              </a:extLst>
            </p:cNvPr>
            <p:cNvCxnSpPr>
              <a:cxnSpLocks/>
            </p:cNvCxnSpPr>
            <p:nvPr/>
          </p:nvCxnSpPr>
          <p:spPr bwMode="auto">
            <a:xfrm flipV="1">
              <a:off x="4703653" y="3615881"/>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FF0C4E1-E664-5B40-80A2-A6751BFCF988}"/>
                </a:ext>
              </a:extLst>
            </p:cNvPr>
            <p:cNvCxnSpPr>
              <a:cxnSpLocks/>
            </p:cNvCxnSpPr>
            <p:nvPr/>
          </p:nvCxnSpPr>
          <p:spPr bwMode="auto">
            <a:xfrm flipV="1">
              <a:off x="4443394" y="3618505"/>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2C55DB5-E3E9-3346-B920-5F39AD55ABFD}"/>
                </a:ext>
              </a:extLst>
            </p:cNvPr>
            <p:cNvCxnSpPr>
              <a:cxnSpLocks/>
            </p:cNvCxnSpPr>
            <p:nvPr/>
          </p:nvCxnSpPr>
          <p:spPr bwMode="auto">
            <a:xfrm flipV="1">
              <a:off x="4399651" y="3615265"/>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1E8F1F88-12D6-CB49-AB9F-CE0B007EF302}"/>
                </a:ext>
              </a:extLst>
            </p:cNvPr>
            <p:cNvCxnSpPr>
              <a:cxnSpLocks/>
            </p:cNvCxnSpPr>
            <p:nvPr/>
          </p:nvCxnSpPr>
          <p:spPr bwMode="auto">
            <a:xfrm flipV="1">
              <a:off x="4368820" y="3615265"/>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523E1813-1320-A549-B897-3B714D973F7C}"/>
                </a:ext>
              </a:extLst>
            </p:cNvPr>
            <p:cNvCxnSpPr>
              <a:cxnSpLocks/>
            </p:cNvCxnSpPr>
            <p:nvPr/>
          </p:nvCxnSpPr>
          <p:spPr bwMode="auto">
            <a:xfrm flipV="1">
              <a:off x="4121711" y="3612025"/>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3CDD6100-8D08-A841-9391-E6AEDDD76662}"/>
                </a:ext>
              </a:extLst>
            </p:cNvPr>
            <p:cNvCxnSpPr>
              <a:cxnSpLocks/>
            </p:cNvCxnSpPr>
            <p:nvPr/>
          </p:nvCxnSpPr>
          <p:spPr bwMode="auto">
            <a:xfrm flipV="1">
              <a:off x="4231601" y="3613689"/>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F60855C-E19E-7042-BB1E-6BC2A0C6F71F}"/>
                </a:ext>
              </a:extLst>
            </p:cNvPr>
            <p:cNvCxnSpPr>
              <a:cxnSpLocks/>
            </p:cNvCxnSpPr>
            <p:nvPr/>
          </p:nvCxnSpPr>
          <p:spPr bwMode="auto">
            <a:xfrm flipV="1">
              <a:off x="5466644" y="3688606"/>
              <a:ext cx="0" cy="84922"/>
            </a:xfrm>
            <a:prstGeom prst="line">
              <a:avLst/>
            </a:prstGeom>
            <a:noFill/>
            <a:ln w="22225" cap="flat" cmpd="sng" algn="ctr">
              <a:solidFill>
                <a:schemeClr val="accent2"/>
              </a:solidFill>
              <a:prstDash val="solid"/>
              <a:round/>
              <a:headEnd type="none" w="med" len="med"/>
              <a:tailEnd type="none" w="med" len="med"/>
            </a:ln>
            <a:effectLst/>
          </p:spPr>
        </p:cxnSp>
        <p:sp>
          <p:nvSpPr>
            <p:cNvPr id="165" name="Freeform 164">
              <a:extLst>
                <a:ext uri="{FF2B5EF4-FFF2-40B4-BE49-F238E27FC236}">
                  <a16:creationId xmlns:a16="http://schemas.microsoft.com/office/drawing/2014/main" id="{8B74A418-190A-6C47-987F-FEF1FED73465}"/>
                </a:ext>
              </a:extLst>
            </p:cNvPr>
            <p:cNvSpPr/>
            <p:nvPr/>
          </p:nvSpPr>
          <p:spPr bwMode="auto">
            <a:xfrm>
              <a:off x="1907037" y="2298225"/>
              <a:ext cx="3589143" cy="1476731"/>
            </a:xfrm>
            <a:custGeom>
              <a:avLst/>
              <a:gdLst>
                <a:gd name="connsiteX0" fmla="*/ 0 w 3589143"/>
                <a:gd name="connsiteY0" fmla="*/ 0 h 1476731"/>
                <a:gd name="connsiteX1" fmla="*/ 48899 w 3589143"/>
                <a:gd name="connsiteY1" fmla="*/ 0 h 1476731"/>
                <a:gd name="connsiteX2" fmla="*/ 48899 w 3589143"/>
                <a:gd name="connsiteY2" fmla="*/ 469424 h 1476731"/>
                <a:gd name="connsiteX3" fmla="*/ 195594 w 3589143"/>
                <a:gd name="connsiteY3" fmla="*/ 469424 h 1476731"/>
                <a:gd name="connsiteX4" fmla="*/ 195594 w 3589143"/>
                <a:gd name="connsiteY4" fmla="*/ 997527 h 1476731"/>
                <a:gd name="connsiteX5" fmla="*/ 547662 w 3589143"/>
                <a:gd name="connsiteY5" fmla="*/ 997527 h 1476731"/>
                <a:gd name="connsiteX6" fmla="*/ 547662 w 3589143"/>
                <a:gd name="connsiteY6" fmla="*/ 1476731 h 1476731"/>
                <a:gd name="connsiteX7" fmla="*/ 3589143 w 3589143"/>
                <a:gd name="connsiteY7" fmla="*/ 1476731 h 147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143" h="1476731">
                  <a:moveTo>
                    <a:pt x="0" y="0"/>
                  </a:moveTo>
                  <a:lnTo>
                    <a:pt x="48899" y="0"/>
                  </a:lnTo>
                  <a:lnTo>
                    <a:pt x="48899" y="469424"/>
                  </a:lnTo>
                  <a:lnTo>
                    <a:pt x="195594" y="469424"/>
                  </a:lnTo>
                  <a:lnTo>
                    <a:pt x="195594" y="997527"/>
                  </a:lnTo>
                  <a:lnTo>
                    <a:pt x="547662" y="997527"/>
                  </a:lnTo>
                  <a:lnTo>
                    <a:pt x="547662" y="1476731"/>
                  </a:lnTo>
                  <a:lnTo>
                    <a:pt x="3589143" y="1476731"/>
                  </a:ln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66" name="Freeform 165">
              <a:extLst>
                <a:ext uri="{FF2B5EF4-FFF2-40B4-BE49-F238E27FC236}">
                  <a16:creationId xmlns:a16="http://schemas.microsoft.com/office/drawing/2014/main" id="{06675E6F-F885-9647-BB06-8A798E9E2B6F}"/>
                </a:ext>
              </a:extLst>
            </p:cNvPr>
            <p:cNvSpPr/>
            <p:nvPr/>
          </p:nvSpPr>
          <p:spPr bwMode="auto">
            <a:xfrm>
              <a:off x="1872809" y="2327564"/>
              <a:ext cx="3652710" cy="1740783"/>
            </a:xfrm>
            <a:custGeom>
              <a:avLst/>
              <a:gdLst>
                <a:gd name="connsiteX0" fmla="*/ 0 w 3652710"/>
                <a:gd name="connsiteY0" fmla="*/ 0 h 1740783"/>
                <a:gd name="connsiteX1" fmla="*/ 107576 w 3652710"/>
                <a:gd name="connsiteY1" fmla="*/ 0 h 1740783"/>
                <a:gd name="connsiteX2" fmla="*/ 107576 w 3652710"/>
                <a:gd name="connsiteY2" fmla="*/ 215153 h 1740783"/>
                <a:gd name="connsiteX3" fmla="*/ 239602 w 3652710"/>
                <a:gd name="connsiteY3" fmla="*/ 215153 h 1740783"/>
                <a:gd name="connsiteX4" fmla="*/ 239602 w 3652710"/>
                <a:gd name="connsiteY4" fmla="*/ 352068 h 1740783"/>
                <a:gd name="connsiteX5" fmla="*/ 420526 w 3652710"/>
                <a:gd name="connsiteY5" fmla="*/ 352068 h 1740783"/>
                <a:gd name="connsiteX6" fmla="*/ 420526 w 3652710"/>
                <a:gd name="connsiteY6" fmla="*/ 557441 h 1740783"/>
                <a:gd name="connsiteX7" fmla="*/ 518323 w 3652710"/>
                <a:gd name="connsiteY7" fmla="*/ 557441 h 1740783"/>
                <a:gd name="connsiteX8" fmla="*/ 518323 w 3652710"/>
                <a:gd name="connsiteY8" fmla="*/ 625899 h 1740783"/>
                <a:gd name="connsiteX9" fmla="*/ 591670 w 3652710"/>
                <a:gd name="connsiteY9" fmla="*/ 625899 h 1740783"/>
                <a:gd name="connsiteX10" fmla="*/ 591670 w 3652710"/>
                <a:gd name="connsiteY10" fmla="*/ 699247 h 1740783"/>
                <a:gd name="connsiteX11" fmla="*/ 757925 w 3652710"/>
                <a:gd name="connsiteY11" fmla="*/ 699247 h 1740783"/>
                <a:gd name="connsiteX12" fmla="*/ 757925 w 3652710"/>
                <a:gd name="connsiteY12" fmla="*/ 826383 h 1740783"/>
                <a:gd name="connsiteX13" fmla="*/ 841052 w 3652710"/>
                <a:gd name="connsiteY13" fmla="*/ 826383 h 1740783"/>
                <a:gd name="connsiteX14" fmla="*/ 841052 w 3652710"/>
                <a:gd name="connsiteY14" fmla="*/ 894840 h 1740783"/>
                <a:gd name="connsiteX15" fmla="*/ 909510 w 3652710"/>
                <a:gd name="connsiteY15" fmla="*/ 894840 h 1740783"/>
                <a:gd name="connsiteX16" fmla="*/ 909510 w 3652710"/>
                <a:gd name="connsiteY16" fmla="*/ 958408 h 1740783"/>
                <a:gd name="connsiteX17" fmla="*/ 982857 w 3652710"/>
                <a:gd name="connsiteY17" fmla="*/ 958408 h 1740783"/>
                <a:gd name="connsiteX18" fmla="*/ 982857 w 3652710"/>
                <a:gd name="connsiteY18" fmla="*/ 1026866 h 1740783"/>
                <a:gd name="connsiteX19" fmla="*/ 1295807 w 3652710"/>
                <a:gd name="connsiteY19" fmla="*/ 1026866 h 1740783"/>
                <a:gd name="connsiteX20" fmla="*/ 1295807 w 3652710"/>
                <a:gd name="connsiteY20" fmla="*/ 1085544 h 1740783"/>
                <a:gd name="connsiteX21" fmla="*/ 1354485 w 3652710"/>
                <a:gd name="connsiteY21" fmla="*/ 1085544 h 1740783"/>
                <a:gd name="connsiteX22" fmla="*/ 1354485 w 3652710"/>
                <a:gd name="connsiteY22" fmla="*/ 1139332 h 1740783"/>
                <a:gd name="connsiteX23" fmla="*/ 1496290 w 3652710"/>
                <a:gd name="connsiteY23" fmla="*/ 1139332 h 1740783"/>
                <a:gd name="connsiteX24" fmla="*/ 1496290 w 3652710"/>
                <a:gd name="connsiteY24" fmla="*/ 1198010 h 1740783"/>
                <a:gd name="connsiteX25" fmla="*/ 1750562 w 3652710"/>
                <a:gd name="connsiteY25" fmla="*/ 1198010 h 1740783"/>
                <a:gd name="connsiteX26" fmla="*/ 1750562 w 3652710"/>
                <a:gd name="connsiteY26" fmla="*/ 1198010 h 1740783"/>
                <a:gd name="connsiteX27" fmla="*/ 1853249 w 3652710"/>
                <a:gd name="connsiteY27" fmla="*/ 1198010 h 1740783"/>
                <a:gd name="connsiteX28" fmla="*/ 1853249 w 3652710"/>
                <a:gd name="connsiteY28" fmla="*/ 1305587 h 1740783"/>
                <a:gd name="connsiteX29" fmla="*/ 1995054 w 3652710"/>
                <a:gd name="connsiteY29" fmla="*/ 1305587 h 1740783"/>
                <a:gd name="connsiteX30" fmla="*/ 1995054 w 3652710"/>
                <a:gd name="connsiteY30" fmla="*/ 1383824 h 1740783"/>
                <a:gd name="connsiteX31" fmla="*/ 2058622 w 3652710"/>
                <a:gd name="connsiteY31" fmla="*/ 1383824 h 1740783"/>
                <a:gd name="connsiteX32" fmla="*/ 2058622 w 3652710"/>
                <a:gd name="connsiteY32" fmla="*/ 1447392 h 1740783"/>
                <a:gd name="connsiteX33" fmla="*/ 2239546 w 3652710"/>
                <a:gd name="connsiteY33" fmla="*/ 1447392 h 1740783"/>
                <a:gd name="connsiteX34" fmla="*/ 2239546 w 3652710"/>
                <a:gd name="connsiteY34" fmla="*/ 1501180 h 1740783"/>
                <a:gd name="connsiteX35" fmla="*/ 2440030 w 3652710"/>
                <a:gd name="connsiteY35" fmla="*/ 1501180 h 1740783"/>
                <a:gd name="connsiteX36" fmla="*/ 2440030 w 3652710"/>
                <a:gd name="connsiteY36" fmla="*/ 1550079 h 1740783"/>
                <a:gd name="connsiteX37" fmla="*/ 3026810 w 3652710"/>
                <a:gd name="connsiteY37" fmla="*/ 1550079 h 1740783"/>
                <a:gd name="connsiteX38" fmla="*/ 3026810 w 3652710"/>
                <a:gd name="connsiteY38" fmla="*/ 1603867 h 1740783"/>
                <a:gd name="connsiteX39" fmla="*/ 3085488 w 3652710"/>
                <a:gd name="connsiteY39" fmla="*/ 1603867 h 1740783"/>
                <a:gd name="connsiteX40" fmla="*/ 3085488 w 3652710"/>
                <a:gd name="connsiteY40" fmla="*/ 1657655 h 1740783"/>
                <a:gd name="connsiteX41" fmla="*/ 3510904 w 3652710"/>
                <a:gd name="connsiteY41" fmla="*/ 1657655 h 1740783"/>
                <a:gd name="connsiteX42" fmla="*/ 3510904 w 3652710"/>
                <a:gd name="connsiteY42" fmla="*/ 1740783 h 1740783"/>
                <a:gd name="connsiteX43" fmla="*/ 3652710 w 3652710"/>
                <a:gd name="connsiteY43" fmla="*/ 1740783 h 1740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52710" h="1740783">
                  <a:moveTo>
                    <a:pt x="0" y="0"/>
                  </a:moveTo>
                  <a:lnTo>
                    <a:pt x="107576" y="0"/>
                  </a:lnTo>
                  <a:lnTo>
                    <a:pt x="107576" y="215153"/>
                  </a:lnTo>
                  <a:lnTo>
                    <a:pt x="239602" y="215153"/>
                  </a:lnTo>
                  <a:lnTo>
                    <a:pt x="239602" y="352068"/>
                  </a:lnTo>
                  <a:lnTo>
                    <a:pt x="420526" y="352068"/>
                  </a:lnTo>
                  <a:lnTo>
                    <a:pt x="420526" y="557441"/>
                  </a:lnTo>
                  <a:lnTo>
                    <a:pt x="518323" y="557441"/>
                  </a:lnTo>
                  <a:lnTo>
                    <a:pt x="518323" y="625899"/>
                  </a:lnTo>
                  <a:lnTo>
                    <a:pt x="591670" y="625899"/>
                  </a:lnTo>
                  <a:lnTo>
                    <a:pt x="591670" y="699247"/>
                  </a:lnTo>
                  <a:lnTo>
                    <a:pt x="757925" y="699247"/>
                  </a:lnTo>
                  <a:lnTo>
                    <a:pt x="757925" y="826383"/>
                  </a:lnTo>
                  <a:lnTo>
                    <a:pt x="841052" y="826383"/>
                  </a:lnTo>
                  <a:lnTo>
                    <a:pt x="841052" y="894840"/>
                  </a:lnTo>
                  <a:lnTo>
                    <a:pt x="909510" y="894840"/>
                  </a:lnTo>
                  <a:lnTo>
                    <a:pt x="909510" y="958408"/>
                  </a:lnTo>
                  <a:lnTo>
                    <a:pt x="982857" y="958408"/>
                  </a:lnTo>
                  <a:lnTo>
                    <a:pt x="982857" y="1026866"/>
                  </a:lnTo>
                  <a:lnTo>
                    <a:pt x="1295807" y="1026866"/>
                  </a:lnTo>
                  <a:lnTo>
                    <a:pt x="1295807" y="1085544"/>
                  </a:lnTo>
                  <a:lnTo>
                    <a:pt x="1354485" y="1085544"/>
                  </a:lnTo>
                  <a:lnTo>
                    <a:pt x="1354485" y="1139332"/>
                  </a:lnTo>
                  <a:lnTo>
                    <a:pt x="1496290" y="1139332"/>
                  </a:lnTo>
                  <a:lnTo>
                    <a:pt x="1496290" y="1198010"/>
                  </a:lnTo>
                  <a:lnTo>
                    <a:pt x="1750562" y="1198010"/>
                  </a:lnTo>
                  <a:lnTo>
                    <a:pt x="1750562" y="1198010"/>
                  </a:lnTo>
                  <a:lnTo>
                    <a:pt x="1853249" y="1198010"/>
                  </a:lnTo>
                  <a:lnTo>
                    <a:pt x="1853249" y="1305587"/>
                  </a:lnTo>
                  <a:lnTo>
                    <a:pt x="1995054" y="1305587"/>
                  </a:lnTo>
                  <a:lnTo>
                    <a:pt x="1995054" y="1383824"/>
                  </a:lnTo>
                  <a:lnTo>
                    <a:pt x="2058622" y="1383824"/>
                  </a:lnTo>
                  <a:lnTo>
                    <a:pt x="2058622" y="1447392"/>
                  </a:lnTo>
                  <a:lnTo>
                    <a:pt x="2239546" y="1447392"/>
                  </a:lnTo>
                  <a:lnTo>
                    <a:pt x="2239546" y="1501180"/>
                  </a:lnTo>
                  <a:lnTo>
                    <a:pt x="2440030" y="1501180"/>
                  </a:lnTo>
                  <a:lnTo>
                    <a:pt x="2440030" y="1550079"/>
                  </a:lnTo>
                  <a:lnTo>
                    <a:pt x="3026810" y="1550079"/>
                  </a:lnTo>
                  <a:lnTo>
                    <a:pt x="3026810" y="1603867"/>
                  </a:lnTo>
                  <a:lnTo>
                    <a:pt x="3085488" y="1603867"/>
                  </a:lnTo>
                  <a:lnTo>
                    <a:pt x="3085488" y="1657655"/>
                  </a:lnTo>
                  <a:lnTo>
                    <a:pt x="3510904" y="1657655"/>
                  </a:lnTo>
                  <a:lnTo>
                    <a:pt x="3510904" y="1740783"/>
                  </a:lnTo>
                  <a:lnTo>
                    <a:pt x="3652710" y="1740783"/>
                  </a:lnTo>
                </a:path>
              </a:pathLst>
            </a:cu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67" name="Freeform 166">
              <a:extLst>
                <a:ext uri="{FF2B5EF4-FFF2-40B4-BE49-F238E27FC236}">
                  <a16:creationId xmlns:a16="http://schemas.microsoft.com/office/drawing/2014/main" id="{A0FD9A90-D98E-7B4F-A507-08F9BCB1DF97}"/>
                </a:ext>
              </a:extLst>
            </p:cNvPr>
            <p:cNvSpPr/>
            <p:nvPr/>
          </p:nvSpPr>
          <p:spPr bwMode="auto">
            <a:xfrm>
              <a:off x="1907037" y="2288445"/>
              <a:ext cx="2806768" cy="1408274"/>
            </a:xfrm>
            <a:custGeom>
              <a:avLst/>
              <a:gdLst>
                <a:gd name="connsiteX0" fmla="*/ 0 w 2806768"/>
                <a:gd name="connsiteY0" fmla="*/ 0 h 1408274"/>
                <a:gd name="connsiteX1" fmla="*/ 68458 w 2806768"/>
                <a:gd name="connsiteY1" fmla="*/ 0 h 1408274"/>
                <a:gd name="connsiteX2" fmla="*/ 68458 w 2806768"/>
                <a:gd name="connsiteY2" fmla="*/ 63568 h 1408274"/>
                <a:gd name="connsiteX3" fmla="*/ 171145 w 2806768"/>
                <a:gd name="connsiteY3" fmla="*/ 63568 h 1408274"/>
                <a:gd name="connsiteX4" fmla="*/ 171145 w 2806768"/>
                <a:gd name="connsiteY4" fmla="*/ 244492 h 1408274"/>
                <a:gd name="connsiteX5" fmla="*/ 259162 w 2806768"/>
                <a:gd name="connsiteY5" fmla="*/ 244492 h 1408274"/>
                <a:gd name="connsiteX6" fmla="*/ 259162 w 2806768"/>
                <a:gd name="connsiteY6" fmla="*/ 308060 h 1408274"/>
                <a:gd name="connsiteX7" fmla="*/ 391188 w 2806768"/>
                <a:gd name="connsiteY7" fmla="*/ 308060 h 1408274"/>
                <a:gd name="connsiteX8" fmla="*/ 391188 w 2806768"/>
                <a:gd name="connsiteY8" fmla="*/ 366738 h 1408274"/>
                <a:gd name="connsiteX9" fmla="*/ 572112 w 2806768"/>
                <a:gd name="connsiteY9" fmla="*/ 366738 h 1408274"/>
                <a:gd name="connsiteX10" fmla="*/ 572112 w 2806768"/>
                <a:gd name="connsiteY10" fmla="*/ 435196 h 1408274"/>
                <a:gd name="connsiteX11" fmla="*/ 743256 w 2806768"/>
                <a:gd name="connsiteY11" fmla="*/ 435196 h 1408274"/>
                <a:gd name="connsiteX12" fmla="*/ 743256 w 2806768"/>
                <a:gd name="connsiteY12" fmla="*/ 479204 h 1408274"/>
                <a:gd name="connsiteX13" fmla="*/ 841053 w 2806768"/>
                <a:gd name="connsiteY13" fmla="*/ 479204 h 1408274"/>
                <a:gd name="connsiteX14" fmla="*/ 841053 w 2806768"/>
                <a:gd name="connsiteY14" fmla="*/ 547662 h 1408274"/>
                <a:gd name="connsiteX15" fmla="*/ 909511 w 2806768"/>
                <a:gd name="connsiteY15" fmla="*/ 547662 h 1408274"/>
                <a:gd name="connsiteX16" fmla="*/ 909511 w 2806768"/>
                <a:gd name="connsiteY16" fmla="*/ 621010 h 1408274"/>
                <a:gd name="connsiteX17" fmla="*/ 1193121 w 2806768"/>
                <a:gd name="connsiteY17" fmla="*/ 621010 h 1408274"/>
                <a:gd name="connsiteX18" fmla="*/ 1193121 w 2806768"/>
                <a:gd name="connsiteY18" fmla="*/ 621010 h 1408274"/>
                <a:gd name="connsiteX19" fmla="*/ 1398495 w 2806768"/>
                <a:gd name="connsiteY19" fmla="*/ 621010 h 1408274"/>
                <a:gd name="connsiteX20" fmla="*/ 1398495 w 2806768"/>
                <a:gd name="connsiteY20" fmla="*/ 709027 h 1408274"/>
                <a:gd name="connsiteX21" fmla="*/ 1462062 w 2806768"/>
                <a:gd name="connsiteY21" fmla="*/ 709027 h 1408274"/>
                <a:gd name="connsiteX22" fmla="*/ 1462062 w 2806768"/>
                <a:gd name="connsiteY22" fmla="*/ 767705 h 1408274"/>
                <a:gd name="connsiteX23" fmla="*/ 1701665 w 2806768"/>
                <a:gd name="connsiteY23" fmla="*/ 767705 h 1408274"/>
                <a:gd name="connsiteX24" fmla="*/ 1701665 w 2806768"/>
                <a:gd name="connsiteY24" fmla="*/ 821493 h 1408274"/>
                <a:gd name="connsiteX25" fmla="*/ 1858139 w 2806768"/>
                <a:gd name="connsiteY25" fmla="*/ 821493 h 1408274"/>
                <a:gd name="connsiteX26" fmla="*/ 1858139 w 2806768"/>
                <a:gd name="connsiteY26" fmla="*/ 870391 h 1408274"/>
                <a:gd name="connsiteX27" fmla="*/ 1907038 w 2806768"/>
                <a:gd name="connsiteY27" fmla="*/ 870391 h 1408274"/>
                <a:gd name="connsiteX28" fmla="*/ 1907038 w 2806768"/>
                <a:gd name="connsiteY28" fmla="*/ 929069 h 1408274"/>
                <a:gd name="connsiteX29" fmla="*/ 2024394 w 2806768"/>
                <a:gd name="connsiteY29" fmla="*/ 929069 h 1408274"/>
                <a:gd name="connsiteX30" fmla="*/ 2024394 w 2806768"/>
                <a:gd name="connsiteY30" fmla="*/ 1012197 h 1408274"/>
                <a:gd name="connsiteX31" fmla="*/ 2068403 w 2806768"/>
                <a:gd name="connsiteY31" fmla="*/ 1012197 h 1408274"/>
                <a:gd name="connsiteX32" fmla="*/ 2068403 w 2806768"/>
                <a:gd name="connsiteY32" fmla="*/ 1408274 h 1408274"/>
                <a:gd name="connsiteX33" fmla="*/ 2806768 w 2806768"/>
                <a:gd name="connsiteY33" fmla="*/ 1408274 h 140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6768" h="1408274">
                  <a:moveTo>
                    <a:pt x="0" y="0"/>
                  </a:moveTo>
                  <a:lnTo>
                    <a:pt x="68458" y="0"/>
                  </a:lnTo>
                  <a:lnTo>
                    <a:pt x="68458" y="63568"/>
                  </a:lnTo>
                  <a:lnTo>
                    <a:pt x="171145" y="63568"/>
                  </a:lnTo>
                  <a:lnTo>
                    <a:pt x="171145" y="244492"/>
                  </a:lnTo>
                  <a:lnTo>
                    <a:pt x="259162" y="244492"/>
                  </a:lnTo>
                  <a:lnTo>
                    <a:pt x="259162" y="308060"/>
                  </a:lnTo>
                  <a:lnTo>
                    <a:pt x="391188" y="308060"/>
                  </a:lnTo>
                  <a:lnTo>
                    <a:pt x="391188" y="366738"/>
                  </a:lnTo>
                  <a:lnTo>
                    <a:pt x="572112" y="366738"/>
                  </a:lnTo>
                  <a:lnTo>
                    <a:pt x="572112" y="435196"/>
                  </a:lnTo>
                  <a:lnTo>
                    <a:pt x="743256" y="435196"/>
                  </a:lnTo>
                  <a:lnTo>
                    <a:pt x="743256" y="479204"/>
                  </a:lnTo>
                  <a:lnTo>
                    <a:pt x="841053" y="479204"/>
                  </a:lnTo>
                  <a:lnTo>
                    <a:pt x="841053" y="547662"/>
                  </a:lnTo>
                  <a:lnTo>
                    <a:pt x="909511" y="547662"/>
                  </a:lnTo>
                  <a:lnTo>
                    <a:pt x="909511" y="621010"/>
                  </a:lnTo>
                  <a:lnTo>
                    <a:pt x="1193121" y="621010"/>
                  </a:lnTo>
                  <a:lnTo>
                    <a:pt x="1193121" y="621010"/>
                  </a:lnTo>
                  <a:lnTo>
                    <a:pt x="1398495" y="621010"/>
                  </a:lnTo>
                  <a:lnTo>
                    <a:pt x="1398495" y="709027"/>
                  </a:lnTo>
                  <a:lnTo>
                    <a:pt x="1462062" y="709027"/>
                  </a:lnTo>
                  <a:lnTo>
                    <a:pt x="1462062" y="767705"/>
                  </a:lnTo>
                  <a:lnTo>
                    <a:pt x="1701665" y="767705"/>
                  </a:lnTo>
                  <a:lnTo>
                    <a:pt x="1701665" y="821493"/>
                  </a:lnTo>
                  <a:lnTo>
                    <a:pt x="1858139" y="821493"/>
                  </a:lnTo>
                  <a:lnTo>
                    <a:pt x="1858139" y="870391"/>
                  </a:lnTo>
                  <a:lnTo>
                    <a:pt x="1907038" y="870391"/>
                  </a:lnTo>
                  <a:lnTo>
                    <a:pt x="1907038" y="929069"/>
                  </a:lnTo>
                  <a:lnTo>
                    <a:pt x="2024394" y="929069"/>
                  </a:lnTo>
                  <a:lnTo>
                    <a:pt x="2024394" y="1012197"/>
                  </a:lnTo>
                  <a:lnTo>
                    <a:pt x="2068403" y="1012197"/>
                  </a:lnTo>
                  <a:lnTo>
                    <a:pt x="2068403" y="1408274"/>
                  </a:lnTo>
                  <a:lnTo>
                    <a:pt x="2806768" y="1408274"/>
                  </a:lnTo>
                </a:path>
              </a:pathLst>
            </a:custGeom>
            <a:noFill/>
            <a:ln w="28575">
              <a:solidFill>
                <a:schemeClr val="accent4"/>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cxnSp>
          <p:nvCxnSpPr>
            <p:cNvPr id="169" name="Straight Connector 168">
              <a:extLst>
                <a:ext uri="{FF2B5EF4-FFF2-40B4-BE49-F238E27FC236}">
                  <a16:creationId xmlns:a16="http://schemas.microsoft.com/office/drawing/2014/main" id="{5B65DD32-66A0-A142-89FE-F83796658198}"/>
                </a:ext>
              </a:extLst>
            </p:cNvPr>
            <p:cNvCxnSpPr>
              <a:cxnSpLocks/>
            </p:cNvCxnSpPr>
            <p:nvPr/>
          </p:nvCxnSpPr>
          <p:spPr bwMode="auto">
            <a:xfrm flipV="1">
              <a:off x="4078514" y="3617727"/>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FC7BD245-9BFB-7F4B-A46B-82CAD5683A49}"/>
                </a:ext>
              </a:extLst>
            </p:cNvPr>
            <p:cNvCxnSpPr>
              <a:cxnSpLocks/>
            </p:cNvCxnSpPr>
            <p:nvPr/>
          </p:nvCxnSpPr>
          <p:spPr bwMode="auto">
            <a:xfrm flipV="1">
              <a:off x="3892702" y="3133630"/>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62D5127B-1061-0440-A5D3-2E0F8B52898B}"/>
                </a:ext>
              </a:extLst>
            </p:cNvPr>
            <p:cNvCxnSpPr>
              <a:cxnSpLocks/>
            </p:cNvCxnSpPr>
            <p:nvPr/>
          </p:nvCxnSpPr>
          <p:spPr bwMode="auto">
            <a:xfrm flipV="1">
              <a:off x="3922039" y="3133628"/>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064AEF0D-C186-3247-88EE-DCF4DE701DAB}"/>
                </a:ext>
              </a:extLst>
            </p:cNvPr>
            <p:cNvCxnSpPr>
              <a:cxnSpLocks/>
            </p:cNvCxnSpPr>
            <p:nvPr/>
          </p:nvCxnSpPr>
          <p:spPr bwMode="auto">
            <a:xfrm flipV="1">
              <a:off x="3843803" y="3128740"/>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E0375E19-F4F2-6840-9C8E-7C22BD462917}"/>
                </a:ext>
              </a:extLst>
            </p:cNvPr>
            <p:cNvCxnSpPr>
              <a:cxnSpLocks/>
            </p:cNvCxnSpPr>
            <p:nvPr/>
          </p:nvCxnSpPr>
          <p:spPr bwMode="auto">
            <a:xfrm flipV="1">
              <a:off x="3789931" y="3078392"/>
              <a:ext cx="0" cy="84922"/>
            </a:xfrm>
            <a:prstGeom prst="line">
              <a:avLst/>
            </a:prstGeom>
            <a:noFill/>
            <a:ln w="22225" cap="flat" cmpd="sng" algn="ctr">
              <a:solidFill>
                <a:schemeClr val="accent4"/>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D70C30C7-2DE9-2646-8C91-BAFB13FF2E42}"/>
                </a:ext>
              </a:extLst>
            </p:cNvPr>
            <p:cNvCxnSpPr>
              <a:cxnSpLocks/>
            </p:cNvCxnSpPr>
            <p:nvPr/>
          </p:nvCxnSpPr>
          <p:spPr bwMode="auto">
            <a:xfrm flipV="1">
              <a:off x="3819268" y="3078390"/>
              <a:ext cx="0" cy="84922"/>
            </a:xfrm>
            <a:prstGeom prst="line">
              <a:avLst/>
            </a:prstGeom>
            <a:noFill/>
            <a:ln w="22225" cap="flat" cmpd="sng" algn="ctr">
              <a:solidFill>
                <a:schemeClr val="accent4"/>
              </a:solidFill>
              <a:prstDash val="solid"/>
              <a:round/>
              <a:headEnd type="none" w="med" len="med"/>
              <a:tailEnd type="none" w="med" len="med"/>
            </a:ln>
            <a:effectLst/>
          </p:spPr>
        </p:cxnSp>
      </p:grpSp>
      <p:sp>
        <p:nvSpPr>
          <p:cNvPr id="175" name="TextBox 174">
            <a:extLst>
              <a:ext uri="{FF2B5EF4-FFF2-40B4-BE49-F238E27FC236}">
                <a16:creationId xmlns:a16="http://schemas.microsoft.com/office/drawing/2014/main" id="{173A1ADA-1F49-40F2-85D0-27DA678871A2}"/>
              </a:ext>
            </a:extLst>
          </p:cNvPr>
          <p:cNvSpPr txBox="1"/>
          <p:nvPr/>
        </p:nvSpPr>
        <p:spPr>
          <a:xfrm>
            <a:off x="4802293" y="4152521"/>
            <a:ext cx="3682789" cy="507831"/>
          </a:xfrm>
          <a:prstGeom prst="rect">
            <a:avLst/>
          </a:prstGeom>
          <a:solidFill>
            <a:srgbClr val="808080">
              <a:lumMod val="40000"/>
              <a:lumOff val="60000"/>
            </a:srgbClr>
          </a:solidFill>
        </p:spPr>
        <p:txBody>
          <a:bodyPr wrap="square" rtlCol="0">
            <a:spAutoFit/>
          </a:bodyPr>
          <a:lstStyle/>
          <a:p>
            <a:pPr defTabSz="685800" fontAlgn="auto">
              <a:spcBef>
                <a:spcPts val="0"/>
              </a:spcBef>
              <a:spcAft>
                <a:spcPts val="0"/>
              </a:spcAft>
              <a:defRPr/>
            </a:pPr>
            <a:r>
              <a:rPr lang="en-US" sz="1350" kern="0" dirty="0">
                <a:solidFill>
                  <a:srgbClr val="000000"/>
                </a:solidFill>
                <a:latin typeface="Calibri" panose="020F0502020204030204" pitchFamily="34" charset="0"/>
                <a:ea typeface="+mn-ea"/>
                <a:cs typeface="Calibri" panose="020F0502020204030204" pitchFamily="34" charset="0"/>
              </a:rPr>
              <a:t>DOR improves with depth of response:</a:t>
            </a:r>
          </a:p>
          <a:p>
            <a:pPr defTabSz="685800" fontAlgn="auto">
              <a:spcBef>
                <a:spcPts val="0"/>
              </a:spcBef>
              <a:spcAft>
                <a:spcPts val="0"/>
              </a:spcAft>
              <a:defRPr/>
            </a:pPr>
            <a:r>
              <a:rPr lang="en-US" sz="1350" kern="0" dirty="0">
                <a:solidFill>
                  <a:srgbClr val="000000"/>
                </a:solidFill>
                <a:latin typeface="Calibri" panose="020F0502020204030204" pitchFamily="34" charset="0"/>
                <a:ea typeface="+mn-ea"/>
                <a:cs typeface="Calibri" panose="020F0502020204030204" pitchFamily="34" charset="0"/>
              </a:rPr>
              <a:t>median DOR 20.2 mo in patients with CR/sCR</a:t>
            </a:r>
          </a:p>
        </p:txBody>
      </p:sp>
      <p:sp>
        <p:nvSpPr>
          <p:cNvPr id="178" name="TextBox 177">
            <a:extLst>
              <a:ext uri="{FF2B5EF4-FFF2-40B4-BE49-F238E27FC236}">
                <a16:creationId xmlns:a16="http://schemas.microsoft.com/office/drawing/2014/main" id="{8F8A4FF7-385B-4A13-A5F9-D8D770D715B5}"/>
              </a:ext>
            </a:extLst>
          </p:cNvPr>
          <p:cNvSpPr txBox="1"/>
          <p:nvPr/>
        </p:nvSpPr>
        <p:spPr>
          <a:xfrm>
            <a:off x="870567" y="4152521"/>
            <a:ext cx="3718163" cy="507831"/>
          </a:xfrm>
          <a:prstGeom prst="rect">
            <a:avLst/>
          </a:prstGeom>
          <a:solidFill>
            <a:srgbClr val="808080">
              <a:lumMod val="40000"/>
              <a:lumOff val="60000"/>
            </a:srgbClr>
          </a:solidFill>
        </p:spPr>
        <p:txBody>
          <a:bodyPr wrap="square" rtlCol="0">
            <a:spAutoFit/>
          </a:bodyPr>
          <a:lstStyle/>
          <a:p>
            <a:pPr defTabSz="685800" fontAlgn="auto">
              <a:spcBef>
                <a:spcPts val="0"/>
              </a:spcBef>
              <a:spcAft>
                <a:spcPts val="0"/>
              </a:spcAft>
              <a:defRPr/>
            </a:pPr>
            <a:r>
              <a:rPr lang="en-US" sz="1350" kern="0" dirty="0">
                <a:solidFill>
                  <a:srgbClr val="000000"/>
                </a:solidFill>
                <a:latin typeface="Calibri" panose="020F0502020204030204" pitchFamily="34" charset="0"/>
                <a:ea typeface="+mn-ea"/>
                <a:cs typeface="Calibri" panose="020F0502020204030204" pitchFamily="34" charset="0"/>
              </a:rPr>
              <a:t>PFS may be dose dependent: </a:t>
            </a:r>
          </a:p>
          <a:p>
            <a:pPr defTabSz="685800" fontAlgn="auto">
              <a:spcBef>
                <a:spcPts val="0"/>
              </a:spcBef>
              <a:spcAft>
                <a:spcPts val="0"/>
              </a:spcAft>
              <a:defRPr/>
            </a:pPr>
            <a:r>
              <a:rPr lang="en-US" sz="1350" kern="0" dirty="0">
                <a:solidFill>
                  <a:srgbClr val="000000"/>
                </a:solidFill>
                <a:latin typeface="Calibri" panose="020F0502020204030204" pitchFamily="34" charset="0"/>
                <a:ea typeface="+mn-ea"/>
                <a:cs typeface="Calibri" panose="020F0502020204030204" pitchFamily="34" charset="0"/>
              </a:rPr>
              <a:t>median PFS 12 mo at 450 x 10</a:t>
            </a:r>
            <a:r>
              <a:rPr lang="en-US" sz="1350" kern="0" baseline="30000" dirty="0">
                <a:solidFill>
                  <a:srgbClr val="000000"/>
                </a:solidFill>
                <a:latin typeface="Calibri" panose="020F0502020204030204" pitchFamily="34" charset="0"/>
                <a:ea typeface="+mn-ea"/>
                <a:cs typeface="Calibri" panose="020F0502020204030204" pitchFamily="34" charset="0"/>
              </a:rPr>
              <a:t>6</a:t>
            </a:r>
            <a:r>
              <a:rPr lang="en-US" sz="1350" kern="0" dirty="0">
                <a:solidFill>
                  <a:srgbClr val="000000"/>
                </a:solidFill>
                <a:latin typeface="Calibri" panose="020F0502020204030204" pitchFamily="34" charset="0"/>
                <a:ea typeface="+mn-ea"/>
                <a:cs typeface="Calibri" panose="020F0502020204030204" pitchFamily="34" charset="0"/>
              </a:rPr>
              <a:t> CAR+ T-cells </a:t>
            </a:r>
          </a:p>
        </p:txBody>
      </p:sp>
    </p:spTree>
    <p:extLst>
      <p:ext uri="{BB962C8B-B14F-4D97-AF65-F5344CB8AC3E}">
        <p14:creationId xmlns:p14="http://schemas.microsoft.com/office/powerpoint/2010/main" val="2729538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E467-EDF2-4A7E-A9ED-65852D0CF7F1}"/>
              </a:ext>
            </a:extLst>
          </p:cNvPr>
          <p:cNvSpPr>
            <a:spLocks noGrp="1"/>
          </p:cNvSpPr>
          <p:nvPr>
            <p:ph type="title"/>
          </p:nvPr>
        </p:nvSpPr>
        <p:spPr/>
        <p:txBody>
          <a:bodyPr/>
          <a:lstStyle/>
          <a:p>
            <a:r>
              <a:rPr lang="en-US" dirty="0"/>
              <a:t>KarMMa Update: AEs of Interest</a:t>
            </a:r>
          </a:p>
        </p:txBody>
      </p:sp>
      <p:sp>
        <p:nvSpPr>
          <p:cNvPr id="4" name="Text Box 15">
            <a:extLst>
              <a:ext uri="{FF2B5EF4-FFF2-40B4-BE49-F238E27FC236}">
                <a16:creationId xmlns:a16="http://schemas.microsoft.com/office/drawing/2014/main" id="{B146A147-4B0E-40AE-97C8-84F1674474AB}"/>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dirty="0">
                <a:solidFill>
                  <a:srgbClr val="455560"/>
                </a:solidFill>
                <a:latin typeface="Calibri" panose="020F0502020204030204" pitchFamily="34" charset="0"/>
                <a:ea typeface="+mn-ea"/>
                <a:cs typeface="Arial" panose="020B0604020202020204" pitchFamily="34" charset="0"/>
              </a:rPr>
              <a:t>Munshi. NEJM. 2021;384:705. </a:t>
            </a:r>
            <a:r>
              <a:rPr lang="en-US" altLang="en-US" sz="900" b="0" spc="-8" dirty="0">
                <a:solidFill>
                  <a:srgbClr val="455560"/>
                </a:solidFill>
                <a:latin typeface="Calibri" panose="020F0502020204030204" pitchFamily="34" charset="0"/>
                <a:ea typeface="+mn-ea"/>
                <a:cs typeface="Arial" panose="020B0604020202020204" pitchFamily="34" charset="0"/>
              </a:rPr>
              <a:t>Anderson. ASCO 2021. Abstr 8016.</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aphicFrame>
        <p:nvGraphicFramePr>
          <p:cNvPr id="8" name="Group 155">
            <a:extLst>
              <a:ext uri="{FF2B5EF4-FFF2-40B4-BE49-F238E27FC236}">
                <a16:creationId xmlns:a16="http://schemas.microsoft.com/office/drawing/2014/main" id="{ACCF32FC-F7B9-864C-976C-74BFA78BD1E6}"/>
              </a:ext>
            </a:extLst>
          </p:cNvPr>
          <p:cNvGraphicFramePr>
            <a:graphicFrameLocks/>
          </p:cNvGraphicFramePr>
          <p:nvPr/>
        </p:nvGraphicFramePr>
        <p:xfrm>
          <a:off x="539354" y="1202531"/>
          <a:ext cx="3976005" cy="2834898"/>
        </p:xfrm>
        <a:graphic>
          <a:graphicData uri="http://schemas.openxmlformats.org/drawingml/2006/table">
            <a:tbl>
              <a:tblPr/>
              <a:tblGrid>
                <a:gridCol w="1919601">
                  <a:extLst>
                    <a:ext uri="{9D8B030D-6E8A-4147-A177-3AD203B41FA5}">
                      <a16:colId xmlns:a16="http://schemas.microsoft.com/office/drawing/2014/main" val="20000"/>
                    </a:ext>
                  </a:extLst>
                </a:gridCol>
                <a:gridCol w="1028202">
                  <a:extLst>
                    <a:ext uri="{9D8B030D-6E8A-4147-A177-3AD203B41FA5}">
                      <a16:colId xmlns:a16="http://schemas.microsoft.com/office/drawing/2014/main" val="2307833244"/>
                    </a:ext>
                  </a:extLst>
                </a:gridCol>
                <a:gridCol w="1028202">
                  <a:extLst>
                    <a:ext uri="{9D8B030D-6E8A-4147-A177-3AD203B41FA5}">
                      <a16:colId xmlns:a16="http://schemas.microsoft.com/office/drawing/2014/main" val="1353822615"/>
                    </a:ext>
                  </a:extLst>
                </a:gridCol>
              </a:tblGrid>
              <a:tr h="480141">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AEs of Interest, n (%)</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Ide-cel Treated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128)</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10000"/>
                  </a:ext>
                </a:extLst>
              </a:tr>
              <a:tr h="274332">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74" marB="4577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Any Grade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Grade 3/4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3125607414"/>
                  </a:ext>
                </a:extLst>
              </a:tr>
              <a:tr h="1303101">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defRPr/>
                      </a:pPr>
                      <a:r>
                        <a:rPr lang="en-GB" altLang="en-US" sz="1400" b="0" dirty="0">
                          <a:solidFill>
                            <a:schemeClr val="bg1"/>
                          </a:solidFill>
                          <a:latin typeface="Calibri" panose="020F0502020204030204" pitchFamily="34" charset="0"/>
                        </a:rPr>
                        <a:t>Hematologic (&gt;25%)</a:t>
                      </a: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Neutropenia</a:t>
                      </a: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Anemia</a:t>
                      </a: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Thrombocytopenia</a:t>
                      </a: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Leukopenia</a:t>
                      </a: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Lymphopenia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117 (91)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90 (70)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82 (64)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54 (42)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36 (28)</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114 (89)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78 (61)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67 (52)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50 (39)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35 (27)</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6389364"/>
                  </a:ext>
                </a:extLst>
              </a:tr>
              <a:tr h="685881">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defRPr/>
                      </a:pPr>
                      <a:r>
                        <a:rPr lang="en-GB" altLang="en-US" sz="1400" b="0" dirty="0">
                          <a:solidFill>
                            <a:schemeClr val="bg1"/>
                          </a:solidFill>
                          <a:latin typeface="Calibri" panose="020F0502020204030204" pitchFamily="34" charset="0"/>
                        </a:rPr>
                        <a:t>Gastrointestinal</a:t>
                      </a: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Diarrhea</a:t>
                      </a:r>
                    </a:p>
                    <a:p>
                      <a:pPr marL="336550" marR="0" lvl="1"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Nausea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45 (35)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37 (29)</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 (2)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808362170"/>
                  </a:ext>
                </a:extLst>
              </a:tr>
            </a:tbl>
          </a:graphicData>
        </a:graphic>
      </p:graphicFrame>
      <p:graphicFrame>
        <p:nvGraphicFramePr>
          <p:cNvPr id="11" name="Table 10">
            <a:extLst>
              <a:ext uri="{FF2B5EF4-FFF2-40B4-BE49-F238E27FC236}">
                <a16:creationId xmlns:a16="http://schemas.microsoft.com/office/drawing/2014/main" id="{9B6CB8DD-2126-45BE-ABE9-7D4DF7743040}"/>
              </a:ext>
            </a:extLst>
          </p:cNvPr>
          <p:cNvGraphicFramePr>
            <a:graphicFrameLocks noGrp="1"/>
          </p:cNvGraphicFramePr>
          <p:nvPr/>
        </p:nvGraphicFramePr>
        <p:xfrm>
          <a:off x="4676065" y="1204426"/>
          <a:ext cx="3935727" cy="1905000"/>
        </p:xfrm>
        <a:graphic>
          <a:graphicData uri="http://schemas.openxmlformats.org/drawingml/2006/table">
            <a:tbl>
              <a:tblPr firstRow="1" bandRow="1">
                <a:effectLst/>
                <a:tableStyleId>{2D5ABB26-0587-4C30-8999-92F81FD0307C}</a:tableStyleId>
              </a:tblPr>
              <a:tblGrid>
                <a:gridCol w="2080762">
                  <a:extLst>
                    <a:ext uri="{9D8B030D-6E8A-4147-A177-3AD203B41FA5}">
                      <a16:colId xmlns:a16="http://schemas.microsoft.com/office/drawing/2014/main" val="2902003992"/>
                    </a:ext>
                  </a:extLst>
                </a:gridCol>
                <a:gridCol w="1854965">
                  <a:extLst>
                    <a:ext uri="{9D8B030D-6E8A-4147-A177-3AD203B41FA5}">
                      <a16:colId xmlns:a16="http://schemas.microsoft.com/office/drawing/2014/main" val="2788417936"/>
                    </a:ext>
                  </a:extLst>
                </a:gridCol>
              </a:tblGrid>
              <a:tr h="274320">
                <a:tc>
                  <a:txBody>
                    <a:bodyPr/>
                    <a:lstStyle/>
                    <a:p>
                      <a:r>
                        <a:rPr lang="en-GB" sz="1400" b="1" dirty="0">
                          <a:solidFill>
                            <a:schemeClr val="tx1"/>
                          </a:solidFill>
                          <a:latin typeface="Calibri" panose="020F0502020204030204" pitchFamily="34" charset="0"/>
                          <a:cs typeface="Calibri" panose="020F0502020204030204" pitchFamily="34" charset="0"/>
                        </a:rPr>
                        <a:t>CRS</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Ide-cel Treated (n = 128)</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882110157"/>
                  </a:ext>
                </a:extLst>
              </a:tr>
              <a:tr h="274320">
                <a:tc>
                  <a:txBody>
                    <a:bodyPr/>
                    <a:lstStyle/>
                    <a:p>
                      <a:pPr marL="0" marR="91440">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Any grade</a:t>
                      </a:r>
                      <a:r>
                        <a:rPr lang="en-US" sz="1400" b="0" dirty="0">
                          <a:solidFill>
                            <a:schemeClr val="bg1"/>
                          </a:solidFill>
                          <a:latin typeface="Calibri" panose="020F0502020204030204" pitchFamily="34" charset="0"/>
                          <a:cs typeface="Calibri" panose="020F0502020204030204" pitchFamily="34" charset="0"/>
                        </a:rPr>
                        <a:t>, </a:t>
                      </a: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a:t>
                      </a:r>
                      <a:endPar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91440" marR="91440" lvl="0" indent="0" algn="ctr" defTabSz="857256" rtl="0" eaLnBrk="1" fontAlgn="auto" latinLnBrk="0" hangingPunct="1">
                        <a:lnSpc>
                          <a:spcPct val="100000"/>
                        </a:lnSpc>
                        <a:spcBef>
                          <a:spcPts val="0"/>
                        </a:spcBef>
                        <a:spcAft>
                          <a:spcPts val="0"/>
                        </a:spcAft>
                        <a:buClrTx/>
                        <a:buSzTx/>
                        <a:buFontTx/>
                        <a:buNone/>
                        <a:tabLst/>
                        <a:defRPr/>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107 (84)</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553886499"/>
                  </a:ext>
                </a:extLst>
              </a:tr>
              <a:tr h="274320">
                <a:tc>
                  <a:txBody>
                    <a:bodyPr/>
                    <a:lstStyle/>
                    <a:p>
                      <a:pPr marL="0" marR="91440">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Grade ≥3</a:t>
                      </a:r>
                      <a:r>
                        <a:rPr lang="en-US" sz="1400" b="0" dirty="0">
                          <a:solidFill>
                            <a:schemeClr val="bg1"/>
                          </a:solidFill>
                          <a:latin typeface="Calibri" panose="020F0502020204030204" pitchFamily="34" charset="0"/>
                          <a:cs typeface="Calibri" panose="020F0502020204030204" pitchFamily="34" charset="0"/>
                        </a:rPr>
                        <a:t>, </a:t>
                      </a: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a:t>
                      </a:r>
                      <a:endPar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91440" marR="91440" algn="ctr">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7 (5)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841579316"/>
                  </a:ext>
                </a:extLst>
              </a:tr>
              <a:tr h="274320">
                <a:tc>
                  <a:txBody>
                    <a:bodyPr/>
                    <a:lstStyle/>
                    <a:p>
                      <a:pPr marL="0" marR="91440">
                        <a:lnSpc>
                          <a:spcPct val="100000"/>
                        </a:lnSpc>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Median onset, days</a:t>
                      </a:r>
                      <a:endPar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91440" marR="91440" algn="ctr">
                        <a:lnSpc>
                          <a:spcPct val="100000"/>
                        </a:lnSpc>
                        <a:spcBef>
                          <a:spcPts val="0"/>
                        </a:spcBef>
                        <a:spcAft>
                          <a:spcPts val="0"/>
                        </a:spcAft>
                      </a:pPr>
                      <a:r>
                        <a:rPr lang="en-U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a:t>
                      </a:r>
                      <a:endPar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66806241"/>
                  </a:ext>
                </a:extLst>
              </a:tr>
              <a:tr h="274320">
                <a:tc>
                  <a:txBody>
                    <a:bodyPr/>
                    <a:lstStyle/>
                    <a:p>
                      <a:pPr marL="0" marR="91440">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Tocilizumab use, %</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91440" marR="91440" algn="ctr">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52</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382732454"/>
                  </a:ext>
                </a:extLst>
              </a:tr>
              <a:tr h="274320">
                <a:tc>
                  <a:txBody>
                    <a:bodyPr/>
                    <a:lstStyle/>
                    <a:p>
                      <a:pPr marL="0" marR="91440">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Steroid use, %</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91440" marR="91440" algn="ctr">
                        <a:lnSpc>
                          <a:spcPct val="100000"/>
                        </a:lnSpc>
                        <a:spcBef>
                          <a:spcPts val="0"/>
                        </a:spcBef>
                        <a:spcAft>
                          <a:spcPts val="0"/>
                        </a:spcAft>
                      </a:pP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15</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157996564"/>
                  </a:ext>
                </a:extLst>
              </a:tr>
            </a:tbl>
          </a:graphicData>
        </a:graphic>
      </p:graphicFrame>
      <p:graphicFrame>
        <p:nvGraphicFramePr>
          <p:cNvPr id="12" name="Content Placeholder 8">
            <a:extLst>
              <a:ext uri="{FF2B5EF4-FFF2-40B4-BE49-F238E27FC236}">
                <a16:creationId xmlns:a16="http://schemas.microsoft.com/office/drawing/2014/main" id="{8469F55D-4905-4D0B-BF5D-9AA73B918DBE}"/>
              </a:ext>
            </a:extLst>
          </p:cNvPr>
          <p:cNvGraphicFramePr>
            <a:graphicFrameLocks/>
          </p:cNvGraphicFramePr>
          <p:nvPr/>
        </p:nvGraphicFramePr>
        <p:xfrm>
          <a:off x="4676065" y="3002399"/>
          <a:ext cx="3935727" cy="1623060"/>
        </p:xfrm>
        <a:graphic>
          <a:graphicData uri="http://schemas.openxmlformats.org/drawingml/2006/table">
            <a:tbl>
              <a:tblPr firstRow="1" bandRow="1">
                <a:tableStyleId>{5C22544A-7EE6-4342-B048-85BDC9FD1C3A}</a:tableStyleId>
              </a:tblPr>
              <a:tblGrid>
                <a:gridCol w="2027434">
                  <a:extLst>
                    <a:ext uri="{9D8B030D-6E8A-4147-A177-3AD203B41FA5}">
                      <a16:colId xmlns:a16="http://schemas.microsoft.com/office/drawing/2014/main" val="3425879162"/>
                    </a:ext>
                  </a:extLst>
                </a:gridCol>
                <a:gridCol w="1908293">
                  <a:extLst>
                    <a:ext uri="{9D8B030D-6E8A-4147-A177-3AD203B41FA5}">
                      <a16:colId xmlns:a16="http://schemas.microsoft.com/office/drawing/2014/main" val="3963118400"/>
                    </a:ext>
                  </a:extLst>
                </a:gridCol>
              </a:tblGrid>
              <a:tr h="274320">
                <a:tc>
                  <a:txBody>
                    <a:bodyPr/>
                    <a:lstStyle/>
                    <a:p>
                      <a:r>
                        <a:rPr lang="en-US" sz="1400" dirty="0">
                          <a:solidFill>
                            <a:schemeClr val="tx1"/>
                          </a:solidFill>
                          <a:latin typeface="Calibri" panose="020F0502020204030204" pitchFamily="34" charset="0"/>
                          <a:cs typeface="Calibri" panose="020F0502020204030204" pitchFamily="34" charset="0"/>
                        </a:rPr>
                        <a:t>Neurotoxicity</a:t>
                      </a:r>
                    </a:p>
                  </a:txBody>
                  <a:tcPr marL="68580" marR="68580" marT="34290" marB="3429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Ide-cel Treated (n = 128)</a:t>
                      </a:r>
                    </a:p>
                  </a:txBody>
                  <a:tcPr marL="68580" marR="68580" marT="34290" marB="3429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2613231412"/>
                  </a:ext>
                </a:extLst>
              </a:tr>
              <a:tr h="274320">
                <a:tc>
                  <a:txBody>
                    <a:bodyPr/>
                    <a:lstStyle/>
                    <a:p>
                      <a:pPr marL="0" indent="0"/>
                      <a:r>
                        <a:rPr lang="en-US" sz="1400" b="0" dirty="0">
                          <a:solidFill>
                            <a:schemeClr val="bg1"/>
                          </a:solidFill>
                          <a:latin typeface="Calibri" panose="020F0502020204030204" pitchFamily="34" charset="0"/>
                          <a:cs typeface="Calibri" panose="020F0502020204030204" pitchFamily="34" charset="0"/>
                        </a:rPr>
                        <a:t>Any grade, </a:t>
                      </a: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a:t>
                      </a:r>
                      <a:endParaRPr lang="en-US" sz="1400" b="0" dirty="0">
                        <a:solidFill>
                          <a:schemeClr val="bg1"/>
                        </a:solidFill>
                        <a:latin typeface="Calibri" panose="020F0502020204030204" pitchFamily="34"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23 (18)</a:t>
                      </a:r>
                    </a:p>
                  </a:txBody>
                  <a:tcPr marL="68580" marR="68580" marT="34290" marB="3429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75624672"/>
                  </a:ext>
                </a:extLst>
              </a:tr>
              <a:tr h="274320">
                <a:tc>
                  <a:txBody>
                    <a:bodyPr/>
                    <a:lstStyle/>
                    <a:p>
                      <a:pPr marL="0" indent="0" algn="l">
                        <a:lnSpc>
                          <a:spcPct val="100000"/>
                        </a:lnSpc>
                      </a:pPr>
                      <a:r>
                        <a:rPr lang="en-US" sz="1400" b="0" dirty="0">
                          <a:solidFill>
                            <a:schemeClr val="bg1"/>
                          </a:solidFill>
                          <a:latin typeface="Calibri" panose="020F0502020204030204" pitchFamily="34" charset="0"/>
                          <a:cs typeface="Calibri" panose="020F0502020204030204" pitchFamily="34" charset="0"/>
                        </a:rPr>
                        <a:t>Grade ≥3, </a:t>
                      </a:r>
                      <a:r>
                        <a:rPr kumimoji="0" lang="en-US" sz="1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a:t>
                      </a:r>
                      <a:endParaRPr lang="en-US" sz="1400" b="0" dirty="0">
                        <a:solidFill>
                          <a:schemeClr val="bg1"/>
                        </a:solidFill>
                        <a:latin typeface="Calibri" panose="020F0502020204030204" pitchFamily="34" charset="0"/>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4 (3)</a:t>
                      </a:r>
                    </a:p>
                  </a:txBody>
                  <a:tcPr marL="68580" marR="68580"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40856214"/>
                  </a:ext>
                </a:extLst>
              </a:tr>
              <a:tr h="274320">
                <a:tc>
                  <a:txBody>
                    <a:bodyPr/>
                    <a:lstStyle/>
                    <a:p>
                      <a:pPr marL="0" indent="0">
                        <a:lnSpc>
                          <a:spcPct val="100000"/>
                        </a:lnSpc>
                      </a:pPr>
                      <a:r>
                        <a:rPr lang="en-US" sz="1400" b="0" dirty="0">
                          <a:solidFill>
                            <a:schemeClr val="bg1"/>
                          </a:solidFill>
                          <a:latin typeface="Calibri" panose="020F0502020204030204" pitchFamily="34" charset="0"/>
                          <a:cs typeface="Calibri" panose="020F0502020204030204" pitchFamily="34" charset="0"/>
                        </a:rPr>
                        <a:t>Median onset, days</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algn="ctr">
                        <a:lnSpc>
                          <a:spcPct val="100000"/>
                        </a:lnSpc>
                        <a:spcBef>
                          <a:spcPts val="0"/>
                        </a:spcBef>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2</a:t>
                      </a:r>
                    </a:p>
                  </a:txBody>
                  <a:tcPr marL="68580" marR="68580" marT="34290" marB="3429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63725518"/>
                  </a:ext>
                </a:extLst>
              </a:tr>
              <a:tr h="274320">
                <a:tc>
                  <a:txBody>
                    <a:bodyPr/>
                    <a:lstStyle/>
                    <a:p>
                      <a:pPr marL="0" indent="0">
                        <a:lnSpc>
                          <a:spcPct val="100000"/>
                        </a:lnSpc>
                      </a:pPr>
                      <a:r>
                        <a:rPr lang="en-US" sz="1400" b="0" dirty="0">
                          <a:solidFill>
                            <a:schemeClr val="bg1"/>
                          </a:solidFill>
                          <a:latin typeface="Calibri" panose="020F0502020204030204" pitchFamily="34" charset="0"/>
                          <a:cs typeface="Calibri" panose="020F0502020204030204" pitchFamily="34" charset="0"/>
                        </a:rPr>
                        <a:t>Median duration, days</a:t>
                      </a:r>
                    </a:p>
                  </a:txBody>
                  <a:tcPr marL="68580" marR="68580" marT="34290" marB="3429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algn="ctr">
                        <a:lnSpc>
                          <a:spcPct val="100000"/>
                        </a:lnSpc>
                        <a:spcBef>
                          <a:spcPts val="0"/>
                        </a:spcBef>
                        <a:spcAft>
                          <a:spcPts val="0"/>
                        </a:spcAft>
                      </a:pPr>
                      <a:r>
                        <a:rPr lang="en-US" sz="1400" b="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3</a:t>
                      </a:r>
                    </a:p>
                  </a:txBody>
                  <a:tcPr marL="68580" marR="68580" marT="34290" marB="3429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25179904"/>
                  </a:ext>
                </a:extLst>
              </a:tr>
            </a:tbl>
          </a:graphicData>
        </a:graphic>
      </p:graphicFrame>
    </p:spTree>
    <p:extLst>
      <p:ext uri="{BB962C8B-B14F-4D97-AF65-F5344CB8AC3E}">
        <p14:creationId xmlns:p14="http://schemas.microsoft.com/office/powerpoint/2010/main" val="562264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207EE1-199F-2470-94A2-67FADCA7C5CF}"/>
              </a:ext>
            </a:extLst>
          </p:cNvPr>
          <p:cNvPicPr>
            <a:picLocks noGrp="1" noChangeAspect="1"/>
          </p:cNvPicPr>
          <p:nvPr>
            <p:ph idx="1"/>
          </p:nvPr>
        </p:nvPicPr>
        <p:blipFill>
          <a:blip r:embed="rId3"/>
          <a:stretch>
            <a:fillRect/>
          </a:stretch>
        </p:blipFill>
        <p:spPr>
          <a:xfrm>
            <a:off x="591787" y="127819"/>
            <a:ext cx="8135033" cy="4139381"/>
          </a:xfrm>
        </p:spPr>
      </p:pic>
    </p:spTree>
    <p:extLst>
      <p:ext uri="{BB962C8B-B14F-4D97-AF65-F5344CB8AC3E}">
        <p14:creationId xmlns:p14="http://schemas.microsoft.com/office/powerpoint/2010/main" val="16064898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BD86-C168-4912-BFF4-8AE09E7AB7B4}"/>
              </a:ext>
            </a:extLst>
          </p:cNvPr>
          <p:cNvSpPr>
            <a:spLocks noGrp="1"/>
          </p:cNvSpPr>
          <p:nvPr>
            <p:ph type="title"/>
          </p:nvPr>
        </p:nvSpPr>
        <p:spPr/>
        <p:txBody>
          <a:bodyPr/>
          <a:lstStyle/>
          <a:p>
            <a:r>
              <a:rPr lang="en-US" dirty="0"/>
              <a:t>CARTITUDE-1: </a:t>
            </a:r>
            <a:r>
              <a:rPr lang="en-US" altLang="en-US" dirty="0"/>
              <a:t>Ciltacabtagene Autoleucel for R/R MM</a:t>
            </a:r>
            <a:endParaRPr lang="en-US" dirty="0"/>
          </a:p>
        </p:txBody>
      </p:sp>
      <p:sp>
        <p:nvSpPr>
          <p:cNvPr id="11" name="Content Placeholder 10">
            <a:extLst>
              <a:ext uri="{FF2B5EF4-FFF2-40B4-BE49-F238E27FC236}">
                <a16:creationId xmlns:a16="http://schemas.microsoft.com/office/drawing/2014/main" id="{BBDB8336-D1C9-4EE8-8E09-69FE8E0A9578}"/>
              </a:ext>
            </a:extLst>
          </p:cNvPr>
          <p:cNvSpPr>
            <a:spLocks noGrp="1"/>
          </p:cNvSpPr>
          <p:nvPr>
            <p:ph sz="half" idx="1"/>
          </p:nvPr>
        </p:nvSpPr>
        <p:spPr>
          <a:xfrm>
            <a:off x="451364" y="3748222"/>
            <a:ext cx="4185786" cy="768519"/>
          </a:xfrm>
        </p:spPr>
        <p:txBody>
          <a:bodyPr/>
          <a:lstStyle/>
          <a:p>
            <a:r>
              <a:rPr lang="en-US" sz="1350" dirty="0"/>
              <a:t>Contains 2 BCMA-targeting single-chain antibody designed to confer avidity</a:t>
            </a:r>
          </a:p>
          <a:p>
            <a:r>
              <a:rPr lang="en-US" sz="1350" dirty="0"/>
              <a:t>Identical to the CAR construct used in the </a:t>
            </a:r>
            <a:br>
              <a:rPr lang="en-US" sz="1350" dirty="0"/>
            </a:br>
            <a:r>
              <a:rPr lang="en-US" sz="1350" dirty="0"/>
              <a:t>LEGEND-2 study</a:t>
            </a:r>
          </a:p>
        </p:txBody>
      </p:sp>
      <p:sp>
        <p:nvSpPr>
          <p:cNvPr id="18" name="Content Placeholder 17">
            <a:extLst>
              <a:ext uri="{FF2B5EF4-FFF2-40B4-BE49-F238E27FC236}">
                <a16:creationId xmlns:a16="http://schemas.microsoft.com/office/drawing/2014/main" id="{5F728CED-6D60-4DD9-A3BC-999F4102DA10}"/>
              </a:ext>
            </a:extLst>
          </p:cNvPr>
          <p:cNvSpPr>
            <a:spLocks noGrp="1"/>
          </p:cNvSpPr>
          <p:nvPr>
            <p:ph sz="half" idx="2"/>
          </p:nvPr>
        </p:nvSpPr>
        <p:spPr/>
        <p:txBody>
          <a:bodyPr/>
          <a:lstStyle/>
          <a:p>
            <a:r>
              <a:rPr lang="en-US" sz="1500" dirty="0"/>
              <a:t>Single-arm, open-label phase Ib/II trial </a:t>
            </a:r>
          </a:p>
        </p:txBody>
      </p:sp>
      <p:sp>
        <p:nvSpPr>
          <p:cNvPr id="4" name="Text Box 15">
            <a:extLst>
              <a:ext uri="{FF2B5EF4-FFF2-40B4-BE49-F238E27FC236}">
                <a16:creationId xmlns:a16="http://schemas.microsoft.com/office/drawing/2014/main" id="{71677349-4335-410F-8773-7DF277E4546F}"/>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da-DK" altLang="en-US" sz="900" b="0" dirty="0">
                <a:solidFill>
                  <a:srgbClr val="455560"/>
                </a:solidFill>
                <a:latin typeface="Calibri" panose="020F0502020204030204" pitchFamily="34" charset="0"/>
                <a:ea typeface="+mn-ea"/>
                <a:cs typeface="Arial" panose="020B0604020202020204" pitchFamily="34" charset="0"/>
              </a:rPr>
              <a:t>Berdeja. Lancet. 2021;398:314</a:t>
            </a:r>
            <a:r>
              <a:rPr lang="en-US" altLang="en-US" sz="900" b="0" dirty="0">
                <a:solidFill>
                  <a:srgbClr val="455560"/>
                </a:solidFill>
                <a:latin typeface="Calibri" panose="020F0502020204030204" pitchFamily="34" charset="0"/>
                <a:ea typeface="+mn-ea"/>
                <a:cs typeface="Arial" panose="020B0604020202020204" pitchFamily="34" charset="0"/>
              </a:rPr>
              <a:t>.</a:t>
            </a:r>
          </a:p>
        </p:txBody>
      </p:sp>
      <p:sp>
        <p:nvSpPr>
          <p:cNvPr id="9" name="Text Box 23">
            <a:extLst>
              <a:ext uri="{FF2B5EF4-FFF2-40B4-BE49-F238E27FC236}">
                <a16:creationId xmlns:a16="http://schemas.microsoft.com/office/drawing/2014/main" id="{BA78FBF8-3545-F447-9A68-77170E01EF7B}"/>
              </a:ext>
            </a:extLst>
          </p:cNvPr>
          <p:cNvSpPr txBox="1">
            <a:spLocks noChangeArrowheads="1"/>
          </p:cNvSpPr>
          <p:nvPr/>
        </p:nvSpPr>
        <p:spPr bwMode="auto">
          <a:xfrm>
            <a:off x="4838649" y="1500761"/>
            <a:ext cx="3623829"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Arial" panose="020B0604020202020204" pitchFamily="34" charset="0"/>
              </a:rPr>
              <a:t>Patients with R/R MM and ≥3 prior regimens or double refractory to IMiD and PI and had received IMiD, PI, and anti-CD38 mAb</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Arial" panose="020B0604020202020204" pitchFamily="34" charset="0"/>
              </a:rPr>
              <a:t>(N = 113) </a:t>
            </a:r>
            <a:endParaRPr lang="en-US" altLang="en-US" sz="1200" b="1" dirty="0">
              <a:solidFill>
                <a:srgbClr val="000000"/>
              </a:solidFill>
              <a:latin typeface="Calibri" panose="020F050202020403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036E1FC2-03AB-8540-B89F-7B642E383A88}"/>
              </a:ext>
            </a:extLst>
          </p:cNvPr>
          <p:cNvSpPr>
            <a:spLocks noChangeArrowheads="1"/>
          </p:cNvSpPr>
          <p:nvPr/>
        </p:nvSpPr>
        <p:spPr bwMode="auto">
          <a:xfrm>
            <a:off x="4934052" y="3068813"/>
            <a:ext cx="3504293" cy="855891"/>
          </a:xfrm>
          <a:prstGeom prst="rect">
            <a:avLst/>
          </a:prstGeom>
          <a:solidFill>
            <a:schemeClr val="accent1"/>
          </a:solidFill>
          <a:ln w="9525">
            <a:noFill/>
            <a:miter lim="800000"/>
            <a:headEnd/>
            <a:tailEnd/>
          </a:ln>
        </p:spPr>
        <p:txBody>
          <a:bodyPr wrap="square" anchor="ctr" anchorCtr="1"/>
          <a:lstStyle/>
          <a:p>
            <a:pPr algn="ctr" defTabSz="685800" eaLnBrk="0" hangingPunct="0">
              <a:defRPr/>
            </a:pPr>
            <a:r>
              <a:rPr lang="en-US" sz="1350" b="1" dirty="0">
                <a:solidFill>
                  <a:srgbClr val="FFFFFF"/>
                </a:solidFill>
                <a:latin typeface="Calibri" panose="020F0502020204030204" pitchFamily="34" charset="0"/>
                <a:ea typeface="+mn-ea"/>
                <a:cs typeface="Arial" charset="0"/>
              </a:rPr>
              <a:t>Ciltacabtagene autoleucel (n = 97)</a:t>
            </a:r>
            <a:endParaRPr lang="en-US" sz="1350" dirty="0">
              <a:solidFill>
                <a:srgbClr val="FFFFFF"/>
              </a:solidFill>
              <a:latin typeface="Calibri" panose="020F0502020204030204" pitchFamily="34" charset="0"/>
              <a:ea typeface="+mn-ea"/>
              <a:cs typeface="Arial" charset="0"/>
            </a:endParaRPr>
          </a:p>
          <a:p>
            <a:pPr algn="ctr" defTabSz="685800" eaLnBrk="0" hangingPunct="0">
              <a:defRPr/>
            </a:pPr>
            <a:r>
              <a:rPr lang="en-US" altLang="en-US" sz="1350" dirty="0">
                <a:solidFill>
                  <a:srgbClr val="FFFFFF"/>
                </a:solidFill>
                <a:latin typeface="Calibri" panose="020F0502020204030204" pitchFamily="34" charset="0"/>
                <a:ea typeface="+mn-ea"/>
                <a:cs typeface="Arial" charset="0"/>
              </a:rPr>
              <a:t>Target 0.75 x 10</a:t>
            </a:r>
            <a:r>
              <a:rPr lang="en-US" altLang="en-US" sz="1350" baseline="30000" dirty="0">
                <a:solidFill>
                  <a:srgbClr val="FFFFFF"/>
                </a:solidFill>
                <a:latin typeface="Calibri" panose="020F0502020204030204" pitchFamily="34" charset="0"/>
                <a:ea typeface="+mn-ea"/>
                <a:cs typeface="Arial" charset="0"/>
              </a:rPr>
              <a:t>6</a:t>
            </a:r>
            <a:r>
              <a:rPr lang="en-US" altLang="en-US" sz="1350" dirty="0">
                <a:solidFill>
                  <a:srgbClr val="FFFFFF"/>
                </a:solidFill>
                <a:latin typeface="Calibri" panose="020F0502020204030204" pitchFamily="34" charset="0"/>
                <a:ea typeface="+mn-ea"/>
                <a:cs typeface="Arial" charset="0"/>
              </a:rPr>
              <a:t> CAR T-cells (range 0.5-1 x 10</a:t>
            </a:r>
            <a:r>
              <a:rPr lang="en-US" altLang="en-US" sz="1350" baseline="30000" dirty="0">
                <a:solidFill>
                  <a:srgbClr val="FFFFFF"/>
                </a:solidFill>
                <a:latin typeface="Calibri" panose="020F0502020204030204" pitchFamily="34" charset="0"/>
                <a:ea typeface="+mn-ea"/>
                <a:cs typeface="Arial" charset="0"/>
              </a:rPr>
              <a:t>6</a:t>
            </a:r>
            <a:r>
              <a:rPr lang="en-US" altLang="en-US" sz="1350" dirty="0">
                <a:solidFill>
                  <a:srgbClr val="FFFFFF"/>
                </a:solidFill>
                <a:latin typeface="Calibri" panose="020F0502020204030204" pitchFamily="34" charset="0"/>
                <a:ea typeface="+mn-ea"/>
                <a:cs typeface="Arial" charset="0"/>
              </a:rPr>
              <a:t>)</a:t>
            </a:r>
          </a:p>
        </p:txBody>
      </p:sp>
      <p:sp>
        <p:nvSpPr>
          <p:cNvPr id="21" name="Content Placeholder 2">
            <a:extLst>
              <a:ext uri="{FF2B5EF4-FFF2-40B4-BE49-F238E27FC236}">
                <a16:creationId xmlns:a16="http://schemas.microsoft.com/office/drawing/2014/main" id="{42A824C3-FEDE-499C-A5E2-CB2878EEBCCF}"/>
              </a:ext>
            </a:extLst>
          </p:cNvPr>
          <p:cNvSpPr txBox="1">
            <a:spLocks/>
          </p:cNvSpPr>
          <p:nvPr/>
        </p:nvSpPr>
        <p:spPr bwMode="auto">
          <a:xfrm>
            <a:off x="4689475" y="4280058"/>
            <a:ext cx="3922178" cy="53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defRPr/>
            </a:pPr>
            <a:r>
              <a:rPr lang="en-US" sz="1350" kern="0" dirty="0">
                <a:solidFill>
                  <a:srgbClr val="000000"/>
                </a:solidFill>
              </a:rPr>
              <a:t>Primary endpoints: phase Ib: AEs; </a:t>
            </a:r>
            <a:br>
              <a:rPr lang="en-US" sz="1350" kern="0" dirty="0">
                <a:solidFill>
                  <a:srgbClr val="000000"/>
                </a:solidFill>
              </a:rPr>
            </a:br>
            <a:r>
              <a:rPr lang="en-US" sz="1350" kern="0" dirty="0">
                <a:solidFill>
                  <a:srgbClr val="000000"/>
                </a:solidFill>
              </a:rPr>
              <a:t>phase II: ORR</a:t>
            </a:r>
          </a:p>
        </p:txBody>
      </p:sp>
      <p:sp>
        <p:nvSpPr>
          <p:cNvPr id="23" name="Rectangle 22">
            <a:extLst>
              <a:ext uri="{FF2B5EF4-FFF2-40B4-BE49-F238E27FC236}">
                <a16:creationId xmlns:a16="http://schemas.microsoft.com/office/drawing/2014/main" id="{D2ECDFF1-5C70-405F-9928-12C9D327A893}"/>
              </a:ext>
            </a:extLst>
          </p:cNvPr>
          <p:cNvSpPr/>
          <p:nvPr/>
        </p:nvSpPr>
        <p:spPr>
          <a:xfrm>
            <a:off x="6147121" y="2479226"/>
            <a:ext cx="1078155" cy="4044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fontAlgn="auto">
              <a:spcBef>
                <a:spcPts val="0"/>
              </a:spcBef>
              <a:spcAft>
                <a:spcPts val="0"/>
              </a:spcAft>
              <a:defRPr/>
            </a:pPr>
            <a:r>
              <a:rPr lang="en-US" sz="1200" dirty="0">
                <a:solidFill>
                  <a:srgbClr val="000000"/>
                </a:solidFill>
                <a:latin typeface="Calibri" panose="020F0502020204030204" pitchFamily="34" charset="0"/>
                <a:cs typeface="Calibri" panose="020F0502020204030204" pitchFamily="34" charset="0"/>
              </a:rPr>
              <a:t>Leukapheresed </a:t>
            </a:r>
          </a:p>
          <a:p>
            <a:pPr algn="ctr" defTabSz="914355" fontAlgn="auto">
              <a:spcBef>
                <a:spcPts val="0"/>
              </a:spcBef>
              <a:spcAft>
                <a:spcPts val="0"/>
              </a:spcAft>
              <a:defRPr/>
            </a:pPr>
            <a:r>
              <a:rPr lang="en-US" sz="1200" dirty="0">
                <a:solidFill>
                  <a:srgbClr val="000000"/>
                </a:solidFill>
                <a:latin typeface="Calibri" panose="020F0502020204030204" pitchFamily="34" charset="0"/>
                <a:cs typeface="Calibri" panose="020F0502020204030204" pitchFamily="34" charset="0"/>
              </a:rPr>
              <a:t>n = 113</a:t>
            </a:r>
            <a:endParaRPr lang="en-US" sz="1200" baseline="30000" dirty="0">
              <a:solidFill>
                <a:srgbClr val="000000"/>
              </a:solidFill>
              <a:latin typeface="Calibri" panose="020F0502020204030204" pitchFamily="34" charset="0"/>
              <a:cs typeface="Calibri" panose="020F0502020204030204" pitchFamily="34" charset="0"/>
            </a:endParaRPr>
          </a:p>
        </p:txBody>
      </p:sp>
      <p:cxnSp>
        <p:nvCxnSpPr>
          <p:cNvPr id="115" name="Straight Arrow Connector 114">
            <a:extLst>
              <a:ext uri="{FF2B5EF4-FFF2-40B4-BE49-F238E27FC236}">
                <a16:creationId xmlns:a16="http://schemas.microsoft.com/office/drawing/2014/main" id="{ED5D8BBF-502D-4C92-9A3E-35A7955A9FA8}"/>
              </a:ext>
            </a:extLst>
          </p:cNvPr>
          <p:cNvCxnSpPr/>
          <p:nvPr/>
        </p:nvCxnSpPr>
        <p:spPr bwMode="auto">
          <a:xfrm>
            <a:off x="6687497" y="2345417"/>
            <a:ext cx="0" cy="111031"/>
          </a:xfrm>
          <a:prstGeom prst="straightConnector1">
            <a:avLst/>
          </a:prstGeom>
          <a:noFill/>
          <a:ln w="28575" cap="flat" cmpd="sng" algn="ctr">
            <a:solidFill>
              <a:schemeClr val="bg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829BDA2-6C56-4697-8DC6-C9443B3A7987}"/>
              </a:ext>
            </a:extLst>
          </p:cNvPr>
          <p:cNvCxnSpPr/>
          <p:nvPr/>
        </p:nvCxnSpPr>
        <p:spPr bwMode="auto">
          <a:xfrm>
            <a:off x="6687497" y="2914465"/>
            <a:ext cx="0" cy="111031"/>
          </a:xfrm>
          <a:prstGeom prst="straightConnector1">
            <a:avLst/>
          </a:prstGeom>
          <a:noFill/>
          <a:ln w="28575" cap="flat" cmpd="sng" algn="ctr">
            <a:solidFill>
              <a:schemeClr val="bg1"/>
            </a:solidFill>
            <a:prstDash val="solid"/>
            <a:round/>
            <a:headEnd type="none" w="med" len="med"/>
            <a:tailEnd type="triangle"/>
          </a:ln>
          <a:effectLst/>
        </p:spPr>
      </p:cxnSp>
      <p:grpSp>
        <p:nvGrpSpPr>
          <p:cNvPr id="3" name="Group 2">
            <a:extLst>
              <a:ext uri="{FF2B5EF4-FFF2-40B4-BE49-F238E27FC236}">
                <a16:creationId xmlns:a16="http://schemas.microsoft.com/office/drawing/2014/main" id="{9FF7101A-0276-4BD7-8785-45BF6381A875}"/>
              </a:ext>
            </a:extLst>
          </p:cNvPr>
          <p:cNvGrpSpPr/>
          <p:nvPr/>
        </p:nvGrpSpPr>
        <p:grpSpPr>
          <a:xfrm>
            <a:off x="1518320" y="1481945"/>
            <a:ext cx="1564656" cy="2248507"/>
            <a:chOff x="3326957" y="3645605"/>
            <a:chExt cx="1206004" cy="2069395"/>
          </a:xfrm>
        </p:grpSpPr>
        <p:sp>
          <p:nvSpPr>
            <p:cNvPr id="113" name="Oval 112">
              <a:extLst>
                <a:ext uri="{FF2B5EF4-FFF2-40B4-BE49-F238E27FC236}">
                  <a16:creationId xmlns:a16="http://schemas.microsoft.com/office/drawing/2014/main" id="{04C4833D-2931-4E6C-9178-0F50EE22A897}"/>
                </a:ext>
              </a:extLst>
            </p:cNvPr>
            <p:cNvSpPr/>
            <p:nvPr/>
          </p:nvSpPr>
          <p:spPr bwMode="auto">
            <a:xfrm rot="2700000">
              <a:off x="3300375" y="3962400"/>
              <a:ext cx="581025" cy="351197"/>
            </a:xfrm>
            <a:prstGeom prst="ellipse">
              <a:avLst/>
            </a:prstGeom>
            <a:solidFill>
              <a:schemeClr val="accent3"/>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17" name="Freeform 35">
              <a:extLst>
                <a:ext uri="{FF2B5EF4-FFF2-40B4-BE49-F238E27FC236}">
                  <a16:creationId xmlns:a16="http://schemas.microsoft.com/office/drawing/2014/main" id="{5E860127-8C30-4BFE-ACB9-75556E0ED8C9}"/>
                </a:ext>
              </a:extLst>
            </p:cNvPr>
            <p:cNvSpPr/>
            <p:nvPr/>
          </p:nvSpPr>
          <p:spPr bwMode="auto">
            <a:xfrm>
              <a:off x="3784600" y="3913583"/>
              <a:ext cx="463550" cy="470764"/>
            </a:xfrm>
            <a:custGeom>
              <a:avLst/>
              <a:gdLst>
                <a:gd name="connsiteX0" fmla="*/ 0 w 463550"/>
                <a:gd name="connsiteY0" fmla="*/ 426642 h 470764"/>
                <a:gd name="connsiteX1" fmla="*/ 92075 w 463550"/>
                <a:gd name="connsiteY1" fmla="*/ 436167 h 470764"/>
                <a:gd name="connsiteX2" fmla="*/ 190500 w 463550"/>
                <a:gd name="connsiteY2" fmla="*/ 45642 h 470764"/>
                <a:gd name="connsiteX3" fmla="*/ 463550 w 463550"/>
                <a:gd name="connsiteY3" fmla="*/ 23417 h 470764"/>
              </a:gdLst>
              <a:ahLst/>
              <a:cxnLst>
                <a:cxn ang="0">
                  <a:pos x="connsiteX0" y="connsiteY0"/>
                </a:cxn>
                <a:cxn ang="0">
                  <a:pos x="connsiteX1" y="connsiteY1"/>
                </a:cxn>
                <a:cxn ang="0">
                  <a:pos x="connsiteX2" y="connsiteY2"/>
                </a:cxn>
                <a:cxn ang="0">
                  <a:pos x="connsiteX3" y="connsiteY3"/>
                </a:cxn>
              </a:cxnLst>
              <a:rect l="l" t="t" r="r" b="b"/>
              <a:pathLst>
                <a:path w="463550" h="470764">
                  <a:moveTo>
                    <a:pt x="0" y="426642"/>
                  </a:moveTo>
                  <a:cubicBezTo>
                    <a:pt x="30162" y="463154"/>
                    <a:pt x="60325" y="499667"/>
                    <a:pt x="92075" y="436167"/>
                  </a:cubicBezTo>
                  <a:cubicBezTo>
                    <a:pt x="123825" y="372667"/>
                    <a:pt x="128588" y="114434"/>
                    <a:pt x="190500" y="45642"/>
                  </a:cubicBezTo>
                  <a:cubicBezTo>
                    <a:pt x="252413" y="-23150"/>
                    <a:pt x="357981" y="133"/>
                    <a:pt x="463550" y="23417"/>
                  </a:cubicBez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18" name="Freeform 38">
              <a:extLst>
                <a:ext uri="{FF2B5EF4-FFF2-40B4-BE49-F238E27FC236}">
                  <a16:creationId xmlns:a16="http://schemas.microsoft.com/office/drawing/2014/main" id="{5EE5A94F-BAFA-40A8-A25A-ED1E121DBA81}"/>
                </a:ext>
              </a:extLst>
            </p:cNvPr>
            <p:cNvSpPr/>
            <p:nvPr/>
          </p:nvSpPr>
          <p:spPr bwMode="auto">
            <a:xfrm>
              <a:off x="3911101" y="4327525"/>
              <a:ext cx="152899" cy="311150"/>
            </a:xfrm>
            <a:custGeom>
              <a:avLst/>
              <a:gdLst>
                <a:gd name="connsiteX0" fmla="*/ 152899 w 152899"/>
                <a:gd name="connsiteY0" fmla="*/ 0 h 311150"/>
                <a:gd name="connsiteX1" fmla="*/ 108449 w 152899"/>
                <a:gd name="connsiteY1" fmla="*/ 139700 h 311150"/>
                <a:gd name="connsiteX2" fmla="*/ 16374 w 152899"/>
                <a:gd name="connsiteY2" fmla="*/ 146050 h 311150"/>
                <a:gd name="connsiteX3" fmla="*/ 499 w 152899"/>
                <a:gd name="connsiteY3" fmla="*/ 311150 h 311150"/>
              </a:gdLst>
              <a:ahLst/>
              <a:cxnLst>
                <a:cxn ang="0">
                  <a:pos x="connsiteX0" y="connsiteY0"/>
                </a:cxn>
                <a:cxn ang="0">
                  <a:pos x="connsiteX1" y="connsiteY1"/>
                </a:cxn>
                <a:cxn ang="0">
                  <a:pos x="connsiteX2" y="connsiteY2"/>
                </a:cxn>
                <a:cxn ang="0">
                  <a:pos x="connsiteX3" y="connsiteY3"/>
                </a:cxn>
              </a:cxnLst>
              <a:rect l="l" t="t" r="r" b="b"/>
              <a:pathLst>
                <a:path w="152899" h="311150">
                  <a:moveTo>
                    <a:pt x="152899" y="0"/>
                  </a:moveTo>
                  <a:cubicBezTo>
                    <a:pt x="142051" y="57679"/>
                    <a:pt x="131203" y="115358"/>
                    <a:pt x="108449" y="139700"/>
                  </a:cubicBezTo>
                  <a:cubicBezTo>
                    <a:pt x="85695" y="164042"/>
                    <a:pt x="34366" y="117475"/>
                    <a:pt x="16374" y="146050"/>
                  </a:cubicBezTo>
                  <a:cubicBezTo>
                    <a:pt x="-1618" y="174625"/>
                    <a:pt x="-560" y="242887"/>
                    <a:pt x="499" y="311150"/>
                  </a:cubicBezTo>
                </a:path>
              </a:pathLst>
            </a:custGeom>
            <a:noFill/>
            <a:ln w="28575">
              <a:solidFill>
                <a:schemeClr val="accent2"/>
              </a:solidFill>
              <a:round/>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19" name="Oval 118">
              <a:extLst>
                <a:ext uri="{FF2B5EF4-FFF2-40B4-BE49-F238E27FC236}">
                  <a16:creationId xmlns:a16="http://schemas.microsoft.com/office/drawing/2014/main" id="{8BBFF81C-008B-4432-936D-C9FAC76C6096}"/>
                </a:ext>
              </a:extLst>
            </p:cNvPr>
            <p:cNvSpPr/>
            <p:nvPr/>
          </p:nvSpPr>
          <p:spPr bwMode="auto">
            <a:xfrm rot="8100000">
              <a:off x="3951936" y="3962400"/>
              <a:ext cx="581025" cy="351197"/>
            </a:xfrm>
            <a:prstGeom prst="ellipse">
              <a:avLst/>
            </a:prstGeom>
            <a:solidFill>
              <a:schemeClr val="accent3"/>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21" name="5-Point Star 20">
              <a:extLst>
                <a:ext uri="{FF2B5EF4-FFF2-40B4-BE49-F238E27FC236}">
                  <a16:creationId xmlns:a16="http://schemas.microsoft.com/office/drawing/2014/main" id="{38C90740-30E8-4C54-9F0C-0E2928596E7C}"/>
                </a:ext>
              </a:extLst>
            </p:cNvPr>
            <p:cNvSpPr/>
            <p:nvPr/>
          </p:nvSpPr>
          <p:spPr bwMode="auto">
            <a:xfrm>
              <a:off x="4248393" y="3658305"/>
              <a:ext cx="274320" cy="274320"/>
            </a:xfrm>
            <a:prstGeom prst="star5">
              <a:avLst/>
            </a:prstGeom>
            <a:solidFill>
              <a:schemeClr val="accent2"/>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22" name="5-Point Star 19">
              <a:extLst>
                <a:ext uri="{FF2B5EF4-FFF2-40B4-BE49-F238E27FC236}">
                  <a16:creationId xmlns:a16="http://schemas.microsoft.com/office/drawing/2014/main" id="{82E261C7-0D83-4407-87F8-EC41F51885F6}"/>
                </a:ext>
              </a:extLst>
            </p:cNvPr>
            <p:cNvSpPr/>
            <p:nvPr/>
          </p:nvSpPr>
          <p:spPr bwMode="auto">
            <a:xfrm>
              <a:off x="3326957" y="3645605"/>
              <a:ext cx="274320" cy="274320"/>
            </a:xfrm>
            <a:prstGeom prst="star5">
              <a:avLst/>
            </a:prstGeom>
            <a:solidFill>
              <a:schemeClr val="accent2"/>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23" name="Rectangle 122">
              <a:extLst>
                <a:ext uri="{FF2B5EF4-FFF2-40B4-BE49-F238E27FC236}">
                  <a16:creationId xmlns:a16="http://schemas.microsoft.com/office/drawing/2014/main" id="{43E7F521-143B-4B9A-A14D-A30AD02798C3}"/>
                </a:ext>
              </a:extLst>
            </p:cNvPr>
            <p:cNvSpPr/>
            <p:nvPr/>
          </p:nvSpPr>
          <p:spPr bwMode="auto">
            <a:xfrm>
              <a:off x="3460711" y="4627654"/>
              <a:ext cx="920789" cy="153896"/>
            </a:xfrm>
            <a:prstGeom prst="rect">
              <a:avLst/>
            </a:prstGeom>
            <a:solidFill>
              <a:schemeClr val="accent5"/>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24" name="Rounded Rectangle 43">
              <a:extLst>
                <a:ext uri="{FF2B5EF4-FFF2-40B4-BE49-F238E27FC236}">
                  <a16:creationId xmlns:a16="http://schemas.microsoft.com/office/drawing/2014/main" id="{F611F76E-61AB-48D0-91C0-68250FB4E0B0}"/>
                </a:ext>
              </a:extLst>
            </p:cNvPr>
            <p:cNvSpPr/>
            <p:nvPr/>
          </p:nvSpPr>
          <p:spPr bwMode="auto">
            <a:xfrm>
              <a:off x="3828934" y="4616450"/>
              <a:ext cx="200025" cy="1098550"/>
            </a:xfrm>
            <a:prstGeom prst="roundRect">
              <a:avLst>
                <a:gd name="adj" fmla="val 32189"/>
              </a:avLst>
            </a:prstGeom>
            <a:solidFill>
              <a:schemeClr val="tx2">
                <a:lumMod val="50000"/>
              </a:schemeClr>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grpSp>
      <p:sp>
        <p:nvSpPr>
          <p:cNvPr id="127" name="TextBox 126">
            <a:extLst>
              <a:ext uri="{FF2B5EF4-FFF2-40B4-BE49-F238E27FC236}">
                <a16:creationId xmlns:a16="http://schemas.microsoft.com/office/drawing/2014/main" id="{9E31C1E7-6193-4284-93CD-27EF4689DE63}"/>
              </a:ext>
            </a:extLst>
          </p:cNvPr>
          <p:cNvSpPr txBox="1"/>
          <p:nvPr/>
        </p:nvSpPr>
        <p:spPr>
          <a:xfrm>
            <a:off x="1622834" y="1882728"/>
            <a:ext cx="577423" cy="276999"/>
          </a:xfrm>
          <a:prstGeom prst="rect">
            <a:avLst/>
          </a:prstGeom>
          <a:noFill/>
        </p:spPr>
        <p:txBody>
          <a:bodyPr wrap="square" rtlCol="0">
            <a:spAutoFit/>
          </a:bodyPr>
          <a:lstStyle/>
          <a:p>
            <a:pPr defTabSz="685783" fontAlgn="auto">
              <a:spcBef>
                <a:spcPts val="0"/>
              </a:spcBef>
              <a:spcAft>
                <a:spcPts val="0"/>
              </a:spcAft>
              <a:defRPr/>
            </a:pPr>
            <a:r>
              <a:rPr lang="en-US" sz="1200" kern="0" dirty="0">
                <a:solidFill>
                  <a:srgbClr val="FFFFFF"/>
                </a:solidFill>
                <a:latin typeface="Calibri" panose="020F0502020204030204" pitchFamily="34" charset="0"/>
                <a:ea typeface="+mn-ea"/>
                <a:cs typeface="Calibri" panose="020F0502020204030204" pitchFamily="34" charset="0"/>
              </a:rPr>
              <a:t>VHH</a:t>
            </a:r>
          </a:p>
        </p:txBody>
      </p:sp>
      <p:sp>
        <p:nvSpPr>
          <p:cNvPr id="128" name="TextBox 127">
            <a:extLst>
              <a:ext uri="{FF2B5EF4-FFF2-40B4-BE49-F238E27FC236}">
                <a16:creationId xmlns:a16="http://schemas.microsoft.com/office/drawing/2014/main" id="{1CAD1729-9642-4456-B2DB-E3B41DB53275}"/>
              </a:ext>
            </a:extLst>
          </p:cNvPr>
          <p:cNvSpPr txBox="1"/>
          <p:nvPr/>
        </p:nvSpPr>
        <p:spPr>
          <a:xfrm>
            <a:off x="2488969" y="1896527"/>
            <a:ext cx="531188" cy="276999"/>
          </a:xfrm>
          <a:prstGeom prst="rect">
            <a:avLst/>
          </a:prstGeom>
          <a:noFill/>
        </p:spPr>
        <p:txBody>
          <a:bodyPr wrap="square" rtlCol="0">
            <a:spAutoFit/>
          </a:bodyPr>
          <a:lstStyle/>
          <a:p>
            <a:pPr defTabSz="685783" fontAlgn="auto">
              <a:spcBef>
                <a:spcPts val="0"/>
              </a:spcBef>
              <a:spcAft>
                <a:spcPts val="0"/>
              </a:spcAft>
              <a:defRPr/>
            </a:pPr>
            <a:r>
              <a:rPr lang="en-US" sz="1200" kern="0" dirty="0">
                <a:solidFill>
                  <a:srgbClr val="FFFFFF"/>
                </a:solidFill>
                <a:latin typeface="Calibri" panose="020F0502020204030204" pitchFamily="34" charset="0"/>
                <a:ea typeface="+mn-ea"/>
                <a:cs typeface="Calibri" panose="020F0502020204030204" pitchFamily="34" charset="0"/>
              </a:rPr>
              <a:t>VHH</a:t>
            </a:r>
          </a:p>
        </p:txBody>
      </p:sp>
      <p:sp>
        <p:nvSpPr>
          <p:cNvPr id="129" name="TextBox 128">
            <a:extLst>
              <a:ext uri="{FF2B5EF4-FFF2-40B4-BE49-F238E27FC236}">
                <a16:creationId xmlns:a16="http://schemas.microsoft.com/office/drawing/2014/main" id="{904F7F76-AC27-4717-9471-2802061A8E6B}"/>
              </a:ext>
            </a:extLst>
          </p:cNvPr>
          <p:cNvSpPr txBox="1"/>
          <p:nvPr/>
        </p:nvSpPr>
        <p:spPr bwMode="auto">
          <a:xfrm>
            <a:off x="1726444" y="1129485"/>
            <a:ext cx="1226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b="1" dirty="0">
                <a:solidFill>
                  <a:srgbClr val="000000"/>
                </a:solidFill>
                <a:latin typeface="Calibri" panose="020F0502020204030204" pitchFamily="34" charset="0"/>
                <a:ea typeface="+mn-ea"/>
                <a:cs typeface="Arial" panose="020B0604020202020204" pitchFamily="34" charset="0"/>
              </a:rPr>
              <a:t>Binding Domains</a:t>
            </a:r>
          </a:p>
        </p:txBody>
      </p:sp>
      <p:cxnSp>
        <p:nvCxnSpPr>
          <p:cNvPr id="130" name="Straight Connector 129">
            <a:extLst>
              <a:ext uri="{FF2B5EF4-FFF2-40B4-BE49-F238E27FC236}">
                <a16:creationId xmlns:a16="http://schemas.microsoft.com/office/drawing/2014/main" id="{5FF76BD9-0A49-4554-8161-4FF35E915240}"/>
              </a:ext>
            </a:extLst>
          </p:cNvPr>
          <p:cNvCxnSpPr>
            <a:cxnSpLocks/>
          </p:cNvCxnSpPr>
          <p:nvPr/>
        </p:nvCxnSpPr>
        <p:spPr bwMode="auto">
          <a:xfrm flipH="1">
            <a:off x="1783769" y="1383401"/>
            <a:ext cx="467416" cy="140458"/>
          </a:xfrm>
          <a:prstGeom prst="line">
            <a:avLst/>
          </a:prstGeom>
          <a:noFill/>
          <a:ln w="28575" cap="flat" cmpd="sng" algn="ctr">
            <a:solidFill>
              <a:schemeClr val="accent2"/>
            </a:solidFill>
            <a:prstDash val="solid"/>
            <a:round/>
            <a:headEnd type="none" w="med" len="med"/>
            <a:tailEnd type="triangle" w="med" len="med"/>
          </a:ln>
          <a:effectLst/>
        </p:spPr>
      </p:cxnSp>
      <p:cxnSp>
        <p:nvCxnSpPr>
          <p:cNvPr id="131" name="Straight Connector 130">
            <a:extLst>
              <a:ext uri="{FF2B5EF4-FFF2-40B4-BE49-F238E27FC236}">
                <a16:creationId xmlns:a16="http://schemas.microsoft.com/office/drawing/2014/main" id="{88C6BEFE-03F3-4E67-92A5-4945DA4875B4}"/>
              </a:ext>
            </a:extLst>
          </p:cNvPr>
          <p:cNvCxnSpPr>
            <a:cxnSpLocks/>
          </p:cNvCxnSpPr>
          <p:nvPr/>
        </p:nvCxnSpPr>
        <p:spPr bwMode="auto">
          <a:xfrm>
            <a:off x="2251184" y="1383401"/>
            <a:ext cx="548121" cy="163399"/>
          </a:xfrm>
          <a:prstGeom prst="line">
            <a:avLst/>
          </a:prstGeom>
          <a:noFill/>
          <a:ln w="28575" cap="flat" cmpd="sng" algn="ctr">
            <a:solidFill>
              <a:schemeClr val="accent2"/>
            </a:solidFill>
            <a:prstDash val="solid"/>
            <a:round/>
            <a:headEnd type="none" w="med" len="med"/>
            <a:tailEnd type="triangle" w="med" len="med"/>
          </a:ln>
          <a:effectLst/>
        </p:spPr>
      </p:cxnSp>
      <p:sp>
        <p:nvSpPr>
          <p:cNvPr id="132" name="Rounded Rectangle 43">
            <a:extLst>
              <a:ext uri="{FF2B5EF4-FFF2-40B4-BE49-F238E27FC236}">
                <a16:creationId xmlns:a16="http://schemas.microsoft.com/office/drawing/2014/main" id="{91AC2482-5F27-4D82-A944-886190486C7F}"/>
              </a:ext>
            </a:extLst>
          </p:cNvPr>
          <p:cNvSpPr/>
          <p:nvPr/>
        </p:nvSpPr>
        <p:spPr bwMode="auto">
          <a:xfrm>
            <a:off x="2167092" y="2698759"/>
            <a:ext cx="259511" cy="483729"/>
          </a:xfrm>
          <a:prstGeom prst="roundRect">
            <a:avLst>
              <a:gd name="adj" fmla="val 32189"/>
            </a:avLst>
          </a:prstGeom>
          <a:solidFill>
            <a:schemeClr val="accent4"/>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33" name="Rounded Rectangle 43">
            <a:extLst>
              <a:ext uri="{FF2B5EF4-FFF2-40B4-BE49-F238E27FC236}">
                <a16:creationId xmlns:a16="http://schemas.microsoft.com/office/drawing/2014/main" id="{ABEEA665-DEA6-4A81-9F01-725D1F029B28}"/>
              </a:ext>
            </a:extLst>
          </p:cNvPr>
          <p:cNvSpPr/>
          <p:nvPr/>
        </p:nvSpPr>
        <p:spPr bwMode="auto">
          <a:xfrm>
            <a:off x="2172502" y="3111096"/>
            <a:ext cx="259511" cy="619355"/>
          </a:xfrm>
          <a:prstGeom prst="roundRect">
            <a:avLst>
              <a:gd name="adj" fmla="val 32189"/>
            </a:avLst>
          </a:prstGeom>
          <a:solidFill>
            <a:schemeClr val="accent6"/>
          </a:solidFill>
          <a:ln w="28575">
            <a:noFill/>
            <a:round/>
            <a:headEnd/>
            <a:tailEnd/>
          </a:ln>
        </p:spPr>
        <p:txBody>
          <a:bodyPr rtlCol="0" anchor="ctr"/>
          <a:lstStyle/>
          <a:p>
            <a:pPr defTabSz="685800" eaLnBrk="0" hangingPunct="0">
              <a:defRPr/>
            </a:pP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134" name="TextBox 133">
            <a:extLst>
              <a:ext uri="{FF2B5EF4-FFF2-40B4-BE49-F238E27FC236}">
                <a16:creationId xmlns:a16="http://schemas.microsoft.com/office/drawing/2014/main" id="{C37BBAE8-26A1-43AD-AE8E-1A12BC3280E1}"/>
              </a:ext>
            </a:extLst>
          </p:cNvPr>
          <p:cNvSpPr txBox="1"/>
          <p:nvPr/>
        </p:nvSpPr>
        <p:spPr>
          <a:xfrm>
            <a:off x="2472829" y="3272755"/>
            <a:ext cx="500458" cy="276999"/>
          </a:xfrm>
          <a:prstGeom prst="rect">
            <a:avLst/>
          </a:prstGeom>
          <a:noFill/>
        </p:spPr>
        <p:txBody>
          <a:bodyPr wrap="none" rtlCol="0">
            <a:spAutoFit/>
          </a:bodyPr>
          <a:lstStyle/>
          <a:p>
            <a:pPr defTabSz="685783" fontAlgn="auto">
              <a:spcBef>
                <a:spcPts val="0"/>
              </a:spcBef>
              <a:spcAft>
                <a:spcPts val="0"/>
              </a:spcAft>
              <a:defRPr/>
            </a:pPr>
            <a:r>
              <a:rPr lang="en-US" sz="1200" kern="0" dirty="0">
                <a:solidFill>
                  <a:srgbClr val="000000"/>
                </a:solidFill>
                <a:latin typeface="Calibri" panose="020F0502020204030204" pitchFamily="34" charset="0"/>
                <a:ea typeface="+mn-ea"/>
                <a:cs typeface="Calibri" panose="020F0502020204030204" pitchFamily="34" charset="0"/>
              </a:rPr>
              <a:t>CD3z</a:t>
            </a:r>
          </a:p>
        </p:txBody>
      </p:sp>
      <p:sp>
        <p:nvSpPr>
          <p:cNvPr id="135" name="TextBox 134">
            <a:extLst>
              <a:ext uri="{FF2B5EF4-FFF2-40B4-BE49-F238E27FC236}">
                <a16:creationId xmlns:a16="http://schemas.microsoft.com/office/drawing/2014/main" id="{0ADE458C-8512-4CBB-9F1E-7C6B661E640E}"/>
              </a:ext>
            </a:extLst>
          </p:cNvPr>
          <p:cNvSpPr txBox="1"/>
          <p:nvPr/>
        </p:nvSpPr>
        <p:spPr>
          <a:xfrm>
            <a:off x="2463447" y="2827443"/>
            <a:ext cx="554960" cy="276999"/>
          </a:xfrm>
          <a:prstGeom prst="rect">
            <a:avLst/>
          </a:prstGeom>
          <a:noFill/>
        </p:spPr>
        <p:txBody>
          <a:bodyPr wrap="none" rtlCol="0">
            <a:spAutoFit/>
          </a:bodyPr>
          <a:lstStyle/>
          <a:p>
            <a:pPr defTabSz="685783" fontAlgn="auto">
              <a:spcBef>
                <a:spcPts val="0"/>
              </a:spcBef>
              <a:spcAft>
                <a:spcPts val="0"/>
              </a:spcAft>
              <a:defRPr/>
            </a:pPr>
            <a:r>
              <a:rPr lang="en-US" sz="1200" kern="0" dirty="0">
                <a:solidFill>
                  <a:srgbClr val="000000"/>
                </a:solidFill>
                <a:latin typeface="Calibri" panose="020F0502020204030204" pitchFamily="34" charset="0"/>
                <a:ea typeface="+mn-ea"/>
                <a:cs typeface="Calibri" panose="020F0502020204030204" pitchFamily="34" charset="0"/>
              </a:rPr>
              <a:t>4-1BB</a:t>
            </a:r>
          </a:p>
        </p:txBody>
      </p:sp>
    </p:spTree>
    <p:extLst>
      <p:ext uri="{BB962C8B-B14F-4D97-AF65-F5344CB8AC3E}">
        <p14:creationId xmlns:p14="http://schemas.microsoft.com/office/powerpoint/2010/main" val="21839864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CARTITUDE-1: Baseline Characteristics</a:t>
            </a:r>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fontAlgn="auto">
              <a:spcBef>
                <a:spcPts val="0"/>
              </a:spcBef>
              <a:spcAft>
                <a:spcPts val="0"/>
              </a:spcAft>
              <a:defRPr/>
            </a:pPr>
            <a:r>
              <a:rPr lang="da-DK" altLang="en-US" sz="900" b="0" dirty="0">
                <a:solidFill>
                  <a:srgbClr val="455560"/>
                </a:solidFill>
                <a:latin typeface="Calibri" panose="020F0502020204030204" pitchFamily="34" charset="0"/>
                <a:ea typeface="+mn-ea"/>
                <a:cs typeface="Arial" panose="020B0604020202020204" pitchFamily="34" charset="0"/>
              </a:rPr>
              <a:t>Berdeja. Lancet. 2021;398:314</a:t>
            </a:r>
            <a:r>
              <a:rPr lang="en-US" altLang="en-US" sz="900" b="0" dirty="0">
                <a:solidFill>
                  <a:srgbClr val="455560"/>
                </a:solidFill>
                <a:latin typeface="Calibri" panose="020F0502020204030204" pitchFamily="34" charset="0"/>
                <a:ea typeface="+mn-ea"/>
                <a:cs typeface="Arial" panose="020B0604020202020204" pitchFamily="34" charset="0"/>
              </a:rPr>
              <a:t>.</a:t>
            </a:r>
          </a:p>
        </p:txBody>
      </p:sp>
      <p:graphicFrame>
        <p:nvGraphicFramePr>
          <p:cNvPr id="10" name="Group 3">
            <a:extLst>
              <a:ext uri="{FF2B5EF4-FFF2-40B4-BE49-F238E27FC236}">
                <a16:creationId xmlns:a16="http://schemas.microsoft.com/office/drawing/2014/main" id="{F54DF0CC-8781-409C-A3C6-6F5FEA91D46E}"/>
              </a:ext>
            </a:extLst>
          </p:cNvPr>
          <p:cNvGraphicFramePr>
            <a:graphicFrameLocks/>
          </p:cNvGraphicFramePr>
          <p:nvPr/>
        </p:nvGraphicFramePr>
        <p:xfrm>
          <a:off x="543306" y="1215178"/>
          <a:ext cx="8068486" cy="3319416"/>
        </p:xfrm>
        <a:graphic>
          <a:graphicData uri="http://schemas.openxmlformats.org/drawingml/2006/table">
            <a:tbl>
              <a:tblPr/>
              <a:tblGrid>
                <a:gridCol w="5536679">
                  <a:extLst>
                    <a:ext uri="{9D8B030D-6E8A-4147-A177-3AD203B41FA5}">
                      <a16:colId xmlns:a16="http://schemas.microsoft.com/office/drawing/2014/main" val="20000"/>
                    </a:ext>
                  </a:extLst>
                </a:gridCol>
                <a:gridCol w="2531807">
                  <a:extLst>
                    <a:ext uri="{9D8B030D-6E8A-4147-A177-3AD203B41FA5}">
                      <a16:colId xmlns:a16="http://schemas.microsoft.com/office/drawing/2014/main" val="20001"/>
                    </a:ext>
                  </a:extLst>
                </a:gridCol>
              </a:tblGrid>
              <a:tr h="44262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tx1"/>
                          </a:solidFill>
                          <a:effectLst/>
                          <a:latin typeface="Calibri" panose="020F0502020204030204" pitchFamily="34" charset="0"/>
                        </a:rPr>
                        <a:t>Characteristic</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All Patients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(N = 97)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1"/>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age, yr (range)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61 (56-68)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Male,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400" b="0" i="0" u="none" strike="noStrike" cap="none" normalizeH="0" baseline="0" dirty="0">
                          <a:ln>
                            <a:noFill/>
                          </a:ln>
                          <a:solidFill>
                            <a:schemeClr val="bg2">
                              <a:lumMod val="10000"/>
                            </a:schemeClr>
                          </a:solidFill>
                          <a:effectLst/>
                          <a:latin typeface="Calibri" panose="020F0502020204030204" pitchFamily="34" charset="0"/>
                        </a:rPr>
                        <a:t>High-risk cytogenetics (del[17p], t[4;14], t[14;16]),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012409129"/>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High tumor burden (≥60% bone marrow plasma cells),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492125310"/>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Plasmacytomas (≥1 extramedullary),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13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950386773"/>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no. prior lines of therapy, n (range)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 (4-8)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21314975"/>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Previous autologous/allogeneic SCT,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90/8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641141525"/>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Bridging therapy,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75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648206302"/>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Triple-class refractory,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26393198"/>
                  </a:ext>
                </a:extLst>
              </a:tr>
              <a:tr h="253758">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Penta refractory,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183321638"/>
                  </a:ext>
                </a:extLst>
              </a:tr>
              <a:tr h="256501">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Refractory to anti-CD38 Ab,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475802516"/>
                  </a:ext>
                </a:extLst>
              </a:tr>
            </a:tbl>
          </a:graphicData>
        </a:graphic>
      </p:graphicFrame>
    </p:spTree>
    <p:extLst>
      <p:ext uri="{BB962C8B-B14F-4D97-AF65-F5344CB8AC3E}">
        <p14:creationId xmlns:p14="http://schemas.microsoft.com/office/powerpoint/2010/main" val="285434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CARTITUDE-1: Response and PFS</a:t>
            </a:r>
          </a:p>
        </p:txBody>
      </p:sp>
      <p:sp>
        <p:nvSpPr>
          <p:cNvPr id="8" name="Text Box 11">
            <a:extLst>
              <a:ext uri="{FF2B5EF4-FFF2-40B4-BE49-F238E27FC236}">
                <a16:creationId xmlns:a16="http://schemas.microsoft.com/office/drawing/2014/main" id="{06B7B4E8-63D2-4207-9E4A-D3CF0108E1EF}"/>
              </a:ext>
            </a:extLst>
          </p:cNvPr>
          <p:cNvSpPr txBox="1">
            <a:spLocks noChangeArrowheads="1"/>
          </p:cNvSpPr>
          <p:nvPr/>
        </p:nvSpPr>
        <p:spPr bwMode="auto">
          <a:xfrm>
            <a:off x="310755" y="4753909"/>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defRPr/>
            </a:pPr>
            <a:r>
              <a:rPr lang="da-DK" altLang="en-US" sz="900" dirty="0">
                <a:solidFill>
                  <a:srgbClr val="455560"/>
                </a:solidFill>
                <a:latin typeface="Calibri" panose="020F0502020204030204" pitchFamily="34" charset="0"/>
                <a:ea typeface="+mn-ea"/>
                <a:cs typeface="Arial" panose="020B0604020202020204" pitchFamily="34" charset="0"/>
              </a:rPr>
              <a:t>Berdeja. Lancet. 2021;398:314</a:t>
            </a:r>
            <a:r>
              <a:rPr lang="en-US" altLang="en-US" sz="900" dirty="0">
                <a:solidFill>
                  <a:srgbClr val="455560"/>
                </a:solidFill>
                <a:latin typeface="Calibri" panose="020F0502020204030204" pitchFamily="34" charset="0"/>
                <a:ea typeface="+mn-ea"/>
                <a:cs typeface="Arial" panose="020B0604020202020204" pitchFamily="34" charset="0"/>
              </a:rPr>
              <a:t>. Usmani. ASCO 2021. </a:t>
            </a:r>
            <a:r>
              <a:rPr lang="en-US" altLang="en-US" sz="900" dirty="0" err="1">
                <a:solidFill>
                  <a:srgbClr val="455560"/>
                </a:solidFill>
                <a:latin typeface="Calibri" panose="020F0502020204030204" pitchFamily="34" charset="0"/>
                <a:ea typeface="+mn-ea"/>
                <a:cs typeface="Arial" panose="020B0604020202020204" pitchFamily="34" charset="0"/>
              </a:rPr>
              <a:t>Abstr</a:t>
            </a:r>
            <a:r>
              <a:rPr lang="en-US" altLang="en-US" sz="900" dirty="0">
                <a:solidFill>
                  <a:srgbClr val="455560"/>
                </a:solidFill>
                <a:latin typeface="Calibri" panose="020F0502020204030204" pitchFamily="34" charset="0"/>
                <a:ea typeface="+mn-ea"/>
                <a:cs typeface="Arial" panose="020B0604020202020204" pitchFamily="34" charset="0"/>
              </a:rPr>
              <a:t> 8005.</a:t>
            </a:r>
          </a:p>
        </p:txBody>
      </p:sp>
      <p:cxnSp>
        <p:nvCxnSpPr>
          <p:cNvPr id="11" name="Straight Connector 10">
            <a:extLst>
              <a:ext uri="{FF2B5EF4-FFF2-40B4-BE49-F238E27FC236}">
                <a16:creationId xmlns:a16="http://schemas.microsoft.com/office/drawing/2014/main" id="{E5CD3DD0-1F8B-3E48-9E67-4C115E98BF55}"/>
              </a:ext>
            </a:extLst>
          </p:cNvPr>
          <p:cNvCxnSpPr/>
          <p:nvPr/>
        </p:nvCxnSpPr>
        <p:spPr bwMode="auto">
          <a:xfrm>
            <a:off x="1017929" y="1584676"/>
            <a:ext cx="0" cy="2561953"/>
          </a:xfrm>
          <a:prstGeom prst="line">
            <a:avLst/>
          </a:prstGeom>
          <a:noFill/>
          <a:ln w="28575" cap="flat" cmpd="sng" algn="ctr">
            <a:solidFill>
              <a:schemeClr val="bg1"/>
            </a:solidFill>
            <a:prstDash val="solid"/>
            <a:round/>
            <a:headEnd type="none" w="med" len="med"/>
            <a:tailEnd type="none" w="med" len="med"/>
          </a:ln>
          <a:effectLst/>
        </p:spPr>
      </p:cxnSp>
      <p:grpSp>
        <p:nvGrpSpPr>
          <p:cNvPr id="21" name="Group 20">
            <a:extLst>
              <a:ext uri="{FF2B5EF4-FFF2-40B4-BE49-F238E27FC236}">
                <a16:creationId xmlns:a16="http://schemas.microsoft.com/office/drawing/2014/main" id="{4412F689-92B6-9041-87E1-17C5119428F4}"/>
              </a:ext>
            </a:extLst>
          </p:cNvPr>
          <p:cNvGrpSpPr/>
          <p:nvPr/>
        </p:nvGrpSpPr>
        <p:grpSpPr>
          <a:xfrm>
            <a:off x="969923" y="1594472"/>
            <a:ext cx="48006" cy="2542360"/>
            <a:chOff x="2150146" y="2142308"/>
            <a:chExt cx="64008" cy="3389813"/>
          </a:xfrm>
        </p:grpSpPr>
        <p:cxnSp>
          <p:nvCxnSpPr>
            <p:cNvPr id="14" name="Straight Connector 13">
              <a:extLst>
                <a:ext uri="{FF2B5EF4-FFF2-40B4-BE49-F238E27FC236}">
                  <a16:creationId xmlns:a16="http://schemas.microsoft.com/office/drawing/2014/main" id="{8E691D3A-AA90-AB40-99FA-4A581E448942}"/>
                </a:ext>
              </a:extLst>
            </p:cNvPr>
            <p:cNvCxnSpPr>
              <a:cxnSpLocks/>
            </p:cNvCxnSpPr>
            <p:nvPr/>
          </p:nvCxnSpPr>
          <p:spPr bwMode="auto">
            <a:xfrm flipH="1">
              <a:off x="2150146" y="214230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1BC1B730-B5E9-394E-BF2E-6A69A84A7E3B}"/>
                </a:ext>
              </a:extLst>
            </p:cNvPr>
            <p:cNvCxnSpPr>
              <a:cxnSpLocks/>
            </p:cNvCxnSpPr>
            <p:nvPr/>
          </p:nvCxnSpPr>
          <p:spPr bwMode="auto">
            <a:xfrm flipH="1">
              <a:off x="2150146" y="282027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5D0DEC8E-E20A-5F43-BF62-6E3BFC2E51E6}"/>
                </a:ext>
              </a:extLst>
            </p:cNvPr>
            <p:cNvCxnSpPr>
              <a:cxnSpLocks/>
            </p:cNvCxnSpPr>
            <p:nvPr/>
          </p:nvCxnSpPr>
          <p:spPr bwMode="auto">
            <a:xfrm flipH="1">
              <a:off x="2150146" y="349823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BDAA893-3371-054F-A0FC-BCE3D0B03A33}"/>
                </a:ext>
              </a:extLst>
            </p:cNvPr>
            <p:cNvCxnSpPr>
              <a:cxnSpLocks/>
            </p:cNvCxnSpPr>
            <p:nvPr/>
          </p:nvCxnSpPr>
          <p:spPr bwMode="auto">
            <a:xfrm flipH="1">
              <a:off x="2150146" y="417619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72A007EF-0B5C-A640-B74E-AE7BDC4306B3}"/>
                </a:ext>
              </a:extLst>
            </p:cNvPr>
            <p:cNvCxnSpPr>
              <a:cxnSpLocks/>
            </p:cNvCxnSpPr>
            <p:nvPr/>
          </p:nvCxnSpPr>
          <p:spPr bwMode="auto">
            <a:xfrm flipH="1">
              <a:off x="2150146" y="485416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F0A6CF4A-AA04-624F-9227-3919E29B5919}"/>
                </a:ext>
              </a:extLst>
            </p:cNvPr>
            <p:cNvCxnSpPr>
              <a:cxnSpLocks/>
            </p:cNvCxnSpPr>
            <p:nvPr/>
          </p:nvCxnSpPr>
          <p:spPr bwMode="auto">
            <a:xfrm flipH="1">
              <a:off x="2150146" y="5532121"/>
              <a:ext cx="64008" cy="0"/>
            </a:xfrm>
            <a:prstGeom prst="line">
              <a:avLst/>
            </a:prstGeom>
            <a:noFill/>
            <a:ln w="28575" cap="flat" cmpd="sng" algn="ctr">
              <a:solidFill>
                <a:schemeClr val="bg1"/>
              </a:solidFill>
              <a:prstDash val="solid"/>
              <a:round/>
              <a:headEnd type="none" w="med" len="med"/>
              <a:tailEnd type="none" w="med" len="med"/>
            </a:ln>
            <a:effectLst/>
          </p:spPr>
        </p:cxnSp>
      </p:grpSp>
      <p:sp>
        <p:nvSpPr>
          <p:cNvPr id="22" name="Left Brace 21">
            <a:extLst>
              <a:ext uri="{FF2B5EF4-FFF2-40B4-BE49-F238E27FC236}">
                <a16:creationId xmlns:a16="http://schemas.microsoft.com/office/drawing/2014/main" id="{80119854-30FB-BA41-A29F-7D8C762069F1}"/>
              </a:ext>
            </a:extLst>
          </p:cNvPr>
          <p:cNvSpPr/>
          <p:nvPr/>
        </p:nvSpPr>
        <p:spPr bwMode="auto">
          <a:xfrm>
            <a:off x="1546162" y="1638559"/>
            <a:ext cx="122449" cy="2062299"/>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23" name="Left Brace 22">
            <a:extLst>
              <a:ext uri="{FF2B5EF4-FFF2-40B4-BE49-F238E27FC236}">
                <a16:creationId xmlns:a16="http://schemas.microsoft.com/office/drawing/2014/main" id="{7237830A-5611-694F-8D2E-FECB74129102}"/>
              </a:ext>
            </a:extLst>
          </p:cNvPr>
          <p:cNvSpPr/>
          <p:nvPr/>
        </p:nvSpPr>
        <p:spPr bwMode="auto">
          <a:xfrm rot="10800000">
            <a:off x="2589557" y="1638559"/>
            <a:ext cx="156733" cy="2439489"/>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cxnSp>
        <p:nvCxnSpPr>
          <p:cNvPr id="25" name="Straight Connector 24">
            <a:extLst>
              <a:ext uri="{FF2B5EF4-FFF2-40B4-BE49-F238E27FC236}">
                <a16:creationId xmlns:a16="http://schemas.microsoft.com/office/drawing/2014/main" id="{D20AE03D-21AF-914E-844E-C476024AC01A}"/>
              </a:ext>
            </a:extLst>
          </p:cNvPr>
          <p:cNvCxnSpPr>
            <a:cxnSpLocks/>
          </p:cNvCxnSpPr>
          <p:nvPr/>
        </p:nvCxnSpPr>
        <p:spPr bwMode="auto">
          <a:xfrm>
            <a:off x="2104596" y="4131934"/>
            <a:ext cx="470265" cy="127361"/>
          </a:xfrm>
          <a:prstGeom prst="line">
            <a:avLst/>
          </a:prstGeom>
          <a:noFill/>
          <a:ln w="28575" cap="flat" cmpd="sng" algn="ctr">
            <a:solidFill>
              <a:schemeClr val="bg1"/>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5E6D8405-55D2-8C4A-831B-599439DFACD0}"/>
              </a:ext>
            </a:extLst>
          </p:cNvPr>
          <p:cNvSpPr txBox="1"/>
          <p:nvPr/>
        </p:nvSpPr>
        <p:spPr bwMode="auto">
          <a:xfrm>
            <a:off x="2526699" y="4127036"/>
            <a:ext cx="68524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3.1%</a:t>
            </a:r>
          </a:p>
        </p:txBody>
      </p:sp>
      <p:sp>
        <p:nvSpPr>
          <p:cNvPr id="30" name="TextBox 29">
            <a:extLst>
              <a:ext uri="{FF2B5EF4-FFF2-40B4-BE49-F238E27FC236}">
                <a16:creationId xmlns:a16="http://schemas.microsoft.com/office/drawing/2014/main" id="{D1BA608B-FC18-F846-A3B7-7CD6503D4CEF}"/>
              </a:ext>
            </a:extLst>
          </p:cNvPr>
          <p:cNvSpPr txBox="1"/>
          <p:nvPr/>
        </p:nvSpPr>
        <p:spPr bwMode="auto">
          <a:xfrm rot="16200000">
            <a:off x="-779503" y="2689978"/>
            <a:ext cx="25080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Patients %</a:t>
            </a:r>
          </a:p>
        </p:txBody>
      </p:sp>
      <p:sp>
        <p:nvSpPr>
          <p:cNvPr id="31" name="TextBox 30">
            <a:extLst>
              <a:ext uri="{FF2B5EF4-FFF2-40B4-BE49-F238E27FC236}">
                <a16:creationId xmlns:a16="http://schemas.microsoft.com/office/drawing/2014/main" id="{EBC37D72-839E-8743-8ED2-A2F0F26FE16F}"/>
              </a:ext>
            </a:extLst>
          </p:cNvPr>
          <p:cNvSpPr txBox="1"/>
          <p:nvPr/>
        </p:nvSpPr>
        <p:spPr bwMode="auto">
          <a:xfrm>
            <a:off x="548247" y="1455972"/>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100</a:t>
            </a:r>
          </a:p>
        </p:txBody>
      </p:sp>
      <p:sp>
        <p:nvSpPr>
          <p:cNvPr id="32" name="TextBox 31">
            <a:extLst>
              <a:ext uri="{FF2B5EF4-FFF2-40B4-BE49-F238E27FC236}">
                <a16:creationId xmlns:a16="http://schemas.microsoft.com/office/drawing/2014/main" id="{ADAE9E36-27DF-054B-A01F-8949D936385A}"/>
              </a:ext>
            </a:extLst>
          </p:cNvPr>
          <p:cNvSpPr txBox="1"/>
          <p:nvPr/>
        </p:nvSpPr>
        <p:spPr bwMode="auto">
          <a:xfrm>
            <a:off x="548247" y="1964445"/>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80</a:t>
            </a:r>
          </a:p>
        </p:txBody>
      </p:sp>
      <p:sp>
        <p:nvSpPr>
          <p:cNvPr id="33" name="TextBox 32">
            <a:extLst>
              <a:ext uri="{FF2B5EF4-FFF2-40B4-BE49-F238E27FC236}">
                <a16:creationId xmlns:a16="http://schemas.microsoft.com/office/drawing/2014/main" id="{46EC0171-4604-B844-BE90-6F34950CC1DC}"/>
              </a:ext>
            </a:extLst>
          </p:cNvPr>
          <p:cNvSpPr txBox="1"/>
          <p:nvPr/>
        </p:nvSpPr>
        <p:spPr bwMode="auto">
          <a:xfrm>
            <a:off x="548247" y="2472917"/>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60</a:t>
            </a:r>
          </a:p>
        </p:txBody>
      </p:sp>
      <p:sp>
        <p:nvSpPr>
          <p:cNvPr id="34" name="TextBox 33">
            <a:extLst>
              <a:ext uri="{FF2B5EF4-FFF2-40B4-BE49-F238E27FC236}">
                <a16:creationId xmlns:a16="http://schemas.microsoft.com/office/drawing/2014/main" id="{652A742D-507F-944E-9654-109ADCA31746}"/>
              </a:ext>
            </a:extLst>
          </p:cNvPr>
          <p:cNvSpPr txBox="1"/>
          <p:nvPr/>
        </p:nvSpPr>
        <p:spPr bwMode="auto">
          <a:xfrm>
            <a:off x="548247" y="2981389"/>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40</a:t>
            </a:r>
          </a:p>
        </p:txBody>
      </p:sp>
      <p:sp>
        <p:nvSpPr>
          <p:cNvPr id="35" name="TextBox 34">
            <a:extLst>
              <a:ext uri="{FF2B5EF4-FFF2-40B4-BE49-F238E27FC236}">
                <a16:creationId xmlns:a16="http://schemas.microsoft.com/office/drawing/2014/main" id="{47E03742-2AC9-AB4F-BD9D-9C3FCB5EE89F}"/>
              </a:ext>
            </a:extLst>
          </p:cNvPr>
          <p:cNvSpPr txBox="1"/>
          <p:nvPr/>
        </p:nvSpPr>
        <p:spPr bwMode="auto">
          <a:xfrm>
            <a:off x="548247" y="3489861"/>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20</a:t>
            </a:r>
          </a:p>
        </p:txBody>
      </p:sp>
      <p:sp>
        <p:nvSpPr>
          <p:cNvPr id="36" name="TextBox 35">
            <a:extLst>
              <a:ext uri="{FF2B5EF4-FFF2-40B4-BE49-F238E27FC236}">
                <a16:creationId xmlns:a16="http://schemas.microsoft.com/office/drawing/2014/main" id="{69D8318A-88DF-CD42-94A0-45EFFD2D0F3B}"/>
              </a:ext>
            </a:extLst>
          </p:cNvPr>
          <p:cNvSpPr txBox="1"/>
          <p:nvPr/>
        </p:nvSpPr>
        <p:spPr bwMode="auto">
          <a:xfrm>
            <a:off x="548247" y="3998332"/>
            <a:ext cx="4456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0</a:t>
            </a:r>
          </a:p>
        </p:txBody>
      </p:sp>
      <p:sp>
        <p:nvSpPr>
          <p:cNvPr id="37" name="TextBox 36">
            <a:extLst>
              <a:ext uri="{FF2B5EF4-FFF2-40B4-BE49-F238E27FC236}">
                <a16:creationId xmlns:a16="http://schemas.microsoft.com/office/drawing/2014/main" id="{F8151F98-D8CE-924D-BE84-EB8B54FCD17F}"/>
              </a:ext>
            </a:extLst>
          </p:cNvPr>
          <p:cNvSpPr txBox="1"/>
          <p:nvPr/>
        </p:nvSpPr>
        <p:spPr bwMode="auto">
          <a:xfrm>
            <a:off x="1511555" y="1282758"/>
            <a:ext cx="123505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ORR: 97.9%</a:t>
            </a:r>
          </a:p>
        </p:txBody>
      </p:sp>
      <p:sp>
        <p:nvSpPr>
          <p:cNvPr id="38" name="TextBox 37">
            <a:extLst>
              <a:ext uri="{FF2B5EF4-FFF2-40B4-BE49-F238E27FC236}">
                <a16:creationId xmlns:a16="http://schemas.microsoft.com/office/drawing/2014/main" id="{29A24DF5-032F-C247-8930-336AACDC5C53}"/>
              </a:ext>
            </a:extLst>
          </p:cNvPr>
          <p:cNvSpPr txBox="1"/>
          <p:nvPr/>
        </p:nvSpPr>
        <p:spPr bwMode="auto">
          <a:xfrm>
            <a:off x="1014401" y="2450154"/>
            <a:ext cx="617529"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80.4%</a:t>
            </a:r>
            <a:br>
              <a:rPr lang="en-US" sz="1350" dirty="0">
                <a:solidFill>
                  <a:srgbClr val="000000"/>
                </a:solidFill>
                <a:latin typeface="Calibri" panose="020F0502020204030204" pitchFamily="34" charset="0"/>
                <a:ea typeface="+mn-ea"/>
                <a:cs typeface="Arial" panose="020B0604020202020204" pitchFamily="34" charset="0"/>
              </a:rPr>
            </a:br>
            <a:r>
              <a:rPr lang="en-US" sz="1350" dirty="0" err="1">
                <a:solidFill>
                  <a:srgbClr val="000000"/>
                </a:solidFill>
                <a:latin typeface="Calibri" panose="020F0502020204030204" pitchFamily="34" charset="0"/>
                <a:ea typeface="+mn-ea"/>
                <a:cs typeface="Arial" panose="020B0604020202020204" pitchFamily="34" charset="0"/>
              </a:rPr>
              <a:t>sCR</a:t>
            </a: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05E4E39C-D7AC-A744-BEDD-373723C1E946}"/>
              </a:ext>
            </a:extLst>
          </p:cNvPr>
          <p:cNvSpPr txBox="1"/>
          <p:nvPr/>
        </p:nvSpPr>
        <p:spPr bwMode="auto">
          <a:xfrm>
            <a:off x="2717173" y="2640424"/>
            <a:ext cx="61752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94.8%</a:t>
            </a:r>
            <a:br>
              <a:rPr lang="en-US" sz="1350" dirty="0">
                <a:solidFill>
                  <a:srgbClr val="000000"/>
                </a:solidFill>
                <a:latin typeface="Calibri" panose="020F0502020204030204" pitchFamily="34" charset="0"/>
                <a:ea typeface="+mn-ea"/>
                <a:cs typeface="Arial" panose="020B0604020202020204" pitchFamily="34" charset="0"/>
              </a:rPr>
            </a:br>
            <a:r>
              <a:rPr lang="en-US" sz="1350" dirty="0">
                <a:solidFill>
                  <a:srgbClr val="000000"/>
                </a:solidFill>
                <a:latin typeface="Calibri" panose="020F0502020204030204" pitchFamily="34" charset="0"/>
                <a:ea typeface="+mn-ea"/>
                <a:cs typeface="Arial" panose="020B0604020202020204" pitchFamily="34" charset="0"/>
              </a:rPr>
              <a:t>≥VGPR</a:t>
            </a:r>
            <a:endParaRPr lang="en-US" sz="1350" b="1" dirty="0">
              <a:solidFill>
                <a:srgbClr val="000000"/>
              </a:solidFill>
              <a:latin typeface="Calibri" panose="020F050202020403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5D61E9C3-0D64-2743-AB25-FA329B45D247}"/>
              </a:ext>
            </a:extLst>
          </p:cNvPr>
          <p:cNvSpPr txBox="1"/>
          <p:nvPr/>
        </p:nvSpPr>
        <p:spPr bwMode="auto">
          <a:xfrm>
            <a:off x="320720" y="4446872"/>
            <a:ext cx="12022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Best response:</a:t>
            </a:r>
          </a:p>
        </p:txBody>
      </p:sp>
      <p:sp>
        <p:nvSpPr>
          <p:cNvPr id="43" name="TextBox 42">
            <a:extLst>
              <a:ext uri="{FF2B5EF4-FFF2-40B4-BE49-F238E27FC236}">
                <a16:creationId xmlns:a16="http://schemas.microsoft.com/office/drawing/2014/main" id="{EABBA01F-CDAD-994D-9E2E-2BFDE2A522BC}"/>
              </a:ext>
            </a:extLst>
          </p:cNvPr>
          <p:cNvSpPr txBox="1"/>
          <p:nvPr/>
        </p:nvSpPr>
        <p:spPr bwMode="auto">
          <a:xfrm>
            <a:off x="1689252" y="4457820"/>
            <a:ext cx="40632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PR</a:t>
            </a:r>
          </a:p>
        </p:txBody>
      </p:sp>
      <p:sp>
        <p:nvSpPr>
          <p:cNvPr id="44" name="TextBox 43">
            <a:extLst>
              <a:ext uri="{FF2B5EF4-FFF2-40B4-BE49-F238E27FC236}">
                <a16:creationId xmlns:a16="http://schemas.microsoft.com/office/drawing/2014/main" id="{2C131BBD-1421-034A-A7F4-3C55AECA5DBA}"/>
              </a:ext>
            </a:extLst>
          </p:cNvPr>
          <p:cNvSpPr txBox="1"/>
          <p:nvPr/>
        </p:nvSpPr>
        <p:spPr bwMode="auto">
          <a:xfrm>
            <a:off x="2148114" y="4457820"/>
            <a:ext cx="62478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VGPR</a:t>
            </a:r>
          </a:p>
        </p:txBody>
      </p:sp>
      <p:sp>
        <p:nvSpPr>
          <p:cNvPr id="45" name="TextBox 44">
            <a:extLst>
              <a:ext uri="{FF2B5EF4-FFF2-40B4-BE49-F238E27FC236}">
                <a16:creationId xmlns:a16="http://schemas.microsoft.com/office/drawing/2014/main" id="{53E79630-7FB5-FE49-B15E-371AA6A404E8}"/>
              </a:ext>
            </a:extLst>
          </p:cNvPr>
          <p:cNvSpPr txBox="1"/>
          <p:nvPr/>
        </p:nvSpPr>
        <p:spPr bwMode="auto">
          <a:xfrm>
            <a:off x="2799511" y="4457820"/>
            <a:ext cx="406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dirty="0" err="1">
                <a:solidFill>
                  <a:srgbClr val="000000"/>
                </a:solidFill>
                <a:latin typeface="Calibri" panose="020F0502020204030204" pitchFamily="34" charset="0"/>
                <a:ea typeface="+mn-ea"/>
                <a:cs typeface="Arial" panose="020B0604020202020204" pitchFamily="34" charset="0"/>
              </a:rPr>
              <a:t>sCR</a:t>
            </a:r>
            <a:endParaRPr lang="en-US" sz="1350" dirty="0">
              <a:solidFill>
                <a:srgbClr val="000000"/>
              </a:solidFill>
              <a:latin typeface="Calibri" panose="020F0502020204030204" pitchFamily="34" charset="0"/>
              <a:ea typeface="+mn-ea"/>
              <a:cs typeface="Arial" panose="020B0604020202020204" pitchFamily="34" charset="0"/>
            </a:endParaRPr>
          </a:p>
        </p:txBody>
      </p:sp>
      <p:sp>
        <p:nvSpPr>
          <p:cNvPr id="46" name="Rectangle 45">
            <a:extLst>
              <a:ext uri="{FF2B5EF4-FFF2-40B4-BE49-F238E27FC236}">
                <a16:creationId xmlns:a16="http://schemas.microsoft.com/office/drawing/2014/main" id="{8859295A-B968-B44D-A5A4-762F3D3318B6}"/>
              </a:ext>
            </a:extLst>
          </p:cNvPr>
          <p:cNvSpPr/>
          <p:nvPr/>
        </p:nvSpPr>
        <p:spPr bwMode="auto">
          <a:xfrm>
            <a:off x="1608176" y="4543206"/>
            <a:ext cx="108368" cy="108368"/>
          </a:xfrm>
          <a:prstGeom prst="rect">
            <a:avLst/>
          </a:prstGeom>
          <a:solidFill>
            <a:schemeClr val="accent1"/>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CAFC66DA-8810-4345-9032-AC591FB3AA02}"/>
              </a:ext>
            </a:extLst>
          </p:cNvPr>
          <p:cNvSpPr/>
          <p:nvPr/>
        </p:nvSpPr>
        <p:spPr bwMode="auto">
          <a:xfrm>
            <a:off x="2045601" y="4543206"/>
            <a:ext cx="108368" cy="108368"/>
          </a:xfrm>
          <a:prstGeom prst="rect">
            <a:avLst/>
          </a:prstGeom>
          <a:solidFill>
            <a:schemeClr val="accent3"/>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A17666AC-F7C8-E943-89D1-A116CD1DA8D8}"/>
              </a:ext>
            </a:extLst>
          </p:cNvPr>
          <p:cNvSpPr/>
          <p:nvPr/>
        </p:nvSpPr>
        <p:spPr bwMode="auto">
          <a:xfrm>
            <a:off x="2721328" y="4543206"/>
            <a:ext cx="108368" cy="108368"/>
          </a:xfrm>
          <a:prstGeom prst="rect">
            <a:avLst/>
          </a:prstGeom>
          <a:solidFill>
            <a:schemeClr val="accent4"/>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214BDE24-0E49-BF46-8A49-5CCAF9171740}"/>
              </a:ext>
            </a:extLst>
          </p:cNvPr>
          <p:cNvGrpSpPr/>
          <p:nvPr/>
        </p:nvGrpSpPr>
        <p:grpSpPr>
          <a:xfrm>
            <a:off x="1680517" y="1638560"/>
            <a:ext cx="888597" cy="2503532"/>
            <a:chOff x="3042618" y="2201091"/>
            <a:chExt cx="1184796" cy="3338043"/>
          </a:xfrm>
        </p:grpSpPr>
        <p:sp>
          <p:nvSpPr>
            <p:cNvPr id="49" name="Rectangle 48">
              <a:extLst>
                <a:ext uri="{FF2B5EF4-FFF2-40B4-BE49-F238E27FC236}">
                  <a16:creationId xmlns:a16="http://schemas.microsoft.com/office/drawing/2014/main" id="{3D69C721-CB34-3142-ADE4-E86B7AC06CB7}"/>
                </a:ext>
              </a:extLst>
            </p:cNvPr>
            <p:cNvSpPr/>
            <p:nvPr/>
          </p:nvSpPr>
          <p:spPr bwMode="auto">
            <a:xfrm>
              <a:off x="3042618" y="2201091"/>
              <a:ext cx="1184796" cy="3338043"/>
            </a:xfrm>
            <a:prstGeom prst="rect">
              <a:avLst/>
            </a:prstGeom>
            <a:solidFill>
              <a:schemeClr val="accent4"/>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AB1D5209-7A73-D04E-A474-2D74B9CD7B53}"/>
                </a:ext>
              </a:extLst>
            </p:cNvPr>
            <p:cNvSpPr/>
            <p:nvPr/>
          </p:nvSpPr>
          <p:spPr bwMode="auto">
            <a:xfrm>
              <a:off x="3042618" y="4931230"/>
              <a:ext cx="1184796" cy="588311"/>
            </a:xfrm>
            <a:prstGeom prst="rect">
              <a:avLst/>
            </a:prstGeom>
            <a:solidFill>
              <a:schemeClr val="accent3"/>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E8753530-B857-0A49-805E-51862E8F2E7F}"/>
                </a:ext>
              </a:extLst>
            </p:cNvPr>
            <p:cNvSpPr/>
            <p:nvPr/>
          </p:nvSpPr>
          <p:spPr bwMode="auto">
            <a:xfrm>
              <a:off x="3042618" y="5414596"/>
              <a:ext cx="1184796" cy="124537"/>
            </a:xfrm>
            <a:prstGeom prst="rect">
              <a:avLst/>
            </a:prstGeom>
            <a:solidFill>
              <a:schemeClr val="accent1"/>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grpSp>
      <p:sp>
        <p:nvSpPr>
          <p:cNvPr id="40" name="TextBox 39">
            <a:extLst>
              <a:ext uri="{FF2B5EF4-FFF2-40B4-BE49-F238E27FC236}">
                <a16:creationId xmlns:a16="http://schemas.microsoft.com/office/drawing/2014/main" id="{6631493E-C0E7-534D-AA2A-63AF31898551}"/>
              </a:ext>
            </a:extLst>
          </p:cNvPr>
          <p:cNvSpPr txBox="1"/>
          <p:nvPr/>
        </p:nvSpPr>
        <p:spPr bwMode="auto">
          <a:xfrm>
            <a:off x="1842239" y="2531209"/>
            <a:ext cx="6175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FFFFFF"/>
                </a:solidFill>
                <a:latin typeface="Calibri" panose="020F0502020204030204" pitchFamily="34" charset="0"/>
                <a:ea typeface="+mn-ea"/>
                <a:cs typeface="Arial" panose="020B0604020202020204" pitchFamily="34" charset="0"/>
              </a:rPr>
              <a:t>80.4%</a:t>
            </a:r>
          </a:p>
        </p:txBody>
      </p:sp>
      <p:sp>
        <p:nvSpPr>
          <p:cNvPr id="41" name="TextBox 40">
            <a:extLst>
              <a:ext uri="{FF2B5EF4-FFF2-40B4-BE49-F238E27FC236}">
                <a16:creationId xmlns:a16="http://schemas.microsoft.com/office/drawing/2014/main" id="{7D102589-FC7A-8F40-817D-B8FA07F2F250}"/>
              </a:ext>
            </a:extLst>
          </p:cNvPr>
          <p:cNvSpPr txBox="1"/>
          <p:nvPr/>
        </p:nvSpPr>
        <p:spPr bwMode="auto">
          <a:xfrm>
            <a:off x="1839707" y="3721333"/>
            <a:ext cx="6175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FFFFFF"/>
                </a:solidFill>
                <a:latin typeface="Calibri" panose="020F0502020204030204" pitchFamily="34" charset="0"/>
                <a:ea typeface="+mn-ea"/>
                <a:cs typeface="Arial" panose="020B0604020202020204" pitchFamily="34" charset="0"/>
              </a:rPr>
              <a:t>14.4%</a:t>
            </a:r>
          </a:p>
        </p:txBody>
      </p:sp>
      <p:cxnSp>
        <p:nvCxnSpPr>
          <p:cNvPr id="86" name="Straight Connector 85">
            <a:extLst>
              <a:ext uri="{FF2B5EF4-FFF2-40B4-BE49-F238E27FC236}">
                <a16:creationId xmlns:a16="http://schemas.microsoft.com/office/drawing/2014/main" id="{24DAAFBF-03F3-41B3-BDAD-080172664DC7}"/>
              </a:ext>
            </a:extLst>
          </p:cNvPr>
          <p:cNvCxnSpPr>
            <a:cxnSpLocks/>
          </p:cNvCxnSpPr>
          <p:nvPr/>
        </p:nvCxnSpPr>
        <p:spPr bwMode="auto">
          <a:xfrm>
            <a:off x="4274178" y="1883660"/>
            <a:ext cx="0" cy="2367763"/>
          </a:xfrm>
          <a:prstGeom prst="line">
            <a:avLst/>
          </a:prstGeom>
          <a:noFill/>
          <a:ln w="28575" cap="flat" cmpd="sng" algn="ctr">
            <a:solidFill>
              <a:schemeClr val="bg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EFAF1167-0ED1-4F9C-83E4-E117C0EF1E8A}"/>
              </a:ext>
            </a:extLst>
          </p:cNvPr>
          <p:cNvCxnSpPr>
            <a:cxnSpLocks/>
          </p:cNvCxnSpPr>
          <p:nvPr/>
        </p:nvCxnSpPr>
        <p:spPr bwMode="auto">
          <a:xfrm>
            <a:off x="4264168" y="4251422"/>
            <a:ext cx="4136102" cy="0"/>
          </a:xfrm>
          <a:prstGeom prst="line">
            <a:avLst/>
          </a:prstGeom>
          <a:noFill/>
          <a:ln w="28575" cap="flat" cmpd="sng" algn="ctr">
            <a:solidFill>
              <a:schemeClr val="bg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AAB9D353-C8F2-4B10-823C-68D319D811F6}"/>
              </a:ext>
            </a:extLst>
          </p:cNvPr>
          <p:cNvCxnSpPr>
            <a:cxnSpLocks/>
          </p:cNvCxnSpPr>
          <p:nvPr/>
        </p:nvCxnSpPr>
        <p:spPr bwMode="auto">
          <a:xfrm flipH="1">
            <a:off x="4229125" y="1893670"/>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3EE8EE69-ACB7-460B-BC71-7773489DE1F2}"/>
              </a:ext>
            </a:extLst>
          </p:cNvPr>
          <p:cNvCxnSpPr>
            <a:cxnSpLocks/>
          </p:cNvCxnSpPr>
          <p:nvPr/>
        </p:nvCxnSpPr>
        <p:spPr bwMode="auto">
          <a:xfrm flipH="1">
            <a:off x="4229125" y="212944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A8F83C78-F9E0-44A7-96A3-CED604E353A0}"/>
              </a:ext>
            </a:extLst>
          </p:cNvPr>
          <p:cNvCxnSpPr>
            <a:cxnSpLocks/>
          </p:cNvCxnSpPr>
          <p:nvPr/>
        </p:nvCxnSpPr>
        <p:spPr bwMode="auto">
          <a:xfrm flipH="1">
            <a:off x="4229125" y="2365221"/>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384C2810-2532-4227-9835-9B7B12BB402B}"/>
              </a:ext>
            </a:extLst>
          </p:cNvPr>
          <p:cNvCxnSpPr>
            <a:cxnSpLocks/>
          </p:cNvCxnSpPr>
          <p:nvPr/>
        </p:nvCxnSpPr>
        <p:spPr bwMode="auto">
          <a:xfrm flipH="1">
            <a:off x="4229125" y="2600996"/>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20924C37-55C1-4134-AA65-5A628CB7E6D3}"/>
              </a:ext>
            </a:extLst>
          </p:cNvPr>
          <p:cNvCxnSpPr>
            <a:cxnSpLocks/>
          </p:cNvCxnSpPr>
          <p:nvPr/>
        </p:nvCxnSpPr>
        <p:spPr bwMode="auto">
          <a:xfrm flipH="1">
            <a:off x="4229125" y="2836771"/>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695D3F5A-F28B-4E0E-9CB9-F5057D719762}"/>
              </a:ext>
            </a:extLst>
          </p:cNvPr>
          <p:cNvCxnSpPr>
            <a:cxnSpLocks/>
          </p:cNvCxnSpPr>
          <p:nvPr/>
        </p:nvCxnSpPr>
        <p:spPr bwMode="auto">
          <a:xfrm flipH="1">
            <a:off x="4229125" y="307254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A27464CF-4690-4D49-9099-EA63D54CECE4}"/>
              </a:ext>
            </a:extLst>
          </p:cNvPr>
          <p:cNvCxnSpPr>
            <a:cxnSpLocks/>
          </p:cNvCxnSpPr>
          <p:nvPr/>
        </p:nvCxnSpPr>
        <p:spPr bwMode="auto">
          <a:xfrm flipH="1">
            <a:off x="4229125" y="330832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29538A01-EB00-4B5B-9EF3-5EB25229CFC5}"/>
              </a:ext>
            </a:extLst>
          </p:cNvPr>
          <p:cNvCxnSpPr>
            <a:cxnSpLocks/>
          </p:cNvCxnSpPr>
          <p:nvPr/>
        </p:nvCxnSpPr>
        <p:spPr bwMode="auto">
          <a:xfrm flipH="1">
            <a:off x="4229125" y="3544097"/>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16250507-F245-400A-AE54-93C2CCCA2582}"/>
              </a:ext>
            </a:extLst>
          </p:cNvPr>
          <p:cNvCxnSpPr>
            <a:cxnSpLocks/>
          </p:cNvCxnSpPr>
          <p:nvPr/>
        </p:nvCxnSpPr>
        <p:spPr bwMode="auto">
          <a:xfrm flipH="1">
            <a:off x="4229125" y="377987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8CC463B8-4D74-4DCE-A270-286D84940DEB}"/>
              </a:ext>
            </a:extLst>
          </p:cNvPr>
          <p:cNvCxnSpPr>
            <a:cxnSpLocks/>
          </p:cNvCxnSpPr>
          <p:nvPr/>
        </p:nvCxnSpPr>
        <p:spPr bwMode="auto">
          <a:xfrm flipH="1">
            <a:off x="4229125" y="4015648"/>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DCACD790-C321-4A44-815C-6D1B9799DBF9}"/>
              </a:ext>
            </a:extLst>
          </p:cNvPr>
          <p:cNvCxnSpPr>
            <a:cxnSpLocks/>
          </p:cNvCxnSpPr>
          <p:nvPr/>
        </p:nvCxnSpPr>
        <p:spPr bwMode="auto">
          <a:xfrm flipH="1">
            <a:off x="4229125" y="4251422"/>
            <a:ext cx="48006" cy="0"/>
          </a:xfrm>
          <a:prstGeom prst="line">
            <a:avLst/>
          </a:prstGeom>
          <a:noFill/>
          <a:ln w="28575" cap="flat" cmpd="sng" algn="ctr">
            <a:solidFill>
              <a:schemeClr val="bg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AC1E46AE-FE93-4EC6-AED3-A518F006703D}"/>
              </a:ext>
            </a:extLst>
          </p:cNvPr>
          <p:cNvCxnSpPr>
            <a:cxnSpLocks/>
          </p:cNvCxnSpPr>
          <p:nvPr/>
        </p:nvCxnSpPr>
        <p:spPr bwMode="auto">
          <a:xfrm>
            <a:off x="4274178"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75D97A65-F05B-4D38-ADFD-25EA38F71252}"/>
              </a:ext>
            </a:extLst>
          </p:cNvPr>
          <p:cNvCxnSpPr>
            <a:cxnSpLocks/>
          </p:cNvCxnSpPr>
          <p:nvPr/>
        </p:nvCxnSpPr>
        <p:spPr bwMode="auto">
          <a:xfrm>
            <a:off x="4685453"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8C56F523-E721-4806-A2F6-06E632179E59}"/>
              </a:ext>
            </a:extLst>
          </p:cNvPr>
          <p:cNvCxnSpPr>
            <a:cxnSpLocks/>
          </p:cNvCxnSpPr>
          <p:nvPr/>
        </p:nvCxnSpPr>
        <p:spPr bwMode="auto">
          <a:xfrm>
            <a:off x="5096727"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560153FF-63A7-49AA-AA9C-C7135FAA7424}"/>
              </a:ext>
            </a:extLst>
          </p:cNvPr>
          <p:cNvCxnSpPr>
            <a:cxnSpLocks/>
          </p:cNvCxnSpPr>
          <p:nvPr/>
        </p:nvCxnSpPr>
        <p:spPr bwMode="auto">
          <a:xfrm>
            <a:off x="5508002"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5DA844E5-21A9-4C35-B3E3-7478B3EAC34D}"/>
              </a:ext>
            </a:extLst>
          </p:cNvPr>
          <p:cNvCxnSpPr>
            <a:cxnSpLocks/>
          </p:cNvCxnSpPr>
          <p:nvPr/>
        </p:nvCxnSpPr>
        <p:spPr bwMode="auto">
          <a:xfrm>
            <a:off x="5919276"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B7EAB391-D6B6-4D69-BBA1-FC5E99B0C1D3}"/>
              </a:ext>
            </a:extLst>
          </p:cNvPr>
          <p:cNvCxnSpPr>
            <a:cxnSpLocks/>
          </p:cNvCxnSpPr>
          <p:nvPr/>
        </p:nvCxnSpPr>
        <p:spPr bwMode="auto">
          <a:xfrm>
            <a:off x="6330551"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A7C1186E-A344-4C51-A202-1AF61322A37E}"/>
              </a:ext>
            </a:extLst>
          </p:cNvPr>
          <p:cNvCxnSpPr>
            <a:cxnSpLocks/>
          </p:cNvCxnSpPr>
          <p:nvPr/>
        </p:nvCxnSpPr>
        <p:spPr bwMode="auto">
          <a:xfrm>
            <a:off x="6741825"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966C7C2C-0AEB-4D7A-8CA7-F7944E4D74C2}"/>
              </a:ext>
            </a:extLst>
          </p:cNvPr>
          <p:cNvCxnSpPr>
            <a:cxnSpLocks/>
          </p:cNvCxnSpPr>
          <p:nvPr/>
        </p:nvCxnSpPr>
        <p:spPr bwMode="auto">
          <a:xfrm>
            <a:off x="7153100"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0A616842-ED33-42C5-A0D5-5E213DF2ABB1}"/>
              </a:ext>
            </a:extLst>
          </p:cNvPr>
          <p:cNvCxnSpPr>
            <a:cxnSpLocks/>
          </p:cNvCxnSpPr>
          <p:nvPr/>
        </p:nvCxnSpPr>
        <p:spPr bwMode="auto">
          <a:xfrm>
            <a:off x="7564374"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B5AB580E-128F-4573-903B-764B7C83F8C8}"/>
              </a:ext>
            </a:extLst>
          </p:cNvPr>
          <p:cNvCxnSpPr>
            <a:cxnSpLocks/>
          </p:cNvCxnSpPr>
          <p:nvPr/>
        </p:nvCxnSpPr>
        <p:spPr bwMode="auto">
          <a:xfrm>
            <a:off x="7975649"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EFB2D783-C054-424E-9995-AA9C8FE6B548}"/>
              </a:ext>
            </a:extLst>
          </p:cNvPr>
          <p:cNvCxnSpPr>
            <a:cxnSpLocks/>
          </p:cNvCxnSpPr>
          <p:nvPr/>
        </p:nvCxnSpPr>
        <p:spPr bwMode="auto">
          <a:xfrm>
            <a:off x="8386920" y="4251422"/>
            <a:ext cx="0" cy="50058"/>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97544737-B6C1-48AE-99FA-2701B485FFAF}"/>
              </a:ext>
            </a:extLst>
          </p:cNvPr>
          <p:cNvCxnSpPr/>
          <p:nvPr/>
        </p:nvCxnSpPr>
        <p:spPr bwMode="auto">
          <a:xfrm flipV="1">
            <a:off x="6741825" y="2013812"/>
            <a:ext cx="0" cy="2237611"/>
          </a:xfrm>
          <a:prstGeom prst="line">
            <a:avLst/>
          </a:prstGeom>
          <a:noFill/>
          <a:ln w="28575" cap="flat" cmpd="sng" algn="ctr">
            <a:solidFill>
              <a:schemeClr val="bg1"/>
            </a:solidFill>
            <a:prstDash val="sysDot"/>
            <a:round/>
            <a:headEnd type="none" w="med" len="med"/>
            <a:tailEnd type="none" w="med" len="med"/>
          </a:ln>
          <a:effectLst/>
        </p:spPr>
      </p:cxnSp>
      <p:cxnSp>
        <p:nvCxnSpPr>
          <p:cNvPr id="111" name="Straight Connector 110">
            <a:extLst>
              <a:ext uri="{FF2B5EF4-FFF2-40B4-BE49-F238E27FC236}">
                <a16:creationId xmlns:a16="http://schemas.microsoft.com/office/drawing/2014/main" id="{068C8D95-F595-4040-AFAC-6D6BB75D66A6}"/>
              </a:ext>
            </a:extLst>
          </p:cNvPr>
          <p:cNvCxnSpPr>
            <a:cxnSpLocks/>
          </p:cNvCxnSpPr>
          <p:nvPr/>
        </p:nvCxnSpPr>
        <p:spPr bwMode="auto">
          <a:xfrm flipH="1">
            <a:off x="4274179" y="3067540"/>
            <a:ext cx="4014683" cy="0"/>
          </a:xfrm>
          <a:prstGeom prst="line">
            <a:avLst/>
          </a:prstGeom>
          <a:noFill/>
          <a:ln w="28575" cap="flat" cmpd="sng" algn="ctr">
            <a:solidFill>
              <a:schemeClr val="bg1"/>
            </a:solidFill>
            <a:prstDash val="sysDot"/>
            <a:round/>
            <a:headEnd type="none" w="med" len="med"/>
            <a:tailEnd type="none" w="med" len="med"/>
          </a:ln>
          <a:effectLst/>
        </p:spPr>
      </p:cxnSp>
      <p:cxnSp>
        <p:nvCxnSpPr>
          <p:cNvPr id="112" name="Straight Connector 111">
            <a:extLst>
              <a:ext uri="{FF2B5EF4-FFF2-40B4-BE49-F238E27FC236}">
                <a16:creationId xmlns:a16="http://schemas.microsoft.com/office/drawing/2014/main" id="{D0B0924D-475B-4D44-B6F6-6A50996AD6E9}"/>
              </a:ext>
            </a:extLst>
          </p:cNvPr>
          <p:cNvCxnSpPr/>
          <p:nvPr/>
        </p:nvCxnSpPr>
        <p:spPr bwMode="auto">
          <a:xfrm>
            <a:off x="5848274" y="1759180"/>
            <a:ext cx="270315" cy="0"/>
          </a:xfrm>
          <a:prstGeom prst="line">
            <a:avLst/>
          </a:prstGeom>
          <a:noFill/>
          <a:ln w="28575" cap="flat" cmpd="sng" algn="ctr">
            <a:solidFill>
              <a:schemeClr val="accent1"/>
            </a:solidFill>
            <a:prstDash val="solid"/>
            <a:round/>
            <a:headEnd type="none" w="med" len="med"/>
            <a:tailEnd type="none" w="med" len="med"/>
          </a:ln>
          <a:effectLst/>
        </p:spPr>
      </p:cxnSp>
      <p:sp>
        <p:nvSpPr>
          <p:cNvPr id="113" name="TextBox 112">
            <a:extLst>
              <a:ext uri="{FF2B5EF4-FFF2-40B4-BE49-F238E27FC236}">
                <a16:creationId xmlns:a16="http://schemas.microsoft.com/office/drawing/2014/main" id="{EED5BC12-58ED-4C34-8355-C01EC69B52C2}"/>
              </a:ext>
            </a:extLst>
          </p:cNvPr>
          <p:cNvSpPr txBox="1"/>
          <p:nvPr/>
        </p:nvSpPr>
        <p:spPr bwMode="auto">
          <a:xfrm>
            <a:off x="6096882" y="1620681"/>
            <a:ext cx="10209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All p</a:t>
            </a:r>
            <a:r>
              <a:rPr lang="en-US" sz="1350" dirty="0" err="1">
                <a:solidFill>
                  <a:srgbClr val="000000"/>
                </a:solidFill>
                <a:latin typeface="Calibri" panose="020F0502020204030204" pitchFamily="34" charset="0"/>
                <a:ea typeface="+mn-ea"/>
                <a:cs typeface="Arial" panose="020B0604020202020204" pitchFamily="34" charset="0"/>
              </a:rPr>
              <a:t>atients</a:t>
            </a:r>
            <a:r>
              <a:rPr lang="en-US" sz="1350" dirty="0">
                <a:solidFill>
                  <a:srgbClr val="000000"/>
                </a:solidFill>
                <a:latin typeface="Calibri" panose="020F0502020204030204" pitchFamily="34" charset="0"/>
                <a:ea typeface="+mn-ea"/>
                <a:cs typeface="Arial" panose="020B0604020202020204" pitchFamily="34" charset="0"/>
              </a:rPr>
              <a:t> (N = 97)</a:t>
            </a:r>
          </a:p>
        </p:txBody>
      </p:sp>
      <p:cxnSp>
        <p:nvCxnSpPr>
          <p:cNvPr id="114" name="Straight Connector 113">
            <a:extLst>
              <a:ext uri="{FF2B5EF4-FFF2-40B4-BE49-F238E27FC236}">
                <a16:creationId xmlns:a16="http://schemas.microsoft.com/office/drawing/2014/main" id="{9350F1D7-880A-4AB0-83C2-7282AA1820E4}"/>
              </a:ext>
            </a:extLst>
          </p:cNvPr>
          <p:cNvCxnSpPr/>
          <p:nvPr/>
        </p:nvCxnSpPr>
        <p:spPr bwMode="auto">
          <a:xfrm>
            <a:off x="7459320" y="1759179"/>
            <a:ext cx="270315" cy="0"/>
          </a:xfrm>
          <a:prstGeom prst="line">
            <a:avLst/>
          </a:prstGeom>
          <a:noFill/>
          <a:ln w="28575" cap="flat" cmpd="sng" algn="ctr">
            <a:solidFill>
              <a:schemeClr val="accent3"/>
            </a:solidFill>
            <a:prstDash val="solid"/>
            <a:round/>
            <a:headEnd type="none" w="med" len="med"/>
            <a:tailEnd type="none" w="med" len="med"/>
          </a:ln>
          <a:effectLst/>
        </p:spPr>
      </p:cxnSp>
      <p:sp>
        <p:nvSpPr>
          <p:cNvPr id="115" name="TextBox 114">
            <a:extLst>
              <a:ext uri="{FF2B5EF4-FFF2-40B4-BE49-F238E27FC236}">
                <a16:creationId xmlns:a16="http://schemas.microsoft.com/office/drawing/2014/main" id="{51C0F6CE-66EB-423D-B3A0-E9BB6169A75A}"/>
              </a:ext>
            </a:extLst>
          </p:cNvPr>
          <p:cNvSpPr txBox="1"/>
          <p:nvPr/>
        </p:nvSpPr>
        <p:spPr bwMode="auto">
          <a:xfrm>
            <a:off x="7707928" y="1620679"/>
            <a:ext cx="102099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350" dirty="0" err="1">
                <a:solidFill>
                  <a:srgbClr val="000000"/>
                </a:solidFill>
                <a:latin typeface="Calibri" panose="020F0502020204030204" pitchFamily="34" charset="0"/>
                <a:ea typeface="+mn-ea"/>
                <a:cs typeface="Arial" panose="020B0604020202020204" pitchFamily="34" charset="0"/>
              </a:rPr>
              <a:t>sCR</a:t>
            </a:r>
            <a:r>
              <a:rPr lang="en-US" sz="1350" dirty="0">
                <a:solidFill>
                  <a:srgbClr val="000000"/>
                </a:solidFill>
                <a:latin typeface="Calibri" panose="020F0502020204030204" pitchFamily="34" charset="0"/>
                <a:ea typeface="+mn-ea"/>
                <a:cs typeface="Arial" panose="020B0604020202020204" pitchFamily="34" charset="0"/>
              </a:rPr>
              <a:t> (n = 78)</a:t>
            </a:r>
          </a:p>
        </p:txBody>
      </p:sp>
      <p:sp>
        <p:nvSpPr>
          <p:cNvPr id="116" name="Oval 115">
            <a:extLst>
              <a:ext uri="{FF2B5EF4-FFF2-40B4-BE49-F238E27FC236}">
                <a16:creationId xmlns:a16="http://schemas.microsoft.com/office/drawing/2014/main" id="{5BA97213-B832-4B2C-AB1B-14349547B838}"/>
              </a:ext>
            </a:extLst>
          </p:cNvPr>
          <p:cNvSpPr/>
          <p:nvPr/>
        </p:nvSpPr>
        <p:spPr bwMode="auto">
          <a:xfrm>
            <a:off x="5945771" y="1719814"/>
            <a:ext cx="90105" cy="90105"/>
          </a:xfrm>
          <a:prstGeom prst="ellipse">
            <a:avLst/>
          </a:prstGeom>
          <a:solidFill>
            <a:schemeClr val="accent1"/>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66029178-A128-4B6D-BE17-63ECB485FB43}"/>
              </a:ext>
            </a:extLst>
          </p:cNvPr>
          <p:cNvSpPr/>
          <p:nvPr/>
        </p:nvSpPr>
        <p:spPr bwMode="auto">
          <a:xfrm>
            <a:off x="7549425" y="1719814"/>
            <a:ext cx="90105" cy="90105"/>
          </a:xfrm>
          <a:prstGeom prst="ellipse">
            <a:avLst/>
          </a:prstGeom>
          <a:solidFill>
            <a:schemeClr val="accent3"/>
          </a:solidFill>
          <a:ln w="0">
            <a:no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118" name="TextBox 117">
            <a:extLst>
              <a:ext uri="{FF2B5EF4-FFF2-40B4-BE49-F238E27FC236}">
                <a16:creationId xmlns:a16="http://schemas.microsoft.com/office/drawing/2014/main" id="{4A2FF7B8-A55B-4DDC-B2FF-22EA9578A77E}"/>
              </a:ext>
            </a:extLst>
          </p:cNvPr>
          <p:cNvSpPr txBox="1"/>
          <p:nvPr/>
        </p:nvSpPr>
        <p:spPr bwMode="auto">
          <a:xfrm>
            <a:off x="4346081" y="2706384"/>
            <a:ext cx="2382780" cy="9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18-month PFS</a:t>
            </a:r>
            <a:br>
              <a:rPr lang="en-US" sz="1050" dirty="0">
                <a:solidFill>
                  <a:srgbClr val="000000"/>
                </a:solidFill>
                <a:latin typeface="Calibri" panose="020F0502020204030204" pitchFamily="34" charset="0"/>
                <a:ea typeface="+mn-ea"/>
                <a:cs typeface="Arial" panose="020B0604020202020204" pitchFamily="34" charset="0"/>
              </a:rPr>
            </a:br>
            <a:r>
              <a:rPr lang="en-US" sz="1050" dirty="0">
                <a:solidFill>
                  <a:srgbClr val="000000"/>
                </a:solidFill>
                <a:latin typeface="Calibri" panose="020F0502020204030204" pitchFamily="34" charset="0"/>
                <a:ea typeface="+mn-ea"/>
                <a:cs typeface="Arial" panose="020B0604020202020204" pitchFamily="34" charset="0"/>
              </a:rPr>
              <a:t>All patients: 66.0% (95% CI, 54.9-75.0)</a:t>
            </a:r>
            <a:br>
              <a:rPr lang="en-US" sz="1050" dirty="0">
                <a:solidFill>
                  <a:srgbClr val="000000"/>
                </a:solidFill>
                <a:latin typeface="Calibri" panose="020F0502020204030204" pitchFamily="34" charset="0"/>
                <a:ea typeface="+mn-ea"/>
                <a:cs typeface="Arial" panose="020B0604020202020204" pitchFamily="34" charset="0"/>
              </a:rPr>
            </a:br>
            <a:r>
              <a:rPr lang="en-US" sz="1050" dirty="0" err="1">
                <a:solidFill>
                  <a:srgbClr val="000000"/>
                </a:solidFill>
                <a:latin typeface="Calibri" panose="020F0502020204030204" pitchFamily="34" charset="0"/>
                <a:ea typeface="+mn-ea"/>
                <a:cs typeface="Arial" panose="020B0604020202020204" pitchFamily="34" charset="0"/>
              </a:rPr>
              <a:t>sCR</a:t>
            </a:r>
            <a:r>
              <a:rPr lang="en-US" sz="1050" dirty="0">
                <a:solidFill>
                  <a:srgbClr val="000000"/>
                </a:solidFill>
                <a:latin typeface="Calibri" panose="020F0502020204030204" pitchFamily="34" charset="0"/>
                <a:ea typeface="+mn-ea"/>
                <a:cs typeface="Arial" panose="020B0604020202020204" pitchFamily="34" charset="0"/>
              </a:rPr>
              <a:t>: 75.9% (95% CI, 63.6-84.5)</a:t>
            </a:r>
          </a:p>
          <a:p>
            <a:pP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18-month OS</a:t>
            </a:r>
            <a:br>
              <a:rPr lang="en-US" sz="1050" dirty="0">
                <a:solidFill>
                  <a:srgbClr val="000000"/>
                </a:solidFill>
                <a:latin typeface="Calibri" panose="020F0502020204030204" pitchFamily="34" charset="0"/>
                <a:ea typeface="+mn-ea"/>
                <a:cs typeface="Arial" panose="020B0604020202020204" pitchFamily="34" charset="0"/>
              </a:rPr>
            </a:br>
            <a:r>
              <a:rPr lang="en-US" sz="1050" dirty="0">
                <a:solidFill>
                  <a:srgbClr val="000000"/>
                </a:solidFill>
                <a:latin typeface="Calibri" panose="020F0502020204030204" pitchFamily="34" charset="0"/>
                <a:ea typeface="+mn-ea"/>
                <a:cs typeface="Arial" panose="020B0604020202020204" pitchFamily="34" charset="0"/>
              </a:rPr>
              <a:t>All patients: 80.9% (95% CI, 71.4-87.6)</a:t>
            </a:r>
          </a:p>
        </p:txBody>
      </p:sp>
      <p:sp>
        <p:nvSpPr>
          <p:cNvPr id="119" name="TextBox 118">
            <a:extLst>
              <a:ext uri="{FF2B5EF4-FFF2-40B4-BE49-F238E27FC236}">
                <a16:creationId xmlns:a16="http://schemas.microsoft.com/office/drawing/2014/main" id="{ECB454CE-B3FA-469B-B9FD-06E7D4D6E32B}"/>
              </a:ext>
            </a:extLst>
          </p:cNvPr>
          <p:cNvSpPr txBox="1"/>
          <p:nvPr/>
        </p:nvSpPr>
        <p:spPr bwMode="auto">
          <a:xfrm>
            <a:off x="7436520" y="2625068"/>
            <a:ext cx="80958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Median:</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not reached</a:t>
            </a:r>
            <a:endParaRPr lang="en-US" sz="1050" dirty="0">
              <a:solidFill>
                <a:srgbClr val="000000"/>
              </a:solidFill>
              <a:latin typeface="Calibri" panose="020F050202020403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4C3BBD03-A8DA-45F2-9007-C54FB5D250C3}"/>
              </a:ext>
            </a:extLst>
          </p:cNvPr>
          <p:cNvSpPr txBox="1"/>
          <p:nvPr/>
        </p:nvSpPr>
        <p:spPr bwMode="auto">
          <a:xfrm>
            <a:off x="7254599" y="3161781"/>
            <a:ext cx="1173425"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050" b="1" dirty="0">
                <a:solidFill>
                  <a:srgbClr val="000000"/>
                </a:solidFill>
                <a:latin typeface="Calibri" panose="020F0502020204030204" pitchFamily="34" charset="0"/>
                <a:ea typeface="+mn-ea"/>
                <a:cs typeface="Arial" panose="020B0604020202020204" pitchFamily="34" charset="0"/>
              </a:rPr>
              <a:t>Median:</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22.8 months</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(95% CI, 22.8-NE)</a:t>
            </a:r>
            <a:endParaRPr lang="en-US" sz="1050" dirty="0">
              <a:solidFill>
                <a:srgbClr val="000000"/>
              </a:solidFill>
              <a:latin typeface="Calibri" panose="020F0502020204030204" pitchFamily="34" charset="0"/>
              <a:ea typeface="+mn-ea"/>
              <a:cs typeface="Arial" panose="020B0604020202020204" pitchFamily="34" charset="0"/>
            </a:endParaRPr>
          </a:p>
        </p:txBody>
      </p:sp>
      <p:sp>
        <p:nvSpPr>
          <p:cNvPr id="121" name="TextBox 120">
            <a:extLst>
              <a:ext uri="{FF2B5EF4-FFF2-40B4-BE49-F238E27FC236}">
                <a16:creationId xmlns:a16="http://schemas.microsoft.com/office/drawing/2014/main" id="{78FAA634-3250-443B-B1E0-939788D2A77F}"/>
              </a:ext>
            </a:extLst>
          </p:cNvPr>
          <p:cNvSpPr txBox="1"/>
          <p:nvPr/>
        </p:nvSpPr>
        <p:spPr bwMode="auto">
          <a:xfrm>
            <a:off x="8224864"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30</a:t>
            </a:r>
          </a:p>
        </p:txBody>
      </p:sp>
      <p:sp>
        <p:nvSpPr>
          <p:cNvPr id="122" name="TextBox 121">
            <a:extLst>
              <a:ext uri="{FF2B5EF4-FFF2-40B4-BE49-F238E27FC236}">
                <a16:creationId xmlns:a16="http://schemas.microsoft.com/office/drawing/2014/main" id="{3AAAB1B8-3322-47AA-B653-50242D910A0F}"/>
              </a:ext>
            </a:extLst>
          </p:cNvPr>
          <p:cNvSpPr txBox="1"/>
          <p:nvPr/>
        </p:nvSpPr>
        <p:spPr bwMode="auto">
          <a:xfrm>
            <a:off x="4112844" y="4251422"/>
            <a:ext cx="318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0</a:t>
            </a:r>
          </a:p>
        </p:txBody>
      </p:sp>
      <p:sp>
        <p:nvSpPr>
          <p:cNvPr id="123" name="TextBox 122">
            <a:extLst>
              <a:ext uri="{FF2B5EF4-FFF2-40B4-BE49-F238E27FC236}">
                <a16:creationId xmlns:a16="http://schemas.microsoft.com/office/drawing/2014/main" id="{81A4B81A-52DE-42D9-B40E-55D99848D426}"/>
              </a:ext>
            </a:extLst>
          </p:cNvPr>
          <p:cNvSpPr txBox="1"/>
          <p:nvPr/>
        </p:nvSpPr>
        <p:spPr bwMode="auto">
          <a:xfrm>
            <a:off x="4524046" y="4251422"/>
            <a:ext cx="318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3</a:t>
            </a:r>
          </a:p>
        </p:txBody>
      </p:sp>
      <p:sp>
        <p:nvSpPr>
          <p:cNvPr id="124" name="TextBox 123">
            <a:extLst>
              <a:ext uri="{FF2B5EF4-FFF2-40B4-BE49-F238E27FC236}">
                <a16:creationId xmlns:a16="http://schemas.microsoft.com/office/drawing/2014/main" id="{A785538B-F48E-4AF5-A668-DE167ED9FAAE}"/>
              </a:ext>
            </a:extLst>
          </p:cNvPr>
          <p:cNvSpPr txBox="1"/>
          <p:nvPr/>
        </p:nvSpPr>
        <p:spPr bwMode="auto">
          <a:xfrm>
            <a:off x="4935247" y="4251422"/>
            <a:ext cx="318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6</a:t>
            </a:r>
          </a:p>
        </p:txBody>
      </p:sp>
      <p:sp>
        <p:nvSpPr>
          <p:cNvPr id="125" name="TextBox 124">
            <a:extLst>
              <a:ext uri="{FF2B5EF4-FFF2-40B4-BE49-F238E27FC236}">
                <a16:creationId xmlns:a16="http://schemas.microsoft.com/office/drawing/2014/main" id="{46831B53-8F67-4162-9C69-8981B456D1FB}"/>
              </a:ext>
            </a:extLst>
          </p:cNvPr>
          <p:cNvSpPr txBox="1"/>
          <p:nvPr/>
        </p:nvSpPr>
        <p:spPr bwMode="auto">
          <a:xfrm>
            <a:off x="5346449" y="4251422"/>
            <a:ext cx="318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9</a:t>
            </a:r>
          </a:p>
        </p:txBody>
      </p:sp>
      <p:sp>
        <p:nvSpPr>
          <p:cNvPr id="126" name="TextBox 125">
            <a:extLst>
              <a:ext uri="{FF2B5EF4-FFF2-40B4-BE49-F238E27FC236}">
                <a16:creationId xmlns:a16="http://schemas.microsoft.com/office/drawing/2014/main" id="{A986385C-04C9-4388-AF1D-77E0206C5BB6}"/>
              </a:ext>
            </a:extLst>
          </p:cNvPr>
          <p:cNvSpPr txBox="1"/>
          <p:nvPr/>
        </p:nvSpPr>
        <p:spPr bwMode="auto">
          <a:xfrm>
            <a:off x="5757651" y="4251422"/>
            <a:ext cx="31821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a:t>
            </a:r>
          </a:p>
        </p:txBody>
      </p:sp>
      <p:sp>
        <p:nvSpPr>
          <p:cNvPr id="127" name="TextBox 126">
            <a:extLst>
              <a:ext uri="{FF2B5EF4-FFF2-40B4-BE49-F238E27FC236}">
                <a16:creationId xmlns:a16="http://schemas.microsoft.com/office/drawing/2014/main" id="{6479114D-BCA2-4240-820C-098EEE63C4E8}"/>
              </a:ext>
            </a:extLst>
          </p:cNvPr>
          <p:cNvSpPr txBox="1"/>
          <p:nvPr/>
        </p:nvSpPr>
        <p:spPr bwMode="auto">
          <a:xfrm>
            <a:off x="6168853"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15</a:t>
            </a:r>
          </a:p>
        </p:txBody>
      </p:sp>
      <p:sp>
        <p:nvSpPr>
          <p:cNvPr id="128" name="TextBox 127">
            <a:extLst>
              <a:ext uri="{FF2B5EF4-FFF2-40B4-BE49-F238E27FC236}">
                <a16:creationId xmlns:a16="http://schemas.microsoft.com/office/drawing/2014/main" id="{20A975C0-D4D3-4256-8FEF-DF2275348DAC}"/>
              </a:ext>
            </a:extLst>
          </p:cNvPr>
          <p:cNvSpPr txBox="1"/>
          <p:nvPr/>
        </p:nvSpPr>
        <p:spPr bwMode="auto">
          <a:xfrm>
            <a:off x="6580054"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18</a:t>
            </a:r>
          </a:p>
        </p:txBody>
      </p:sp>
      <p:sp>
        <p:nvSpPr>
          <p:cNvPr id="129" name="TextBox 128">
            <a:extLst>
              <a:ext uri="{FF2B5EF4-FFF2-40B4-BE49-F238E27FC236}">
                <a16:creationId xmlns:a16="http://schemas.microsoft.com/office/drawing/2014/main" id="{88DDEC92-108B-49DC-89AF-3530CA438A12}"/>
              </a:ext>
            </a:extLst>
          </p:cNvPr>
          <p:cNvSpPr txBox="1"/>
          <p:nvPr/>
        </p:nvSpPr>
        <p:spPr bwMode="auto">
          <a:xfrm>
            <a:off x="6991256"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21</a:t>
            </a:r>
          </a:p>
        </p:txBody>
      </p:sp>
      <p:sp>
        <p:nvSpPr>
          <p:cNvPr id="130" name="TextBox 129">
            <a:extLst>
              <a:ext uri="{FF2B5EF4-FFF2-40B4-BE49-F238E27FC236}">
                <a16:creationId xmlns:a16="http://schemas.microsoft.com/office/drawing/2014/main" id="{6F6DF525-7AAD-408E-BB45-E7FB464206C7}"/>
              </a:ext>
            </a:extLst>
          </p:cNvPr>
          <p:cNvSpPr txBox="1"/>
          <p:nvPr/>
        </p:nvSpPr>
        <p:spPr bwMode="auto">
          <a:xfrm>
            <a:off x="7402458"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24</a:t>
            </a:r>
          </a:p>
        </p:txBody>
      </p:sp>
      <p:sp>
        <p:nvSpPr>
          <p:cNvPr id="131" name="TextBox 130">
            <a:extLst>
              <a:ext uri="{FF2B5EF4-FFF2-40B4-BE49-F238E27FC236}">
                <a16:creationId xmlns:a16="http://schemas.microsoft.com/office/drawing/2014/main" id="{36D813EB-A160-431A-A825-011E031B2FAE}"/>
              </a:ext>
            </a:extLst>
          </p:cNvPr>
          <p:cNvSpPr txBox="1"/>
          <p:nvPr/>
        </p:nvSpPr>
        <p:spPr bwMode="auto">
          <a:xfrm>
            <a:off x="7813660" y="4251422"/>
            <a:ext cx="31821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27</a:t>
            </a:r>
          </a:p>
        </p:txBody>
      </p:sp>
      <p:sp>
        <p:nvSpPr>
          <p:cNvPr id="132" name="TextBox 131">
            <a:extLst>
              <a:ext uri="{FF2B5EF4-FFF2-40B4-BE49-F238E27FC236}">
                <a16:creationId xmlns:a16="http://schemas.microsoft.com/office/drawing/2014/main" id="{6AD970B3-E475-48BD-944C-09FB830C71A0}"/>
              </a:ext>
            </a:extLst>
          </p:cNvPr>
          <p:cNvSpPr txBox="1"/>
          <p:nvPr/>
        </p:nvSpPr>
        <p:spPr bwMode="auto">
          <a:xfrm>
            <a:off x="3815623" y="1754285"/>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100</a:t>
            </a:r>
          </a:p>
        </p:txBody>
      </p:sp>
      <p:sp>
        <p:nvSpPr>
          <p:cNvPr id="133" name="TextBox 132">
            <a:extLst>
              <a:ext uri="{FF2B5EF4-FFF2-40B4-BE49-F238E27FC236}">
                <a16:creationId xmlns:a16="http://schemas.microsoft.com/office/drawing/2014/main" id="{1B162828-5671-41B6-AE3C-A5E724B215D5}"/>
              </a:ext>
            </a:extLst>
          </p:cNvPr>
          <p:cNvSpPr txBox="1"/>
          <p:nvPr/>
        </p:nvSpPr>
        <p:spPr bwMode="auto">
          <a:xfrm>
            <a:off x="3815623" y="1989963"/>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90</a:t>
            </a:r>
          </a:p>
        </p:txBody>
      </p:sp>
      <p:sp>
        <p:nvSpPr>
          <p:cNvPr id="134" name="TextBox 133">
            <a:extLst>
              <a:ext uri="{FF2B5EF4-FFF2-40B4-BE49-F238E27FC236}">
                <a16:creationId xmlns:a16="http://schemas.microsoft.com/office/drawing/2014/main" id="{4548C81E-672C-48DC-A682-8E13A3A2FD38}"/>
              </a:ext>
            </a:extLst>
          </p:cNvPr>
          <p:cNvSpPr txBox="1"/>
          <p:nvPr/>
        </p:nvSpPr>
        <p:spPr bwMode="auto">
          <a:xfrm>
            <a:off x="3815623" y="2225640"/>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80</a:t>
            </a:r>
          </a:p>
        </p:txBody>
      </p:sp>
      <p:sp>
        <p:nvSpPr>
          <p:cNvPr id="135" name="TextBox 134">
            <a:extLst>
              <a:ext uri="{FF2B5EF4-FFF2-40B4-BE49-F238E27FC236}">
                <a16:creationId xmlns:a16="http://schemas.microsoft.com/office/drawing/2014/main" id="{884164F9-3077-4317-9493-745095AD31F7}"/>
              </a:ext>
            </a:extLst>
          </p:cNvPr>
          <p:cNvSpPr txBox="1"/>
          <p:nvPr/>
        </p:nvSpPr>
        <p:spPr bwMode="auto">
          <a:xfrm>
            <a:off x="3815623" y="2461318"/>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70</a:t>
            </a:r>
          </a:p>
        </p:txBody>
      </p:sp>
      <p:sp>
        <p:nvSpPr>
          <p:cNvPr id="136" name="TextBox 135">
            <a:extLst>
              <a:ext uri="{FF2B5EF4-FFF2-40B4-BE49-F238E27FC236}">
                <a16:creationId xmlns:a16="http://schemas.microsoft.com/office/drawing/2014/main" id="{8573BE82-C68B-4BDA-8E22-E227490AE982}"/>
              </a:ext>
            </a:extLst>
          </p:cNvPr>
          <p:cNvSpPr txBox="1"/>
          <p:nvPr/>
        </p:nvSpPr>
        <p:spPr bwMode="auto">
          <a:xfrm>
            <a:off x="3815623" y="2696996"/>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60</a:t>
            </a:r>
          </a:p>
        </p:txBody>
      </p:sp>
      <p:sp>
        <p:nvSpPr>
          <p:cNvPr id="137" name="TextBox 136">
            <a:extLst>
              <a:ext uri="{FF2B5EF4-FFF2-40B4-BE49-F238E27FC236}">
                <a16:creationId xmlns:a16="http://schemas.microsoft.com/office/drawing/2014/main" id="{4A7F13BA-26D3-42BF-A51B-BD1DC069D3B7}"/>
              </a:ext>
            </a:extLst>
          </p:cNvPr>
          <p:cNvSpPr txBox="1"/>
          <p:nvPr/>
        </p:nvSpPr>
        <p:spPr bwMode="auto">
          <a:xfrm>
            <a:off x="3815623" y="2932674"/>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50</a:t>
            </a:r>
          </a:p>
        </p:txBody>
      </p:sp>
      <p:sp>
        <p:nvSpPr>
          <p:cNvPr id="138" name="TextBox 137">
            <a:extLst>
              <a:ext uri="{FF2B5EF4-FFF2-40B4-BE49-F238E27FC236}">
                <a16:creationId xmlns:a16="http://schemas.microsoft.com/office/drawing/2014/main" id="{925315A8-588F-45E4-B911-361AF64D03AD}"/>
              </a:ext>
            </a:extLst>
          </p:cNvPr>
          <p:cNvSpPr txBox="1"/>
          <p:nvPr/>
        </p:nvSpPr>
        <p:spPr bwMode="auto">
          <a:xfrm>
            <a:off x="3815623" y="3168351"/>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40</a:t>
            </a:r>
          </a:p>
        </p:txBody>
      </p:sp>
      <p:sp>
        <p:nvSpPr>
          <p:cNvPr id="139" name="TextBox 138">
            <a:extLst>
              <a:ext uri="{FF2B5EF4-FFF2-40B4-BE49-F238E27FC236}">
                <a16:creationId xmlns:a16="http://schemas.microsoft.com/office/drawing/2014/main" id="{3F18E1CC-AC53-4052-9801-43C331B021A1}"/>
              </a:ext>
            </a:extLst>
          </p:cNvPr>
          <p:cNvSpPr txBox="1"/>
          <p:nvPr/>
        </p:nvSpPr>
        <p:spPr bwMode="auto">
          <a:xfrm>
            <a:off x="3815623" y="3404029"/>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30</a:t>
            </a:r>
          </a:p>
        </p:txBody>
      </p:sp>
      <p:sp>
        <p:nvSpPr>
          <p:cNvPr id="140" name="TextBox 139">
            <a:extLst>
              <a:ext uri="{FF2B5EF4-FFF2-40B4-BE49-F238E27FC236}">
                <a16:creationId xmlns:a16="http://schemas.microsoft.com/office/drawing/2014/main" id="{F69EA806-C027-42B5-9AE8-F1857C5CE1B2}"/>
              </a:ext>
            </a:extLst>
          </p:cNvPr>
          <p:cNvSpPr txBox="1"/>
          <p:nvPr/>
        </p:nvSpPr>
        <p:spPr bwMode="auto">
          <a:xfrm>
            <a:off x="3815623" y="3639707"/>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20</a:t>
            </a:r>
          </a:p>
        </p:txBody>
      </p:sp>
      <p:sp>
        <p:nvSpPr>
          <p:cNvPr id="141" name="TextBox 140">
            <a:extLst>
              <a:ext uri="{FF2B5EF4-FFF2-40B4-BE49-F238E27FC236}">
                <a16:creationId xmlns:a16="http://schemas.microsoft.com/office/drawing/2014/main" id="{E9027EC6-EAB6-4E8D-99E8-28975FE71625}"/>
              </a:ext>
            </a:extLst>
          </p:cNvPr>
          <p:cNvSpPr txBox="1"/>
          <p:nvPr/>
        </p:nvSpPr>
        <p:spPr bwMode="auto">
          <a:xfrm>
            <a:off x="3815623" y="3875385"/>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10</a:t>
            </a:r>
          </a:p>
        </p:txBody>
      </p:sp>
      <p:sp>
        <p:nvSpPr>
          <p:cNvPr id="142" name="TextBox 141">
            <a:extLst>
              <a:ext uri="{FF2B5EF4-FFF2-40B4-BE49-F238E27FC236}">
                <a16:creationId xmlns:a16="http://schemas.microsoft.com/office/drawing/2014/main" id="{1184EE12-527A-4CEE-A0FD-7F07DA0E1914}"/>
              </a:ext>
            </a:extLst>
          </p:cNvPr>
          <p:cNvSpPr txBox="1"/>
          <p:nvPr/>
        </p:nvSpPr>
        <p:spPr bwMode="auto">
          <a:xfrm>
            <a:off x="3815623" y="4111064"/>
            <a:ext cx="44854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0</a:t>
            </a:r>
          </a:p>
        </p:txBody>
      </p:sp>
      <p:sp>
        <p:nvSpPr>
          <p:cNvPr id="143" name="TextBox 142">
            <a:extLst>
              <a:ext uri="{FF2B5EF4-FFF2-40B4-BE49-F238E27FC236}">
                <a16:creationId xmlns:a16="http://schemas.microsoft.com/office/drawing/2014/main" id="{59A7BD0F-9CE0-4BFE-B3D3-601C80C58826}"/>
              </a:ext>
            </a:extLst>
          </p:cNvPr>
          <p:cNvSpPr txBox="1"/>
          <p:nvPr/>
        </p:nvSpPr>
        <p:spPr bwMode="auto">
          <a:xfrm rot="16200000">
            <a:off x="2592362" y="2922500"/>
            <a:ext cx="2357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Progression-Free Survival (%)</a:t>
            </a:r>
          </a:p>
        </p:txBody>
      </p:sp>
      <p:sp>
        <p:nvSpPr>
          <p:cNvPr id="144" name="TextBox 143">
            <a:extLst>
              <a:ext uri="{FF2B5EF4-FFF2-40B4-BE49-F238E27FC236}">
                <a16:creationId xmlns:a16="http://schemas.microsoft.com/office/drawing/2014/main" id="{5BE0D4F9-62D3-43CD-BCEA-B70CCAA1DBDC}"/>
              </a:ext>
            </a:extLst>
          </p:cNvPr>
          <p:cNvSpPr txBox="1"/>
          <p:nvPr/>
        </p:nvSpPr>
        <p:spPr bwMode="auto">
          <a:xfrm>
            <a:off x="4329008" y="3779873"/>
            <a:ext cx="2295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200" b="1" dirty="0">
                <a:solidFill>
                  <a:srgbClr val="000000"/>
                </a:solidFill>
                <a:latin typeface="Calibri" panose="020F0502020204030204" pitchFamily="34" charset="0"/>
                <a:ea typeface="+mn-ea"/>
                <a:cs typeface="Arial" panose="020B0604020202020204" pitchFamily="34" charset="0"/>
              </a:rPr>
              <a:t>Median duration of follow-up: </a:t>
            </a:r>
            <a:br>
              <a:rPr lang="en-US" sz="1200" b="1" dirty="0">
                <a:solidFill>
                  <a:srgbClr val="000000"/>
                </a:solidFill>
                <a:latin typeface="Calibri" panose="020F0502020204030204" pitchFamily="34" charset="0"/>
                <a:ea typeface="+mn-ea"/>
                <a:cs typeface="Arial" panose="020B0604020202020204" pitchFamily="34" charset="0"/>
              </a:rPr>
            </a:br>
            <a:r>
              <a:rPr lang="en-US" sz="1200" b="1" dirty="0">
                <a:solidFill>
                  <a:srgbClr val="000000"/>
                </a:solidFill>
                <a:latin typeface="Calibri" panose="020F0502020204030204" pitchFamily="34" charset="0"/>
                <a:ea typeface="+mn-ea"/>
                <a:cs typeface="Arial" panose="020B0604020202020204" pitchFamily="34" charset="0"/>
              </a:rPr>
              <a:t>18 months (range, 1.5-30.5)</a:t>
            </a:r>
          </a:p>
        </p:txBody>
      </p:sp>
      <p:sp>
        <p:nvSpPr>
          <p:cNvPr id="145" name="Freeform 92">
            <a:extLst>
              <a:ext uri="{FF2B5EF4-FFF2-40B4-BE49-F238E27FC236}">
                <a16:creationId xmlns:a16="http://schemas.microsoft.com/office/drawing/2014/main" id="{87EFA5B2-E7C2-4DD6-A63C-90F1B731B5AB}"/>
              </a:ext>
            </a:extLst>
          </p:cNvPr>
          <p:cNvSpPr/>
          <p:nvPr/>
        </p:nvSpPr>
        <p:spPr bwMode="auto">
          <a:xfrm>
            <a:off x="4279208" y="1885004"/>
            <a:ext cx="3962400" cy="1130300"/>
          </a:xfrm>
          <a:custGeom>
            <a:avLst/>
            <a:gdLst>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41500 w 5283200"/>
              <a:gd name="connsiteY16" fmla="*/ 270933 h 1507066"/>
              <a:gd name="connsiteX17" fmla="*/ 1993900 w 5283200"/>
              <a:gd name="connsiteY17" fmla="*/ 270933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37267 w 5283200"/>
              <a:gd name="connsiteY16" fmla="*/ 359833 h 1507066"/>
              <a:gd name="connsiteX17" fmla="*/ 1993900 w 5283200"/>
              <a:gd name="connsiteY17" fmla="*/ 270933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41500 w 5283200"/>
              <a:gd name="connsiteY16" fmla="*/ 313266 h 1507066"/>
              <a:gd name="connsiteX17" fmla="*/ 1993900 w 5283200"/>
              <a:gd name="connsiteY17" fmla="*/ 270933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41500 w 5283200"/>
              <a:gd name="connsiteY16" fmla="*/ 313266 h 1507066"/>
              <a:gd name="connsiteX17" fmla="*/ 1993900 w 5283200"/>
              <a:gd name="connsiteY17" fmla="*/ 304800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37267 w 5283200"/>
              <a:gd name="connsiteY16" fmla="*/ 300566 h 1507066"/>
              <a:gd name="connsiteX17" fmla="*/ 1993900 w 5283200"/>
              <a:gd name="connsiteY17" fmla="*/ 304800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 name="connsiteX0" fmla="*/ 0 w 5283200"/>
              <a:gd name="connsiteY0" fmla="*/ 0 h 1507066"/>
              <a:gd name="connsiteX1" fmla="*/ 571500 w 5283200"/>
              <a:gd name="connsiteY1" fmla="*/ 0 h 1507066"/>
              <a:gd name="connsiteX2" fmla="*/ 571500 w 5283200"/>
              <a:gd name="connsiteY2" fmla="*/ 33866 h 1507066"/>
              <a:gd name="connsiteX3" fmla="*/ 702733 w 5283200"/>
              <a:gd name="connsiteY3" fmla="*/ 33866 h 1507066"/>
              <a:gd name="connsiteX4" fmla="*/ 702733 w 5283200"/>
              <a:gd name="connsiteY4" fmla="*/ 33866 h 1507066"/>
              <a:gd name="connsiteX5" fmla="*/ 702733 w 5283200"/>
              <a:gd name="connsiteY5" fmla="*/ 71966 h 1507066"/>
              <a:gd name="connsiteX6" fmla="*/ 1155700 w 5283200"/>
              <a:gd name="connsiteY6" fmla="*/ 71966 h 1507066"/>
              <a:gd name="connsiteX7" fmla="*/ 1155700 w 5283200"/>
              <a:gd name="connsiteY7" fmla="*/ 114300 h 1507066"/>
              <a:gd name="connsiteX8" fmla="*/ 1236133 w 5283200"/>
              <a:gd name="connsiteY8" fmla="*/ 114300 h 1507066"/>
              <a:gd name="connsiteX9" fmla="*/ 1236133 w 5283200"/>
              <a:gd name="connsiteY9" fmla="*/ 186266 h 1507066"/>
              <a:gd name="connsiteX10" fmla="*/ 1367366 w 5283200"/>
              <a:gd name="connsiteY10" fmla="*/ 186266 h 1507066"/>
              <a:gd name="connsiteX11" fmla="*/ 1367366 w 5283200"/>
              <a:gd name="connsiteY11" fmla="*/ 228600 h 1507066"/>
              <a:gd name="connsiteX12" fmla="*/ 1439333 w 5283200"/>
              <a:gd name="connsiteY12" fmla="*/ 228600 h 1507066"/>
              <a:gd name="connsiteX13" fmla="*/ 1439333 w 5283200"/>
              <a:gd name="connsiteY13" fmla="*/ 228600 h 1507066"/>
              <a:gd name="connsiteX14" fmla="*/ 1439333 w 5283200"/>
              <a:gd name="connsiteY14" fmla="*/ 270933 h 1507066"/>
              <a:gd name="connsiteX15" fmla="*/ 1841500 w 5283200"/>
              <a:gd name="connsiteY15" fmla="*/ 270933 h 1507066"/>
              <a:gd name="connsiteX16" fmla="*/ 1841500 w 5283200"/>
              <a:gd name="connsiteY16" fmla="*/ 304800 h 1507066"/>
              <a:gd name="connsiteX17" fmla="*/ 1993900 w 5283200"/>
              <a:gd name="connsiteY17" fmla="*/ 304800 h 1507066"/>
              <a:gd name="connsiteX18" fmla="*/ 1993900 w 5283200"/>
              <a:gd name="connsiteY18" fmla="*/ 313266 h 1507066"/>
              <a:gd name="connsiteX19" fmla="*/ 1993900 w 5283200"/>
              <a:gd name="connsiteY19" fmla="*/ 347133 h 1507066"/>
              <a:gd name="connsiteX20" fmla="*/ 2137833 w 5283200"/>
              <a:gd name="connsiteY20" fmla="*/ 347133 h 1507066"/>
              <a:gd name="connsiteX21" fmla="*/ 2137833 w 5283200"/>
              <a:gd name="connsiteY21" fmla="*/ 347133 h 1507066"/>
              <a:gd name="connsiteX22" fmla="*/ 2137833 w 5283200"/>
              <a:gd name="connsiteY22" fmla="*/ 347133 h 1507066"/>
              <a:gd name="connsiteX23" fmla="*/ 2137833 w 5283200"/>
              <a:gd name="connsiteY23" fmla="*/ 385233 h 1507066"/>
              <a:gd name="connsiteX24" fmla="*/ 2286000 w 5283200"/>
              <a:gd name="connsiteY24" fmla="*/ 385233 h 1507066"/>
              <a:gd name="connsiteX25" fmla="*/ 2286000 w 5283200"/>
              <a:gd name="connsiteY25" fmla="*/ 423333 h 1507066"/>
              <a:gd name="connsiteX26" fmla="*/ 2400300 w 5283200"/>
              <a:gd name="connsiteY26" fmla="*/ 423333 h 1507066"/>
              <a:gd name="connsiteX27" fmla="*/ 2400300 w 5283200"/>
              <a:gd name="connsiteY27" fmla="*/ 469900 h 1507066"/>
              <a:gd name="connsiteX28" fmla="*/ 2459566 w 5283200"/>
              <a:gd name="connsiteY28" fmla="*/ 469900 h 1507066"/>
              <a:gd name="connsiteX29" fmla="*/ 2459566 w 5283200"/>
              <a:gd name="connsiteY29" fmla="*/ 550333 h 1507066"/>
              <a:gd name="connsiteX30" fmla="*/ 2616200 w 5283200"/>
              <a:gd name="connsiteY30" fmla="*/ 550333 h 1507066"/>
              <a:gd name="connsiteX31" fmla="*/ 2616200 w 5283200"/>
              <a:gd name="connsiteY31" fmla="*/ 601133 h 1507066"/>
              <a:gd name="connsiteX32" fmla="*/ 2722033 w 5283200"/>
              <a:gd name="connsiteY32" fmla="*/ 601133 h 1507066"/>
              <a:gd name="connsiteX33" fmla="*/ 2722033 w 5283200"/>
              <a:gd name="connsiteY33" fmla="*/ 656166 h 1507066"/>
              <a:gd name="connsiteX34" fmla="*/ 2992966 w 5283200"/>
              <a:gd name="connsiteY34" fmla="*/ 656166 h 1507066"/>
              <a:gd name="connsiteX35" fmla="*/ 2992966 w 5283200"/>
              <a:gd name="connsiteY35" fmla="*/ 728133 h 1507066"/>
              <a:gd name="connsiteX36" fmla="*/ 4064000 w 5283200"/>
              <a:gd name="connsiteY36" fmla="*/ 728133 h 1507066"/>
              <a:gd name="connsiteX37" fmla="*/ 4064000 w 5283200"/>
              <a:gd name="connsiteY37" fmla="*/ 1507066 h 1507066"/>
              <a:gd name="connsiteX38" fmla="*/ 5283200 w 5283200"/>
              <a:gd name="connsiteY38" fmla="*/ 1507066 h 150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83200" h="1507066">
                <a:moveTo>
                  <a:pt x="0" y="0"/>
                </a:moveTo>
                <a:lnTo>
                  <a:pt x="571500" y="0"/>
                </a:lnTo>
                <a:lnTo>
                  <a:pt x="571500" y="33866"/>
                </a:lnTo>
                <a:lnTo>
                  <a:pt x="702733" y="33866"/>
                </a:lnTo>
                <a:lnTo>
                  <a:pt x="702733" y="33866"/>
                </a:lnTo>
                <a:lnTo>
                  <a:pt x="702733" y="71966"/>
                </a:lnTo>
                <a:lnTo>
                  <a:pt x="1155700" y="71966"/>
                </a:lnTo>
                <a:lnTo>
                  <a:pt x="1155700" y="114300"/>
                </a:lnTo>
                <a:lnTo>
                  <a:pt x="1236133" y="114300"/>
                </a:lnTo>
                <a:lnTo>
                  <a:pt x="1236133" y="186266"/>
                </a:lnTo>
                <a:lnTo>
                  <a:pt x="1367366" y="186266"/>
                </a:lnTo>
                <a:lnTo>
                  <a:pt x="1367366" y="228600"/>
                </a:lnTo>
                <a:lnTo>
                  <a:pt x="1439333" y="228600"/>
                </a:lnTo>
                <a:lnTo>
                  <a:pt x="1439333" y="228600"/>
                </a:lnTo>
                <a:lnTo>
                  <a:pt x="1439333" y="270933"/>
                </a:lnTo>
                <a:lnTo>
                  <a:pt x="1841500" y="270933"/>
                </a:lnTo>
                <a:lnTo>
                  <a:pt x="1841500" y="304800"/>
                </a:lnTo>
                <a:lnTo>
                  <a:pt x="1993900" y="304800"/>
                </a:lnTo>
                <a:lnTo>
                  <a:pt x="1993900" y="313266"/>
                </a:lnTo>
                <a:lnTo>
                  <a:pt x="1993900" y="347133"/>
                </a:lnTo>
                <a:lnTo>
                  <a:pt x="2137833" y="347133"/>
                </a:lnTo>
                <a:lnTo>
                  <a:pt x="2137833" y="347133"/>
                </a:lnTo>
                <a:lnTo>
                  <a:pt x="2137833" y="347133"/>
                </a:lnTo>
                <a:lnTo>
                  <a:pt x="2137833" y="385233"/>
                </a:lnTo>
                <a:lnTo>
                  <a:pt x="2286000" y="385233"/>
                </a:lnTo>
                <a:lnTo>
                  <a:pt x="2286000" y="423333"/>
                </a:lnTo>
                <a:lnTo>
                  <a:pt x="2400300" y="423333"/>
                </a:lnTo>
                <a:lnTo>
                  <a:pt x="2400300" y="469900"/>
                </a:lnTo>
                <a:lnTo>
                  <a:pt x="2459566" y="469900"/>
                </a:lnTo>
                <a:lnTo>
                  <a:pt x="2459566" y="550333"/>
                </a:lnTo>
                <a:lnTo>
                  <a:pt x="2616200" y="550333"/>
                </a:lnTo>
                <a:lnTo>
                  <a:pt x="2616200" y="601133"/>
                </a:lnTo>
                <a:lnTo>
                  <a:pt x="2722033" y="601133"/>
                </a:lnTo>
                <a:lnTo>
                  <a:pt x="2722033" y="656166"/>
                </a:lnTo>
                <a:lnTo>
                  <a:pt x="2992966" y="656166"/>
                </a:lnTo>
                <a:lnTo>
                  <a:pt x="2992966" y="728133"/>
                </a:lnTo>
                <a:lnTo>
                  <a:pt x="4064000" y="728133"/>
                </a:lnTo>
                <a:lnTo>
                  <a:pt x="4064000" y="1507066"/>
                </a:lnTo>
                <a:lnTo>
                  <a:pt x="5283200" y="1507066"/>
                </a:lnTo>
              </a:path>
            </a:pathLst>
          </a:custGeom>
          <a:noFill/>
          <a:ln w="28575">
            <a:solidFill>
              <a:schemeClr val="accent3"/>
            </a:solidFill>
            <a:miter lim="800000"/>
            <a:headEnd/>
            <a:tailEn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146" name="Freeform 93">
            <a:extLst>
              <a:ext uri="{FF2B5EF4-FFF2-40B4-BE49-F238E27FC236}">
                <a16:creationId xmlns:a16="http://schemas.microsoft.com/office/drawing/2014/main" id="{8B8A1BCF-26EF-4299-B781-70EE7E99F932}"/>
              </a:ext>
            </a:extLst>
          </p:cNvPr>
          <p:cNvSpPr/>
          <p:nvPr/>
        </p:nvSpPr>
        <p:spPr bwMode="auto">
          <a:xfrm>
            <a:off x="4295082" y="1885004"/>
            <a:ext cx="3937001" cy="1263650"/>
          </a:xfrm>
          <a:custGeom>
            <a:avLst/>
            <a:gdLst>
              <a:gd name="connsiteX0" fmla="*/ 5249334 w 5249334"/>
              <a:gd name="connsiteY0" fmla="*/ 1684866 h 1684866"/>
              <a:gd name="connsiteX1" fmla="*/ 4042834 w 5249334"/>
              <a:gd name="connsiteY1" fmla="*/ 1684866 h 1684866"/>
              <a:gd name="connsiteX2" fmla="*/ 4042834 w 5249334"/>
              <a:gd name="connsiteY2" fmla="*/ 1020233 h 1684866"/>
              <a:gd name="connsiteX3" fmla="*/ 2954867 w 5249334"/>
              <a:gd name="connsiteY3" fmla="*/ 1020233 h 1684866"/>
              <a:gd name="connsiteX4" fmla="*/ 2954867 w 5249334"/>
              <a:gd name="connsiteY4" fmla="*/ 956733 h 1684866"/>
              <a:gd name="connsiteX5" fmla="*/ 2713567 w 5249334"/>
              <a:gd name="connsiteY5" fmla="*/ 956733 h 1684866"/>
              <a:gd name="connsiteX6" fmla="*/ 2713567 w 5249334"/>
              <a:gd name="connsiteY6" fmla="*/ 910166 h 1684866"/>
              <a:gd name="connsiteX7" fmla="*/ 2578100 w 5249334"/>
              <a:gd name="connsiteY7" fmla="*/ 910166 h 1684866"/>
              <a:gd name="connsiteX8" fmla="*/ 2578100 w 5249334"/>
              <a:gd name="connsiteY8" fmla="*/ 872066 h 1684866"/>
              <a:gd name="connsiteX9" fmla="*/ 2434167 w 5249334"/>
              <a:gd name="connsiteY9" fmla="*/ 872066 h 1684866"/>
              <a:gd name="connsiteX10" fmla="*/ 2434167 w 5249334"/>
              <a:gd name="connsiteY10" fmla="*/ 812800 h 1684866"/>
              <a:gd name="connsiteX11" fmla="*/ 2353734 w 5249334"/>
              <a:gd name="connsiteY11" fmla="*/ 812800 h 1684866"/>
              <a:gd name="connsiteX12" fmla="*/ 2353734 w 5249334"/>
              <a:gd name="connsiteY12" fmla="*/ 774700 h 1684866"/>
              <a:gd name="connsiteX13" fmla="*/ 2260600 w 5249334"/>
              <a:gd name="connsiteY13" fmla="*/ 774700 h 1684866"/>
              <a:gd name="connsiteX14" fmla="*/ 2260600 w 5249334"/>
              <a:gd name="connsiteY14" fmla="*/ 774700 h 1684866"/>
              <a:gd name="connsiteX15" fmla="*/ 2260600 w 5249334"/>
              <a:gd name="connsiteY15" fmla="*/ 774700 h 1684866"/>
              <a:gd name="connsiteX16" fmla="*/ 2260600 w 5249334"/>
              <a:gd name="connsiteY16" fmla="*/ 736600 h 1684866"/>
              <a:gd name="connsiteX17" fmla="*/ 2108200 w 5249334"/>
              <a:gd name="connsiteY17" fmla="*/ 736600 h 1684866"/>
              <a:gd name="connsiteX18" fmla="*/ 2108200 w 5249334"/>
              <a:gd name="connsiteY18" fmla="*/ 736600 h 1684866"/>
              <a:gd name="connsiteX19" fmla="*/ 2108200 w 5249334"/>
              <a:gd name="connsiteY19" fmla="*/ 736600 h 1684866"/>
              <a:gd name="connsiteX20" fmla="*/ 2108200 w 5249334"/>
              <a:gd name="connsiteY20" fmla="*/ 702733 h 1684866"/>
              <a:gd name="connsiteX21" fmla="*/ 1951567 w 5249334"/>
              <a:gd name="connsiteY21" fmla="*/ 702733 h 1684866"/>
              <a:gd name="connsiteX22" fmla="*/ 1951567 w 5249334"/>
              <a:gd name="connsiteY22" fmla="*/ 702733 h 1684866"/>
              <a:gd name="connsiteX23" fmla="*/ 1951567 w 5249334"/>
              <a:gd name="connsiteY23" fmla="*/ 702733 h 1684866"/>
              <a:gd name="connsiteX24" fmla="*/ 1951567 w 5249334"/>
              <a:gd name="connsiteY24" fmla="*/ 702733 h 1684866"/>
              <a:gd name="connsiteX25" fmla="*/ 1951567 w 5249334"/>
              <a:gd name="connsiteY25" fmla="*/ 702733 h 1684866"/>
              <a:gd name="connsiteX26" fmla="*/ 1951567 w 5249334"/>
              <a:gd name="connsiteY26" fmla="*/ 702733 h 1684866"/>
              <a:gd name="connsiteX27" fmla="*/ 1951567 w 5249334"/>
              <a:gd name="connsiteY27" fmla="*/ 702733 h 1684866"/>
              <a:gd name="connsiteX28" fmla="*/ 1951567 w 5249334"/>
              <a:gd name="connsiteY28" fmla="*/ 702733 h 1684866"/>
              <a:gd name="connsiteX29" fmla="*/ 1900767 w 5249334"/>
              <a:gd name="connsiteY29" fmla="*/ 702733 h 1684866"/>
              <a:gd name="connsiteX30" fmla="*/ 1900767 w 5249334"/>
              <a:gd name="connsiteY30" fmla="*/ 643466 h 1684866"/>
              <a:gd name="connsiteX31" fmla="*/ 1820334 w 5249334"/>
              <a:gd name="connsiteY31" fmla="*/ 643466 h 1684866"/>
              <a:gd name="connsiteX32" fmla="*/ 1820334 w 5249334"/>
              <a:gd name="connsiteY32" fmla="*/ 643466 h 1684866"/>
              <a:gd name="connsiteX33" fmla="*/ 1536700 w 5249334"/>
              <a:gd name="connsiteY33" fmla="*/ 643466 h 1684866"/>
              <a:gd name="connsiteX34" fmla="*/ 1536700 w 5249334"/>
              <a:gd name="connsiteY34" fmla="*/ 575733 h 1684866"/>
              <a:gd name="connsiteX35" fmla="*/ 1413934 w 5249334"/>
              <a:gd name="connsiteY35" fmla="*/ 575733 h 1684866"/>
              <a:gd name="connsiteX36" fmla="*/ 1413934 w 5249334"/>
              <a:gd name="connsiteY36" fmla="*/ 554566 h 1684866"/>
              <a:gd name="connsiteX37" fmla="*/ 1341967 w 5249334"/>
              <a:gd name="connsiteY37" fmla="*/ 554566 h 1684866"/>
              <a:gd name="connsiteX38" fmla="*/ 1341967 w 5249334"/>
              <a:gd name="connsiteY38" fmla="*/ 554566 h 1684866"/>
              <a:gd name="connsiteX39" fmla="*/ 1341967 w 5249334"/>
              <a:gd name="connsiteY39" fmla="*/ 554566 h 1684866"/>
              <a:gd name="connsiteX40" fmla="*/ 1341967 w 5249334"/>
              <a:gd name="connsiteY40" fmla="*/ 516466 h 1684866"/>
              <a:gd name="connsiteX41" fmla="*/ 1210734 w 5249334"/>
              <a:gd name="connsiteY41" fmla="*/ 516466 h 1684866"/>
              <a:gd name="connsiteX42" fmla="*/ 1210734 w 5249334"/>
              <a:gd name="connsiteY42" fmla="*/ 440266 h 1684866"/>
              <a:gd name="connsiteX43" fmla="*/ 1134534 w 5249334"/>
              <a:gd name="connsiteY43" fmla="*/ 440266 h 1684866"/>
              <a:gd name="connsiteX44" fmla="*/ 1134534 w 5249334"/>
              <a:gd name="connsiteY44" fmla="*/ 402166 h 1684866"/>
              <a:gd name="connsiteX45" fmla="*/ 1049867 w 5249334"/>
              <a:gd name="connsiteY45" fmla="*/ 402166 h 1684866"/>
              <a:gd name="connsiteX46" fmla="*/ 1049867 w 5249334"/>
              <a:gd name="connsiteY46" fmla="*/ 402166 h 1684866"/>
              <a:gd name="connsiteX47" fmla="*/ 1049867 w 5249334"/>
              <a:gd name="connsiteY47" fmla="*/ 402166 h 1684866"/>
              <a:gd name="connsiteX48" fmla="*/ 1049867 w 5249334"/>
              <a:gd name="connsiteY48" fmla="*/ 402166 h 1684866"/>
              <a:gd name="connsiteX49" fmla="*/ 1049867 w 5249334"/>
              <a:gd name="connsiteY49" fmla="*/ 364066 h 1684866"/>
              <a:gd name="connsiteX50" fmla="*/ 927100 w 5249334"/>
              <a:gd name="connsiteY50" fmla="*/ 364066 h 1684866"/>
              <a:gd name="connsiteX51" fmla="*/ 927100 w 5249334"/>
              <a:gd name="connsiteY51" fmla="*/ 317500 h 1684866"/>
              <a:gd name="connsiteX52" fmla="*/ 863600 w 5249334"/>
              <a:gd name="connsiteY52" fmla="*/ 317500 h 1684866"/>
              <a:gd name="connsiteX53" fmla="*/ 863600 w 5249334"/>
              <a:gd name="connsiteY53" fmla="*/ 270933 h 1684866"/>
              <a:gd name="connsiteX54" fmla="*/ 694267 w 5249334"/>
              <a:gd name="connsiteY54" fmla="*/ 270933 h 1684866"/>
              <a:gd name="connsiteX55" fmla="*/ 694267 w 5249334"/>
              <a:gd name="connsiteY55" fmla="*/ 211666 h 1684866"/>
              <a:gd name="connsiteX56" fmla="*/ 694267 w 5249334"/>
              <a:gd name="connsiteY56" fmla="*/ 211666 h 1684866"/>
              <a:gd name="connsiteX57" fmla="*/ 694267 w 5249334"/>
              <a:gd name="connsiteY57" fmla="*/ 211666 h 1684866"/>
              <a:gd name="connsiteX58" fmla="*/ 656167 w 5249334"/>
              <a:gd name="connsiteY58" fmla="*/ 211666 h 1684866"/>
              <a:gd name="connsiteX59" fmla="*/ 656167 w 5249334"/>
              <a:gd name="connsiteY59" fmla="*/ 152400 h 1684866"/>
              <a:gd name="connsiteX60" fmla="*/ 609600 w 5249334"/>
              <a:gd name="connsiteY60" fmla="*/ 152400 h 1684866"/>
              <a:gd name="connsiteX61" fmla="*/ 609600 w 5249334"/>
              <a:gd name="connsiteY61" fmla="*/ 114300 h 1684866"/>
              <a:gd name="connsiteX62" fmla="*/ 537634 w 5249334"/>
              <a:gd name="connsiteY62" fmla="*/ 114300 h 1684866"/>
              <a:gd name="connsiteX63" fmla="*/ 537634 w 5249334"/>
              <a:gd name="connsiteY63" fmla="*/ 63500 h 1684866"/>
              <a:gd name="connsiteX64" fmla="*/ 232834 w 5249334"/>
              <a:gd name="connsiteY64" fmla="*/ 63500 h 1684866"/>
              <a:gd name="connsiteX65" fmla="*/ 232834 w 5249334"/>
              <a:gd name="connsiteY65" fmla="*/ 25400 h 1684866"/>
              <a:gd name="connsiteX66" fmla="*/ 118534 w 5249334"/>
              <a:gd name="connsiteY66" fmla="*/ 25400 h 1684866"/>
              <a:gd name="connsiteX67" fmla="*/ 118534 w 5249334"/>
              <a:gd name="connsiteY67" fmla="*/ 0 h 1684866"/>
              <a:gd name="connsiteX68" fmla="*/ 0 w 5249334"/>
              <a:gd name="connsiteY68" fmla="*/ 0 h 1684866"/>
              <a:gd name="connsiteX0" fmla="*/ 5249334 w 5249334"/>
              <a:gd name="connsiteY0" fmla="*/ 1684866 h 1684866"/>
              <a:gd name="connsiteX1" fmla="*/ 4042834 w 5249334"/>
              <a:gd name="connsiteY1" fmla="*/ 1684866 h 1684866"/>
              <a:gd name="connsiteX2" fmla="*/ 4042834 w 5249334"/>
              <a:gd name="connsiteY2" fmla="*/ 1020233 h 1684866"/>
              <a:gd name="connsiteX3" fmla="*/ 2954867 w 5249334"/>
              <a:gd name="connsiteY3" fmla="*/ 1020233 h 1684866"/>
              <a:gd name="connsiteX4" fmla="*/ 2954867 w 5249334"/>
              <a:gd name="connsiteY4" fmla="*/ 956733 h 1684866"/>
              <a:gd name="connsiteX5" fmla="*/ 2713567 w 5249334"/>
              <a:gd name="connsiteY5" fmla="*/ 956733 h 1684866"/>
              <a:gd name="connsiteX6" fmla="*/ 2713567 w 5249334"/>
              <a:gd name="connsiteY6" fmla="*/ 910166 h 1684866"/>
              <a:gd name="connsiteX7" fmla="*/ 2578100 w 5249334"/>
              <a:gd name="connsiteY7" fmla="*/ 910166 h 1684866"/>
              <a:gd name="connsiteX8" fmla="*/ 2578100 w 5249334"/>
              <a:gd name="connsiteY8" fmla="*/ 872066 h 1684866"/>
              <a:gd name="connsiteX9" fmla="*/ 2434167 w 5249334"/>
              <a:gd name="connsiteY9" fmla="*/ 872066 h 1684866"/>
              <a:gd name="connsiteX10" fmla="*/ 2434167 w 5249334"/>
              <a:gd name="connsiteY10" fmla="*/ 812800 h 1684866"/>
              <a:gd name="connsiteX11" fmla="*/ 2353734 w 5249334"/>
              <a:gd name="connsiteY11" fmla="*/ 812800 h 1684866"/>
              <a:gd name="connsiteX12" fmla="*/ 2353734 w 5249334"/>
              <a:gd name="connsiteY12" fmla="*/ 774700 h 1684866"/>
              <a:gd name="connsiteX13" fmla="*/ 2260600 w 5249334"/>
              <a:gd name="connsiteY13" fmla="*/ 774700 h 1684866"/>
              <a:gd name="connsiteX14" fmla="*/ 2260600 w 5249334"/>
              <a:gd name="connsiteY14" fmla="*/ 774700 h 1684866"/>
              <a:gd name="connsiteX15" fmla="*/ 2260600 w 5249334"/>
              <a:gd name="connsiteY15" fmla="*/ 774700 h 1684866"/>
              <a:gd name="connsiteX16" fmla="*/ 2260600 w 5249334"/>
              <a:gd name="connsiteY16" fmla="*/ 736600 h 1684866"/>
              <a:gd name="connsiteX17" fmla="*/ 2108200 w 5249334"/>
              <a:gd name="connsiteY17" fmla="*/ 736600 h 1684866"/>
              <a:gd name="connsiteX18" fmla="*/ 2108200 w 5249334"/>
              <a:gd name="connsiteY18" fmla="*/ 736600 h 1684866"/>
              <a:gd name="connsiteX19" fmla="*/ 2108200 w 5249334"/>
              <a:gd name="connsiteY19" fmla="*/ 736600 h 1684866"/>
              <a:gd name="connsiteX20" fmla="*/ 2108200 w 5249334"/>
              <a:gd name="connsiteY20" fmla="*/ 702733 h 1684866"/>
              <a:gd name="connsiteX21" fmla="*/ 1951567 w 5249334"/>
              <a:gd name="connsiteY21" fmla="*/ 702733 h 1684866"/>
              <a:gd name="connsiteX22" fmla="*/ 1951567 w 5249334"/>
              <a:gd name="connsiteY22" fmla="*/ 702733 h 1684866"/>
              <a:gd name="connsiteX23" fmla="*/ 1951567 w 5249334"/>
              <a:gd name="connsiteY23" fmla="*/ 702733 h 1684866"/>
              <a:gd name="connsiteX24" fmla="*/ 1951567 w 5249334"/>
              <a:gd name="connsiteY24" fmla="*/ 702733 h 1684866"/>
              <a:gd name="connsiteX25" fmla="*/ 1951567 w 5249334"/>
              <a:gd name="connsiteY25" fmla="*/ 702733 h 1684866"/>
              <a:gd name="connsiteX26" fmla="*/ 1951567 w 5249334"/>
              <a:gd name="connsiteY26" fmla="*/ 702733 h 1684866"/>
              <a:gd name="connsiteX27" fmla="*/ 1951567 w 5249334"/>
              <a:gd name="connsiteY27" fmla="*/ 702733 h 1684866"/>
              <a:gd name="connsiteX28" fmla="*/ 1951567 w 5249334"/>
              <a:gd name="connsiteY28" fmla="*/ 702733 h 1684866"/>
              <a:gd name="connsiteX29" fmla="*/ 1900767 w 5249334"/>
              <a:gd name="connsiteY29" fmla="*/ 702733 h 1684866"/>
              <a:gd name="connsiteX30" fmla="*/ 1900767 w 5249334"/>
              <a:gd name="connsiteY30" fmla="*/ 643466 h 1684866"/>
              <a:gd name="connsiteX31" fmla="*/ 1820334 w 5249334"/>
              <a:gd name="connsiteY31" fmla="*/ 643466 h 1684866"/>
              <a:gd name="connsiteX32" fmla="*/ 1816101 w 5249334"/>
              <a:gd name="connsiteY32" fmla="*/ 613833 h 1684866"/>
              <a:gd name="connsiteX33" fmla="*/ 1536700 w 5249334"/>
              <a:gd name="connsiteY33" fmla="*/ 643466 h 1684866"/>
              <a:gd name="connsiteX34" fmla="*/ 1536700 w 5249334"/>
              <a:gd name="connsiteY34" fmla="*/ 575733 h 1684866"/>
              <a:gd name="connsiteX35" fmla="*/ 1413934 w 5249334"/>
              <a:gd name="connsiteY35" fmla="*/ 575733 h 1684866"/>
              <a:gd name="connsiteX36" fmla="*/ 1413934 w 5249334"/>
              <a:gd name="connsiteY36" fmla="*/ 554566 h 1684866"/>
              <a:gd name="connsiteX37" fmla="*/ 1341967 w 5249334"/>
              <a:gd name="connsiteY37" fmla="*/ 554566 h 1684866"/>
              <a:gd name="connsiteX38" fmla="*/ 1341967 w 5249334"/>
              <a:gd name="connsiteY38" fmla="*/ 554566 h 1684866"/>
              <a:gd name="connsiteX39" fmla="*/ 1341967 w 5249334"/>
              <a:gd name="connsiteY39" fmla="*/ 554566 h 1684866"/>
              <a:gd name="connsiteX40" fmla="*/ 1341967 w 5249334"/>
              <a:gd name="connsiteY40" fmla="*/ 516466 h 1684866"/>
              <a:gd name="connsiteX41" fmla="*/ 1210734 w 5249334"/>
              <a:gd name="connsiteY41" fmla="*/ 516466 h 1684866"/>
              <a:gd name="connsiteX42" fmla="*/ 1210734 w 5249334"/>
              <a:gd name="connsiteY42" fmla="*/ 440266 h 1684866"/>
              <a:gd name="connsiteX43" fmla="*/ 1134534 w 5249334"/>
              <a:gd name="connsiteY43" fmla="*/ 440266 h 1684866"/>
              <a:gd name="connsiteX44" fmla="*/ 1134534 w 5249334"/>
              <a:gd name="connsiteY44" fmla="*/ 402166 h 1684866"/>
              <a:gd name="connsiteX45" fmla="*/ 1049867 w 5249334"/>
              <a:gd name="connsiteY45" fmla="*/ 402166 h 1684866"/>
              <a:gd name="connsiteX46" fmla="*/ 1049867 w 5249334"/>
              <a:gd name="connsiteY46" fmla="*/ 402166 h 1684866"/>
              <a:gd name="connsiteX47" fmla="*/ 1049867 w 5249334"/>
              <a:gd name="connsiteY47" fmla="*/ 402166 h 1684866"/>
              <a:gd name="connsiteX48" fmla="*/ 1049867 w 5249334"/>
              <a:gd name="connsiteY48" fmla="*/ 402166 h 1684866"/>
              <a:gd name="connsiteX49" fmla="*/ 1049867 w 5249334"/>
              <a:gd name="connsiteY49" fmla="*/ 364066 h 1684866"/>
              <a:gd name="connsiteX50" fmla="*/ 927100 w 5249334"/>
              <a:gd name="connsiteY50" fmla="*/ 364066 h 1684866"/>
              <a:gd name="connsiteX51" fmla="*/ 927100 w 5249334"/>
              <a:gd name="connsiteY51" fmla="*/ 317500 h 1684866"/>
              <a:gd name="connsiteX52" fmla="*/ 863600 w 5249334"/>
              <a:gd name="connsiteY52" fmla="*/ 317500 h 1684866"/>
              <a:gd name="connsiteX53" fmla="*/ 863600 w 5249334"/>
              <a:gd name="connsiteY53" fmla="*/ 270933 h 1684866"/>
              <a:gd name="connsiteX54" fmla="*/ 694267 w 5249334"/>
              <a:gd name="connsiteY54" fmla="*/ 270933 h 1684866"/>
              <a:gd name="connsiteX55" fmla="*/ 694267 w 5249334"/>
              <a:gd name="connsiteY55" fmla="*/ 211666 h 1684866"/>
              <a:gd name="connsiteX56" fmla="*/ 694267 w 5249334"/>
              <a:gd name="connsiteY56" fmla="*/ 211666 h 1684866"/>
              <a:gd name="connsiteX57" fmla="*/ 694267 w 5249334"/>
              <a:gd name="connsiteY57" fmla="*/ 211666 h 1684866"/>
              <a:gd name="connsiteX58" fmla="*/ 656167 w 5249334"/>
              <a:gd name="connsiteY58" fmla="*/ 211666 h 1684866"/>
              <a:gd name="connsiteX59" fmla="*/ 656167 w 5249334"/>
              <a:gd name="connsiteY59" fmla="*/ 152400 h 1684866"/>
              <a:gd name="connsiteX60" fmla="*/ 609600 w 5249334"/>
              <a:gd name="connsiteY60" fmla="*/ 152400 h 1684866"/>
              <a:gd name="connsiteX61" fmla="*/ 609600 w 5249334"/>
              <a:gd name="connsiteY61" fmla="*/ 114300 h 1684866"/>
              <a:gd name="connsiteX62" fmla="*/ 537634 w 5249334"/>
              <a:gd name="connsiteY62" fmla="*/ 114300 h 1684866"/>
              <a:gd name="connsiteX63" fmla="*/ 537634 w 5249334"/>
              <a:gd name="connsiteY63" fmla="*/ 63500 h 1684866"/>
              <a:gd name="connsiteX64" fmla="*/ 232834 w 5249334"/>
              <a:gd name="connsiteY64" fmla="*/ 63500 h 1684866"/>
              <a:gd name="connsiteX65" fmla="*/ 232834 w 5249334"/>
              <a:gd name="connsiteY65" fmla="*/ 25400 h 1684866"/>
              <a:gd name="connsiteX66" fmla="*/ 118534 w 5249334"/>
              <a:gd name="connsiteY66" fmla="*/ 25400 h 1684866"/>
              <a:gd name="connsiteX67" fmla="*/ 118534 w 5249334"/>
              <a:gd name="connsiteY67" fmla="*/ 0 h 1684866"/>
              <a:gd name="connsiteX68" fmla="*/ 0 w 5249334"/>
              <a:gd name="connsiteY68" fmla="*/ 0 h 1684866"/>
              <a:gd name="connsiteX0" fmla="*/ 5249334 w 5249334"/>
              <a:gd name="connsiteY0" fmla="*/ 1684866 h 1684866"/>
              <a:gd name="connsiteX1" fmla="*/ 4042834 w 5249334"/>
              <a:gd name="connsiteY1" fmla="*/ 1684866 h 1684866"/>
              <a:gd name="connsiteX2" fmla="*/ 4042834 w 5249334"/>
              <a:gd name="connsiteY2" fmla="*/ 1020233 h 1684866"/>
              <a:gd name="connsiteX3" fmla="*/ 2954867 w 5249334"/>
              <a:gd name="connsiteY3" fmla="*/ 1020233 h 1684866"/>
              <a:gd name="connsiteX4" fmla="*/ 2954867 w 5249334"/>
              <a:gd name="connsiteY4" fmla="*/ 956733 h 1684866"/>
              <a:gd name="connsiteX5" fmla="*/ 2713567 w 5249334"/>
              <a:gd name="connsiteY5" fmla="*/ 956733 h 1684866"/>
              <a:gd name="connsiteX6" fmla="*/ 2713567 w 5249334"/>
              <a:gd name="connsiteY6" fmla="*/ 910166 h 1684866"/>
              <a:gd name="connsiteX7" fmla="*/ 2578100 w 5249334"/>
              <a:gd name="connsiteY7" fmla="*/ 910166 h 1684866"/>
              <a:gd name="connsiteX8" fmla="*/ 2578100 w 5249334"/>
              <a:gd name="connsiteY8" fmla="*/ 872066 h 1684866"/>
              <a:gd name="connsiteX9" fmla="*/ 2434167 w 5249334"/>
              <a:gd name="connsiteY9" fmla="*/ 872066 h 1684866"/>
              <a:gd name="connsiteX10" fmla="*/ 2434167 w 5249334"/>
              <a:gd name="connsiteY10" fmla="*/ 812800 h 1684866"/>
              <a:gd name="connsiteX11" fmla="*/ 2353734 w 5249334"/>
              <a:gd name="connsiteY11" fmla="*/ 812800 h 1684866"/>
              <a:gd name="connsiteX12" fmla="*/ 2353734 w 5249334"/>
              <a:gd name="connsiteY12" fmla="*/ 774700 h 1684866"/>
              <a:gd name="connsiteX13" fmla="*/ 2260600 w 5249334"/>
              <a:gd name="connsiteY13" fmla="*/ 774700 h 1684866"/>
              <a:gd name="connsiteX14" fmla="*/ 2260600 w 5249334"/>
              <a:gd name="connsiteY14" fmla="*/ 774700 h 1684866"/>
              <a:gd name="connsiteX15" fmla="*/ 2260600 w 5249334"/>
              <a:gd name="connsiteY15" fmla="*/ 774700 h 1684866"/>
              <a:gd name="connsiteX16" fmla="*/ 2260600 w 5249334"/>
              <a:gd name="connsiteY16" fmla="*/ 736600 h 1684866"/>
              <a:gd name="connsiteX17" fmla="*/ 2108200 w 5249334"/>
              <a:gd name="connsiteY17" fmla="*/ 736600 h 1684866"/>
              <a:gd name="connsiteX18" fmla="*/ 2108200 w 5249334"/>
              <a:gd name="connsiteY18" fmla="*/ 736600 h 1684866"/>
              <a:gd name="connsiteX19" fmla="*/ 2108200 w 5249334"/>
              <a:gd name="connsiteY19" fmla="*/ 736600 h 1684866"/>
              <a:gd name="connsiteX20" fmla="*/ 2108200 w 5249334"/>
              <a:gd name="connsiteY20" fmla="*/ 702733 h 1684866"/>
              <a:gd name="connsiteX21" fmla="*/ 1951567 w 5249334"/>
              <a:gd name="connsiteY21" fmla="*/ 702733 h 1684866"/>
              <a:gd name="connsiteX22" fmla="*/ 1951567 w 5249334"/>
              <a:gd name="connsiteY22" fmla="*/ 702733 h 1684866"/>
              <a:gd name="connsiteX23" fmla="*/ 1951567 w 5249334"/>
              <a:gd name="connsiteY23" fmla="*/ 702733 h 1684866"/>
              <a:gd name="connsiteX24" fmla="*/ 1951567 w 5249334"/>
              <a:gd name="connsiteY24" fmla="*/ 702733 h 1684866"/>
              <a:gd name="connsiteX25" fmla="*/ 1951567 w 5249334"/>
              <a:gd name="connsiteY25" fmla="*/ 702733 h 1684866"/>
              <a:gd name="connsiteX26" fmla="*/ 1951567 w 5249334"/>
              <a:gd name="connsiteY26" fmla="*/ 702733 h 1684866"/>
              <a:gd name="connsiteX27" fmla="*/ 1951567 w 5249334"/>
              <a:gd name="connsiteY27" fmla="*/ 702733 h 1684866"/>
              <a:gd name="connsiteX28" fmla="*/ 1951567 w 5249334"/>
              <a:gd name="connsiteY28" fmla="*/ 702733 h 1684866"/>
              <a:gd name="connsiteX29" fmla="*/ 1900767 w 5249334"/>
              <a:gd name="connsiteY29" fmla="*/ 702733 h 1684866"/>
              <a:gd name="connsiteX30" fmla="*/ 1900767 w 5249334"/>
              <a:gd name="connsiteY30" fmla="*/ 643466 h 1684866"/>
              <a:gd name="connsiteX31" fmla="*/ 1820334 w 5249334"/>
              <a:gd name="connsiteY31" fmla="*/ 643466 h 1684866"/>
              <a:gd name="connsiteX32" fmla="*/ 1816101 w 5249334"/>
              <a:gd name="connsiteY32" fmla="*/ 613833 h 1684866"/>
              <a:gd name="connsiteX33" fmla="*/ 1545167 w 5249334"/>
              <a:gd name="connsiteY33" fmla="*/ 609599 h 1684866"/>
              <a:gd name="connsiteX34" fmla="*/ 1536700 w 5249334"/>
              <a:gd name="connsiteY34" fmla="*/ 575733 h 1684866"/>
              <a:gd name="connsiteX35" fmla="*/ 1413934 w 5249334"/>
              <a:gd name="connsiteY35" fmla="*/ 575733 h 1684866"/>
              <a:gd name="connsiteX36" fmla="*/ 1413934 w 5249334"/>
              <a:gd name="connsiteY36" fmla="*/ 554566 h 1684866"/>
              <a:gd name="connsiteX37" fmla="*/ 1341967 w 5249334"/>
              <a:gd name="connsiteY37" fmla="*/ 554566 h 1684866"/>
              <a:gd name="connsiteX38" fmla="*/ 1341967 w 5249334"/>
              <a:gd name="connsiteY38" fmla="*/ 554566 h 1684866"/>
              <a:gd name="connsiteX39" fmla="*/ 1341967 w 5249334"/>
              <a:gd name="connsiteY39" fmla="*/ 554566 h 1684866"/>
              <a:gd name="connsiteX40" fmla="*/ 1341967 w 5249334"/>
              <a:gd name="connsiteY40" fmla="*/ 516466 h 1684866"/>
              <a:gd name="connsiteX41" fmla="*/ 1210734 w 5249334"/>
              <a:gd name="connsiteY41" fmla="*/ 516466 h 1684866"/>
              <a:gd name="connsiteX42" fmla="*/ 1210734 w 5249334"/>
              <a:gd name="connsiteY42" fmla="*/ 440266 h 1684866"/>
              <a:gd name="connsiteX43" fmla="*/ 1134534 w 5249334"/>
              <a:gd name="connsiteY43" fmla="*/ 440266 h 1684866"/>
              <a:gd name="connsiteX44" fmla="*/ 1134534 w 5249334"/>
              <a:gd name="connsiteY44" fmla="*/ 402166 h 1684866"/>
              <a:gd name="connsiteX45" fmla="*/ 1049867 w 5249334"/>
              <a:gd name="connsiteY45" fmla="*/ 402166 h 1684866"/>
              <a:gd name="connsiteX46" fmla="*/ 1049867 w 5249334"/>
              <a:gd name="connsiteY46" fmla="*/ 402166 h 1684866"/>
              <a:gd name="connsiteX47" fmla="*/ 1049867 w 5249334"/>
              <a:gd name="connsiteY47" fmla="*/ 402166 h 1684866"/>
              <a:gd name="connsiteX48" fmla="*/ 1049867 w 5249334"/>
              <a:gd name="connsiteY48" fmla="*/ 402166 h 1684866"/>
              <a:gd name="connsiteX49" fmla="*/ 1049867 w 5249334"/>
              <a:gd name="connsiteY49" fmla="*/ 364066 h 1684866"/>
              <a:gd name="connsiteX50" fmla="*/ 927100 w 5249334"/>
              <a:gd name="connsiteY50" fmla="*/ 364066 h 1684866"/>
              <a:gd name="connsiteX51" fmla="*/ 927100 w 5249334"/>
              <a:gd name="connsiteY51" fmla="*/ 317500 h 1684866"/>
              <a:gd name="connsiteX52" fmla="*/ 863600 w 5249334"/>
              <a:gd name="connsiteY52" fmla="*/ 317500 h 1684866"/>
              <a:gd name="connsiteX53" fmla="*/ 863600 w 5249334"/>
              <a:gd name="connsiteY53" fmla="*/ 270933 h 1684866"/>
              <a:gd name="connsiteX54" fmla="*/ 694267 w 5249334"/>
              <a:gd name="connsiteY54" fmla="*/ 270933 h 1684866"/>
              <a:gd name="connsiteX55" fmla="*/ 694267 w 5249334"/>
              <a:gd name="connsiteY55" fmla="*/ 211666 h 1684866"/>
              <a:gd name="connsiteX56" fmla="*/ 694267 w 5249334"/>
              <a:gd name="connsiteY56" fmla="*/ 211666 h 1684866"/>
              <a:gd name="connsiteX57" fmla="*/ 694267 w 5249334"/>
              <a:gd name="connsiteY57" fmla="*/ 211666 h 1684866"/>
              <a:gd name="connsiteX58" fmla="*/ 656167 w 5249334"/>
              <a:gd name="connsiteY58" fmla="*/ 211666 h 1684866"/>
              <a:gd name="connsiteX59" fmla="*/ 656167 w 5249334"/>
              <a:gd name="connsiteY59" fmla="*/ 152400 h 1684866"/>
              <a:gd name="connsiteX60" fmla="*/ 609600 w 5249334"/>
              <a:gd name="connsiteY60" fmla="*/ 152400 h 1684866"/>
              <a:gd name="connsiteX61" fmla="*/ 609600 w 5249334"/>
              <a:gd name="connsiteY61" fmla="*/ 114300 h 1684866"/>
              <a:gd name="connsiteX62" fmla="*/ 537634 w 5249334"/>
              <a:gd name="connsiteY62" fmla="*/ 114300 h 1684866"/>
              <a:gd name="connsiteX63" fmla="*/ 537634 w 5249334"/>
              <a:gd name="connsiteY63" fmla="*/ 63500 h 1684866"/>
              <a:gd name="connsiteX64" fmla="*/ 232834 w 5249334"/>
              <a:gd name="connsiteY64" fmla="*/ 63500 h 1684866"/>
              <a:gd name="connsiteX65" fmla="*/ 232834 w 5249334"/>
              <a:gd name="connsiteY65" fmla="*/ 25400 h 1684866"/>
              <a:gd name="connsiteX66" fmla="*/ 118534 w 5249334"/>
              <a:gd name="connsiteY66" fmla="*/ 25400 h 1684866"/>
              <a:gd name="connsiteX67" fmla="*/ 118534 w 5249334"/>
              <a:gd name="connsiteY67" fmla="*/ 0 h 1684866"/>
              <a:gd name="connsiteX68" fmla="*/ 0 w 5249334"/>
              <a:gd name="connsiteY68" fmla="*/ 0 h 168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249334" h="1684866">
                <a:moveTo>
                  <a:pt x="5249334" y="1684866"/>
                </a:moveTo>
                <a:lnTo>
                  <a:pt x="4042834" y="1684866"/>
                </a:lnTo>
                <a:lnTo>
                  <a:pt x="4042834" y="1020233"/>
                </a:lnTo>
                <a:lnTo>
                  <a:pt x="2954867" y="1020233"/>
                </a:lnTo>
                <a:lnTo>
                  <a:pt x="2954867" y="956733"/>
                </a:lnTo>
                <a:lnTo>
                  <a:pt x="2713567" y="956733"/>
                </a:lnTo>
                <a:lnTo>
                  <a:pt x="2713567" y="910166"/>
                </a:lnTo>
                <a:lnTo>
                  <a:pt x="2578100" y="910166"/>
                </a:lnTo>
                <a:lnTo>
                  <a:pt x="2578100" y="872066"/>
                </a:lnTo>
                <a:lnTo>
                  <a:pt x="2434167" y="872066"/>
                </a:lnTo>
                <a:lnTo>
                  <a:pt x="2434167" y="812800"/>
                </a:lnTo>
                <a:lnTo>
                  <a:pt x="2353734" y="812800"/>
                </a:lnTo>
                <a:lnTo>
                  <a:pt x="2353734" y="774700"/>
                </a:lnTo>
                <a:lnTo>
                  <a:pt x="2260600" y="774700"/>
                </a:lnTo>
                <a:lnTo>
                  <a:pt x="2260600" y="774700"/>
                </a:lnTo>
                <a:lnTo>
                  <a:pt x="2260600" y="774700"/>
                </a:lnTo>
                <a:lnTo>
                  <a:pt x="2260600" y="736600"/>
                </a:lnTo>
                <a:lnTo>
                  <a:pt x="2108200" y="736600"/>
                </a:lnTo>
                <a:lnTo>
                  <a:pt x="2108200" y="736600"/>
                </a:lnTo>
                <a:lnTo>
                  <a:pt x="2108200" y="736600"/>
                </a:lnTo>
                <a:lnTo>
                  <a:pt x="2108200" y="702733"/>
                </a:lnTo>
                <a:lnTo>
                  <a:pt x="1951567" y="702733"/>
                </a:lnTo>
                <a:lnTo>
                  <a:pt x="1951567" y="702733"/>
                </a:lnTo>
                <a:lnTo>
                  <a:pt x="1951567" y="702733"/>
                </a:lnTo>
                <a:lnTo>
                  <a:pt x="1951567" y="702733"/>
                </a:lnTo>
                <a:lnTo>
                  <a:pt x="1951567" y="702733"/>
                </a:lnTo>
                <a:lnTo>
                  <a:pt x="1951567" y="702733"/>
                </a:lnTo>
                <a:lnTo>
                  <a:pt x="1951567" y="702733"/>
                </a:lnTo>
                <a:lnTo>
                  <a:pt x="1951567" y="702733"/>
                </a:lnTo>
                <a:lnTo>
                  <a:pt x="1900767" y="702733"/>
                </a:lnTo>
                <a:lnTo>
                  <a:pt x="1900767" y="643466"/>
                </a:lnTo>
                <a:lnTo>
                  <a:pt x="1820334" y="643466"/>
                </a:lnTo>
                <a:lnTo>
                  <a:pt x="1816101" y="613833"/>
                </a:lnTo>
                <a:lnTo>
                  <a:pt x="1545167" y="609599"/>
                </a:lnTo>
                <a:lnTo>
                  <a:pt x="1536700" y="575733"/>
                </a:lnTo>
                <a:lnTo>
                  <a:pt x="1413934" y="575733"/>
                </a:lnTo>
                <a:lnTo>
                  <a:pt x="1413934" y="554566"/>
                </a:lnTo>
                <a:lnTo>
                  <a:pt x="1341967" y="554566"/>
                </a:lnTo>
                <a:lnTo>
                  <a:pt x="1341967" y="554566"/>
                </a:lnTo>
                <a:lnTo>
                  <a:pt x="1341967" y="554566"/>
                </a:lnTo>
                <a:lnTo>
                  <a:pt x="1341967" y="516466"/>
                </a:lnTo>
                <a:lnTo>
                  <a:pt x="1210734" y="516466"/>
                </a:lnTo>
                <a:lnTo>
                  <a:pt x="1210734" y="440266"/>
                </a:lnTo>
                <a:lnTo>
                  <a:pt x="1134534" y="440266"/>
                </a:lnTo>
                <a:lnTo>
                  <a:pt x="1134534" y="402166"/>
                </a:lnTo>
                <a:lnTo>
                  <a:pt x="1049867" y="402166"/>
                </a:lnTo>
                <a:lnTo>
                  <a:pt x="1049867" y="402166"/>
                </a:lnTo>
                <a:lnTo>
                  <a:pt x="1049867" y="402166"/>
                </a:lnTo>
                <a:lnTo>
                  <a:pt x="1049867" y="402166"/>
                </a:lnTo>
                <a:lnTo>
                  <a:pt x="1049867" y="364066"/>
                </a:lnTo>
                <a:lnTo>
                  <a:pt x="927100" y="364066"/>
                </a:lnTo>
                <a:lnTo>
                  <a:pt x="927100" y="317500"/>
                </a:lnTo>
                <a:lnTo>
                  <a:pt x="863600" y="317500"/>
                </a:lnTo>
                <a:lnTo>
                  <a:pt x="863600" y="270933"/>
                </a:lnTo>
                <a:lnTo>
                  <a:pt x="694267" y="270933"/>
                </a:lnTo>
                <a:lnTo>
                  <a:pt x="694267" y="211666"/>
                </a:lnTo>
                <a:lnTo>
                  <a:pt x="694267" y="211666"/>
                </a:lnTo>
                <a:lnTo>
                  <a:pt x="694267" y="211666"/>
                </a:lnTo>
                <a:lnTo>
                  <a:pt x="656167" y="211666"/>
                </a:lnTo>
                <a:lnTo>
                  <a:pt x="656167" y="152400"/>
                </a:lnTo>
                <a:lnTo>
                  <a:pt x="609600" y="152400"/>
                </a:lnTo>
                <a:lnTo>
                  <a:pt x="609600" y="114300"/>
                </a:lnTo>
                <a:lnTo>
                  <a:pt x="537634" y="114300"/>
                </a:lnTo>
                <a:lnTo>
                  <a:pt x="537634" y="63500"/>
                </a:lnTo>
                <a:lnTo>
                  <a:pt x="232834" y="63500"/>
                </a:lnTo>
                <a:lnTo>
                  <a:pt x="232834" y="25400"/>
                </a:lnTo>
                <a:lnTo>
                  <a:pt x="118534" y="25400"/>
                </a:lnTo>
                <a:lnTo>
                  <a:pt x="118534" y="0"/>
                </a:lnTo>
                <a:lnTo>
                  <a:pt x="0" y="0"/>
                </a:lnTo>
              </a:path>
            </a:pathLst>
          </a:custGeom>
          <a:noFill/>
          <a:ln w="28575">
            <a:solidFill>
              <a:schemeClr val="accent1"/>
            </a:solidFill>
            <a:miter lim="800000"/>
            <a:headEnd/>
            <a:tailEn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147" name="TextBox 146">
            <a:extLst>
              <a:ext uri="{FF2B5EF4-FFF2-40B4-BE49-F238E27FC236}">
                <a16:creationId xmlns:a16="http://schemas.microsoft.com/office/drawing/2014/main" id="{FDD560A7-91A2-41C1-8E1A-39BF661CC73F}"/>
              </a:ext>
            </a:extLst>
          </p:cNvPr>
          <p:cNvSpPr txBox="1"/>
          <p:nvPr/>
        </p:nvSpPr>
        <p:spPr bwMode="auto">
          <a:xfrm>
            <a:off x="5648743" y="200593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48" name="TextBox 147">
            <a:extLst>
              <a:ext uri="{FF2B5EF4-FFF2-40B4-BE49-F238E27FC236}">
                <a16:creationId xmlns:a16="http://schemas.microsoft.com/office/drawing/2014/main" id="{82BB521D-CC44-4289-B3B2-BAB1D332556F}"/>
              </a:ext>
            </a:extLst>
          </p:cNvPr>
          <p:cNvSpPr txBox="1"/>
          <p:nvPr/>
        </p:nvSpPr>
        <p:spPr bwMode="auto">
          <a:xfrm>
            <a:off x="5815344" y="202487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49" name="TextBox 148">
            <a:extLst>
              <a:ext uri="{FF2B5EF4-FFF2-40B4-BE49-F238E27FC236}">
                <a16:creationId xmlns:a16="http://schemas.microsoft.com/office/drawing/2014/main" id="{3BFA8378-F1F7-4BB0-88D8-63DEE2FFBC66}"/>
              </a:ext>
            </a:extLst>
          </p:cNvPr>
          <p:cNvSpPr txBox="1"/>
          <p:nvPr/>
        </p:nvSpPr>
        <p:spPr bwMode="auto">
          <a:xfrm>
            <a:off x="6045363" y="215318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0" name="TextBox 149">
            <a:extLst>
              <a:ext uri="{FF2B5EF4-FFF2-40B4-BE49-F238E27FC236}">
                <a16:creationId xmlns:a16="http://schemas.microsoft.com/office/drawing/2014/main" id="{F237DB03-2AAE-496D-8B70-0EA29225152A}"/>
              </a:ext>
            </a:extLst>
          </p:cNvPr>
          <p:cNvSpPr txBox="1"/>
          <p:nvPr/>
        </p:nvSpPr>
        <p:spPr bwMode="auto">
          <a:xfrm>
            <a:off x="5945605" y="2091900"/>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1" name="TextBox 150">
            <a:extLst>
              <a:ext uri="{FF2B5EF4-FFF2-40B4-BE49-F238E27FC236}">
                <a16:creationId xmlns:a16="http://schemas.microsoft.com/office/drawing/2014/main" id="{7EAA63E6-A905-4C7F-89C3-C940ECEC3AAD}"/>
              </a:ext>
            </a:extLst>
          </p:cNvPr>
          <p:cNvSpPr txBox="1"/>
          <p:nvPr/>
        </p:nvSpPr>
        <p:spPr bwMode="auto">
          <a:xfrm>
            <a:off x="6109320" y="218496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2" name="TextBox 151">
            <a:extLst>
              <a:ext uri="{FF2B5EF4-FFF2-40B4-BE49-F238E27FC236}">
                <a16:creationId xmlns:a16="http://schemas.microsoft.com/office/drawing/2014/main" id="{D5688E80-BC1A-4EA5-AF99-1018C261BE51}"/>
              </a:ext>
            </a:extLst>
          </p:cNvPr>
          <p:cNvSpPr txBox="1"/>
          <p:nvPr/>
        </p:nvSpPr>
        <p:spPr bwMode="auto">
          <a:xfrm>
            <a:off x="6071166" y="215227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3" name="TextBox 152">
            <a:extLst>
              <a:ext uri="{FF2B5EF4-FFF2-40B4-BE49-F238E27FC236}">
                <a16:creationId xmlns:a16="http://schemas.microsoft.com/office/drawing/2014/main" id="{78E3EF01-6D38-412B-9FC7-64B92784A858}"/>
              </a:ext>
            </a:extLst>
          </p:cNvPr>
          <p:cNvSpPr txBox="1"/>
          <p:nvPr/>
        </p:nvSpPr>
        <p:spPr bwMode="auto">
          <a:xfrm>
            <a:off x="6141355" y="218496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4" name="TextBox 153">
            <a:extLst>
              <a:ext uri="{FF2B5EF4-FFF2-40B4-BE49-F238E27FC236}">
                <a16:creationId xmlns:a16="http://schemas.microsoft.com/office/drawing/2014/main" id="{51CB4957-735C-493D-8A22-FDA7AF4A599A}"/>
              </a:ext>
            </a:extLst>
          </p:cNvPr>
          <p:cNvSpPr txBox="1"/>
          <p:nvPr/>
        </p:nvSpPr>
        <p:spPr bwMode="auto">
          <a:xfrm>
            <a:off x="8067493" y="286705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5" name="TextBox 154">
            <a:extLst>
              <a:ext uri="{FF2B5EF4-FFF2-40B4-BE49-F238E27FC236}">
                <a16:creationId xmlns:a16="http://schemas.microsoft.com/office/drawing/2014/main" id="{99BB64B9-F833-46FA-B21F-29C0EDCA67C3}"/>
              </a:ext>
            </a:extLst>
          </p:cNvPr>
          <p:cNvSpPr txBox="1"/>
          <p:nvPr/>
        </p:nvSpPr>
        <p:spPr bwMode="auto">
          <a:xfrm>
            <a:off x="6161614" y="218496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6" name="TextBox 155">
            <a:extLst>
              <a:ext uri="{FF2B5EF4-FFF2-40B4-BE49-F238E27FC236}">
                <a16:creationId xmlns:a16="http://schemas.microsoft.com/office/drawing/2014/main" id="{E5BCBD81-69DD-4ABE-984A-BDF739ED41F4}"/>
              </a:ext>
            </a:extLst>
          </p:cNvPr>
          <p:cNvSpPr txBox="1"/>
          <p:nvPr/>
        </p:nvSpPr>
        <p:spPr bwMode="auto">
          <a:xfrm>
            <a:off x="7096171" y="228293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7" name="TextBox 156">
            <a:extLst>
              <a:ext uri="{FF2B5EF4-FFF2-40B4-BE49-F238E27FC236}">
                <a16:creationId xmlns:a16="http://schemas.microsoft.com/office/drawing/2014/main" id="{CF3D3D40-3BF7-47BF-BC7C-82500C87720A}"/>
              </a:ext>
            </a:extLst>
          </p:cNvPr>
          <p:cNvSpPr txBox="1"/>
          <p:nvPr/>
        </p:nvSpPr>
        <p:spPr bwMode="auto">
          <a:xfrm>
            <a:off x="7152032" y="228961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8" name="TextBox 157">
            <a:extLst>
              <a:ext uri="{FF2B5EF4-FFF2-40B4-BE49-F238E27FC236}">
                <a16:creationId xmlns:a16="http://schemas.microsoft.com/office/drawing/2014/main" id="{99DE0102-ECAF-4F3D-AAA4-0B7D4570FECC}"/>
              </a:ext>
            </a:extLst>
          </p:cNvPr>
          <p:cNvSpPr txBox="1"/>
          <p:nvPr/>
        </p:nvSpPr>
        <p:spPr bwMode="auto">
          <a:xfrm>
            <a:off x="7427626" y="286315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59" name="TextBox 158">
            <a:extLst>
              <a:ext uri="{FF2B5EF4-FFF2-40B4-BE49-F238E27FC236}">
                <a16:creationId xmlns:a16="http://schemas.microsoft.com/office/drawing/2014/main" id="{CD2FDD1A-5AFD-40C0-A4E4-D42A771CE127}"/>
              </a:ext>
            </a:extLst>
          </p:cNvPr>
          <p:cNvSpPr txBox="1"/>
          <p:nvPr/>
        </p:nvSpPr>
        <p:spPr bwMode="auto">
          <a:xfrm>
            <a:off x="6229045" y="223191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0" name="TextBox 159">
            <a:extLst>
              <a:ext uri="{FF2B5EF4-FFF2-40B4-BE49-F238E27FC236}">
                <a16:creationId xmlns:a16="http://schemas.microsoft.com/office/drawing/2014/main" id="{8738F0B4-BE95-46E7-B625-29E53A9D53D2}"/>
              </a:ext>
            </a:extLst>
          </p:cNvPr>
          <p:cNvSpPr txBox="1"/>
          <p:nvPr/>
        </p:nvSpPr>
        <p:spPr bwMode="auto">
          <a:xfrm>
            <a:off x="6187327" y="2228675"/>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1" name="TextBox 160">
            <a:extLst>
              <a:ext uri="{FF2B5EF4-FFF2-40B4-BE49-F238E27FC236}">
                <a16:creationId xmlns:a16="http://schemas.microsoft.com/office/drawing/2014/main" id="{F28F6122-3F0A-40A4-A863-CE4519AE7D71}"/>
              </a:ext>
            </a:extLst>
          </p:cNvPr>
          <p:cNvSpPr txBox="1"/>
          <p:nvPr/>
        </p:nvSpPr>
        <p:spPr bwMode="auto">
          <a:xfrm>
            <a:off x="6273296" y="222964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2" name="TextBox 161">
            <a:extLst>
              <a:ext uri="{FF2B5EF4-FFF2-40B4-BE49-F238E27FC236}">
                <a16:creationId xmlns:a16="http://schemas.microsoft.com/office/drawing/2014/main" id="{711CD09C-C91E-43C1-A3DD-B377CFBE325E}"/>
              </a:ext>
            </a:extLst>
          </p:cNvPr>
          <p:cNvSpPr txBox="1"/>
          <p:nvPr/>
        </p:nvSpPr>
        <p:spPr bwMode="auto">
          <a:xfrm>
            <a:off x="6291875" y="223191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3" name="TextBox 162">
            <a:extLst>
              <a:ext uri="{FF2B5EF4-FFF2-40B4-BE49-F238E27FC236}">
                <a16:creationId xmlns:a16="http://schemas.microsoft.com/office/drawing/2014/main" id="{CDAFF06A-43B2-4613-B81D-480709BDF4DC}"/>
              </a:ext>
            </a:extLst>
          </p:cNvPr>
          <p:cNvSpPr txBox="1"/>
          <p:nvPr/>
        </p:nvSpPr>
        <p:spPr bwMode="auto">
          <a:xfrm>
            <a:off x="6324424" y="223187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4" name="TextBox 163">
            <a:extLst>
              <a:ext uri="{FF2B5EF4-FFF2-40B4-BE49-F238E27FC236}">
                <a16:creationId xmlns:a16="http://schemas.microsoft.com/office/drawing/2014/main" id="{CBC3234E-2721-47B3-98C9-2DBD050461CE}"/>
              </a:ext>
            </a:extLst>
          </p:cNvPr>
          <p:cNvSpPr txBox="1"/>
          <p:nvPr/>
        </p:nvSpPr>
        <p:spPr bwMode="auto">
          <a:xfrm>
            <a:off x="6417150" y="228293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5" name="TextBox 164">
            <a:extLst>
              <a:ext uri="{FF2B5EF4-FFF2-40B4-BE49-F238E27FC236}">
                <a16:creationId xmlns:a16="http://schemas.microsoft.com/office/drawing/2014/main" id="{17FACFAD-18E1-4D88-8D8A-400E649B3C43}"/>
              </a:ext>
            </a:extLst>
          </p:cNvPr>
          <p:cNvSpPr txBox="1"/>
          <p:nvPr/>
        </p:nvSpPr>
        <p:spPr bwMode="auto">
          <a:xfrm>
            <a:off x="6505441" y="228609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6" name="TextBox 165">
            <a:extLst>
              <a:ext uri="{FF2B5EF4-FFF2-40B4-BE49-F238E27FC236}">
                <a16:creationId xmlns:a16="http://schemas.microsoft.com/office/drawing/2014/main" id="{00370363-BB11-46A4-8C0C-36E96A6DE1AC}"/>
              </a:ext>
            </a:extLst>
          </p:cNvPr>
          <p:cNvSpPr txBox="1"/>
          <p:nvPr/>
        </p:nvSpPr>
        <p:spPr bwMode="auto">
          <a:xfrm>
            <a:off x="6441965" y="228290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7" name="TextBox 166">
            <a:extLst>
              <a:ext uri="{FF2B5EF4-FFF2-40B4-BE49-F238E27FC236}">
                <a16:creationId xmlns:a16="http://schemas.microsoft.com/office/drawing/2014/main" id="{6DB3F48B-C7AD-4E6F-8223-66DB99EC3C13}"/>
              </a:ext>
            </a:extLst>
          </p:cNvPr>
          <p:cNvSpPr txBox="1"/>
          <p:nvPr/>
        </p:nvSpPr>
        <p:spPr bwMode="auto">
          <a:xfrm>
            <a:off x="6540324" y="228902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8" name="TextBox 167">
            <a:extLst>
              <a:ext uri="{FF2B5EF4-FFF2-40B4-BE49-F238E27FC236}">
                <a16:creationId xmlns:a16="http://schemas.microsoft.com/office/drawing/2014/main" id="{AB674FD3-2249-4AAF-8D52-8695F7FC6EE0}"/>
              </a:ext>
            </a:extLst>
          </p:cNvPr>
          <p:cNvSpPr txBox="1"/>
          <p:nvPr/>
        </p:nvSpPr>
        <p:spPr bwMode="auto">
          <a:xfrm>
            <a:off x="6565394" y="228902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69" name="TextBox 168">
            <a:extLst>
              <a:ext uri="{FF2B5EF4-FFF2-40B4-BE49-F238E27FC236}">
                <a16:creationId xmlns:a16="http://schemas.microsoft.com/office/drawing/2014/main" id="{2D0902A5-99FF-4D71-B367-4B844060AE11}"/>
              </a:ext>
            </a:extLst>
          </p:cNvPr>
          <p:cNvSpPr txBox="1"/>
          <p:nvPr/>
        </p:nvSpPr>
        <p:spPr bwMode="auto">
          <a:xfrm>
            <a:off x="6683502" y="228902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0" name="TextBox 169">
            <a:extLst>
              <a:ext uri="{FF2B5EF4-FFF2-40B4-BE49-F238E27FC236}">
                <a16:creationId xmlns:a16="http://schemas.microsoft.com/office/drawing/2014/main" id="{CF4AB6DC-8D3E-435C-B725-A2A5A55E2DD3}"/>
              </a:ext>
            </a:extLst>
          </p:cNvPr>
          <p:cNvSpPr txBox="1"/>
          <p:nvPr/>
        </p:nvSpPr>
        <p:spPr bwMode="auto">
          <a:xfrm>
            <a:off x="6737093" y="228902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1" name="TextBox 170">
            <a:extLst>
              <a:ext uri="{FF2B5EF4-FFF2-40B4-BE49-F238E27FC236}">
                <a16:creationId xmlns:a16="http://schemas.microsoft.com/office/drawing/2014/main" id="{C7202514-E174-4F21-9649-84E22B3DAF68}"/>
              </a:ext>
            </a:extLst>
          </p:cNvPr>
          <p:cNvSpPr txBox="1"/>
          <p:nvPr/>
        </p:nvSpPr>
        <p:spPr bwMode="auto">
          <a:xfrm>
            <a:off x="6781317" y="228902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2" name="TextBox 171">
            <a:extLst>
              <a:ext uri="{FF2B5EF4-FFF2-40B4-BE49-F238E27FC236}">
                <a16:creationId xmlns:a16="http://schemas.microsoft.com/office/drawing/2014/main" id="{CC3938A7-A4FE-4E90-98D8-36B38EAEC7DE}"/>
              </a:ext>
            </a:extLst>
          </p:cNvPr>
          <p:cNvSpPr txBox="1"/>
          <p:nvPr/>
        </p:nvSpPr>
        <p:spPr bwMode="auto">
          <a:xfrm>
            <a:off x="7056832" y="228585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3" name="TextBox 172">
            <a:extLst>
              <a:ext uri="{FF2B5EF4-FFF2-40B4-BE49-F238E27FC236}">
                <a16:creationId xmlns:a16="http://schemas.microsoft.com/office/drawing/2014/main" id="{2B36D3DA-E19A-44EB-AF30-FEC68C1940A5}"/>
              </a:ext>
            </a:extLst>
          </p:cNvPr>
          <p:cNvSpPr txBox="1"/>
          <p:nvPr/>
        </p:nvSpPr>
        <p:spPr bwMode="auto">
          <a:xfrm>
            <a:off x="6812190" y="228585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4" name="TextBox 173">
            <a:extLst>
              <a:ext uri="{FF2B5EF4-FFF2-40B4-BE49-F238E27FC236}">
                <a16:creationId xmlns:a16="http://schemas.microsoft.com/office/drawing/2014/main" id="{9D811414-F71C-4434-903C-DD01706D54BB}"/>
              </a:ext>
            </a:extLst>
          </p:cNvPr>
          <p:cNvSpPr txBox="1"/>
          <p:nvPr/>
        </p:nvSpPr>
        <p:spPr bwMode="auto">
          <a:xfrm>
            <a:off x="6824521" y="228585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5" name="TextBox 174">
            <a:extLst>
              <a:ext uri="{FF2B5EF4-FFF2-40B4-BE49-F238E27FC236}">
                <a16:creationId xmlns:a16="http://schemas.microsoft.com/office/drawing/2014/main" id="{B78AB234-7395-439A-B093-05DE5C173A86}"/>
              </a:ext>
            </a:extLst>
          </p:cNvPr>
          <p:cNvSpPr txBox="1"/>
          <p:nvPr/>
        </p:nvSpPr>
        <p:spPr bwMode="auto">
          <a:xfrm>
            <a:off x="6888493" y="2285385"/>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6" name="TextBox 175">
            <a:extLst>
              <a:ext uri="{FF2B5EF4-FFF2-40B4-BE49-F238E27FC236}">
                <a16:creationId xmlns:a16="http://schemas.microsoft.com/office/drawing/2014/main" id="{223D6043-6996-436C-B8C6-6B39D7F8D075}"/>
              </a:ext>
            </a:extLst>
          </p:cNvPr>
          <p:cNvSpPr txBox="1"/>
          <p:nvPr/>
        </p:nvSpPr>
        <p:spPr bwMode="auto">
          <a:xfrm>
            <a:off x="6917364" y="228491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7" name="TextBox 176">
            <a:extLst>
              <a:ext uri="{FF2B5EF4-FFF2-40B4-BE49-F238E27FC236}">
                <a16:creationId xmlns:a16="http://schemas.microsoft.com/office/drawing/2014/main" id="{1E61DDBC-B1F0-4BE2-A98A-22E91F7238A6}"/>
              </a:ext>
            </a:extLst>
          </p:cNvPr>
          <p:cNvSpPr txBox="1"/>
          <p:nvPr/>
        </p:nvSpPr>
        <p:spPr bwMode="auto">
          <a:xfrm>
            <a:off x="6958810" y="228273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8" name="TextBox 177">
            <a:extLst>
              <a:ext uri="{FF2B5EF4-FFF2-40B4-BE49-F238E27FC236}">
                <a16:creationId xmlns:a16="http://schemas.microsoft.com/office/drawing/2014/main" id="{15A35355-BC3D-47CA-9BC6-153320ACBC85}"/>
              </a:ext>
            </a:extLst>
          </p:cNvPr>
          <p:cNvSpPr txBox="1"/>
          <p:nvPr/>
        </p:nvSpPr>
        <p:spPr bwMode="auto">
          <a:xfrm>
            <a:off x="6986740" y="228253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E1471D"/>
                </a:solidFill>
                <a:latin typeface="Calibri" panose="020F0502020204030204" pitchFamily="34" charset="0"/>
                <a:ea typeface="+mn-ea"/>
                <a:cs typeface="Arial" panose="020B0604020202020204" pitchFamily="34" charset="0"/>
              </a:rPr>
              <a:t>+</a:t>
            </a:r>
          </a:p>
        </p:txBody>
      </p:sp>
      <p:sp>
        <p:nvSpPr>
          <p:cNvPr id="179" name="TextBox 178">
            <a:extLst>
              <a:ext uri="{FF2B5EF4-FFF2-40B4-BE49-F238E27FC236}">
                <a16:creationId xmlns:a16="http://schemas.microsoft.com/office/drawing/2014/main" id="{8ECCBFAD-A1D0-4599-B652-9766F7BA39B1}"/>
              </a:ext>
            </a:extLst>
          </p:cNvPr>
          <p:cNvSpPr txBox="1"/>
          <p:nvPr/>
        </p:nvSpPr>
        <p:spPr bwMode="auto">
          <a:xfrm>
            <a:off x="5659369" y="226910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0" name="TextBox 179">
            <a:extLst>
              <a:ext uri="{FF2B5EF4-FFF2-40B4-BE49-F238E27FC236}">
                <a16:creationId xmlns:a16="http://schemas.microsoft.com/office/drawing/2014/main" id="{2AC2FD57-D23A-4723-9A5D-7DC98ACC9440}"/>
              </a:ext>
            </a:extLst>
          </p:cNvPr>
          <p:cNvSpPr txBox="1"/>
          <p:nvPr/>
        </p:nvSpPr>
        <p:spPr bwMode="auto">
          <a:xfrm>
            <a:off x="5825143" y="229543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1" name="TextBox 180">
            <a:extLst>
              <a:ext uri="{FF2B5EF4-FFF2-40B4-BE49-F238E27FC236}">
                <a16:creationId xmlns:a16="http://schemas.microsoft.com/office/drawing/2014/main" id="{002074D2-F927-4FF3-ACC2-1B7F97E5AE71}"/>
              </a:ext>
            </a:extLst>
          </p:cNvPr>
          <p:cNvSpPr txBox="1"/>
          <p:nvPr/>
        </p:nvSpPr>
        <p:spPr bwMode="auto">
          <a:xfrm>
            <a:off x="5955313" y="234435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2" name="TextBox 181">
            <a:extLst>
              <a:ext uri="{FF2B5EF4-FFF2-40B4-BE49-F238E27FC236}">
                <a16:creationId xmlns:a16="http://schemas.microsoft.com/office/drawing/2014/main" id="{2EE5527A-3A19-4ADE-BEFD-F6DD2F0EA02A}"/>
              </a:ext>
            </a:extLst>
          </p:cNvPr>
          <p:cNvSpPr txBox="1"/>
          <p:nvPr/>
        </p:nvSpPr>
        <p:spPr bwMode="auto">
          <a:xfrm>
            <a:off x="7172008"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3" name="TextBox 182">
            <a:extLst>
              <a:ext uri="{FF2B5EF4-FFF2-40B4-BE49-F238E27FC236}">
                <a16:creationId xmlns:a16="http://schemas.microsoft.com/office/drawing/2014/main" id="{A48C2B27-ADE9-42D8-B448-06D41036780D}"/>
              </a:ext>
            </a:extLst>
          </p:cNvPr>
          <p:cNvSpPr txBox="1"/>
          <p:nvPr/>
        </p:nvSpPr>
        <p:spPr bwMode="auto">
          <a:xfrm>
            <a:off x="6046744" y="239142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4" name="TextBox 183">
            <a:extLst>
              <a:ext uri="{FF2B5EF4-FFF2-40B4-BE49-F238E27FC236}">
                <a16:creationId xmlns:a16="http://schemas.microsoft.com/office/drawing/2014/main" id="{DFDE94CA-7B33-4EAF-8132-27EF32468CE9}"/>
              </a:ext>
            </a:extLst>
          </p:cNvPr>
          <p:cNvSpPr txBox="1"/>
          <p:nvPr/>
        </p:nvSpPr>
        <p:spPr bwMode="auto">
          <a:xfrm>
            <a:off x="6123964" y="2422470"/>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5" name="TextBox 184">
            <a:extLst>
              <a:ext uri="{FF2B5EF4-FFF2-40B4-BE49-F238E27FC236}">
                <a16:creationId xmlns:a16="http://schemas.microsoft.com/office/drawing/2014/main" id="{482E5B9F-2594-47F4-8780-D351638D4C21}"/>
              </a:ext>
            </a:extLst>
          </p:cNvPr>
          <p:cNvSpPr txBox="1"/>
          <p:nvPr/>
        </p:nvSpPr>
        <p:spPr bwMode="auto">
          <a:xfrm>
            <a:off x="6079421" y="239278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6" name="TextBox 185">
            <a:extLst>
              <a:ext uri="{FF2B5EF4-FFF2-40B4-BE49-F238E27FC236}">
                <a16:creationId xmlns:a16="http://schemas.microsoft.com/office/drawing/2014/main" id="{A2687B5B-205B-407D-90E7-6C0E91AD9DA9}"/>
              </a:ext>
            </a:extLst>
          </p:cNvPr>
          <p:cNvSpPr txBox="1"/>
          <p:nvPr/>
        </p:nvSpPr>
        <p:spPr bwMode="auto">
          <a:xfrm>
            <a:off x="8067492" y="300097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7" name="TextBox 186">
            <a:extLst>
              <a:ext uri="{FF2B5EF4-FFF2-40B4-BE49-F238E27FC236}">
                <a16:creationId xmlns:a16="http://schemas.microsoft.com/office/drawing/2014/main" id="{2C6172DE-7742-45DF-A455-E2B48B7CBF0C}"/>
              </a:ext>
            </a:extLst>
          </p:cNvPr>
          <p:cNvSpPr txBox="1"/>
          <p:nvPr/>
        </p:nvSpPr>
        <p:spPr bwMode="auto">
          <a:xfrm>
            <a:off x="7427626" y="300097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8" name="TextBox 187">
            <a:extLst>
              <a:ext uri="{FF2B5EF4-FFF2-40B4-BE49-F238E27FC236}">
                <a16:creationId xmlns:a16="http://schemas.microsoft.com/office/drawing/2014/main" id="{3FBAAE0F-762C-4AB1-9358-5CB9DFE5FA15}"/>
              </a:ext>
            </a:extLst>
          </p:cNvPr>
          <p:cNvSpPr txBox="1"/>
          <p:nvPr/>
        </p:nvSpPr>
        <p:spPr bwMode="auto">
          <a:xfrm>
            <a:off x="6148886" y="242598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89" name="TextBox 188">
            <a:extLst>
              <a:ext uri="{FF2B5EF4-FFF2-40B4-BE49-F238E27FC236}">
                <a16:creationId xmlns:a16="http://schemas.microsoft.com/office/drawing/2014/main" id="{4F6C79DE-8866-4989-8A51-8EE79CF281B1}"/>
              </a:ext>
            </a:extLst>
          </p:cNvPr>
          <p:cNvSpPr txBox="1"/>
          <p:nvPr/>
        </p:nvSpPr>
        <p:spPr bwMode="auto">
          <a:xfrm>
            <a:off x="6171930" y="242566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0" name="TextBox 189">
            <a:extLst>
              <a:ext uri="{FF2B5EF4-FFF2-40B4-BE49-F238E27FC236}">
                <a16:creationId xmlns:a16="http://schemas.microsoft.com/office/drawing/2014/main" id="{35B9EAF4-D6D9-407F-8885-CC1AA7C22824}"/>
              </a:ext>
            </a:extLst>
          </p:cNvPr>
          <p:cNvSpPr txBox="1"/>
          <p:nvPr/>
        </p:nvSpPr>
        <p:spPr bwMode="auto">
          <a:xfrm>
            <a:off x="6210720" y="243772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1" name="TextBox 190">
            <a:extLst>
              <a:ext uri="{FF2B5EF4-FFF2-40B4-BE49-F238E27FC236}">
                <a16:creationId xmlns:a16="http://schemas.microsoft.com/office/drawing/2014/main" id="{7B4A074B-64F0-4A39-AC31-9BB0AE7E0A82}"/>
              </a:ext>
            </a:extLst>
          </p:cNvPr>
          <p:cNvSpPr txBox="1"/>
          <p:nvPr/>
        </p:nvSpPr>
        <p:spPr bwMode="auto">
          <a:xfrm>
            <a:off x="6190835" y="244203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2" name="TextBox 191">
            <a:extLst>
              <a:ext uri="{FF2B5EF4-FFF2-40B4-BE49-F238E27FC236}">
                <a16:creationId xmlns:a16="http://schemas.microsoft.com/office/drawing/2014/main" id="{8B36DAD9-A565-4304-823D-43BBE1643F92}"/>
              </a:ext>
            </a:extLst>
          </p:cNvPr>
          <p:cNvSpPr txBox="1"/>
          <p:nvPr/>
        </p:nvSpPr>
        <p:spPr bwMode="auto">
          <a:xfrm>
            <a:off x="6455217" y="250604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3" name="TextBox 192">
            <a:extLst>
              <a:ext uri="{FF2B5EF4-FFF2-40B4-BE49-F238E27FC236}">
                <a16:creationId xmlns:a16="http://schemas.microsoft.com/office/drawing/2014/main" id="{6AC4CCA1-79E7-4775-B8B5-32F318F987D3}"/>
              </a:ext>
            </a:extLst>
          </p:cNvPr>
          <p:cNvSpPr txBox="1"/>
          <p:nvPr/>
        </p:nvSpPr>
        <p:spPr bwMode="auto">
          <a:xfrm>
            <a:off x="6239581" y="244318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4" name="TextBox 193">
            <a:extLst>
              <a:ext uri="{FF2B5EF4-FFF2-40B4-BE49-F238E27FC236}">
                <a16:creationId xmlns:a16="http://schemas.microsoft.com/office/drawing/2014/main" id="{A12184CB-3C52-43DE-9998-4D6B222422B7}"/>
              </a:ext>
            </a:extLst>
          </p:cNvPr>
          <p:cNvSpPr txBox="1"/>
          <p:nvPr/>
        </p:nvSpPr>
        <p:spPr bwMode="auto">
          <a:xfrm>
            <a:off x="6290154" y="245107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5" name="TextBox 194">
            <a:extLst>
              <a:ext uri="{FF2B5EF4-FFF2-40B4-BE49-F238E27FC236}">
                <a16:creationId xmlns:a16="http://schemas.microsoft.com/office/drawing/2014/main" id="{43BD6645-EB68-4BCD-AC42-9DE3E27E9252}"/>
              </a:ext>
            </a:extLst>
          </p:cNvPr>
          <p:cNvSpPr txBox="1"/>
          <p:nvPr/>
        </p:nvSpPr>
        <p:spPr bwMode="auto">
          <a:xfrm>
            <a:off x="6308337" y="2453892"/>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6" name="TextBox 195">
            <a:extLst>
              <a:ext uri="{FF2B5EF4-FFF2-40B4-BE49-F238E27FC236}">
                <a16:creationId xmlns:a16="http://schemas.microsoft.com/office/drawing/2014/main" id="{347AD6F1-CEC8-41FD-B30D-542C884F731F}"/>
              </a:ext>
            </a:extLst>
          </p:cNvPr>
          <p:cNvSpPr txBox="1"/>
          <p:nvPr/>
        </p:nvSpPr>
        <p:spPr bwMode="auto">
          <a:xfrm>
            <a:off x="6433088" y="250798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7" name="TextBox 196">
            <a:extLst>
              <a:ext uri="{FF2B5EF4-FFF2-40B4-BE49-F238E27FC236}">
                <a16:creationId xmlns:a16="http://schemas.microsoft.com/office/drawing/2014/main" id="{C1A8959B-4744-43E3-913B-2701C60071E4}"/>
              </a:ext>
            </a:extLst>
          </p:cNvPr>
          <p:cNvSpPr txBox="1"/>
          <p:nvPr/>
        </p:nvSpPr>
        <p:spPr bwMode="auto">
          <a:xfrm>
            <a:off x="6328041" y="2450547"/>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8" name="TextBox 197">
            <a:extLst>
              <a:ext uri="{FF2B5EF4-FFF2-40B4-BE49-F238E27FC236}">
                <a16:creationId xmlns:a16="http://schemas.microsoft.com/office/drawing/2014/main" id="{4C34E195-ACDA-4681-A28C-91323710DBED}"/>
              </a:ext>
            </a:extLst>
          </p:cNvPr>
          <p:cNvSpPr txBox="1"/>
          <p:nvPr/>
        </p:nvSpPr>
        <p:spPr bwMode="auto">
          <a:xfrm>
            <a:off x="6519477" y="2501936"/>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199" name="TextBox 198">
            <a:extLst>
              <a:ext uri="{FF2B5EF4-FFF2-40B4-BE49-F238E27FC236}">
                <a16:creationId xmlns:a16="http://schemas.microsoft.com/office/drawing/2014/main" id="{12ED4752-AEEF-42AC-9055-EC381AEF72BF}"/>
              </a:ext>
            </a:extLst>
          </p:cNvPr>
          <p:cNvSpPr txBox="1"/>
          <p:nvPr/>
        </p:nvSpPr>
        <p:spPr bwMode="auto">
          <a:xfrm>
            <a:off x="6556888" y="250604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0" name="TextBox 199">
            <a:extLst>
              <a:ext uri="{FF2B5EF4-FFF2-40B4-BE49-F238E27FC236}">
                <a16:creationId xmlns:a16="http://schemas.microsoft.com/office/drawing/2014/main" id="{9DBBE0E7-1405-4AA6-8DE5-7C19336F9E67}"/>
              </a:ext>
            </a:extLst>
          </p:cNvPr>
          <p:cNvSpPr txBox="1"/>
          <p:nvPr/>
        </p:nvSpPr>
        <p:spPr bwMode="auto">
          <a:xfrm>
            <a:off x="6586525" y="2504688"/>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1" name="TextBox 200">
            <a:extLst>
              <a:ext uri="{FF2B5EF4-FFF2-40B4-BE49-F238E27FC236}">
                <a16:creationId xmlns:a16="http://schemas.microsoft.com/office/drawing/2014/main" id="{B7289C74-C147-4DFB-B74F-456992453CB0}"/>
              </a:ext>
            </a:extLst>
          </p:cNvPr>
          <p:cNvSpPr txBox="1"/>
          <p:nvPr/>
        </p:nvSpPr>
        <p:spPr bwMode="auto">
          <a:xfrm>
            <a:off x="6695123" y="2504775"/>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2" name="TextBox 201">
            <a:extLst>
              <a:ext uri="{FF2B5EF4-FFF2-40B4-BE49-F238E27FC236}">
                <a16:creationId xmlns:a16="http://schemas.microsoft.com/office/drawing/2014/main" id="{370C725A-75B2-47B8-8672-90F0BA80FECC}"/>
              </a:ext>
            </a:extLst>
          </p:cNvPr>
          <p:cNvSpPr txBox="1"/>
          <p:nvPr/>
        </p:nvSpPr>
        <p:spPr bwMode="auto">
          <a:xfrm>
            <a:off x="6797921"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3" name="TextBox 202">
            <a:extLst>
              <a:ext uri="{FF2B5EF4-FFF2-40B4-BE49-F238E27FC236}">
                <a16:creationId xmlns:a16="http://schemas.microsoft.com/office/drawing/2014/main" id="{9C8549C0-BBF5-4A3D-85C0-8E4560D41E75}"/>
              </a:ext>
            </a:extLst>
          </p:cNvPr>
          <p:cNvSpPr txBox="1"/>
          <p:nvPr/>
        </p:nvSpPr>
        <p:spPr bwMode="auto">
          <a:xfrm>
            <a:off x="6753529" y="250604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4" name="TextBox 203">
            <a:extLst>
              <a:ext uri="{FF2B5EF4-FFF2-40B4-BE49-F238E27FC236}">
                <a16:creationId xmlns:a16="http://schemas.microsoft.com/office/drawing/2014/main" id="{0B9F14A8-CED7-42C7-AD00-A991603B40A5}"/>
              </a:ext>
            </a:extLst>
          </p:cNvPr>
          <p:cNvSpPr txBox="1"/>
          <p:nvPr/>
        </p:nvSpPr>
        <p:spPr bwMode="auto">
          <a:xfrm>
            <a:off x="7009715"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5" name="TextBox 204">
            <a:extLst>
              <a:ext uri="{FF2B5EF4-FFF2-40B4-BE49-F238E27FC236}">
                <a16:creationId xmlns:a16="http://schemas.microsoft.com/office/drawing/2014/main" id="{BF6411D2-6A5A-4705-A13C-EAC28AEF21CB}"/>
              </a:ext>
            </a:extLst>
          </p:cNvPr>
          <p:cNvSpPr txBox="1"/>
          <p:nvPr/>
        </p:nvSpPr>
        <p:spPr bwMode="auto">
          <a:xfrm>
            <a:off x="7067961"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6" name="TextBox 205">
            <a:extLst>
              <a:ext uri="{FF2B5EF4-FFF2-40B4-BE49-F238E27FC236}">
                <a16:creationId xmlns:a16="http://schemas.microsoft.com/office/drawing/2014/main" id="{9EDD1235-6800-4227-8BDF-2C63E9CCD214}"/>
              </a:ext>
            </a:extLst>
          </p:cNvPr>
          <p:cNvSpPr txBox="1"/>
          <p:nvPr/>
        </p:nvSpPr>
        <p:spPr bwMode="auto">
          <a:xfrm>
            <a:off x="7131904"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7" name="TextBox 206">
            <a:extLst>
              <a:ext uri="{FF2B5EF4-FFF2-40B4-BE49-F238E27FC236}">
                <a16:creationId xmlns:a16="http://schemas.microsoft.com/office/drawing/2014/main" id="{C2C5805B-ECEE-4E3F-B628-58DB07422FFB}"/>
              </a:ext>
            </a:extLst>
          </p:cNvPr>
          <p:cNvSpPr txBox="1"/>
          <p:nvPr/>
        </p:nvSpPr>
        <p:spPr bwMode="auto">
          <a:xfrm>
            <a:off x="6977369" y="2504934"/>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8" name="TextBox 207">
            <a:extLst>
              <a:ext uri="{FF2B5EF4-FFF2-40B4-BE49-F238E27FC236}">
                <a16:creationId xmlns:a16="http://schemas.microsoft.com/office/drawing/2014/main" id="{DF22CC8A-9916-40C7-9C3D-79D9E94B6FE3}"/>
              </a:ext>
            </a:extLst>
          </p:cNvPr>
          <p:cNvSpPr txBox="1"/>
          <p:nvPr/>
        </p:nvSpPr>
        <p:spPr bwMode="auto">
          <a:xfrm>
            <a:off x="6827464" y="250511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09" name="TextBox 208">
            <a:extLst>
              <a:ext uri="{FF2B5EF4-FFF2-40B4-BE49-F238E27FC236}">
                <a16:creationId xmlns:a16="http://schemas.microsoft.com/office/drawing/2014/main" id="{ABCD2FD4-3F53-4FE0-963B-0413D95AC76A}"/>
              </a:ext>
            </a:extLst>
          </p:cNvPr>
          <p:cNvSpPr txBox="1"/>
          <p:nvPr/>
        </p:nvSpPr>
        <p:spPr bwMode="auto">
          <a:xfrm>
            <a:off x="6840184" y="250511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10" name="TextBox 209">
            <a:extLst>
              <a:ext uri="{FF2B5EF4-FFF2-40B4-BE49-F238E27FC236}">
                <a16:creationId xmlns:a16="http://schemas.microsoft.com/office/drawing/2014/main" id="{30716D72-9519-4464-96C4-7FE5BD9F730A}"/>
              </a:ext>
            </a:extLst>
          </p:cNvPr>
          <p:cNvSpPr txBox="1"/>
          <p:nvPr/>
        </p:nvSpPr>
        <p:spPr bwMode="auto">
          <a:xfrm>
            <a:off x="6901039" y="2501631"/>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11" name="TextBox 210">
            <a:extLst>
              <a:ext uri="{FF2B5EF4-FFF2-40B4-BE49-F238E27FC236}">
                <a16:creationId xmlns:a16="http://schemas.microsoft.com/office/drawing/2014/main" id="{3C21AFC2-EA27-4D3C-BDD7-87F220AB15F7}"/>
              </a:ext>
            </a:extLst>
          </p:cNvPr>
          <p:cNvSpPr txBox="1"/>
          <p:nvPr/>
        </p:nvSpPr>
        <p:spPr bwMode="auto">
          <a:xfrm>
            <a:off x="6929731" y="2498273"/>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12" name="TextBox 211">
            <a:extLst>
              <a:ext uri="{FF2B5EF4-FFF2-40B4-BE49-F238E27FC236}">
                <a16:creationId xmlns:a16="http://schemas.microsoft.com/office/drawing/2014/main" id="{835F9EEC-8030-458D-A717-FFEEAF52FA99}"/>
              </a:ext>
            </a:extLst>
          </p:cNvPr>
          <p:cNvSpPr txBox="1"/>
          <p:nvPr/>
        </p:nvSpPr>
        <p:spPr bwMode="auto">
          <a:xfrm>
            <a:off x="6916423"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13" name="TextBox 212">
            <a:extLst>
              <a:ext uri="{FF2B5EF4-FFF2-40B4-BE49-F238E27FC236}">
                <a16:creationId xmlns:a16="http://schemas.microsoft.com/office/drawing/2014/main" id="{D20D4582-53C1-4D37-8951-BC0C3705361B}"/>
              </a:ext>
            </a:extLst>
          </p:cNvPr>
          <p:cNvSpPr txBox="1"/>
          <p:nvPr/>
        </p:nvSpPr>
        <p:spPr bwMode="auto">
          <a:xfrm>
            <a:off x="6945106" y="2501529"/>
            <a:ext cx="2605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dirty="0">
                <a:solidFill>
                  <a:srgbClr val="015873"/>
                </a:solidFill>
                <a:latin typeface="Calibri" panose="020F0502020204030204" pitchFamily="34" charset="0"/>
                <a:ea typeface="+mn-ea"/>
                <a:cs typeface="Arial" panose="020B0604020202020204" pitchFamily="34" charset="0"/>
              </a:rPr>
              <a:t>+</a:t>
            </a:r>
          </a:p>
        </p:txBody>
      </p:sp>
      <p:sp>
        <p:nvSpPr>
          <p:cNvPr id="215" name="TextBox 214">
            <a:extLst>
              <a:ext uri="{FF2B5EF4-FFF2-40B4-BE49-F238E27FC236}">
                <a16:creationId xmlns:a16="http://schemas.microsoft.com/office/drawing/2014/main" id="{47A52050-D5BC-4239-9CAB-DA85EA7FBE7C}"/>
              </a:ext>
            </a:extLst>
          </p:cNvPr>
          <p:cNvSpPr txBox="1"/>
          <p:nvPr/>
        </p:nvSpPr>
        <p:spPr>
          <a:xfrm>
            <a:off x="5892409" y="209744"/>
            <a:ext cx="2993486" cy="908440"/>
          </a:xfrm>
          <a:prstGeom prst="rect">
            <a:avLst/>
          </a:prstGeom>
          <a:solidFill>
            <a:schemeClr val="accent2">
              <a:lumMod val="50000"/>
            </a:schemeClr>
          </a:solidFill>
        </p:spPr>
        <p:txBody>
          <a:bodyPr vert="horz" wrap="none" lIns="68580" tIns="34290" rIns="68580" bIns="34290" rtlCol="0">
            <a:noAutofit/>
          </a:bodyPr>
          <a:lstStyle/>
          <a:p>
            <a:pPr algn="ctr" defTabSz="342900" fontAlgn="auto">
              <a:spcBef>
                <a:spcPts val="0"/>
              </a:spcBef>
              <a:spcAft>
                <a:spcPts val="0"/>
              </a:spcAft>
              <a:defRPr/>
            </a:pPr>
            <a:r>
              <a:rPr lang="en-US" sz="1350" b="1" u="sng" dirty="0">
                <a:solidFill>
                  <a:srgbClr val="FFFFFF"/>
                </a:solidFill>
                <a:latin typeface="Calibri" panose="020F0502020204030204" pitchFamily="34" charset="0"/>
                <a:ea typeface="+mn-ea"/>
                <a:cs typeface="Calibri" panose="020F0502020204030204" pitchFamily="34" charset="0"/>
              </a:rPr>
              <a:t>ASH Presentation</a:t>
            </a: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CARTITUDE-1 2-yr U</a:t>
            </a:r>
            <a:r>
              <a:rPr lang="en-US" sz="1350" b="1" dirty="0" err="1">
                <a:solidFill>
                  <a:srgbClr val="FFFFFF"/>
                </a:solidFill>
                <a:latin typeface="Calibri" panose="020F0502020204030204" pitchFamily="34" charset="0"/>
                <a:ea typeface="+mn-ea"/>
                <a:cs typeface="Calibri" panose="020F0502020204030204" pitchFamily="34" charset="0"/>
              </a:rPr>
              <a:t>pdate</a:t>
            </a:r>
            <a:endParaRPr lang="en-US" sz="1350" b="1" dirty="0">
              <a:solidFill>
                <a:srgbClr val="FFFFFF"/>
              </a:solidFill>
              <a:latin typeface="Calibri" panose="020F0502020204030204" pitchFamily="34" charset="0"/>
              <a:ea typeface="+mn-ea"/>
              <a:cs typeface="Calibri" panose="020F0502020204030204" pitchFamily="34" charset="0"/>
            </a:endParaRP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Martin. Oral presentation. Abstr 549. </a:t>
            </a:r>
          </a:p>
          <a:p>
            <a:pPr algn="ctr" defTabSz="342900" fontAlgn="auto">
              <a:spcBef>
                <a:spcPts val="0"/>
              </a:spcBef>
              <a:spcAft>
                <a:spcPts val="0"/>
              </a:spcAft>
              <a:defRPr/>
            </a:pPr>
            <a:r>
              <a:rPr lang="en-US" sz="1350" b="1" dirty="0">
                <a:solidFill>
                  <a:srgbClr val="FFFFFF"/>
                </a:solidFill>
                <a:latin typeface="Calibri" panose="020F0502020204030204" pitchFamily="34" charset="0"/>
                <a:ea typeface="+mn-ea"/>
                <a:cs typeface="Calibri" panose="020F0502020204030204" pitchFamily="34" charset="0"/>
              </a:rPr>
              <a:t>Sunday, 12/12/21, 5:00 PM</a:t>
            </a:r>
          </a:p>
        </p:txBody>
      </p:sp>
      <p:sp>
        <p:nvSpPr>
          <p:cNvPr id="214" name="TextBox 213">
            <a:extLst>
              <a:ext uri="{FF2B5EF4-FFF2-40B4-BE49-F238E27FC236}">
                <a16:creationId xmlns:a16="http://schemas.microsoft.com/office/drawing/2014/main" id="{C338E8A2-D383-4440-8D7E-7C96C7F34A30}"/>
              </a:ext>
            </a:extLst>
          </p:cNvPr>
          <p:cNvSpPr txBox="1"/>
          <p:nvPr/>
        </p:nvSpPr>
        <p:spPr bwMode="auto">
          <a:xfrm>
            <a:off x="5166386" y="4496802"/>
            <a:ext cx="235774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685800" eaLnBrk="0" hangingPunct="0">
              <a:spcBef>
                <a:spcPct val="50000"/>
              </a:spcBef>
              <a:defRPr/>
            </a:pPr>
            <a:r>
              <a:rPr lang="en-US" sz="1350" b="1" dirty="0">
                <a:solidFill>
                  <a:srgbClr val="000000"/>
                </a:solidFill>
                <a:latin typeface="Calibri" panose="020F0502020204030204" pitchFamily="34" charset="0"/>
                <a:ea typeface="+mn-ea"/>
                <a:cs typeface="Arial" panose="020B0604020202020204" pitchFamily="34" charset="0"/>
              </a:rPr>
              <a:t>Mo</a:t>
            </a:r>
          </a:p>
        </p:txBody>
      </p:sp>
    </p:spTree>
    <p:extLst>
      <p:ext uri="{BB962C8B-B14F-4D97-AF65-F5344CB8AC3E}">
        <p14:creationId xmlns:p14="http://schemas.microsoft.com/office/powerpoint/2010/main" val="2571876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3EB4-A261-406D-B0DE-B90A067E9977}"/>
              </a:ext>
            </a:extLst>
          </p:cNvPr>
          <p:cNvSpPr>
            <a:spLocks noGrp="1"/>
          </p:cNvSpPr>
          <p:nvPr>
            <p:ph type="title"/>
          </p:nvPr>
        </p:nvSpPr>
        <p:spPr/>
        <p:txBody>
          <a:bodyPr/>
          <a:lstStyle/>
          <a:p>
            <a:r>
              <a:rPr lang="en-US" dirty="0"/>
              <a:t>CARTITUDE-1: Safety</a:t>
            </a:r>
          </a:p>
        </p:txBody>
      </p:sp>
      <p:graphicFrame>
        <p:nvGraphicFramePr>
          <p:cNvPr id="5" name="Group 3">
            <a:extLst>
              <a:ext uri="{FF2B5EF4-FFF2-40B4-BE49-F238E27FC236}">
                <a16:creationId xmlns:a16="http://schemas.microsoft.com/office/drawing/2014/main" id="{630E59D8-1A4C-4920-8788-89D1FC09AEA1}"/>
              </a:ext>
            </a:extLst>
          </p:cNvPr>
          <p:cNvGraphicFramePr>
            <a:graphicFrameLocks/>
          </p:cNvGraphicFramePr>
          <p:nvPr/>
        </p:nvGraphicFramePr>
        <p:xfrm>
          <a:off x="4633294" y="955573"/>
          <a:ext cx="3957066" cy="1120176"/>
        </p:xfrm>
        <a:graphic>
          <a:graphicData uri="http://schemas.openxmlformats.org/drawingml/2006/table">
            <a:tbl>
              <a:tblPr/>
              <a:tblGrid>
                <a:gridCol w="2715380">
                  <a:extLst>
                    <a:ext uri="{9D8B030D-6E8A-4147-A177-3AD203B41FA5}">
                      <a16:colId xmlns:a16="http://schemas.microsoft.com/office/drawing/2014/main" val="20000"/>
                    </a:ext>
                  </a:extLst>
                </a:gridCol>
                <a:gridCol w="1241686">
                  <a:extLst>
                    <a:ext uri="{9D8B030D-6E8A-4147-A177-3AD203B41FA5}">
                      <a16:colId xmlns:a16="http://schemas.microsoft.com/office/drawing/2014/main" val="20001"/>
                    </a:ext>
                  </a:extLst>
                </a:gridCol>
              </a:tblGrid>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kern="1200" cap="none" normalizeH="0" baseline="0" dirty="0">
                          <a:ln>
                            <a:noFill/>
                          </a:ln>
                          <a:solidFill>
                            <a:schemeClr val="tx1"/>
                          </a:solidFill>
                          <a:effectLst/>
                          <a:latin typeface="Calibri" panose="020F0502020204030204" pitchFamily="34" charset="0"/>
                          <a:ea typeface="+mn-ea"/>
                          <a:cs typeface="+mn-cs"/>
                        </a:rPr>
                        <a:t>CRS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N = 97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1"/>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Pts with CRS events,*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Any grade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Grade ≥3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92 (94.6)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 (5.2)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time to onset (range), days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7 (1-12)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492125310"/>
                  </a:ext>
                </a:extLst>
              </a:tr>
            </a:tbl>
          </a:graphicData>
        </a:graphic>
      </p:graphicFrame>
      <p:graphicFrame>
        <p:nvGraphicFramePr>
          <p:cNvPr id="6" name="Group 3">
            <a:extLst>
              <a:ext uri="{FF2B5EF4-FFF2-40B4-BE49-F238E27FC236}">
                <a16:creationId xmlns:a16="http://schemas.microsoft.com/office/drawing/2014/main" id="{9BF4A992-FA3A-4EDB-ADBE-315F50CD9AD1}"/>
              </a:ext>
            </a:extLst>
          </p:cNvPr>
          <p:cNvGraphicFramePr>
            <a:graphicFrameLocks/>
          </p:cNvGraphicFramePr>
          <p:nvPr/>
        </p:nvGraphicFramePr>
        <p:xfrm>
          <a:off x="4647581" y="2075714"/>
          <a:ext cx="3957066" cy="2606112"/>
        </p:xfrm>
        <a:graphic>
          <a:graphicData uri="http://schemas.openxmlformats.org/drawingml/2006/table">
            <a:tbl>
              <a:tblPr/>
              <a:tblGrid>
                <a:gridCol w="2715380">
                  <a:extLst>
                    <a:ext uri="{9D8B030D-6E8A-4147-A177-3AD203B41FA5}">
                      <a16:colId xmlns:a16="http://schemas.microsoft.com/office/drawing/2014/main" val="20000"/>
                    </a:ext>
                  </a:extLst>
                </a:gridCol>
                <a:gridCol w="1241686">
                  <a:extLst>
                    <a:ext uri="{9D8B030D-6E8A-4147-A177-3AD203B41FA5}">
                      <a16:colId xmlns:a16="http://schemas.microsoft.com/office/drawing/2014/main" val="20001"/>
                    </a:ext>
                  </a:extLst>
                </a:gridCol>
              </a:tblGrid>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kern="1200" cap="none" normalizeH="0" baseline="0" dirty="0">
                          <a:ln>
                            <a:noFill/>
                          </a:ln>
                          <a:solidFill>
                            <a:schemeClr val="tx1"/>
                          </a:solidFill>
                          <a:effectLst/>
                          <a:latin typeface="Calibri" panose="020F0502020204030204" pitchFamily="34" charset="0"/>
                          <a:ea typeface="+mn-ea"/>
                          <a:cs typeface="+mn-cs"/>
                        </a:rPr>
                        <a:t>Neurotoxicity</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N = 97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1"/>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Total CAR T-cell neurotoxicities,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Any grade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Grade ≥3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20 (20.6)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10 (10.3)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617232">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ICANS,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Any grade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Grade ≥3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16 (16.5)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 (2.1)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492125310"/>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time to onset, days</a:t>
                      </a: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950386773"/>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Other neurotoxicities, 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Any grade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Grade ≥3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12 (12.4)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9 (9.3)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21314975"/>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time to onset, days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641141525"/>
                  </a:ext>
                </a:extLst>
              </a:tr>
            </a:tbl>
          </a:graphicData>
        </a:graphic>
      </p:graphicFrame>
      <p:sp>
        <p:nvSpPr>
          <p:cNvPr id="7" name="Text Box 15">
            <a:extLst>
              <a:ext uri="{FF2B5EF4-FFF2-40B4-BE49-F238E27FC236}">
                <a16:creationId xmlns:a16="http://schemas.microsoft.com/office/drawing/2014/main" id="{4012D345-B5BB-4C20-9287-3FE6C09F4AA9}"/>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fr-FR" altLang="en-US" sz="900" b="0" dirty="0">
                <a:solidFill>
                  <a:srgbClr val="455560"/>
                </a:solidFill>
                <a:latin typeface="Calibri" panose="020F0502020204030204" pitchFamily="34" charset="0"/>
                <a:ea typeface="+mn-ea"/>
                <a:cs typeface="Arial" panose="020B0604020202020204" pitchFamily="34" charset="0"/>
              </a:rPr>
              <a:t>Usmani. ASCO 2021. Abstr 8005</a:t>
            </a:r>
            <a:r>
              <a:rPr lang="en-US" altLang="en-US" sz="900" b="0" spc="-8" dirty="0">
                <a:solidFill>
                  <a:srgbClr val="455560"/>
                </a:solidFill>
                <a:latin typeface="Calibri" panose="020F0502020204030204" pitchFamily="34" charset="0"/>
                <a:ea typeface="+mn-ea"/>
                <a:cs typeface="Arial" panose="020B0604020202020204" pitchFamily="34" charset="0"/>
              </a:rPr>
              <a:t>. </a:t>
            </a:r>
            <a:r>
              <a:rPr lang="da-DK" altLang="en-US" sz="900" b="0" dirty="0">
                <a:solidFill>
                  <a:srgbClr val="455560"/>
                </a:solidFill>
                <a:latin typeface="Calibri" panose="020F0502020204030204" pitchFamily="34" charset="0"/>
                <a:ea typeface="+mn-ea"/>
                <a:cs typeface="Arial" panose="020B0604020202020204" pitchFamily="34" charset="0"/>
              </a:rPr>
              <a:t>Berdeja. Lancet. 2021;398:314</a:t>
            </a:r>
            <a:r>
              <a:rPr lang="en-US" altLang="en-US" sz="900" b="0" dirty="0">
                <a:solidFill>
                  <a:srgbClr val="455560"/>
                </a:solidFill>
                <a:latin typeface="Calibri" panose="020F0502020204030204" pitchFamily="34" charset="0"/>
                <a:ea typeface="+mn-ea"/>
                <a:cs typeface="Arial" panose="020B0604020202020204" pitchFamily="34" charset="0"/>
              </a:rPr>
              <a:t>.</a:t>
            </a:r>
          </a:p>
        </p:txBody>
      </p:sp>
      <p:graphicFrame>
        <p:nvGraphicFramePr>
          <p:cNvPr id="12" name="Group 3">
            <a:extLst>
              <a:ext uri="{FF2B5EF4-FFF2-40B4-BE49-F238E27FC236}">
                <a16:creationId xmlns:a16="http://schemas.microsoft.com/office/drawing/2014/main" id="{D3DCBAD1-0C1D-4021-86AF-BD4DFE925FEF}"/>
              </a:ext>
            </a:extLst>
          </p:cNvPr>
          <p:cNvGraphicFramePr>
            <a:graphicFrameLocks/>
          </p:cNvGraphicFramePr>
          <p:nvPr/>
        </p:nvGraphicFramePr>
        <p:xfrm>
          <a:off x="539354" y="955573"/>
          <a:ext cx="3957068" cy="2879112"/>
        </p:xfrm>
        <a:graphic>
          <a:graphicData uri="http://schemas.openxmlformats.org/drawingml/2006/table">
            <a:tbl>
              <a:tblPr/>
              <a:tblGrid>
                <a:gridCol w="2135411">
                  <a:extLst>
                    <a:ext uri="{9D8B030D-6E8A-4147-A177-3AD203B41FA5}">
                      <a16:colId xmlns:a16="http://schemas.microsoft.com/office/drawing/2014/main" val="20000"/>
                    </a:ext>
                  </a:extLst>
                </a:gridCol>
                <a:gridCol w="1035844">
                  <a:extLst>
                    <a:ext uri="{9D8B030D-6E8A-4147-A177-3AD203B41FA5}">
                      <a16:colId xmlns:a16="http://schemas.microsoft.com/office/drawing/2014/main" val="20001"/>
                    </a:ext>
                  </a:extLst>
                </a:gridCol>
                <a:gridCol w="785813">
                  <a:extLst>
                    <a:ext uri="{9D8B030D-6E8A-4147-A177-3AD203B41FA5}">
                      <a16:colId xmlns:a16="http://schemas.microsoft.com/office/drawing/2014/main" val="1061636105"/>
                    </a:ext>
                  </a:extLst>
                </a:gridCol>
              </a:tblGrid>
              <a:tr h="251472">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AE, n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kern="1200" cap="none" normalizeH="0" baseline="0" dirty="0">
                          <a:ln>
                            <a:noFill/>
                          </a:ln>
                          <a:solidFill>
                            <a:schemeClr val="tx1"/>
                          </a:solidFill>
                          <a:effectLst/>
                          <a:latin typeface="Calibri" panose="020F0502020204030204" pitchFamily="34" charset="0"/>
                          <a:ea typeface="+mn-ea"/>
                          <a:cs typeface="+mn-cs"/>
                        </a:rPr>
                        <a:t>N = 97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2960504856"/>
                  </a:ext>
                </a:extLst>
              </a:tr>
              <a:tr h="227304">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600" b="1" i="0" u="none" strike="noStrike" cap="none" normalizeH="0" baseline="0" dirty="0">
                        <a:ln>
                          <a:noFill/>
                        </a:ln>
                        <a:solidFill>
                          <a:schemeClr val="tx1"/>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682E74"/>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200" b="1" i="0" u="none" strike="noStrike" kern="1200" cap="none" normalizeH="0" baseline="0" dirty="0">
                          <a:ln>
                            <a:noFill/>
                          </a:ln>
                          <a:solidFill>
                            <a:schemeClr val="tx1"/>
                          </a:solidFill>
                          <a:effectLst/>
                          <a:latin typeface="Calibri" panose="020F0502020204030204" pitchFamily="34" charset="0"/>
                          <a:ea typeface="+mn-ea"/>
                          <a:cs typeface="+mn-cs"/>
                        </a:rPr>
                        <a:t>Any grade</a:t>
                      </a:r>
                    </a:p>
                  </a:txBody>
                  <a:tcPr marL="44424" marR="44424" marT="22212" marB="222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200" b="1" i="0" u="none" strike="noStrike" kern="1200" cap="none" normalizeH="0" baseline="0" dirty="0">
                          <a:ln>
                            <a:noFill/>
                          </a:ln>
                          <a:solidFill>
                            <a:schemeClr val="tx1"/>
                          </a:solidFill>
                          <a:effectLst/>
                          <a:latin typeface="Calibri" panose="020F0502020204030204" pitchFamily="34" charset="0"/>
                          <a:ea typeface="+mn-ea"/>
                          <a:cs typeface="+mn-cs"/>
                        </a:rPr>
                        <a:t>Grade 3/4</a:t>
                      </a:r>
                    </a:p>
                  </a:txBody>
                  <a:tcPr marL="44424" marR="44424" marT="22212" marB="222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extLst>
                  <a:ext uri="{0D108BD9-81ED-4DB2-BD59-A6C34878D82A}">
                    <a16:rowId xmlns:a16="http://schemas.microsoft.com/office/drawing/2014/main" val="10001"/>
                  </a:ext>
                </a:extLst>
              </a:tr>
              <a:tr h="11658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Hematologic AEs in ≥25%</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Neutropenia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Anemia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Thrombocytopenia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Leukopenia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Lymphopenia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93 (95.9)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79 (81.4)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77 (79.4)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60 (61.9)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51 (52.6)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92 (94.8)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66 (68.0)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58 (59.8)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59 (60.8)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48 (49.5)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Gastrointestinal</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Diarrhea</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Nausea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29 (29.9)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27 (27.8)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 (1.0)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 (1.0)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41141525"/>
                  </a:ext>
                </a:extLst>
              </a:tr>
              <a:tr h="617232">
                <a:tc>
                  <a:txBody>
                    <a:body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Other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AST increased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ALT increased</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28 (28.9)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24 (24.7)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endPar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 (5.2)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 (3.1)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3557144103"/>
                  </a:ext>
                </a:extLst>
              </a:tr>
            </a:tbl>
          </a:graphicData>
        </a:graphic>
      </p:graphicFrame>
      <p:sp>
        <p:nvSpPr>
          <p:cNvPr id="14" name="Rectangle 13">
            <a:extLst>
              <a:ext uri="{FF2B5EF4-FFF2-40B4-BE49-F238E27FC236}">
                <a16:creationId xmlns:a16="http://schemas.microsoft.com/office/drawing/2014/main" id="{E81D7C5B-7F9F-477B-A197-86EA680FE147}"/>
              </a:ext>
            </a:extLst>
          </p:cNvPr>
          <p:cNvSpPr/>
          <p:nvPr/>
        </p:nvSpPr>
        <p:spPr bwMode="auto">
          <a:xfrm>
            <a:off x="539354" y="1639437"/>
            <a:ext cx="3957067" cy="571500"/>
          </a:xfrm>
          <a:prstGeom prst="rect">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BDBBF69F-9962-4123-A7C3-55CE4F3EC918}"/>
              </a:ext>
            </a:extLst>
          </p:cNvPr>
          <p:cNvSpPr/>
          <p:nvPr/>
        </p:nvSpPr>
        <p:spPr bwMode="auto">
          <a:xfrm>
            <a:off x="4633293" y="1812473"/>
            <a:ext cx="3957067" cy="248066"/>
          </a:xfrm>
          <a:prstGeom prst="rect">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13535E75-8B01-4AC7-BEC5-74447CF48DBA}"/>
              </a:ext>
            </a:extLst>
          </p:cNvPr>
          <p:cNvSpPr/>
          <p:nvPr/>
        </p:nvSpPr>
        <p:spPr bwMode="auto">
          <a:xfrm>
            <a:off x="4647581" y="3812799"/>
            <a:ext cx="3957067" cy="606491"/>
          </a:xfrm>
          <a:prstGeom prst="rect">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rtlCol="0" anchor="ctr"/>
          <a:lstStyle/>
          <a:p>
            <a:pPr algn="ctr" defTabSz="685800" eaLnBrk="0" hangingPunct="0">
              <a:defRPr/>
            </a:pPr>
            <a:endParaRPr lang="en-US" sz="1350" b="1" dirty="0">
              <a:solidFill>
                <a:srgbClr val="FFFFFF"/>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A38F4D38-EFF9-4409-B564-BD18B1445D87}"/>
              </a:ext>
            </a:extLst>
          </p:cNvPr>
          <p:cNvSpPr txBox="1"/>
          <p:nvPr/>
        </p:nvSpPr>
        <p:spPr bwMode="auto">
          <a:xfrm>
            <a:off x="475016" y="3864597"/>
            <a:ext cx="42827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defRPr/>
            </a:pPr>
            <a:r>
              <a:rPr lang="en-US" sz="1050" dirty="0">
                <a:solidFill>
                  <a:srgbClr val="000000"/>
                </a:solidFill>
                <a:latin typeface="Calibri" panose="020F0502020204030204" pitchFamily="34" charset="0"/>
                <a:ea typeface="+mn-ea"/>
                <a:cs typeface="Arial" panose="020B0604020202020204" pitchFamily="34" charset="0"/>
              </a:rPr>
              <a:t>*In phase Ib portion of the study CRS measured by Lee criteria; in phase II, </a:t>
            </a:r>
            <a:br>
              <a:rPr lang="en-US" sz="1050" dirty="0">
                <a:solidFill>
                  <a:srgbClr val="000000"/>
                </a:solidFill>
                <a:latin typeface="Calibri" panose="020F0502020204030204" pitchFamily="34" charset="0"/>
                <a:ea typeface="+mn-ea"/>
                <a:cs typeface="Arial" panose="020B0604020202020204" pitchFamily="34" charset="0"/>
              </a:rPr>
            </a:br>
            <a:r>
              <a:rPr lang="en-US" sz="1050" dirty="0">
                <a:solidFill>
                  <a:srgbClr val="000000"/>
                </a:solidFill>
                <a:latin typeface="Calibri" panose="020F0502020204030204" pitchFamily="34" charset="0"/>
                <a:ea typeface="+mn-ea"/>
                <a:cs typeface="Arial" panose="020B0604020202020204" pitchFamily="34" charset="0"/>
              </a:rPr>
              <a:t>criteria measured by ASTCT criteria.</a:t>
            </a:r>
          </a:p>
        </p:txBody>
      </p:sp>
    </p:spTree>
    <p:extLst>
      <p:ext uri="{BB962C8B-B14F-4D97-AF65-F5344CB8AC3E}">
        <p14:creationId xmlns:p14="http://schemas.microsoft.com/office/powerpoint/2010/main" val="73204403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AB0C3-4FB1-4027-8CD0-2E021185A56F}"/>
              </a:ext>
            </a:extLst>
          </p:cNvPr>
          <p:cNvSpPr>
            <a:spLocks noGrp="1"/>
          </p:cNvSpPr>
          <p:nvPr>
            <p:ph type="title"/>
          </p:nvPr>
        </p:nvSpPr>
        <p:spPr/>
        <p:txBody>
          <a:bodyPr/>
          <a:lstStyle/>
          <a:p>
            <a:r>
              <a:rPr lang="en-US" dirty="0"/>
              <a:t>Future Directions of Most Advanced CAR T-Cell Products</a:t>
            </a:r>
          </a:p>
        </p:txBody>
      </p:sp>
      <p:sp>
        <p:nvSpPr>
          <p:cNvPr id="14" name="Content Placeholder 13">
            <a:extLst>
              <a:ext uri="{FF2B5EF4-FFF2-40B4-BE49-F238E27FC236}">
                <a16:creationId xmlns:a16="http://schemas.microsoft.com/office/drawing/2014/main" id="{C8B0B70B-6D8B-4691-8B71-1FF9954BD904}"/>
              </a:ext>
            </a:extLst>
          </p:cNvPr>
          <p:cNvSpPr>
            <a:spLocks noGrp="1"/>
          </p:cNvSpPr>
          <p:nvPr>
            <p:ph sz="half" idx="2"/>
          </p:nvPr>
        </p:nvSpPr>
        <p:spPr>
          <a:xfrm>
            <a:off x="4800600" y="1190151"/>
            <a:ext cx="3811053" cy="2386502"/>
          </a:xfrm>
          <a:solidFill>
            <a:schemeClr val="accent6">
              <a:lumMod val="20000"/>
              <a:lumOff val="80000"/>
            </a:schemeClr>
          </a:solidFill>
        </p:spPr>
        <p:txBody>
          <a:bodyPr/>
          <a:lstStyle/>
          <a:p>
            <a:r>
              <a:rPr lang="en-US" sz="1500" dirty="0"/>
              <a:t>Frontline studies</a:t>
            </a:r>
          </a:p>
          <a:p>
            <a:pPr lvl="1"/>
            <a:r>
              <a:rPr lang="en-US" sz="1350" dirty="0"/>
              <a:t>KarMMa-4 (NCT04196491): high-risk, newly diagnosed MM</a:t>
            </a:r>
          </a:p>
          <a:p>
            <a:pPr lvl="1"/>
            <a:r>
              <a:rPr lang="en-US" sz="1350" dirty="0"/>
              <a:t>CARTITUDE-5 (NCT04923893): randomized VRd → cilta-cel vs VRd → Rd in newly diagnosed, transplant-ineligible MM </a:t>
            </a:r>
          </a:p>
          <a:p>
            <a:endParaRPr lang="en-US" dirty="0"/>
          </a:p>
        </p:txBody>
      </p:sp>
      <p:sp>
        <p:nvSpPr>
          <p:cNvPr id="15" name="Content Placeholder 13">
            <a:extLst>
              <a:ext uri="{FF2B5EF4-FFF2-40B4-BE49-F238E27FC236}">
                <a16:creationId xmlns:a16="http://schemas.microsoft.com/office/drawing/2014/main" id="{14CBB569-F3A0-46E2-A5A0-337AC7B1E8C7}"/>
              </a:ext>
            </a:extLst>
          </p:cNvPr>
          <p:cNvSpPr txBox="1">
            <a:spLocks/>
          </p:cNvSpPr>
          <p:nvPr/>
        </p:nvSpPr>
        <p:spPr bwMode="auto">
          <a:xfrm>
            <a:off x="457320" y="1190151"/>
            <a:ext cx="4343281" cy="2386502"/>
          </a:xfrm>
          <a:prstGeom prst="rect">
            <a:avLst/>
          </a:prstGeom>
          <a:solidFill>
            <a:schemeClr val="accent5">
              <a:lumMod val="40000"/>
              <a:lumOff val="60000"/>
            </a:schemeClr>
          </a:solidFill>
          <a:ln>
            <a:noFill/>
          </a:ln>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257175" indent="-257175" defTabSz="685800">
              <a:spcBef>
                <a:spcPts val="750"/>
              </a:spcBef>
              <a:spcAft>
                <a:spcPts val="525"/>
              </a:spcAft>
              <a:buClr>
                <a:srgbClr val="000000"/>
              </a:buClr>
              <a:defRPr/>
            </a:pPr>
            <a:r>
              <a:rPr lang="en-US" sz="1500" kern="0" dirty="0">
                <a:solidFill>
                  <a:srgbClr val="000000"/>
                </a:solidFill>
              </a:rPr>
              <a:t>Use beyond the refractory setting</a:t>
            </a:r>
          </a:p>
          <a:p>
            <a:pPr marL="557213" lvl="1" indent="-214313" defTabSz="685800">
              <a:spcBef>
                <a:spcPts val="750"/>
              </a:spcBef>
              <a:spcAft>
                <a:spcPts val="525"/>
              </a:spcAft>
              <a:buClr>
                <a:srgbClr val="000000"/>
              </a:buClr>
              <a:defRPr/>
            </a:pPr>
            <a:r>
              <a:rPr lang="en-US" sz="1350" kern="0" dirty="0">
                <a:solidFill>
                  <a:srgbClr val="000000"/>
                </a:solidFill>
                <a:ea typeface="+mn-ea"/>
                <a:cs typeface="Arial" panose="020B0604020202020204" pitchFamily="34" charset="0"/>
              </a:rPr>
              <a:t>KarMMa-2 (NCT03601078) and CARTITUDE-2 (NCT04133636): multiple cohorts, including early relapse</a:t>
            </a:r>
          </a:p>
          <a:p>
            <a:pPr marL="557213" lvl="1" indent="-214313" defTabSz="685800">
              <a:spcBef>
                <a:spcPts val="750"/>
              </a:spcBef>
              <a:spcAft>
                <a:spcPts val="525"/>
              </a:spcAft>
              <a:buClr>
                <a:srgbClr val="000000"/>
              </a:buClr>
              <a:defRPr/>
            </a:pPr>
            <a:r>
              <a:rPr lang="en-US" sz="1350" kern="0" dirty="0">
                <a:solidFill>
                  <a:srgbClr val="000000"/>
                </a:solidFill>
                <a:ea typeface="+mn-ea"/>
                <a:cs typeface="Arial" panose="020B0604020202020204" pitchFamily="34" charset="0"/>
              </a:rPr>
              <a:t>KarMMa-3 (NCT03651128): randomized phase III of ide-cel vs SoC in patients with 2-4 prior therapies</a:t>
            </a:r>
          </a:p>
          <a:p>
            <a:pPr marL="557213" lvl="1" indent="-214313" defTabSz="685800">
              <a:spcBef>
                <a:spcPts val="750"/>
              </a:spcBef>
              <a:spcAft>
                <a:spcPts val="525"/>
              </a:spcAft>
              <a:buClr>
                <a:srgbClr val="000000"/>
              </a:buClr>
              <a:defRPr/>
            </a:pPr>
            <a:r>
              <a:rPr lang="en-US" sz="1350" kern="0" dirty="0">
                <a:solidFill>
                  <a:srgbClr val="000000"/>
                </a:solidFill>
                <a:ea typeface="+mn-ea"/>
                <a:cs typeface="Arial" panose="020B0604020202020204" pitchFamily="34" charset="0"/>
              </a:rPr>
              <a:t>CARTITUDE-4 (NCT04181827): randomized phase III of cilta-cel vs SoC in patients with 1-3 prior therapies</a:t>
            </a:r>
            <a:endParaRPr lang="en-US" sz="1950" kern="0" dirty="0">
              <a:solidFill>
                <a:srgbClr val="000000"/>
              </a:solidFill>
              <a:ea typeface="+mn-ea"/>
              <a:cs typeface="Arial" panose="020B0604020202020204" pitchFamily="34" charset="0"/>
            </a:endParaRPr>
          </a:p>
        </p:txBody>
      </p:sp>
    </p:spTree>
    <p:extLst>
      <p:ext uri="{BB962C8B-B14F-4D97-AF65-F5344CB8AC3E}">
        <p14:creationId xmlns:p14="http://schemas.microsoft.com/office/powerpoint/2010/main" val="39342847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1462468" y="315528"/>
            <a:ext cx="630078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pPr>
            <a:r>
              <a:rPr lang="en-US" sz="2700" b="1" dirty="0">
                <a:solidFill>
                  <a:srgbClr val="4DA1BB">
                    <a:lumMod val="50000"/>
                  </a:srgbClr>
                </a:solidFill>
                <a:latin typeface="Calibri" panose="020F0502020204030204" pitchFamily="34" charset="0"/>
                <a:ea typeface="+mn-ea"/>
                <a:cs typeface="Arial" panose="020B0604020202020204" pitchFamily="34" charset="0"/>
              </a:rPr>
              <a:t>BAFF CAR T cell</a:t>
            </a:r>
          </a:p>
        </p:txBody>
      </p:sp>
      <p:pic>
        <p:nvPicPr>
          <p:cNvPr id="8" name="Picture 7"/>
          <p:cNvPicPr>
            <a:picLocks noChangeAspect="1"/>
          </p:cNvPicPr>
          <p:nvPr/>
        </p:nvPicPr>
        <p:blipFill rotWithShape="1">
          <a:blip r:embed="rId3"/>
          <a:srcRect l="16138" t="25022" r="16400" b="13333"/>
          <a:stretch/>
        </p:blipFill>
        <p:spPr>
          <a:xfrm>
            <a:off x="1591056" y="1012031"/>
            <a:ext cx="6172200" cy="3524965"/>
          </a:xfrm>
          <a:prstGeom prst="rect">
            <a:avLst/>
          </a:prstGeom>
        </p:spPr>
      </p:pic>
    </p:spTree>
    <p:extLst>
      <p:ext uri="{BB962C8B-B14F-4D97-AF65-F5344CB8AC3E}">
        <p14:creationId xmlns:p14="http://schemas.microsoft.com/office/powerpoint/2010/main" val="12985939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Receptor expression in B cell malignancies</a:t>
            </a:r>
          </a:p>
        </p:txBody>
      </p:sp>
      <p:sp>
        <p:nvSpPr>
          <p:cNvPr id="24" name="TextBox 23">
            <a:extLst>
              <a:ext uri="{FF2B5EF4-FFF2-40B4-BE49-F238E27FC236}">
                <a16:creationId xmlns:a16="http://schemas.microsoft.com/office/drawing/2014/main" id="{817EE841-3B07-492C-90CE-DB38A9E5E506}"/>
              </a:ext>
            </a:extLst>
          </p:cNvPr>
          <p:cNvSpPr txBox="1"/>
          <p:nvPr/>
        </p:nvSpPr>
        <p:spPr>
          <a:xfrm>
            <a:off x="487791" y="3637156"/>
            <a:ext cx="3493008" cy="784830"/>
          </a:xfrm>
          <a:prstGeom prst="rect">
            <a:avLst/>
          </a:prstGeom>
          <a:noFill/>
          <a:ln w="19050">
            <a:solidFill>
              <a:schemeClr val="tx1"/>
            </a:solidFill>
          </a:ln>
        </p:spPr>
        <p:txBody>
          <a:bodyPr wrap="none" rtlCol="0">
            <a:spAutoFit/>
          </a:bodyPr>
          <a:lstStyle/>
          <a:p>
            <a:pPr defTabSz="685800" eaLnBrk="0" hangingPunct="0"/>
            <a:r>
              <a:rPr lang="en-US" sz="1500" b="1" dirty="0">
                <a:solidFill>
                  <a:srgbClr val="FFFFFF"/>
                </a:solidFill>
                <a:latin typeface="Arial" panose="020B0604020202020204" pitchFamily="34" charset="0"/>
                <a:ea typeface="+mn-ea"/>
                <a:cs typeface="Arial" panose="020B0604020202020204" pitchFamily="34" charset="0"/>
              </a:rPr>
              <a:t>MCL – mantle cell lymphoma</a:t>
            </a:r>
          </a:p>
          <a:p>
            <a:pPr defTabSz="685800" eaLnBrk="0" hangingPunct="0"/>
            <a:r>
              <a:rPr lang="en-US" sz="1500" b="1" dirty="0">
                <a:solidFill>
                  <a:srgbClr val="FFFFFF"/>
                </a:solidFill>
                <a:latin typeface="Arial" panose="020B0604020202020204" pitchFamily="34" charset="0"/>
                <a:ea typeface="+mn-ea"/>
                <a:cs typeface="Arial" panose="020B0604020202020204" pitchFamily="34" charset="0"/>
              </a:rPr>
              <a:t>ALL – acute lymphoblastic leukemia</a:t>
            </a:r>
          </a:p>
          <a:p>
            <a:pPr defTabSz="685800" eaLnBrk="0" hangingPunct="0"/>
            <a:r>
              <a:rPr lang="en-US" sz="1500" b="1" dirty="0">
                <a:solidFill>
                  <a:srgbClr val="FFFFFF"/>
                </a:solidFill>
                <a:latin typeface="Arial" panose="020B0604020202020204" pitchFamily="34" charset="0"/>
                <a:ea typeface="+mn-ea"/>
                <a:cs typeface="Arial" panose="020B0604020202020204" pitchFamily="34" charset="0"/>
              </a:rPr>
              <a:t>MM – multiple myeloma</a:t>
            </a:r>
          </a:p>
        </p:txBody>
      </p:sp>
      <p:pic>
        <p:nvPicPr>
          <p:cNvPr id="3" name="Picture 2">
            <a:extLst>
              <a:ext uri="{FF2B5EF4-FFF2-40B4-BE49-F238E27FC236}">
                <a16:creationId xmlns:a16="http://schemas.microsoft.com/office/drawing/2014/main" id="{5BEBE05E-7D7C-4D94-9516-AF500917899F}"/>
              </a:ext>
            </a:extLst>
          </p:cNvPr>
          <p:cNvPicPr>
            <a:picLocks noChangeAspect="1"/>
          </p:cNvPicPr>
          <p:nvPr/>
        </p:nvPicPr>
        <p:blipFill>
          <a:blip r:embed="rId3"/>
          <a:stretch>
            <a:fillRect/>
          </a:stretch>
        </p:blipFill>
        <p:spPr>
          <a:xfrm>
            <a:off x="107283" y="1383090"/>
            <a:ext cx="9036718" cy="2009918"/>
          </a:xfrm>
          <a:prstGeom prst="rect">
            <a:avLst/>
          </a:prstGeom>
        </p:spPr>
      </p:pic>
    </p:spTree>
    <p:extLst>
      <p:ext uri="{BB962C8B-B14F-4D97-AF65-F5344CB8AC3E}">
        <p14:creationId xmlns:p14="http://schemas.microsoft.com/office/powerpoint/2010/main" val="39842182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1412-6888-429F-8E97-119579074E50}"/>
              </a:ext>
            </a:extLst>
          </p:cNvPr>
          <p:cNvSpPr>
            <a:spLocks noGrp="1"/>
          </p:cNvSpPr>
          <p:nvPr>
            <p:ph type="title"/>
          </p:nvPr>
        </p:nvSpPr>
        <p:spPr>
          <a:xfrm>
            <a:off x="628650" y="276225"/>
            <a:ext cx="8036719" cy="994172"/>
          </a:xfrm>
        </p:spPr>
        <p:txBody>
          <a:bodyPr>
            <a:normAutofit/>
          </a:bodyPr>
          <a:lstStyle/>
          <a:p>
            <a:r>
              <a:rPr lang="en-US" dirty="0"/>
              <a:t>CAR-T cytokine release</a:t>
            </a:r>
          </a:p>
        </p:txBody>
      </p:sp>
      <p:sp>
        <p:nvSpPr>
          <p:cNvPr id="15" name="Content Placeholder 2">
            <a:extLst>
              <a:ext uri="{FF2B5EF4-FFF2-40B4-BE49-F238E27FC236}">
                <a16:creationId xmlns:a16="http://schemas.microsoft.com/office/drawing/2014/main" id="{735DA231-4D43-4C1E-A14B-ACB7FDE7C180}"/>
              </a:ext>
            </a:extLst>
          </p:cNvPr>
          <p:cNvSpPr txBox="1">
            <a:spLocks/>
          </p:cNvSpPr>
          <p:nvPr/>
        </p:nvSpPr>
        <p:spPr>
          <a:xfrm>
            <a:off x="467249" y="4222399"/>
            <a:ext cx="8259745" cy="84177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00" b="1" dirty="0">
                <a:solidFill>
                  <a:srgbClr val="FFFFFF"/>
                </a:solidFill>
                <a:latin typeface="Arial"/>
              </a:rPr>
              <a:t>BAFF CAR-T cells release much higher levels of pro-inflammatory cytokines and lytic enzymes</a:t>
            </a:r>
          </a:p>
        </p:txBody>
      </p:sp>
      <p:pic>
        <p:nvPicPr>
          <p:cNvPr id="16" name="Picture 15">
            <a:extLst>
              <a:ext uri="{FF2B5EF4-FFF2-40B4-BE49-F238E27FC236}">
                <a16:creationId xmlns:a16="http://schemas.microsoft.com/office/drawing/2014/main" id="{11187C32-C66A-4ABD-AD37-0484D5B159F9}"/>
              </a:ext>
            </a:extLst>
          </p:cNvPr>
          <p:cNvPicPr>
            <a:picLocks noChangeAspect="1"/>
          </p:cNvPicPr>
          <p:nvPr/>
        </p:nvPicPr>
        <p:blipFill rotWithShape="1">
          <a:blip r:embed="rId3"/>
          <a:srcRect l="5643" t="23671" r="16036" b="111"/>
          <a:stretch/>
        </p:blipFill>
        <p:spPr>
          <a:xfrm>
            <a:off x="194599" y="1672875"/>
            <a:ext cx="2880335" cy="2357064"/>
          </a:xfrm>
          <a:prstGeom prst="rect">
            <a:avLst/>
          </a:prstGeom>
        </p:spPr>
      </p:pic>
      <p:pic>
        <p:nvPicPr>
          <p:cNvPr id="17" name="Picture 16">
            <a:extLst>
              <a:ext uri="{FF2B5EF4-FFF2-40B4-BE49-F238E27FC236}">
                <a16:creationId xmlns:a16="http://schemas.microsoft.com/office/drawing/2014/main" id="{D711FCC3-3851-4FF2-9EDD-36CF538A7B1B}"/>
              </a:ext>
            </a:extLst>
          </p:cNvPr>
          <p:cNvPicPr>
            <a:picLocks noChangeAspect="1"/>
          </p:cNvPicPr>
          <p:nvPr/>
        </p:nvPicPr>
        <p:blipFill rotWithShape="1">
          <a:blip r:embed="rId4"/>
          <a:srcRect l="4582" t="20603" r="16053"/>
          <a:stretch/>
        </p:blipFill>
        <p:spPr>
          <a:xfrm>
            <a:off x="3123918" y="1572477"/>
            <a:ext cx="2926100" cy="2455376"/>
          </a:xfrm>
          <a:prstGeom prst="rect">
            <a:avLst/>
          </a:prstGeom>
        </p:spPr>
      </p:pic>
      <p:pic>
        <p:nvPicPr>
          <p:cNvPr id="18" name="Picture 17">
            <a:extLst>
              <a:ext uri="{FF2B5EF4-FFF2-40B4-BE49-F238E27FC236}">
                <a16:creationId xmlns:a16="http://schemas.microsoft.com/office/drawing/2014/main" id="{B5E7379C-5E48-41DC-9237-7A0310522481}"/>
              </a:ext>
            </a:extLst>
          </p:cNvPr>
          <p:cNvPicPr>
            <a:picLocks noChangeAspect="1"/>
          </p:cNvPicPr>
          <p:nvPr/>
        </p:nvPicPr>
        <p:blipFill rotWithShape="1">
          <a:blip r:embed="rId5"/>
          <a:srcRect l="5736" t="21614" r="16234"/>
          <a:stretch/>
        </p:blipFill>
        <p:spPr>
          <a:xfrm>
            <a:off x="6047159" y="1594626"/>
            <a:ext cx="2902243" cy="2424110"/>
          </a:xfrm>
          <a:prstGeom prst="rect">
            <a:avLst/>
          </a:prstGeom>
        </p:spPr>
      </p:pic>
      <p:sp>
        <p:nvSpPr>
          <p:cNvPr id="19" name="TextBox 18">
            <a:extLst>
              <a:ext uri="{FF2B5EF4-FFF2-40B4-BE49-F238E27FC236}">
                <a16:creationId xmlns:a16="http://schemas.microsoft.com/office/drawing/2014/main" id="{F194294E-A4DE-4BFB-B559-7A5C256D88C8}"/>
              </a:ext>
            </a:extLst>
          </p:cNvPr>
          <p:cNvSpPr txBox="1"/>
          <p:nvPr/>
        </p:nvSpPr>
        <p:spPr>
          <a:xfrm>
            <a:off x="912018" y="1091105"/>
            <a:ext cx="1893468" cy="507831"/>
          </a:xfrm>
          <a:prstGeom prst="rect">
            <a:avLst/>
          </a:prstGeom>
          <a:noFill/>
        </p:spPr>
        <p:txBody>
          <a:bodyPr wrap="none" rtlCol="0">
            <a:spAutoFit/>
          </a:bodyPr>
          <a:lstStyle/>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Target: Jeko-1 (MCL)</a:t>
            </a:r>
          </a:p>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1:1 E:T ratio</a:t>
            </a:r>
          </a:p>
        </p:txBody>
      </p:sp>
      <p:sp>
        <p:nvSpPr>
          <p:cNvPr id="20" name="TextBox 19">
            <a:extLst>
              <a:ext uri="{FF2B5EF4-FFF2-40B4-BE49-F238E27FC236}">
                <a16:creationId xmlns:a16="http://schemas.microsoft.com/office/drawing/2014/main" id="{30EE0F27-24D6-47E9-B087-97B4834F8F74}"/>
              </a:ext>
            </a:extLst>
          </p:cNvPr>
          <p:cNvSpPr txBox="1"/>
          <p:nvPr/>
        </p:nvSpPr>
        <p:spPr>
          <a:xfrm>
            <a:off x="3862133" y="1091105"/>
            <a:ext cx="1806970" cy="507831"/>
          </a:xfrm>
          <a:prstGeom prst="rect">
            <a:avLst/>
          </a:prstGeom>
          <a:noFill/>
        </p:spPr>
        <p:txBody>
          <a:bodyPr wrap="none" rtlCol="0">
            <a:spAutoFit/>
          </a:bodyPr>
          <a:lstStyle/>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Target: rs4;11 (ALL)</a:t>
            </a:r>
          </a:p>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5:1 E:T ratio</a:t>
            </a:r>
          </a:p>
        </p:txBody>
      </p:sp>
      <p:sp>
        <p:nvSpPr>
          <p:cNvPr id="21" name="TextBox 20">
            <a:extLst>
              <a:ext uri="{FF2B5EF4-FFF2-40B4-BE49-F238E27FC236}">
                <a16:creationId xmlns:a16="http://schemas.microsoft.com/office/drawing/2014/main" id="{147CD582-D748-4B85-8006-4C9811BD51D2}"/>
              </a:ext>
            </a:extLst>
          </p:cNvPr>
          <p:cNvSpPr txBox="1"/>
          <p:nvPr/>
        </p:nvSpPr>
        <p:spPr>
          <a:xfrm>
            <a:off x="6617558" y="1089520"/>
            <a:ext cx="2133918" cy="507831"/>
          </a:xfrm>
          <a:prstGeom prst="rect">
            <a:avLst/>
          </a:prstGeom>
          <a:noFill/>
        </p:spPr>
        <p:txBody>
          <a:bodyPr wrap="none" rtlCol="0">
            <a:spAutoFit/>
          </a:bodyPr>
          <a:lstStyle/>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Target: RPMI-8226 (MM)</a:t>
            </a:r>
          </a:p>
          <a:p>
            <a:pPr algn="ctr" defTabSz="685800" eaLnBrk="0" hangingPunct="0"/>
            <a:r>
              <a:rPr lang="en-US" sz="1350" b="1" dirty="0">
                <a:solidFill>
                  <a:srgbClr val="FFFFFF"/>
                </a:solidFill>
                <a:latin typeface="Arial" panose="020B0604020202020204" pitchFamily="34" charset="0"/>
                <a:ea typeface="+mn-ea"/>
                <a:cs typeface="Arial" panose="020B0604020202020204" pitchFamily="34" charset="0"/>
              </a:rPr>
              <a:t>1:5 E:T ratio</a:t>
            </a:r>
          </a:p>
        </p:txBody>
      </p:sp>
    </p:spTree>
    <p:extLst>
      <p:ext uri="{BB962C8B-B14F-4D97-AF65-F5344CB8AC3E}">
        <p14:creationId xmlns:p14="http://schemas.microsoft.com/office/powerpoint/2010/main" val="7890028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3A2E6-0B3F-497A-8721-55BA9D00FB9C}"/>
              </a:ext>
            </a:extLst>
          </p:cNvPr>
          <p:cNvSpPr>
            <a:spLocks noGrp="1"/>
          </p:cNvSpPr>
          <p:nvPr>
            <p:ph type="title"/>
          </p:nvPr>
        </p:nvSpPr>
        <p:spPr/>
        <p:txBody>
          <a:bodyPr/>
          <a:lstStyle/>
          <a:p>
            <a:r>
              <a:rPr lang="en-US" dirty="0"/>
              <a:t>In vivo cytotoxicity – MM (MM.1s)</a:t>
            </a:r>
          </a:p>
        </p:txBody>
      </p:sp>
      <p:pic>
        <p:nvPicPr>
          <p:cNvPr id="4" name="Picture 3">
            <a:extLst>
              <a:ext uri="{FF2B5EF4-FFF2-40B4-BE49-F238E27FC236}">
                <a16:creationId xmlns:a16="http://schemas.microsoft.com/office/drawing/2014/main" id="{B7A88A7B-F840-4E14-9BCC-B22896F86B1B}"/>
              </a:ext>
            </a:extLst>
          </p:cNvPr>
          <p:cNvPicPr>
            <a:picLocks noChangeAspect="1"/>
          </p:cNvPicPr>
          <p:nvPr/>
        </p:nvPicPr>
        <p:blipFill rotWithShape="1">
          <a:blip r:embed="rId3"/>
          <a:srcRect b="15566"/>
          <a:stretch/>
        </p:blipFill>
        <p:spPr>
          <a:xfrm>
            <a:off x="3914584" y="1200263"/>
            <a:ext cx="3553016" cy="2628104"/>
          </a:xfrm>
          <a:prstGeom prst="rect">
            <a:avLst/>
          </a:prstGeom>
        </p:spPr>
      </p:pic>
      <p:pic>
        <p:nvPicPr>
          <p:cNvPr id="13" name="Picture 12">
            <a:extLst>
              <a:ext uri="{FF2B5EF4-FFF2-40B4-BE49-F238E27FC236}">
                <a16:creationId xmlns:a16="http://schemas.microsoft.com/office/drawing/2014/main" id="{826F8A15-CEE7-4812-B1D6-FD2A860C2302}"/>
              </a:ext>
            </a:extLst>
          </p:cNvPr>
          <p:cNvPicPr>
            <a:picLocks noChangeAspect="1"/>
          </p:cNvPicPr>
          <p:nvPr/>
        </p:nvPicPr>
        <p:blipFill rotWithShape="1">
          <a:blip r:embed="rId4"/>
          <a:srcRect l="32657" t="83439" r="36889"/>
          <a:stretch/>
        </p:blipFill>
        <p:spPr>
          <a:xfrm>
            <a:off x="5144644" y="2489055"/>
            <a:ext cx="1254632" cy="597713"/>
          </a:xfrm>
          <a:prstGeom prst="rect">
            <a:avLst/>
          </a:prstGeom>
        </p:spPr>
      </p:pic>
      <p:pic>
        <p:nvPicPr>
          <p:cNvPr id="15" name="Picture 14">
            <a:extLst>
              <a:ext uri="{FF2B5EF4-FFF2-40B4-BE49-F238E27FC236}">
                <a16:creationId xmlns:a16="http://schemas.microsoft.com/office/drawing/2014/main" id="{4869CF56-B815-4BB8-A05B-23C1AE51B251}"/>
              </a:ext>
            </a:extLst>
          </p:cNvPr>
          <p:cNvPicPr>
            <a:picLocks noChangeAspect="1"/>
          </p:cNvPicPr>
          <p:nvPr/>
        </p:nvPicPr>
        <p:blipFill>
          <a:blip r:embed="rId5"/>
          <a:stretch>
            <a:fillRect/>
          </a:stretch>
        </p:blipFill>
        <p:spPr>
          <a:xfrm>
            <a:off x="1121228" y="1066127"/>
            <a:ext cx="2873557" cy="3081284"/>
          </a:xfrm>
          <a:prstGeom prst="rect">
            <a:avLst/>
          </a:prstGeom>
        </p:spPr>
      </p:pic>
    </p:spTree>
    <p:extLst>
      <p:ext uri="{BB962C8B-B14F-4D97-AF65-F5344CB8AC3E}">
        <p14:creationId xmlns:p14="http://schemas.microsoft.com/office/powerpoint/2010/main" val="384292251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379B-5936-44A6-9F80-08D124E6775C}"/>
              </a:ext>
            </a:extLst>
          </p:cNvPr>
          <p:cNvSpPr>
            <a:spLocks noGrp="1"/>
          </p:cNvSpPr>
          <p:nvPr>
            <p:ph type="title"/>
          </p:nvPr>
        </p:nvSpPr>
        <p:spPr/>
        <p:txBody>
          <a:bodyPr/>
          <a:lstStyle/>
          <a:p>
            <a:r>
              <a:rPr lang="en-US" i="1" dirty="0"/>
              <a:t>In vivo</a:t>
            </a:r>
            <a:r>
              <a:rPr lang="en-US" dirty="0"/>
              <a:t> cytotoxicity – MM (</a:t>
            </a:r>
            <a:r>
              <a:rPr lang="en-US" dirty="0" err="1"/>
              <a:t>s.c.</a:t>
            </a:r>
            <a:r>
              <a:rPr lang="en-US" dirty="0"/>
              <a:t>, RPMI-8226)</a:t>
            </a:r>
          </a:p>
        </p:txBody>
      </p:sp>
      <p:pic>
        <p:nvPicPr>
          <p:cNvPr id="4" name="Picture 3">
            <a:extLst>
              <a:ext uri="{FF2B5EF4-FFF2-40B4-BE49-F238E27FC236}">
                <a16:creationId xmlns:a16="http://schemas.microsoft.com/office/drawing/2014/main" id="{CCA6A9EC-610B-4B68-8B88-EE02102CDD5C}"/>
              </a:ext>
            </a:extLst>
          </p:cNvPr>
          <p:cNvPicPr>
            <a:picLocks noChangeAspect="1"/>
          </p:cNvPicPr>
          <p:nvPr/>
        </p:nvPicPr>
        <p:blipFill rotWithShape="1">
          <a:blip r:embed="rId2"/>
          <a:srcRect t="18294" b="15734"/>
          <a:stretch/>
        </p:blipFill>
        <p:spPr>
          <a:xfrm>
            <a:off x="158163" y="2804359"/>
            <a:ext cx="2970229" cy="2062985"/>
          </a:xfrm>
          <a:prstGeom prst="rect">
            <a:avLst/>
          </a:prstGeom>
        </p:spPr>
      </p:pic>
      <p:pic>
        <p:nvPicPr>
          <p:cNvPr id="9" name="Picture 8">
            <a:extLst>
              <a:ext uri="{FF2B5EF4-FFF2-40B4-BE49-F238E27FC236}">
                <a16:creationId xmlns:a16="http://schemas.microsoft.com/office/drawing/2014/main" id="{6F80F1F5-CD21-419B-9F0D-5D5A0A3ED026}"/>
              </a:ext>
            </a:extLst>
          </p:cNvPr>
          <p:cNvPicPr>
            <a:picLocks noChangeAspect="1"/>
          </p:cNvPicPr>
          <p:nvPr/>
        </p:nvPicPr>
        <p:blipFill rotWithShape="1">
          <a:blip r:embed="rId3"/>
          <a:srcRect t="12023" r="43481"/>
          <a:stretch/>
        </p:blipFill>
        <p:spPr>
          <a:xfrm>
            <a:off x="5805511" y="2891043"/>
            <a:ext cx="1997668" cy="1658429"/>
          </a:xfrm>
          <a:prstGeom prst="rect">
            <a:avLst/>
          </a:prstGeom>
        </p:spPr>
      </p:pic>
      <p:pic>
        <p:nvPicPr>
          <p:cNvPr id="10" name="Picture 9">
            <a:extLst>
              <a:ext uri="{FF2B5EF4-FFF2-40B4-BE49-F238E27FC236}">
                <a16:creationId xmlns:a16="http://schemas.microsoft.com/office/drawing/2014/main" id="{94223295-4E80-4799-981D-EC027A82E4B6}"/>
              </a:ext>
            </a:extLst>
          </p:cNvPr>
          <p:cNvPicPr>
            <a:picLocks noChangeAspect="1"/>
          </p:cNvPicPr>
          <p:nvPr/>
        </p:nvPicPr>
        <p:blipFill rotWithShape="1">
          <a:blip r:embed="rId4"/>
          <a:srcRect l="56706" t="24274" r="14" b="62197"/>
          <a:stretch/>
        </p:blipFill>
        <p:spPr>
          <a:xfrm>
            <a:off x="7726423" y="2949993"/>
            <a:ext cx="1351145" cy="225260"/>
          </a:xfrm>
          <a:prstGeom prst="rect">
            <a:avLst/>
          </a:prstGeom>
        </p:spPr>
      </p:pic>
      <p:pic>
        <p:nvPicPr>
          <p:cNvPr id="11" name="Picture 10">
            <a:extLst>
              <a:ext uri="{FF2B5EF4-FFF2-40B4-BE49-F238E27FC236}">
                <a16:creationId xmlns:a16="http://schemas.microsoft.com/office/drawing/2014/main" id="{BE2EAEF6-3B85-4CA1-97DF-056D08FAFF89}"/>
              </a:ext>
            </a:extLst>
          </p:cNvPr>
          <p:cNvPicPr>
            <a:picLocks noChangeAspect="1"/>
          </p:cNvPicPr>
          <p:nvPr/>
        </p:nvPicPr>
        <p:blipFill rotWithShape="1">
          <a:blip r:embed="rId4"/>
          <a:srcRect l="56706" t="38413" r="14" b="53436"/>
          <a:stretch/>
        </p:blipFill>
        <p:spPr>
          <a:xfrm>
            <a:off x="7726422" y="3258583"/>
            <a:ext cx="1351145" cy="135720"/>
          </a:xfrm>
          <a:prstGeom prst="rect">
            <a:avLst/>
          </a:prstGeom>
        </p:spPr>
      </p:pic>
      <p:pic>
        <p:nvPicPr>
          <p:cNvPr id="12" name="Picture 11">
            <a:extLst>
              <a:ext uri="{FF2B5EF4-FFF2-40B4-BE49-F238E27FC236}">
                <a16:creationId xmlns:a16="http://schemas.microsoft.com/office/drawing/2014/main" id="{03DFCF55-4377-405A-A885-2D0A4945191F}"/>
              </a:ext>
            </a:extLst>
          </p:cNvPr>
          <p:cNvPicPr>
            <a:picLocks noChangeAspect="1"/>
          </p:cNvPicPr>
          <p:nvPr/>
        </p:nvPicPr>
        <p:blipFill rotWithShape="1">
          <a:blip r:embed="rId4"/>
          <a:srcRect l="56706" t="47749" r="14" b="44100"/>
          <a:stretch/>
        </p:blipFill>
        <p:spPr>
          <a:xfrm>
            <a:off x="7726423" y="3488509"/>
            <a:ext cx="1351145" cy="135720"/>
          </a:xfrm>
          <a:prstGeom prst="rect">
            <a:avLst/>
          </a:prstGeom>
        </p:spPr>
      </p:pic>
      <p:sp>
        <p:nvSpPr>
          <p:cNvPr id="13" name="TextBox 12">
            <a:extLst>
              <a:ext uri="{FF2B5EF4-FFF2-40B4-BE49-F238E27FC236}">
                <a16:creationId xmlns:a16="http://schemas.microsoft.com/office/drawing/2014/main" id="{97FADCD0-B429-4BBB-8070-A9E5F8F360C7}"/>
              </a:ext>
            </a:extLst>
          </p:cNvPr>
          <p:cNvSpPr txBox="1"/>
          <p:nvPr/>
        </p:nvSpPr>
        <p:spPr>
          <a:xfrm>
            <a:off x="2513367" y="2086712"/>
            <a:ext cx="1370888" cy="300082"/>
          </a:xfrm>
          <a:prstGeom prst="rect">
            <a:avLst/>
          </a:prstGeom>
          <a:noFill/>
        </p:spPr>
        <p:txBody>
          <a:bodyPr wrap="none" rtlCol="0">
            <a:spAutoFit/>
          </a:bodyPr>
          <a:lstStyle/>
          <a:p>
            <a:pPr defTabSz="685800" eaLnBrk="0" hangingPunct="0"/>
            <a:r>
              <a:rPr lang="en-US" sz="1350" b="1" dirty="0">
                <a:solidFill>
                  <a:srgbClr val="FFFFFF"/>
                </a:solidFill>
                <a:latin typeface="Arial" panose="020B0604020202020204" pitchFamily="34" charset="0"/>
                <a:ea typeface="+mn-ea"/>
                <a:cs typeface="Arial" panose="020B0604020202020204" pitchFamily="34" charset="0"/>
              </a:rPr>
              <a:t>Tumor Volume</a:t>
            </a:r>
          </a:p>
        </p:txBody>
      </p:sp>
      <p:sp>
        <p:nvSpPr>
          <p:cNvPr id="14" name="TextBox 13">
            <a:extLst>
              <a:ext uri="{FF2B5EF4-FFF2-40B4-BE49-F238E27FC236}">
                <a16:creationId xmlns:a16="http://schemas.microsoft.com/office/drawing/2014/main" id="{28548C41-6BE0-42C2-AC4C-EF107C12A6A5}"/>
              </a:ext>
            </a:extLst>
          </p:cNvPr>
          <p:cNvSpPr txBox="1"/>
          <p:nvPr/>
        </p:nvSpPr>
        <p:spPr>
          <a:xfrm>
            <a:off x="6456625" y="2614044"/>
            <a:ext cx="1396536" cy="300082"/>
          </a:xfrm>
          <a:prstGeom prst="rect">
            <a:avLst/>
          </a:prstGeom>
          <a:noFill/>
        </p:spPr>
        <p:txBody>
          <a:bodyPr wrap="none" rtlCol="0">
            <a:spAutoFit/>
          </a:bodyPr>
          <a:lstStyle/>
          <a:p>
            <a:pPr defTabSz="685800" eaLnBrk="0" hangingPunct="0"/>
            <a:r>
              <a:rPr lang="en-US" sz="1350" b="1" dirty="0">
                <a:solidFill>
                  <a:srgbClr val="FFFFFF"/>
                </a:solidFill>
                <a:latin typeface="Arial" panose="020B0604020202020204" pitchFamily="34" charset="0"/>
                <a:ea typeface="+mn-ea"/>
                <a:cs typeface="Arial" panose="020B0604020202020204" pitchFamily="34" charset="0"/>
              </a:rPr>
              <a:t>Survival Curve</a:t>
            </a:r>
          </a:p>
        </p:txBody>
      </p:sp>
      <p:pic>
        <p:nvPicPr>
          <p:cNvPr id="23" name="Picture 22">
            <a:extLst>
              <a:ext uri="{FF2B5EF4-FFF2-40B4-BE49-F238E27FC236}">
                <a16:creationId xmlns:a16="http://schemas.microsoft.com/office/drawing/2014/main" id="{CE0F6B2C-6185-4ED4-9555-590394F78F8D}"/>
              </a:ext>
            </a:extLst>
          </p:cNvPr>
          <p:cNvPicPr>
            <a:picLocks noChangeAspect="1"/>
          </p:cNvPicPr>
          <p:nvPr/>
        </p:nvPicPr>
        <p:blipFill>
          <a:blip r:embed="rId5"/>
          <a:stretch>
            <a:fillRect/>
          </a:stretch>
        </p:blipFill>
        <p:spPr>
          <a:xfrm>
            <a:off x="3274354" y="1168190"/>
            <a:ext cx="2595293" cy="773650"/>
          </a:xfrm>
          <a:prstGeom prst="rect">
            <a:avLst/>
          </a:prstGeom>
        </p:spPr>
      </p:pic>
      <p:pic>
        <p:nvPicPr>
          <p:cNvPr id="24" name="Picture 23">
            <a:extLst>
              <a:ext uri="{FF2B5EF4-FFF2-40B4-BE49-F238E27FC236}">
                <a16:creationId xmlns:a16="http://schemas.microsoft.com/office/drawing/2014/main" id="{F6BC66C3-6CAE-4959-9E0E-9062B433D900}"/>
              </a:ext>
            </a:extLst>
          </p:cNvPr>
          <p:cNvPicPr>
            <a:picLocks noChangeAspect="1"/>
          </p:cNvPicPr>
          <p:nvPr/>
        </p:nvPicPr>
        <p:blipFill rotWithShape="1">
          <a:blip r:embed="rId6"/>
          <a:srcRect t="18378" b="17479"/>
          <a:stretch/>
        </p:blipFill>
        <p:spPr>
          <a:xfrm>
            <a:off x="2999789" y="2455644"/>
            <a:ext cx="2995835" cy="2416394"/>
          </a:xfrm>
          <a:prstGeom prst="rect">
            <a:avLst/>
          </a:prstGeom>
        </p:spPr>
      </p:pic>
      <p:pic>
        <p:nvPicPr>
          <p:cNvPr id="25" name="Picture 24">
            <a:extLst>
              <a:ext uri="{FF2B5EF4-FFF2-40B4-BE49-F238E27FC236}">
                <a16:creationId xmlns:a16="http://schemas.microsoft.com/office/drawing/2014/main" id="{4E9843DF-42FA-4632-8E63-22EBA110BE00}"/>
              </a:ext>
            </a:extLst>
          </p:cNvPr>
          <p:cNvPicPr>
            <a:picLocks noChangeAspect="1"/>
          </p:cNvPicPr>
          <p:nvPr/>
        </p:nvPicPr>
        <p:blipFill rotWithShape="1">
          <a:blip r:embed="rId6"/>
          <a:srcRect l="23223" t="87342" r="34831" b="1110"/>
          <a:stretch/>
        </p:blipFill>
        <p:spPr>
          <a:xfrm>
            <a:off x="3601521" y="2317508"/>
            <a:ext cx="1256633" cy="435036"/>
          </a:xfrm>
          <a:prstGeom prst="rect">
            <a:avLst/>
          </a:prstGeom>
        </p:spPr>
      </p:pic>
      <p:pic>
        <p:nvPicPr>
          <p:cNvPr id="26" name="Picture 25">
            <a:extLst>
              <a:ext uri="{FF2B5EF4-FFF2-40B4-BE49-F238E27FC236}">
                <a16:creationId xmlns:a16="http://schemas.microsoft.com/office/drawing/2014/main" id="{E6DFCC35-6355-4C02-B03D-B189BA64DA8E}"/>
              </a:ext>
            </a:extLst>
          </p:cNvPr>
          <p:cNvPicPr>
            <a:picLocks noChangeAspect="1"/>
          </p:cNvPicPr>
          <p:nvPr/>
        </p:nvPicPr>
        <p:blipFill rotWithShape="1">
          <a:blip r:embed="rId7"/>
          <a:srcRect l="22963" t="86475" r="17161"/>
          <a:stretch/>
        </p:blipFill>
        <p:spPr>
          <a:xfrm>
            <a:off x="804977" y="2795631"/>
            <a:ext cx="1329413" cy="451792"/>
          </a:xfrm>
          <a:prstGeom prst="rect">
            <a:avLst/>
          </a:prstGeom>
        </p:spPr>
      </p:pic>
    </p:spTree>
    <p:extLst>
      <p:ext uri="{BB962C8B-B14F-4D97-AF65-F5344CB8AC3E}">
        <p14:creationId xmlns:p14="http://schemas.microsoft.com/office/powerpoint/2010/main" val="615208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3571D5E-C05A-72EE-9306-C7115A94D9EA}"/>
              </a:ext>
            </a:extLst>
          </p:cNvPr>
          <p:cNvPicPr>
            <a:picLocks noGrp="1" noChangeAspect="1"/>
          </p:cNvPicPr>
          <p:nvPr>
            <p:ph idx="1"/>
          </p:nvPr>
        </p:nvPicPr>
        <p:blipFill>
          <a:blip r:embed="rId2"/>
          <a:stretch>
            <a:fillRect/>
          </a:stretch>
        </p:blipFill>
        <p:spPr>
          <a:xfrm>
            <a:off x="2051216" y="37731"/>
            <a:ext cx="5418727" cy="4209803"/>
          </a:xfrm>
        </p:spPr>
      </p:pic>
    </p:spTree>
    <p:extLst>
      <p:ext uri="{BB962C8B-B14F-4D97-AF65-F5344CB8AC3E}">
        <p14:creationId xmlns:p14="http://schemas.microsoft.com/office/powerpoint/2010/main" val="27130186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7992" t="22628" r="25280" b="33555"/>
          <a:stretch/>
        </p:blipFill>
        <p:spPr>
          <a:xfrm>
            <a:off x="769207" y="984743"/>
            <a:ext cx="3669958" cy="3644556"/>
          </a:xfrm>
          <a:prstGeom prst="rect">
            <a:avLst/>
          </a:prstGeom>
        </p:spPr>
      </p:pic>
      <p:pic>
        <p:nvPicPr>
          <p:cNvPr id="5" name="Picture 4"/>
          <p:cNvPicPr>
            <a:picLocks noChangeAspect="1"/>
          </p:cNvPicPr>
          <p:nvPr/>
        </p:nvPicPr>
        <p:blipFill rotWithShape="1">
          <a:blip r:embed="rId2"/>
          <a:srcRect l="44334" t="68290" r="22981" b="12794"/>
          <a:stretch/>
        </p:blipFill>
        <p:spPr>
          <a:xfrm>
            <a:off x="4559527" y="2046681"/>
            <a:ext cx="4337336" cy="1520681"/>
          </a:xfrm>
          <a:prstGeom prst="rect">
            <a:avLst/>
          </a:prstGeom>
          <a:ln>
            <a:solidFill>
              <a:schemeClr val="bg1"/>
            </a:solidFill>
          </a:ln>
        </p:spPr>
      </p:pic>
      <p:sp>
        <p:nvSpPr>
          <p:cNvPr id="6" name="TextBox 5"/>
          <p:cNvSpPr txBox="1"/>
          <p:nvPr/>
        </p:nvSpPr>
        <p:spPr bwMode="auto">
          <a:xfrm>
            <a:off x="769207" y="400887"/>
            <a:ext cx="5393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pPr>
            <a:r>
              <a:rPr lang="en-US" sz="2700" b="1" dirty="0">
                <a:solidFill>
                  <a:srgbClr val="4DA1BB">
                    <a:lumMod val="50000"/>
                  </a:srgbClr>
                </a:solidFill>
                <a:latin typeface="Calibri" panose="020F0502020204030204" pitchFamily="34" charset="0"/>
                <a:ea typeface="+mn-ea"/>
                <a:cs typeface="Arial" panose="020B0604020202020204" pitchFamily="34" charset="0"/>
              </a:rPr>
              <a:t>Study Design</a:t>
            </a:r>
          </a:p>
        </p:txBody>
      </p:sp>
    </p:spTree>
    <p:extLst>
      <p:ext uri="{BB962C8B-B14F-4D97-AF65-F5344CB8AC3E}">
        <p14:creationId xmlns:p14="http://schemas.microsoft.com/office/powerpoint/2010/main" val="1702727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Other Select Autologous CAR T-Cell Products of Interest</a:t>
            </a:r>
          </a:p>
        </p:txBody>
      </p:sp>
      <p:graphicFrame>
        <p:nvGraphicFramePr>
          <p:cNvPr id="5" name="Content Placeholder 4"/>
          <p:cNvGraphicFramePr>
            <a:graphicFrameLocks noGrp="1"/>
          </p:cNvGraphicFramePr>
          <p:nvPr>
            <p:ph idx="1"/>
          </p:nvPr>
        </p:nvGraphicFramePr>
        <p:xfrm>
          <a:off x="539353" y="1203220"/>
          <a:ext cx="8072438" cy="3429000"/>
        </p:xfrm>
        <a:graphic>
          <a:graphicData uri="http://schemas.openxmlformats.org/drawingml/2006/table">
            <a:tbl>
              <a:tblPr firstRow="1" bandRow="1">
                <a:tableStyleId>{5C22544A-7EE6-4342-B048-85BDC9FD1C3A}</a:tableStyleId>
              </a:tblPr>
              <a:tblGrid>
                <a:gridCol w="1910794">
                  <a:extLst>
                    <a:ext uri="{9D8B030D-6E8A-4147-A177-3AD203B41FA5}">
                      <a16:colId xmlns:a16="http://schemas.microsoft.com/office/drawing/2014/main" val="20000"/>
                    </a:ext>
                  </a:extLst>
                </a:gridCol>
                <a:gridCol w="1760852">
                  <a:extLst>
                    <a:ext uri="{9D8B030D-6E8A-4147-A177-3AD203B41FA5}">
                      <a16:colId xmlns:a16="http://schemas.microsoft.com/office/drawing/2014/main" val="20003"/>
                    </a:ext>
                  </a:extLst>
                </a:gridCol>
                <a:gridCol w="2200396">
                  <a:extLst>
                    <a:ext uri="{9D8B030D-6E8A-4147-A177-3AD203B41FA5}">
                      <a16:colId xmlns:a16="http://schemas.microsoft.com/office/drawing/2014/main" val="2937822688"/>
                    </a:ext>
                  </a:extLst>
                </a:gridCol>
                <a:gridCol w="2200396">
                  <a:extLst>
                    <a:ext uri="{9D8B030D-6E8A-4147-A177-3AD203B41FA5}">
                      <a16:colId xmlns:a16="http://schemas.microsoft.com/office/drawing/2014/main" val="3865724032"/>
                    </a:ext>
                  </a:extLst>
                </a:gridCol>
              </a:tblGrid>
              <a:tr h="251460">
                <a:tc>
                  <a:txBody>
                    <a:bodyPr/>
                    <a:lstStyle/>
                    <a:p>
                      <a:pPr algn="l"/>
                      <a:endParaRPr lang="en-US" sz="1200" dirty="0">
                        <a:latin typeface="Calibri" panose="020F0502020204030204" pitchFamily="34" charset="0"/>
                        <a:cs typeface="Calibri" panose="020F050202020403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CT053 </a:t>
                      </a:r>
                      <a:r>
                        <a:rPr lang="en-US" sz="1200" baseline="0" dirty="0">
                          <a:latin typeface="Calibri" panose="020F0502020204030204" pitchFamily="34" charset="0"/>
                          <a:cs typeface="Calibri" panose="020F0502020204030204" pitchFamily="34" charset="0"/>
                        </a:rPr>
                        <a:t>(LUMMICAR-2)</a:t>
                      </a:r>
                      <a:r>
                        <a:rPr lang="en-US" sz="1200" baseline="30000" dirty="0">
                          <a:latin typeface="Calibri" panose="020F0502020204030204" pitchFamily="34" charset="0"/>
                          <a:cs typeface="Calibri" panose="020F0502020204030204" pitchFamily="34" charset="0"/>
                        </a:rPr>
                        <a:t>1</a:t>
                      </a: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200" dirty="0">
                          <a:latin typeface="Calibri" panose="020F0502020204030204" pitchFamily="34" charset="0"/>
                          <a:cs typeface="Calibri" panose="020F0502020204030204" pitchFamily="34" charset="0"/>
                        </a:rPr>
                        <a:t>bb21217</a:t>
                      </a:r>
                      <a:r>
                        <a:rPr lang="en-US" sz="1200" baseline="30000" dirty="0">
                          <a:latin typeface="Calibri" panose="020F0502020204030204" pitchFamily="34" charset="0"/>
                          <a:cs typeface="Calibri" panose="020F0502020204030204" pitchFamily="34" charset="0"/>
                        </a:rPr>
                        <a:t>2</a:t>
                      </a:r>
                      <a:endParaRPr lang="en-US" sz="1200" dirty="0">
                        <a:latin typeface="Calibri" panose="020F0502020204030204" pitchFamily="34" charset="0"/>
                        <a:cs typeface="Calibri" panose="020F050202020403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c>
                  <a:txBody>
                    <a:bodyPr/>
                    <a:lstStyle/>
                    <a:p>
                      <a:pPr algn="ctr"/>
                      <a:r>
                        <a:rPr lang="en-US" sz="1200" dirty="0">
                          <a:latin typeface="Calibri" panose="020F0502020204030204" pitchFamily="34" charset="0"/>
                          <a:cs typeface="Calibri" panose="020F0502020204030204" pitchFamily="34" charset="0"/>
                        </a:rPr>
                        <a:t>P-BCMA-101</a:t>
                      </a:r>
                      <a:r>
                        <a:rPr lang="en-US" sz="1200" baseline="30000" dirty="0">
                          <a:latin typeface="Calibri" panose="020F0502020204030204" pitchFamily="34" charset="0"/>
                          <a:cs typeface="Calibri" panose="020F0502020204030204" pitchFamily="34" charset="0"/>
                        </a:rPr>
                        <a:t>3</a:t>
                      </a:r>
                      <a:endParaRPr lang="en-US" sz="1200" dirty="0">
                        <a:latin typeface="Calibri" panose="020F0502020204030204" pitchFamily="34" charset="0"/>
                        <a:cs typeface="Calibri" panose="020F0502020204030204" pitchFamily="34" charset="0"/>
                      </a:endParaRPr>
                    </a:p>
                  </a:txBody>
                  <a:tcPr marL="68580" marR="6858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0000"/>
                  </a:ext>
                </a:extLst>
              </a:tr>
              <a:tr h="800100">
                <a:tc>
                  <a:txBody>
                    <a:bodyPr/>
                    <a:lstStyle/>
                    <a:p>
                      <a:pPr algn="l"/>
                      <a:r>
                        <a:rPr lang="en-US" sz="1200" b="0" dirty="0">
                          <a:solidFill>
                            <a:schemeClr val="bg1"/>
                          </a:solidFill>
                          <a:latin typeface="Calibri" panose="020F0502020204030204" pitchFamily="34" charset="0"/>
                          <a:cs typeface="Calibri" panose="020F0502020204030204" pitchFamily="34" charset="0"/>
                        </a:rPr>
                        <a:t>Key characteristics</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BCMA (hu) </a:t>
                      </a:r>
                    </a:p>
                    <a:p>
                      <a:pPr algn="ctr"/>
                      <a:r>
                        <a:rPr lang="en-US" sz="1200" b="0" dirty="0">
                          <a:solidFill>
                            <a:schemeClr val="bg1"/>
                          </a:solidFill>
                          <a:latin typeface="Calibri" panose="020F0502020204030204" pitchFamily="34" charset="0"/>
                          <a:cs typeface="Calibri" panose="020F0502020204030204" pitchFamily="34" charset="0"/>
                        </a:rPr>
                        <a:t>(Decrease anti-CAR ab)</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Bb2121 cultured w/ PI3Ki to enrich memory-like phenotype</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Centyrin (hu)</a:t>
                      </a:r>
                    </a:p>
                    <a:p>
                      <a:pPr algn="ctr"/>
                      <a:r>
                        <a:rPr lang="en-US" sz="1200" b="0" dirty="0">
                          <a:solidFill>
                            <a:schemeClr val="bg1"/>
                          </a:solidFill>
                          <a:latin typeface="Calibri" panose="020F0502020204030204" pitchFamily="34" charset="0"/>
                          <a:cs typeface="Calibri" panose="020F0502020204030204" pitchFamily="34" charset="0"/>
                        </a:rPr>
                        <a:t>PiggyBac transposon (nonviral)</a:t>
                      </a:r>
                    </a:p>
                    <a:p>
                      <a:pPr algn="ctr"/>
                      <a:r>
                        <a:rPr lang="en-US" sz="1200" b="0" dirty="0">
                          <a:solidFill>
                            <a:schemeClr val="bg1"/>
                          </a:solidFill>
                          <a:latin typeface="Calibri" panose="020F0502020204030204" pitchFamily="34" charset="0"/>
                          <a:cs typeface="Calibri" panose="020F0502020204030204" pitchFamily="34" charset="0"/>
                        </a:rPr>
                        <a:t>Safety switch</a:t>
                      </a:r>
                    </a:p>
                    <a:p>
                      <a:pPr algn="ctr"/>
                      <a:r>
                        <a:rPr lang="en-US" sz="1200" b="0" dirty="0">
                          <a:solidFill>
                            <a:schemeClr val="bg1"/>
                          </a:solidFill>
                          <a:latin typeface="Calibri" panose="020F0502020204030204" pitchFamily="34" charset="0"/>
                          <a:cs typeface="Calibri" panose="020F0502020204030204" pitchFamily="34" charset="0"/>
                        </a:rPr>
                        <a:t>New nanoplasmid manufacturing</a:t>
                      </a:r>
                    </a:p>
                  </a:txBody>
                  <a:tcPr marL="68580" marR="68580" marT="34290" marB="3429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991297350"/>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N</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20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69</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55</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Median no. prior</a:t>
                      </a:r>
                      <a:r>
                        <a:rPr lang="en-US" sz="1200" b="0" baseline="0" dirty="0">
                          <a:solidFill>
                            <a:schemeClr val="bg1"/>
                          </a:solidFill>
                          <a:latin typeface="Calibri" panose="020F0502020204030204" pitchFamily="34" charset="0"/>
                          <a:cs typeface="Calibri" panose="020F0502020204030204" pitchFamily="34" charset="0"/>
                        </a:rPr>
                        <a:t> tx</a:t>
                      </a:r>
                      <a:endParaRPr lang="en-US" sz="1200" b="0" dirty="0">
                        <a:solidFill>
                          <a:schemeClr val="bg1"/>
                        </a:solidFill>
                        <a:latin typeface="Calibri" panose="020F0502020204030204" pitchFamily="34" charset="0"/>
                        <a:cs typeface="Calibri" panose="020F0502020204030204" pitchFamily="34" charset="0"/>
                      </a:endParaRP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Calibri" panose="020F0502020204030204" pitchFamily="34" charset="0"/>
                          <a:cs typeface="Calibri" panose="020F0502020204030204" pitchFamily="34" charset="0"/>
                        </a:rPr>
                        <a:t>5</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8</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2"/>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CAR T-cell dose</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1.5-3.0 x 10</a:t>
                      </a:r>
                      <a:r>
                        <a:rPr lang="en-US" sz="1200" b="0" baseline="30000" dirty="0">
                          <a:solidFill>
                            <a:schemeClr val="bg1"/>
                          </a:solidFill>
                          <a:latin typeface="Calibri" panose="020F0502020204030204" pitchFamily="34" charset="0"/>
                          <a:cs typeface="Calibri" panose="020F0502020204030204" pitchFamily="34" charset="0"/>
                        </a:rPr>
                        <a:t>8</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150-450 x 10</a:t>
                      </a:r>
                      <a:r>
                        <a:rPr lang="en-US" sz="1200" b="0" baseline="30000" dirty="0">
                          <a:solidFill>
                            <a:schemeClr val="bg1"/>
                          </a:solidFill>
                          <a:latin typeface="Calibri" panose="020F0502020204030204" pitchFamily="34" charset="0"/>
                          <a:cs typeface="Calibri" panose="020F0502020204030204" pitchFamily="34" charset="0"/>
                        </a:rPr>
                        <a:t>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Calibri" panose="020F0502020204030204" pitchFamily="34" charset="0"/>
                          <a:cs typeface="Calibri" panose="020F0502020204030204" pitchFamily="34" charset="0"/>
                        </a:rPr>
                        <a:t>50-1200 x 10</a:t>
                      </a:r>
                      <a:r>
                        <a:rPr lang="en-US" sz="1200" b="0" baseline="30000" dirty="0">
                          <a:solidFill>
                            <a:schemeClr val="bg1"/>
                          </a:solidFill>
                          <a:latin typeface="Calibri" panose="020F0502020204030204" pitchFamily="34" charset="0"/>
                          <a:cs typeface="Calibri" panose="020F0502020204030204" pitchFamily="34" charset="0"/>
                        </a:rPr>
                        <a:t>6</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434340">
                <a:tc>
                  <a:txBody>
                    <a:bodyPr/>
                    <a:lstStyle/>
                    <a:p>
                      <a:pPr algn="l"/>
                      <a:r>
                        <a:rPr lang="en-US" sz="1200" b="0" dirty="0">
                          <a:solidFill>
                            <a:schemeClr val="bg1"/>
                          </a:solidFill>
                          <a:latin typeface="Calibri" panose="020F0502020204030204" pitchFamily="34" charset="0"/>
                          <a:cs typeface="Calibri" panose="020F0502020204030204" pitchFamily="34" charset="0"/>
                        </a:rPr>
                        <a:t>ORR, %</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94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68 (84 at 450 x 10</a:t>
                      </a:r>
                      <a:r>
                        <a:rPr lang="en-US" sz="1200" b="0" baseline="30000" dirty="0">
                          <a:solidFill>
                            <a:schemeClr val="bg1"/>
                          </a:solidFill>
                          <a:latin typeface="Calibri" panose="020F0502020204030204" pitchFamily="34" charset="0"/>
                          <a:cs typeface="Calibri" panose="020F0502020204030204" pitchFamily="34" charset="0"/>
                        </a:rPr>
                        <a:t>6</a:t>
                      </a:r>
                      <a:r>
                        <a:rPr lang="en-US" sz="1200" b="0" dirty="0">
                          <a:solidFill>
                            <a:schemeClr val="bg1"/>
                          </a:solidFill>
                          <a:latin typeface="Calibri" panose="020F0502020204030204" pitchFamily="34" charset="0"/>
                          <a:cs typeface="Calibri" panose="020F0502020204030204" pitchFamily="34" charset="0"/>
                        </a:rPr>
                        <a:t>*</a:t>
                      </a:r>
                    </a:p>
                    <a:p>
                      <a:pPr algn="ctr"/>
                      <a:r>
                        <a:rPr lang="en-US" sz="1200" b="0" dirty="0">
                          <a:solidFill>
                            <a:schemeClr val="bg1"/>
                          </a:solidFill>
                          <a:latin typeface="Calibri" panose="020F0502020204030204" pitchFamily="34" charset="0"/>
                          <a:cs typeface="Calibri" panose="020F0502020204030204" pitchFamily="34" charset="0"/>
                        </a:rPr>
                        <a:t>*(with manufacturing change)</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57</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4"/>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CR, %</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28</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29</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NR</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9"/>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CRS, any gr/gr 3-5, %</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75/0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70/4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17/0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5"/>
                  </a:ext>
                </a:extLst>
              </a:tr>
              <a:tr h="251460">
                <a:tc>
                  <a:txBody>
                    <a:bodyPr/>
                    <a:lstStyle/>
                    <a:p>
                      <a:pPr algn="l"/>
                      <a:r>
                        <a:rPr lang="en-US" sz="1200" b="0" dirty="0">
                          <a:solidFill>
                            <a:schemeClr val="bg1"/>
                          </a:solidFill>
                          <a:latin typeface="Calibri" panose="020F0502020204030204" pitchFamily="34" charset="0"/>
                          <a:cs typeface="Calibri" panose="020F0502020204030204" pitchFamily="34" charset="0"/>
                        </a:rPr>
                        <a:t>NT, any gr/gr 3/4, %</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15/0.05</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16/4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4/4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r h="4343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Calibri" panose="020F0502020204030204" pitchFamily="34" charset="0"/>
                          <a:cs typeface="Calibri" panose="020F0502020204030204" pitchFamily="34" charset="0"/>
                        </a:rPr>
                        <a:t>Median time to onset of CRS, days</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1-2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2</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tc>
                  <a:txBody>
                    <a:bodyPr/>
                    <a:lstStyle/>
                    <a:p>
                      <a:pPr algn="ctr"/>
                      <a:r>
                        <a:rPr lang="en-US" sz="1200" b="0" dirty="0">
                          <a:solidFill>
                            <a:schemeClr val="bg1"/>
                          </a:solidFill>
                          <a:latin typeface="Calibri" panose="020F0502020204030204" pitchFamily="34" charset="0"/>
                          <a:cs typeface="Calibri" panose="020F0502020204030204" pitchFamily="34" charset="0"/>
                        </a:rPr>
                        <a:t>NR</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0007"/>
                  </a:ext>
                </a:extLst>
              </a:tr>
            </a:tbl>
          </a:graphicData>
        </a:graphic>
      </p:graphicFrame>
      <p:sp>
        <p:nvSpPr>
          <p:cNvPr id="8" name="Text Box 15">
            <a:extLst>
              <a:ext uri="{FF2B5EF4-FFF2-40B4-BE49-F238E27FC236}">
                <a16:creationId xmlns:a16="http://schemas.microsoft.com/office/drawing/2014/main" id="{F2165AFE-30EE-4381-B588-55DBB030C60A}"/>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fr-FR" altLang="en-US" sz="900" b="0" dirty="0">
                <a:solidFill>
                  <a:srgbClr val="455560"/>
                </a:solidFill>
                <a:latin typeface="Calibri" panose="020F0502020204030204" pitchFamily="34" charset="0"/>
                <a:ea typeface="+mn-ea"/>
                <a:cs typeface="Arial" panose="020B0604020202020204" pitchFamily="34" charset="0"/>
              </a:rPr>
              <a:t>1. Kumar. ASH 2020. Abstr 133. 2. Alsina. ASH 2020. Abstr 130. 3. Costello. ASH 2020. Abstr 134.</a:t>
            </a:r>
          </a:p>
        </p:txBody>
      </p:sp>
    </p:spTree>
    <p:extLst>
      <p:ext uri="{BB962C8B-B14F-4D97-AF65-F5344CB8AC3E}">
        <p14:creationId xmlns:p14="http://schemas.microsoft.com/office/powerpoint/2010/main" val="9348596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UNIVERSAL: </a:t>
            </a:r>
            <a:r>
              <a:rPr lang="en-US" altLang="en-US" dirty="0"/>
              <a:t>Allogeneic CAR T-Cell Therapy With </a:t>
            </a:r>
            <a:br>
              <a:rPr lang="en-US" altLang="en-US" dirty="0"/>
            </a:br>
            <a:r>
              <a:rPr lang="en-US" altLang="en-US" dirty="0"/>
              <a:t>Anti-BCMA ALLO-715 in Patients With R/R MM</a:t>
            </a:r>
            <a:endParaRPr lang="en-US" dirty="0"/>
          </a:p>
        </p:txBody>
      </p:sp>
      <p:sp>
        <p:nvSpPr>
          <p:cNvPr id="3" name="Content Placeholder 2">
            <a:extLst>
              <a:ext uri="{FF2B5EF4-FFF2-40B4-BE49-F238E27FC236}">
                <a16:creationId xmlns:a16="http://schemas.microsoft.com/office/drawing/2014/main" id="{19A2A031-9DAB-41D3-BA55-0E35CA968060}"/>
              </a:ext>
            </a:extLst>
          </p:cNvPr>
          <p:cNvSpPr>
            <a:spLocks noGrp="1"/>
          </p:cNvSpPr>
          <p:nvPr>
            <p:ph sz="half" idx="1"/>
          </p:nvPr>
        </p:nvSpPr>
        <p:spPr>
          <a:xfrm>
            <a:off x="4030860" y="3691464"/>
            <a:ext cx="5005562" cy="926647"/>
          </a:xfrm>
        </p:spPr>
        <p:txBody>
          <a:bodyPr/>
          <a:lstStyle/>
          <a:p>
            <a:r>
              <a:rPr lang="en-US" sz="1500" dirty="0"/>
              <a:t>Primary endpoint: safety and tolerability</a:t>
            </a:r>
          </a:p>
          <a:p>
            <a:r>
              <a:rPr lang="en-US" sz="1500" dirty="0"/>
              <a:t>Secondary endpoints: lymphodepletion regimen and recommended ALLO-715 phase II dose, ORR, DoR, PFS, MRD, ALLO-715 cellular kinetics, ALLO-647 PK data</a:t>
            </a:r>
          </a:p>
        </p:txBody>
      </p:sp>
      <p:sp>
        <p:nvSpPr>
          <p:cNvPr id="8" name="Content Placeholder 7">
            <a:extLst>
              <a:ext uri="{FF2B5EF4-FFF2-40B4-BE49-F238E27FC236}">
                <a16:creationId xmlns:a16="http://schemas.microsoft.com/office/drawing/2014/main" id="{0567612C-4D29-4A5C-90A0-A2BB6E76B1F2}"/>
              </a:ext>
            </a:extLst>
          </p:cNvPr>
          <p:cNvSpPr>
            <a:spLocks noGrp="1"/>
          </p:cNvSpPr>
          <p:nvPr>
            <p:ph sz="half" idx="2"/>
          </p:nvPr>
        </p:nvSpPr>
        <p:spPr>
          <a:xfrm>
            <a:off x="4051592" y="1135429"/>
            <a:ext cx="4694375" cy="525377"/>
          </a:xfrm>
        </p:spPr>
        <p:txBody>
          <a:bodyPr/>
          <a:lstStyle/>
          <a:p>
            <a:r>
              <a:rPr lang="en-US" sz="1500" dirty="0"/>
              <a:t>Multicenter, open-label, dose-escalation phase I study</a:t>
            </a:r>
          </a:p>
          <a:p>
            <a:endParaRPr lang="en-US" sz="1500" dirty="0"/>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spc="-8" dirty="0">
                <a:solidFill>
                  <a:srgbClr val="455560"/>
                </a:solidFill>
                <a:latin typeface="Calibri" panose="020F0502020204030204" pitchFamily="34" charset="0"/>
                <a:ea typeface="+mn-ea"/>
                <a:cs typeface="Arial" panose="020B0604020202020204" pitchFamily="34" charset="0"/>
              </a:rPr>
              <a:t>Mailankody. ASH 2020. Abstr 129.</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BBFFB142-CDD5-43AC-9378-3725F2980D7A}"/>
              </a:ext>
            </a:extLst>
          </p:cNvPr>
          <p:cNvSpPr txBox="1">
            <a:spLocks noChangeArrowheads="1"/>
          </p:cNvSpPr>
          <p:nvPr/>
        </p:nvSpPr>
        <p:spPr bwMode="auto">
          <a:xfrm>
            <a:off x="4263803" y="1807354"/>
            <a:ext cx="2148341"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defTabSz="685800" eaLnBrk="0" hangingPunct="0">
              <a:lnSpc>
                <a:spcPct val="100000"/>
              </a:lnSpc>
              <a:spcBef>
                <a:spcPct val="0"/>
              </a:spcBef>
              <a:spcAft>
                <a:spcPct val="0"/>
              </a:spcAft>
              <a:buClrTx/>
              <a:buNone/>
              <a:defRPr/>
            </a:pPr>
            <a:r>
              <a:rPr lang="en-US" altLang="en-US" sz="1200" dirty="0">
                <a:solidFill>
                  <a:srgbClr val="000000"/>
                </a:solidFill>
                <a:latin typeface="Calibri" panose="020F0502020204030204" pitchFamily="34" charset="0"/>
                <a:ea typeface="+mn-ea"/>
                <a:cs typeface="Calibri" panose="020F0502020204030204" pitchFamily="34" charset="0"/>
              </a:rPr>
              <a:t>Adults with R/R MM; </a:t>
            </a:r>
            <a:br>
              <a:rPr lang="en-US" altLang="en-US" sz="1200" dirty="0">
                <a:solidFill>
                  <a:srgbClr val="000000"/>
                </a:solidFill>
                <a:latin typeface="Calibri" panose="020F0502020204030204" pitchFamily="34" charset="0"/>
                <a:ea typeface="+mn-ea"/>
                <a:cs typeface="Calibri" panose="020F0502020204030204" pitchFamily="34" charset="0"/>
              </a:rPr>
            </a:br>
            <a:r>
              <a:rPr lang="en-US" altLang="en-US" sz="1200" dirty="0">
                <a:solidFill>
                  <a:srgbClr val="000000"/>
                </a:solidFill>
                <a:latin typeface="Calibri" panose="020F0502020204030204" pitchFamily="34" charset="0"/>
                <a:ea typeface="+mn-ea"/>
                <a:cs typeface="Calibri" panose="020F0502020204030204" pitchFamily="34" charset="0"/>
              </a:rPr>
              <a:t>≥ 3 previous therapies (including IMiD, PI, anti-CD38); refractory to last therapy; ECOG PS 0/1; </a:t>
            </a:r>
            <a:br>
              <a:rPr lang="en-US" altLang="en-US" sz="1200" dirty="0">
                <a:solidFill>
                  <a:srgbClr val="000000"/>
                </a:solidFill>
                <a:latin typeface="Calibri" panose="020F0502020204030204" pitchFamily="34" charset="0"/>
                <a:ea typeface="+mn-ea"/>
                <a:cs typeface="Calibri" panose="020F0502020204030204" pitchFamily="34" charset="0"/>
              </a:rPr>
            </a:br>
            <a:r>
              <a:rPr lang="en-US" altLang="en-US" sz="1200" dirty="0">
                <a:solidFill>
                  <a:srgbClr val="000000"/>
                </a:solidFill>
                <a:latin typeface="Calibri" panose="020F0502020204030204" pitchFamily="34" charset="0"/>
                <a:ea typeface="+mn-ea"/>
                <a:cs typeface="Calibri" panose="020F0502020204030204" pitchFamily="34" charset="0"/>
              </a:rPr>
              <a:t>no donor specific Abs; no bridging therapy permitted </a:t>
            </a:r>
          </a:p>
          <a:p>
            <a:pPr algn="ctr" defTabSz="685800" eaLnBrk="0" hangingPunct="0">
              <a:lnSpc>
                <a:spcPct val="100000"/>
              </a:lnSpc>
              <a:spcBef>
                <a:spcPct val="0"/>
              </a:spcBef>
              <a:spcAft>
                <a:spcPct val="0"/>
              </a:spcAft>
              <a:buClrTx/>
              <a:buNone/>
              <a:defRPr/>
            </a:pPr>
            <a:r>
              <a:rPr lang="en-GB" altLang="en-US" sz="1200" dirty="0">
                <a:solidFill>
                  <a:srgbClr val="000000"/>
                </a:solidFill>
                <a:latin typeface="Calibri" panose="020F0502020204030204" pitchFamily="34" charset="0"/>
                <a:ea typeface="+mn-ea"/>
                <a:cs typeface="Calibri" panose="020F0502020204030204" pitchFamily="34" charset="0"/>
              </a:rPr>
              <a:t>(N = 35)</a:t>
            </a:r>
            <a:endParaRPr lang="en-US" altLang="en-US" sz="1200" dirty="0">
              <a:solidFill>
                <a:srgbClr val="000000"/>
              </a:solidFill>
              <a:latin typeface="Calibri" panose="020F0502020204030204" pitchFamily="34" charset="0"/>
              <a:ea typeface="+mn-ea"/>
              <a:cs typeface="Calibri" panose="020F0502020204030204" pitchFamily="34" charset="0"/>
            </a:endParaRPr>
          </a:p>
        </p:txBody>
      </p:sp>
      <p:sp>
        <p:nvSpPr>
          <p:cNvPr id="14" name="Rectangle 13">
            <a:extLst>
              <a:ext uri="{FF2B5EF4-FFF2-40B4-BE49-F238E27FC236}">
                <a16:creationId xmlns:a16="http://schemas.microsoft.com/office/drawing/2014/main" id="{C528EDAB-60A0-4B75-A69A-62F27E0A4CB9}"/>
              </a:ext>
            </a:extLst>
          </p:cNvPr>
          <p:cNvSpPr>
            <a:spLocks noChangeArrowheads="1"/>
          </p:cNvSpPr>
          <p:nvPr/>
        </p:nvSpPr>
        <p:spPr bwMode="auto">
          <a:xfrm>
            <a:off x="6629915" y="2042539"/>
            <a:ext cx="1885494" cy="891540"/>
          </a:xfrm>
          <a:prstGeom prst="rect">
            <a:avLst/>
          </a:prstGeom>
          <a:solidFill>
            <a:schemeClr val="accent1"/>
          </a:solidFill>
          <a:ln w="9525">
            <a:noFill/>
            <a:miter lim="800000"/>
            <a:headEnd/>
            <a:tailEnd/>
          </a:ln>
        </p:spPr>
        <p:txBody>
          <a:bodyPr wrap="none" anchor="ctr" anchorCtr="1"/>
          <a:lstStyle/>
          <a:p>
            <a:pPr algn="ctr" defTabSz="685800" eaLnBrk="0" hangingPunct="0">
              <a:defRPr/>
            </a:pPr>
            <a:r>
              <a:rPr lang="en-US" sz="1200" b="1" dirty="0">
                <a:solidFill>
                  <a:srgbClr val="FFFFFF"/>
                </a:solidFill>
                <a:latin typeface="Calibri" panose="020F0502020204030204" pitchFamily="34" charset="0"/>
                <a:ea typeface="+mn-ea"/>
                <a:cs typeface="Arial" charset="0"/>
              </a:rPr>
              <a:t>Single ALLO-715 Infusion</a:t>
            </a:r>
            <a:br>
              <a:rPr lang="en-US" sz="1200" b="1" dirty="0">
                <a:solidFill>
                  <a:srgbClr val="FFFFFF"/>
                </a:solidFill>
                <a:latin typeface="Calibri" panose="020F0502020204030204" pitchFamily="34" charset="0"/>
                <a:ea typeface="+mn-ea"/>
                <a:cs typeface="Arial" charset="0"/>
              </a:rPr>
            </a:br>
            <a:r>
              <a:rPr lang="en-US" sz="1200" b="1" dirty="0">
                <a:solidFill>
                  <a:srgbClr val="FFFFFF"/>
                </a:solidFill>
                <a:latin typeface="Calibri" panose="020F0502020204030204" pitchFamily="34" charset="0"/>
                <a:ea typeface="+mn-ea"/>
                <a:cs typeface="Arial" charset="0"/>
              </a:rPr>
              <a:t>on Day 0</a:t>
            </a:r>
          </a:p>
          <a:p>
            <a:pPr algn="ctr" defTabSz="685800" eaLnBrk="0" hangingPunct="0">
              <a:defRPr/>
            </a:pPr>
            <a:r>
              <a:rPr lang="en-US" sz="1200" dirty="0">
                <a:solidFill>
                  <a:srgbClr val="FFFFFF"/>
                </a:solidFill>
                <a:latin typeface="Calibri" panose="020F0502020204030204" pitchFamily="34" charset="0"/>
                <a:ea typeface="+mn-ea"/>
                <a:cs typeface="Arial" charset="0"/>
              </a:rPr>
              <a:t>40, 160, 320, 480 x 10</a:t>
            </a:r>
            <a:r>
              <a:rPr lang="en-US" sz="1200" baseline="30000" dirty="0">
                <a:solidFill>
                  <a:srgbClr val="FFFFFF"/>
                </a:solidFill>
                <a:latin typeface="Calibri" panose="020F0502020204030204" pitchFamily="34" charset="0"/>
                <a:ea typeface="+mn-ea"/>
                <a:cs typeface="Arial" charset="0"/>
              </a:rPr>
              <a:t>6</a:t>
            </a:r>
            <a:r>
              <a:rPr lang="en-US" sz="1200" dirty="0">
                <a:solidFill>
                  <a:srgbClr val="FFFFFF"/>
                </a:solidFill>
                <a:latin typeface="Calibri" panose="020F0502020204030204" pitchFamily="34" charset="0"/>
                <a:ea typeface="+mn-ea"/>
                <a:cs typeface="Arial" charset="0"/>
              </a:rPr>
              <a:t> </a:t>
            </a:r>
            <a:br>
              <a:rPr lang="en-US" sz="1200" dirty="0">
                <a:solidFill>
                  <a:srgbClr val="FFFFFF"/>
                </a:solidFill>
                <a:latin typeface="Calibri" panose="020F0502020204030204" pitchFamily="34" charset="0"/>
                <a:ea typeface="+mn-ea"/>
                <a:cs typeface="Arial" charset="0"/>
              </a:rPr>
            </a:br>
            <a:r>
              <a:rPr lang="en-US" sz="1200" dirty="0">
                <a:solidFill>
                  <a:srgbClr val="FFFFFF"/>
                </a:solidFill>
                <a:latin typeface="Calibri" panose="020F0502020204030204" pitchFamily="34" charset="0"/>
                <a:ea typeface="+mn-ea"/>
                <a:cs typeface="Arial" charset="0"/>
              </a:rPr>
              <a:t>CAR+ T-cells</a:t>
            </a:r>
            <a:endParaRPr lang="en-US" altLang="en-US" sz="1200" dirty="0">
              <a:solidFill>
                <a:srgbClr val="FFFFFF"/>
              </a:solidFill>
              <a:latin typeface="Calibri" panose="020F0502020204030204" pitchFamily="34" charset="0"/>
              <a:ea typeface="+mn-ea"/>
              <a:cs typeface="Arial" charset="0"/>
            </a:endParaRPr>
          </a:p>
        </p:txBody>
      </p:sp>
      <p:sp>
        <p:nvSpPr>
          <p:cNvPr id="15" name="Line 33">
            <a:extLst>
              <a:ext uri="{FF2B5EF4-FFF2-40B4-BE49-F238E27FC236}">
                <a16:creationId xmlns:a16="http://schemas.microsoft.com/office/drawing/2014/main" id="{6D8EA29A-CFD2-43BE-81A4-D1EB8A925304}"/>
              </a:ext>
            </a:extLst>
          </p:cNvPr>
          <p:cNvSpPr>
            <a:spLocks noChangeShapeType="1"/>
          </p:cNvSpPr>
          <p:nvPr/>
        </p:nvSpPr>
        <p:spPr bwMode="auto">
          <a:xfrm>
            <a:off x="6412144" y="2488309"/>
            <a:ext cx="20574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200" b="1" dirty="0">
              <a:solidFill>
                <a:srgbClr val="000000"/>
              </a:solidFill>
              <a:latin typeface="Calibri" panose="020F050202020403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2AD07B4-8E34-4A9F-AB91-FD6764245EB7}"/>
              </a:ext>
            </a:extLst>
          </p:cNvPr>
          <p:cNvSpPr txBox="1"/>
          <p:nvPr/>
        </p:nvSpPr>
        <p:spPr bwMode="auto">
          <a:xfrm>
            <a:off x="7109011" y="1740239"/>
            <a:ext cx="9273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ts val="0"/>
              </a:spcBef>
              <a:defRPr/>
            </a:pPr>
            <a:r>
              <a:rPr lang="en-US" sz="1350" b="1" dirty="0">
                <a:solidFill>
                  <a:srgbClr val="000000"/>
                </a:solidFill>
                <a:latin typeface="Calibri" panose="020F0502020204030204" pitchFamily="34" charset="0"/>
                <a:ea typeface="+mn-ea"/>
                <a:cs typeface="Arial" panose="020B0604020202020204" pitchFamily="34" charset="0"/>
              </a:rPr>
              <a:t>Treatment</a:t>
            </a:r>
            <a:endParaRPr lang="en-US" sz="1350" b="1" baseline="30000" dirty="0">
              <a:solidFill>
                <a:srgbClr val="000000"/>
              </a:solidFill>
              <a:latin typeface="Calibri" panose="020F050202020403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78D3878C-8DE0-40F2-903E-0C328374B129}"/>
              </a:ext>
            </a:extLst>
          </p:cNvPr>
          <p:cNvSpPr txBox="1"/>
          <p:nvPr/>
        </p:nvSpPr>
        <p:spPr bwMode="auto">
          <a:xfrm>
            <a:off x="6361000" y="1488474"/>
            <a:ext cx="66236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Day 0*</a:t>
            </a:r>
          </a:p>
        </p:txBody>
      </p:sp>
      <p:sp>
        <p:nvSpPr>
          <p:cNvPr id="25" name="Line 33">
            <a:extLst>
              <a:ext uri="{FF2B5EF4-FFF2-40B4-BE49-F238E27FC236}">
                <a16:creationId xmlns:a16="http://schemas.microsoft.com/office/drawing/2014/main" id="{F44E7041-D2E1-4BB1-930E-ABF6613237E1}"/>
              </a:ext>
            </a:extLst>
          </p:cNvPr>
          <p:cNvSpPr>
            <a:spLocks noChangeShapeType="1"/>
          </p:cNvSpPr>
          <p:nvPr/>
        </p:nvSpPr>
        <p:spPr bwMode="auto">
          <a:xfrm>
            <a:off x="6626409" y="1761472"/>
            <a:ext cx="0" cy="19795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200" b="1" dirty="0">
              <a:solidFill>
                <a:srgbClr val="000000"/>
              </a:solidFill>
              <a:latin typeface="Calibri" panose="020F050202020403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FAD28AD-72EF-4F10-89A7-7BDD3605316E}"/>
              </a:ext>
            </a:extLst>
          </p:cNvPr>
          <p:cNvSpPr txBox="1"/>
          <p:nvPr/>
        </p:nvSpPr>
        <p:spPr bwMode="auto">
          <a:xfrm>
            <a:off x="8187456" y="1482975"/>
            <a:ext cx="66396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350" dirty="0">
                <a:solidFill>
                  <a:srgbClr val="000000"/>
                </a:solidFill>
                <a:latin typeface="Calibri" panose="020F0502020204030204" pitchFamily="34" charset="0"/>
                <a:ea typeface="+mn-ea"/>
                <a:cs typeface="Arial" panose="020B0604020202020204" pitchFamily="34" charset="0"/>
              </a:rPr>
              <a:t>Day 56</a:t>
            </a:r>
          </a:p>
        </p:txBody>
      </p:sp>
      <p:sp>
        <p:nvSpPr>
          <p:cNvPr id="27" name="Line 33">
            <a:extLst>
              <a:ext uri="{FF2B5EF4-FFF2-40B4-BE49-F238E27FC236}">
                <a16:creationId xmlns:a16="http://schemas.microsoft.com/office/drawing/2014/main" id="{3CFA7C1B-D416-4BF7-8FF8-B6D0EBDFFE76}"/>
              </a:ext>
            </a:extLst>
          </p:cNvPr>
          <p:cNvSpPr>
            <a:spLocks noChangeShapeType="1"/>
          </p:cNvSpPr>
          <p:nvPr/>
        </p:nvSpPr>
        <p:spPr bwMode="auto">
          <a:xfrm>
            <a:off x="8496748" y="1755973"/>
            <a:ext cx="0" cy="19795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685800" eaLnBrk="0" hangingPunct="0">
              <a:defRPr/>
            </a:pPr>
            <a:endParaRPr lang="en-US" sz="1200" b="1" dirty="0">
              <a:solidFill>
                <a:srgbClr val="000000"/>
              </a:solidFill>
              <a:latin typeface="Calibri" panose="020F050202020403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560DB50E-79B2-460B-97C8-15BB26861D69}"/>
              </a:ext>
            </a:extLst>
          </p:cNvPr>
          <p:cNvSpPr txBox="1"/>
          <p:nvPr/>
        </p:nvSpPr>
        <p:spPr bwMode="auto">
          <a:xfrm>
            <a:off x="4453323" y="3216645"/>
            <a:ext cx="458309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ts val="0"/>
              </a:spcBef>
              <a:defRPr/>
            </a:pPr>
            <a:r>
              <a:rPr lang="en-US" sz="1050" dirty="0">
                <a:solidFill>
                  <a:srgbClr val="000000"/>
                </a:solidFill>
                <a:latin typeface="Calibri" panose="020F0502020204030204" pitchFamily="34" charset="0"/>
                <a:ea typeface="+mn-ea"/>
                <a:cs typeface="Arial" panose="020B0604020202020204" pitchFamily="34" charset="0"/>
              </a:rPr>
              <a:t>*Following lymphodepletion with FCA, CA regimen (fludarabine 30 mg/m</a:t>
            </a:r>
            <a:r>
              <a:rPr lang="en-US" sz="1050" baseline="30000" dirty="0">
                <a:solidFill>
                  <a:srgbClr val="000000"/>
                </a:solidFill>
                <a:latin typeface="Calibri" panose="020F0502020204030204" pitchFamily="34" charset="0"/>
                <a:ea typeface="+mn-ea"/>
                <a:cs typeface="Arial" panose="020B0604020202020204" pitchFamily="34" charset="0"/>
              </a:rPr>
              <a:t>2</a:t>
            </a:r>
            <a:r>
              <a:rPr lang="en-US" sz="1050" dirty="0">
                <a:solidFill>
                  <a:srgbClr val="000000"/>
                </a:solidFill>
                <a:latin typeface="Calibri" panose="020F0502020204030204" pitchFamily="34" charset="0"/>
                <a:ea typeface="+mn-ea"/>
                <a:cs typeface="Arial" panose="020B0604020202020204" pitchFamily="34" charset="0"/>
              </a:rPr>
              <a:t>/day x 3 days, cyclophosphamide 300 mg/m</a:t>
            </a:r>
            <a:r>
              <a:rPr lang="en-US" sz="1050" baseline="30000" dirty="0">
                <a:solidFill>
                  <a:srgbClr val="000000"/>
                </a:solidFill>
                <a:latin typeface="Calibri" panose="020F0502020204030204" pitchFamily="34" charset="0"/>
                <a:ea typeface="+mn-ea"/>
                <a:cs typeface="Arial" panose="020B0604020202020204" pitchFamily="34" charset="0"/>
              </a:rPr>
              <a:t>2</a:t>
            </a:r>
            <a:r>
              <a:rPr lang="en-US" sz="1050" dirty="0">
                <a:solidFill>
                  <a:srgbClr val="000000"/>
                </a:solidFill>
                <a:latin typeface="Calibri" panose="020F0502020204030204" pitchFamily="34" charset="0"/>
                <a:ea typeface="+mn-ea"/>
                <a:cs typeface="Arial" panose="020B0604020202020204" pitchFamily="34" charset="0"/>
              </a:rPr>
              <a:t>/day x 3 days ALLO-647 13-30 mg x 3 days).</a:t>
            </a:r>
          </a:p>
        </p:txBody>
      </p:sp>
      <p:sp>
        <p:nvSpPr>
          <p:cNvPr id="30" name="TextBox 29">
            <a:extLst>
              <a:ext uri="{FF2B5EF4-FFF2-40B4-BE49-F238E27FC236}">
                <a16:creationId xmlns:a16="http://schemas.microsoft.com/office/drawing/2014/main" id="{2664220A-2766-4531-8614-9304E291AE4B}"/>
              </a:ext>
            </a:extLst>
          </p:cNvPr>
          <p:cNvSpPr txBox="1"/>
          <p:nvPr/>
        </p:nvSpPr>
        <p:spPr>
          <a:xfrm>
            <a:off x="2334555" y="2562998"/>
            <a:ext cx="1682770" cy="685800"/>
          </a:xfrm>
          <a:prstGeom prst="rect">
            <a:avLst/>
          </a:prstGeom>
        </p:spPr>
        <p:txBody>
          <a:bodyPr vert="horz" wrap="square" lIns="68580" tIns="34290" rIns="68580" bIns="34290" rtlCol="0">
            <a:noAutofit/>
          </a:bodyPr>
          <a:lstStyle/>
          <a:p>
            <a:pPr defTabSz="342900" fontAlgn="auto">
              <a:spcBef>
                <a:spcPts val="0"/>
              </a:spcBef>
              <a:spcAft>
                <a:spcPts val="0"/>
              </a:spcAft>
              <a:defRPr/>
            </a:pPr>
            <a:r>
              <a:rPr lang="en-US" sz="1050" dirty="0">
                <a:solidFill>
                  <a:srgbClr val="015873"/>
                </a:solidFill>
                <a:latin typeface="Calibri" panose="020F0502020204030204" pitchFamily="34" charset="0"/>
                <a:ea typeface="+mn-ea"/>
                <a:cs typeface="Calibri" panose="020F0502020204030204" pitchFamily="34" charset="0"/>
              </a:rPr>
              <a:t>Knockout of CD52 KO for selective lymphodepletion with ALLO-647</a:t>
            </a:r>
          </a:p>
          <a:p>
            <a:pPr defTabSz="342900" fontAlgn="auto">
              <a:spcBef>
                <a:spcPts val="0"/>
              </a:spcBef>
              <a:spcAft>
                <a:spcPts val="0"/>
              </a:spcAft>
              <a:defRPr/>
            </a:pPr>
            <a:endParaRPr lang="en-US" sz="1050" dirty="0">
              <a:solidFill>
                <a:srgbClr val="015873"/>
              </a:solidFill>
              <a:latin typeface="Calibri" panose="020F0502020204030204" pitchFamily="34" charset="0"/>
              <a:ea typeface="+mn-ea"/>
              <a:cs typeface="Calibri" panose="020F0502020204030204" pitchFamily="34" charset="0"/>
            </a:endParaRPr>
          </a:p>
          <a:p>
            <a:pPr defTabSz="342900" fontAlgn="auto">
              <a:spcBef>
                <a:spcPts val="0"/>
              </a:spcBef>
              <a:spcAft>
                <a:spcPts val="0"/>
              </a:spcAft>
              <a:defRPr/>
            </a:pPr>
            <a:endParaRPr lang="en-US" sz="1050" dirty="0">
              <a:solidFill>
                <a:srgbClr val="015873"/>
              </a:solidFill>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5431DD2B-E35B-40B8-A232-9C9DCFDFEA02}"/>
              </a:ext>
            </a:extLst>
          </p:cNvPr>
          <p:cNvSpPr txBox="1"/>
          <p:nvPr/>
        </p:nvSpPr>
        <p:spPr>
          <a:xfrm rot="16200000">
            <a:off x="1176809" y="2747441"/>
            <a:ext cx="500458" cy="184666"/>
          </a:xfrm>
          <a:prstGeom prst="rect">
            <a:avLst/>
          </a:prstGeom>
          <a:noFill/>
        </p:spPr>
        <p:txBody>
          <a:bodyPr wrap="square" rtlCol="0">
            <a:spAutoFit/>
          </a:bodyPr>
          <a:lstStyle/>
          <a:p>
            <a:pPr defTabSz="457189">
              <a:defRPr/>
            </a:pPr>
            <a:r>
              <a:rPr lang="en-US" sz="600" b="1" dirty="0">
                <a:solidFill>
                  <a:prstClr val="black"/>
                </a:solidFill>
                <a:latin typeface="Calibri" panose="020F0502020204030204" pitchFamily="34" charset="0"/>
                <a:ea typeface="+mn-ea"/>
                <a:cs typeface="Calibri" panose="020F0502020204030204" pitchFamily="34" charset="0"/>
              </a:rPr>
              <a:t>CD 3</a:t>
            </a:r>
            <a:r>
              <a:rPr lang="el-GR" sz="600" b="1" dirty="0">
                <a:solidFill>
                  <a:prstClr val="black"/>
                </a:solidFill>
                <a:latin typeface="Calibri" panose="020F0502020204030204" pitchFamily="34" charset="0"/>
                <a:ea typeface="+mn-ea"/>
                <a:cs typeface="Calibri" panose="020F0502020204030204" pitchFamily="34" charset="0"/>
              </a:rPr>
              <a:t>ζ</a:t>
            </a:r>
            <a:endParaRPr lang="en-US" sz="600" b="1" dirty="0">
              <a:solidFill>
                <a:prstClr val="black"/>
              </a:solidFill>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33D463C0-2F71-4B58-B8BE-67FC5053618E}"/>
              </a:ext>
            </a:extLst>
          </p:cNvPr>
          <p:cNvSpPr txBox="1"/>
          <p:nvPr/>
        </p:nvSpPr>
        <p:spPr>
          <a:xfrm rot="16200000">
            <a:off x="1240928" y="2448799"/>
            <a:ext cx="372218" cy="184666"/>
          </a:xfrm>
          <a:prstGeom prst="rect">
            <a:avLst/>
          </a:prstGeom>
          <a:noFill/>
        </p:spPr>
        <p:txBody>
          <a:bodyPr wrap="none" rtlCol="0">
            <a:spAutoFit/>
          </a:bodyPr>
          <a:lstStyle/>
          <a:p>
            <a:pPr defTabSz="457189">
              <a:defRPr/>
            </a:pPr>
            <a:r>
              <a:rPr lang="en-US" sz="600" b="1" dirty="0">
                <a:solidFill>
                  <a:prstClr val="black"/>
                </a:solidFill>
                <a:latin typeface="Calibri" panose="020F0502020204030204" pitchFamily="34" charset="0"/>
                <a:ea typeface="+mn-ea"/>
                <a:cs typeface="Calibri" panose="020F0502020204030204" pitchFamily="34" charset="0"/>
              </a:rPr>
              <a:t>4-1BB</a:t>
            </a:r>
          </a:p>
        </p:txBody>
      </p:sp>
      <p:sp>
        <p:nvSpPr>
          <p:cNvPr id="33" name="TextBox 32">
            <a:extLst>
              <a:ext uri="{FF2B5EF4-FFF2-40B4-BE49-F238E27FC236}">
                <a16:creationId xmlns:a16="http://schemas.microsoft.com/office/drawing/2014/main" id="{3BE38C08-E50A-41F5-8E24-15E6DB4B4308}"/>
              </a:ext>
            </a:extLst>
          </p:cNvPr>
          <p:cNvSpPr txBox="1"/>
          <p:nvPr/>
        </p:nvSpPr>
        <p:spPr>
          <a:xfrm>
            <a:off x="2296384" y="1352116"/>
            <a:ext cx="939195" cy="577081"/>
          </a:xfrm>
          <a:prstGeom prst="rect">
            <a:avLst/>
          </a:prstGeom>
          <a:noFill/>
        </p:spPr>
        <p:txBody>
          <a:bodyPr wrap="square" rtlCol="0">
            <a:spAutoFit/>
          </a:bodyPr>
          <a:lstStyle/>
          <a:p>
            <a:pPr algn="ctr" defTabSz="457189">
              <a:defRPr/>
            </a:pPr>
            <a:r>
              <a:rPr lang="en-US" sz="1050" b="1" dirty="0">
                <a:solidFill>
                  <a:srgbClr val="00823B"/>
                </a:solidFill>
                <a:latin typeface="Calibri" panose="020F0502020204030204" pitchFamily="34" charset="0"/>
                <a:ea typeface="+mn-ea"/>
                <a:cs typeface="Calibri" panose="020F0502020204030204" pitchFamily="34" charset="0"/>
              </a:rPr>
              <a:t>Human</a:t>
            </a:r>
          </a:p>
          <a:p>
            <a:pPr algn="ctr" defTabSz="457189">
              <a:defRPr/>
            </a:pPr>
            <a:r>
              <a:rPr lang="en-US" sz="1050" b="1" dirty="0">
                <a:solidFill>
                  <a:srgbClr val="00823B"/>
                </a:solidFill>
                <a:latin typeface="Calibri" panose="020F0502020204030204" pitchFamily="34" charset="0"/>
                <a:ea typeface="+mn-ea"/>
                <a:cs typeface="Calibri" panose="020F0502020204030204" pitchFamily="34" charset="0"/>
              </a:rPr>
              <a:t>a</a:t>
            </a:r>
            <a:r>
              <a:rPr lang="en-US" sz="1050" b="1" dirty="0" err="1">
                <a:solidFill>
                  <a:srgbClr val="00823B"/>
                </a:solidFill>
                <a:latin typeface="Calibri" panose="020F0502020204030204" pitchFamily="34" charset="0"/>
                <a:ea typeface="+mn-ea"/>
                <a:cs typeface="Calibri" panose="020F0502020204030204" pitchFamily="34" charset="0"/>
              </a:rPr>
              <a:t>nti</a:t>
            </a:r>
            <a:r>
              <a:rPr lang="en-US" sz="1050" b="1" dirty="0">
                <a:solidFill>
                  <a:srgbClr val="00823B"/>
                </a:solidFill>
                <a:latin typeface="Calibri" panose="020F0502020204030204" pitchFamily="34" charset="0"/>
                <a:ea typeface="+mn-ea"/>
                <a:cs typeface="Calibri" panose="020F0502020204030204" pitchFamily="34" charset="0"/>
              </a:rPr>
              <a:t>-BCMA</a:t>
            </a:r>
          </a:p>
          <a:p>
            <a:pPr algn="ctr" defTabSz="457189">
              <a:defRPr/>
            </a:pPr>
            <a:r>
              <a:rPr lang="en-US" sz="1050" b="1" dirty="0" err="1">
                <a:solidFill>
                  <a:srgbClr val="00823B"/>
                </a:solidFill>
                <a:latin typeface="Calibri" panose="020F0502020204030204" pitchFamily="34" charset="0"/>
                <a:ea typeface="+mn-ea"/>
                <a:cs typeface="Calibri" panose="020F0502020204030204" pitchFamily="34" charset="0"/>
              </a:rPr>
              <a:t>scFv</a:t>
            </a:r>
            <a:endParaRPr lang="en-US" sz="1050" b="1" dirty="0">
              <a:solidFill>
                <a:srgbClr val="00823B"/>
              </a:solidFill>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A6432EF6-0AD4-4678-8B02-661B74A3ABE6}"/>
              </a:ext>
            </a:extLst>
          </p:cNvPr>
          <p:cNvSpPr/>
          <p:nvPr/>
        </p:nvSpPr>
        <p:spPr>
          <a:xfrm>
            <a:off x="1871941" y="3977667"/>
            <a:ext cx="1419386" cy="415498"/>
          </a:xfrm>
          <a:prstGeom prst="rect">
            <a:avLst/>
          </a:prstGeom>
        </p:spPr>
        <p:txBody>
          <a:bodyPr wrap="square">
            <a:spAutoFit/>
          </a:bodyPr>
          <a:lstStyle/>
          <a:p>
            <a:pPr defTabSz="342900" fontAlgn="auto">
              <a:spcBef>
                <a:spcPts val="0"/>
              </a:spcBef>
              <a:spcAft>
                <a:spcPts val="0"/>
              </a:spcAft>
              <a:defRPr/>
            </a:pPr>
            <a:r>
              <a:rPr lang="en-US" sz="1050" dirty="0">
                <a:solidFill>
                  <a:srgbClr val="CDCDCF">
                    <a:lumMod val="25000"/>
                  </a:srgbClr>
                </a:solidFill>
                <a:latin typeface="Calibri" panose="020F0502020204030204" pitchFamily="34" charset="0"/>
                <a:ea typeface="+mn-ea"/>
                <a:cs typeface="Calibri" panose="020F0502020204030204" pitchFamily="34" charset="0"/>
              </a:rPr>
              <a:t>Knockout of TRAC to minimize risk of GvHD</a:t>
            </a:r>
          </a:p>
        </p:txBody>
      </p:sp>
      <p:sp>
        <p:nvSpPr>
          <p:cNvPr id="35" name="TextBox 34">
            <a:extLst>
              <a:ext uri="{FF2B5EF4-FFF2-40B4-BE49-F238E27FC236}">
                <a16:creationId xmlns:a16="http://schemas.microsoft.com/office/drawing/2014/main" id="{91EC6FBE-980A-4619-A601-CC42B28F184B}"/>
              </a:ext>
            </a:extLst>
          </p:cNvPr>
          <p:cNvSpPr txBox="1"/>
          <p:nvPr/>
        </p:nvSpPr>
        <p:spPr>
          <a:xfrm>
            <a:off x="2861792" y="1754192"/>
            <a:ext cx="685800" cy="685800"/>
          </a:xfrm>
          <a:prstGeom prst="rect">
            <a:avLst/>
          </a:prstGeom>
        </p:spPr>
        <p:txBody>
          <a:bodyPr vert="horz" wrap="none" lIns="68580" tIns="34290" rIns="68580" bIns="34290" rtlCol="0">
            <a:noAutofit/>
          </a:bodyPr>
          <a:lstStyle/>
          <a:p>
            <a:pPr defTabSz="342900" fontAlgn="auto">
              <a:spcBef>
                <a:spcPts val="0"/>
              </a:spcBef>
              <a:spcAft>
                <a:spcPts val="0"/>
              </a:spcAft>
              <a:defRPr/>
            </a:pPr>
            <a:endParaRPr lang="en-US" sz="1350" dirty="0">
              <a:solidFill>
                <a:srgbClr val="58595B"/>
              </a:solidFill>
              <a:latin typeface="Arial" panose="020B0604020202020204" pitchFamily="34" charset="0"/>
              <a:ea typeface="+mn-ea"/>
              <a:cs typeface="Arial" panose="020B0604020202020204" pitchFamily="34" charset="0"/>
            </a:endParaRPr>
          </a:p>
        </p:txBody>
      </p:sp>
      <p:grpSp>
        <p:nvGrpSpPr>
          <p:cNvPr id="13" name="Group 12">
            <a:extLst>
              <a:ext uri="{FF2B5EF4-FFF2-40B4-BE49-F238E27FC236}">
                <a16:creationId xmlns:a16="http://schemas.microsoft.com/office/drawing/2014/main" id="{68769E7D-A753-4447-96E5-171EE2CE85AF}"/>
              </a:ext>
            </a:extLst>
          </p:cNvPr>
          <p:cNvGrpSpPr/>
          <p:nvPr/>
        </p:nvGrpSpPr>
        <p:grpSpPr>
          <a:xfrm>
            <a:off x="786727" y="2213851"/>
            <a:ext cx="1532945" cy="1532945"/>
            <a:chOff x="1091106" y="2950080"/>
            <a:chExt cx="2043927" cy="2043927"/>
          </a:xfrm>
        </p:grpSpPr>
        <p:pic>
          <p:nvPicPr>
            <p:cNvPr id="12" name="Picture 11">
              <a:extLst>
                <a:ext uri="{FF2B5EF4-FFF2-40B4-BE49-F238E27FC236}">
                  <a16:creationId xmlns:a16="http://schemas.microsoft.com/office/drawing/2014/main" id="{F7120F9C-484D-6743-9F7C-F4A0804810E0}"/>
                </a:ext>
              </a:extLst>
            </p:cNvPr>
            <p:cNvPicPr>
              <a:picLocks noChangeAspect="1"/>
            </p:cNvPicPr>
            <p:nvPr/>
          </p:nvPicPr>
          <p:blipFill>
            <a:blip r:embed="rId3"/>
            <a:stretch>
              <a:fillRect/>
            </a:stretch>
          </p:blipFill>
          <p:spPr>
            <a:xfrm>
              <a:off x="1091106" y="2950080"/>
              <a:ext cx="2043927" cy="2043927"/>
            </a:xfrm>
            <a:prstGeom prst="rect">
              <a:avLst/>
            </a:prstGeom>
          </p:spPr>
        </p:pic>
        <p:pic>
          <p:nvPicPr>
            <p:cNvPr id="11" name="Picture 10">
              <a:extLst>
                <a:ext uri="{FF2B5EF4-FFF2-40B4-BE49-F238E27FC236}">
                  <a16:creationId xmlns:a16="http://schemas.microsoft.com/office/drawing/2014/main" id="{2076CCAD-095B-654C-96EB-34902441DC36}"/>
                </a:ext>
              </a:extLst>
            </p:cNvPr>
            <p:cNvPicPr>
              <a:picLocks noChangeAspect="1"/>
            </p:cNvPicPr>
            <p:nvPr/>
          </p:nvPicPr>
          <p:blipFill>
            <a:blip r:embed="rId4"/>
            <a:stretch>
              <a:fillRect/>
            </a:stretch>
          </p:blipFill>
          <p:spPr>
            <a:xfrm>
              <a:off x="1368399" y="4024693"/>
              <a:ext cx="668036" cy="586236"/>
            </a:xfrm>
            <a:prstGeom prst="rect">
              <a:avLst/>
            </a:prstGeom>
          </p:spPr>
        </p:pic>
      </p:grpSp>
      <p:sp>
        <p:nvSpPr>
          <p:cNvPr id="16" name="Preparation 15">
            <a:extLst>
              <a:ext uri="{FF2B5EF4-FFF2-40B4-BE49-F238E27FC236}">
                <a16:creationId xmlns:a16="http://schemas.microsoft.com/office/drawing/2014/main" id="{1EB025B4-94BF-F44F-AAA6-8651A7F7BFEC}"/>
              </a:ext>
            </a:extLst>
          </p:cNvPr>
          <p:cNvSpPr/>
          <p:nvPr/>
        </p:nvSpPr>
        <p:spPr bwMode="auto">
          <a:xfrm rot="1443721">
            <a:off x="2023824" y="3246011"/>
            <a:ext cx="403273" cy="116493"/>
          </a:xfrm>
          <a:prstGeom prst="flowChartPreparation">
            <a:avLst/>
          </a:prstGeom>
          <a:solidFill>
            <a:schemeClr val="accent2"/>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0AF4AB6-C4CA-7547-A3A5-36CDC8C94F97}"/>
              </a:ext>
            </a:extLst>
          </p:cNvPr>
          <p:cNvSpPr txBox="1"/>
          <p:nvPr/>
        </p:nvSpPr>
        <p:spPr bwMode="auto">
          <a:xfrm>
            <a:off x="2316253" y="3145287"/>
            <a:ext cx="47801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50" dirty="0">
                <a:solidFill>
                  <a:srgbClr val="015873"/>
                </a:solidFill>
                <a:latin typeface="Calibri" panose="020F0502020204030204" pitchFamily="34" charset="0"/>
                <a:ea typeface="+mn-ea"/>
                <a:cs typeface="Arial" panose="020B0604020202020204" pitchFamily="34" charset="0"/>
              </a:rPr>
              <a:t>CD52</a:t>
            </a:r>
          </a:p>
        </p:txBody>
      </p:sp>
      <p:cxnSp>
        <p:nvCxnSpPr>
          <p:cNvPr id="47" name="Straight Connector 46">
            <a:extLst>
              <a:ext uri="{FF2B5EF4-FFF2-40B4-BE49-F238E27FC236}">
                <a16:creationId xmlns:a16="http://schemas.microsoft.com/office/drawing/2014/main" id="{B7F8311F-8CCA-2641-993D-EA9DB8916F01}"/>
              </a:ext>
            </a:extLst>
          </p:cNvPr>
          <p:cNvCxnSpPr/>
          <p:nvPr/>
        </p:nvCxnSpPr>
        <p:spPr bwMode="auto">
          <a:xfrm>
            <a:off x="2175829" y="3147018"/>
            <a:ext cx="88560" cy="292637"/>
          </a:xfrm>
          <a:prstGeom prst="line">
            <a:avLst/>
          </a:prstGeom>
          <a:noFill/>
          <a:ln w="28575" cap="flat" cmpd="sng" algn="ctr">
            <a:solidFill>
              <a:schemeClr val="accent3"/>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3C420707-C2D9-F346-928C-C439A4B0FDE2}"/>
              </a:ext>
            </a:extLst>
          </p:cNvPr>
          <p:cNvCxnSpPr>
            <a:cxnSpLocks/>
          </p:cNvCxnSpPr>
          <p:nvPr/>
        </p:nvCxnSpPr>
        <p:spPr bwMode="auto">
          <a:xfrm flipV="1">
            <a:off x="2076106" y="3216645"/>
            <a:ext cx="287201" cy="145321"/>
          </a:xfrm>
          <a:prstGeom prst="line">
            <a:avLst/>
          </a:prstGeom>
          <a:noFill/>
          <a:ln w="28575" cap="flat" cmpd="sng" algn="ctr">
            <a:solidFill>
              <a:schemeClr val="accent3"/>
            </a:solidFill>
            <a:prstDash val="solid"/>
            <a:round/>
            <a:headEnd type="none" w="med" len="med"/>
            <a:tailEnd type="none" w="med" len="med"/>
          </a:ln>
          <a:effectLst/>
        </p:spPr>
      </p:cxnSp>
      <p:sp>
        <p:nvSpPr>
          <p:cNvPr id="65" name="Freeform 64">
            <a:extLst>
              <a:ext uri="{FF2B5EF4-FFF2-40B4-BE49-F238E27FC236}">
                <a16:creationId xmlns:a16="http://schemas.microsoft.com/office/drawing/2014/main" id="{64A7DFC7-706A-2245-85B1-0C2DDA3A8A14}"/>
              </a:ext>
            </a:extLst>
          </p:cNvPr>
          <p:cNvSpPr/>
          <p:nvPr/>
        </p:nvSpPr>
        <p:spPr bwMode="auto">
          <a:xfrm rot="20044030">
            <a:off x="1897476" y="3451329"/>
            <a:ext cx="83436" cy="454570"/>
          </a:xfrm>
          <a:custGeom>
            <a:avLst/>
            <a:gdLst>
              <a:gd name="connsiteX0" fmla="*/ 58134 w 157131"/>
              <a:gd name="connsiteY0" fmla="*/ 168 h 624939"/>
              <a:gd name="connsiteX1" fmla="*/ 70826 w 157131"/>
              <a:gd name="connsiteY1" fmla="*/ 11096 h 624939"/>
              <a:gd name="connsiteX2" fmla="*/ 69614 w 157131"/>
              <a:gd name="connsiteY2" fmla="*/ 378243 h 624939"/>
              <a:gd name="connsiteX3" fmla="*/ 94682 w 157131"/>
              <a:gd name="connsiteY3" fmla="*/ 394071 h 624939"/>
              <a:gd name="connsiteX4" fmla="*/ 139790 w 157131"/>
              <a:gd name="connsiteY4" fmla="*/ 460488 h 624939"/>
              <a:gd name="connsiteX5" fmla="*/ 144602 w 157131"/>
              <a:gd name="connsiteY5" fmla="*/ 622346 h 624939"/>
              <a:gd name="connsiteX6" fmla="*/ 143456 w 157131"/>
              <a:gd name="connsiteY6" fmla="*/ 624939 h 624939"/>
              <a:gd name="connsiteX7" fmla="*/ 133227 w 157131"/>
              <a:gd name="connsiteY7" fmla="*/ 592218 h 624939"/>
              <a:gd name="connsiteX8" fmla="*/ 33348 w 157131"/>
              <a:gd name="connsiteY8" fmla="*/ 489221 h 624939"/>
              <a:gd name="connsiteX9" fmla="*/ 0 w 157131"/>
              <a:gd name="connsiteY9" fmla="*/ 479787 h 624939"/>
              <a:gd name="connsiteX10" fmla="*/ 0 w 157131"/>
              <a:gd name="connsiteY10" fmla="*/ 2532 h 624939"/>
              <a:gd name="connsiteX11" fmla="*/ 7225 w 157131"/>
              <a:gd name="connsiteY11" fmla="*/ 0 h 624939"/>
              <a:gd name="connsiteX12" fmla="*/ 58134 w 157131"/>
              <a:gd name="connsiteY12" fmla="*/ 168 h 6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31" h="624939">
                <a:moveTo>
                  <a:pt x="58134" y="168"/>
                </a:moveTo>
                <a:cubicBezTo>
                  <a:pt x="65164" y="191"/>
                  <a:pt x="70847" y="5084"/>
                  <a:pt x="70826" y="11096"/>
                </a:cubicBezTo>
                <a:lnTo>
                  <a:pt x="69614" y="378243"/>
                </a:lnTo>
                <a:lnTo>
                  <a:pt x="94682" y="394071"/>
                </a:lnTo>
                <a:cubicBezTo>
                  <a:pt x="113229" y="411984"/>
                  <a:pt x="128724" y="434292"/>
                  <a:pt x="139790" y="460488"/>
                </a:cubicBezTo>
                <a:cubicBezTo>
                  <a:pt x="161920" y="512878"/>
                  <a:pt x="162140" y="570896"/>
                  <a:pt x="144602" y="622346"/>
                </a:cubicBezTo>
                <a:lnTo>
                  <a:pt x="143456" y="624939"/>
                </a:lnTo>
                <a:lnTo>
                  <a:pt x="133227" y="592218"/>
                </a:lnTo>
                <a:cubicBezTo>
                  <a:pt x="112480" y="543101"/>
                  <a:pt x="76157" y="507648"/>
                  <a:pt x="33348" y="489221"/>
                </a:cubicBezTo>
                <a:lnTo>
                  <a:pt x="0" y="479787"/>
                </a:lnTo>
                <a:lnTo>
                  <a:pt x="0" y="2532"/>
                </a:lnTo>
                <a:lnTo>
                  <a:pt x="7225" y="0"/>
                </a:lnTo>
                <a:lnTo>
                  <a:pt x="58134" y="168"/>
                </a:lnTo>
                <a:close/>
              </a:path>
            </a:pathLst>
          </a:custGeom>
          <a:solidFill>
            <a:schemeClr val="tx2"/>
          </a:solidFill>
          <a:ln w="0">
            <a:solidFill>
              <a:schemeClr val="bg1"/>
            </a:solidFill>
            <a:miter lim="800000"/>
            <a:headEnd/>
            <a:tailEnd/>
          </a:ln>
        </p:spPr>
        <p:txBody>
          <a:bodyPr wrap="square" rtlCol="0" anchor="b">
            <a:noAutofit/>
          </a:bodyPr>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68" name="Freeform 67">
            <a:extLst>
              <a:ext uri="{FF2B5EF4-FFF2-40B4-BE49-F238E27FC236}">
                <a16:creationId xmlns:a16="http://schemas.microsoft.com/office/drawing/2014/main" id="{15C4E24D-9EC9-EE47-BA81-24782427BB2A}"/>
              </a:ext>
            </a:extLst>
          </p:cNvPr>
          <p:cNvSpPr/>
          <p:nvPr/>
        </p:nvSpPr>
        <p:spPr bwMode="auto">
          <a:xfrm rot="20044030" flipH="1">
            <a:off x="1801173" y="3493348"/>
            <a:ext cx="96340" cy="454570"/>
          </a:xfrm>
          <a:custGeom>
            <a:avLst/>
            <a:gdLst>
              <a:gd name="connsiteX0" fmla="*/ 58134 w 157131"/>
              <a:gd name="connsiteY0" fmla="*/ 168 h 624939"/>
              <a:gd name="connsiteX1" fmla="*/ 70826 w 157131"/>
              <a:gd name="connsiteY1" fmla="*/ 11096 h 624939"/>
              <a:gd name="connsiteX2" fmla="*/ 69614 w 157131"/>
              <a:gd name="connsiteY2" fmla="*/ 378243 h 624939"/>
              <a:gd name="connsiteX3" fmla="*/ 94682 w 157131"/>
              <a:gd name="connsiteY3" fmla="*/ 394071 h 624939"/>
              <a:gd name="connsiteX4" fmla="*/ 139790 w 157131"/>
              <a:gd name="connsiteY4" fmla="*/ 460488 h 624939"/>
              <a:gd name="connsiteX5" fmla="*/ 144602 w 157131"/>
              <a:gd name="connsiteY5" fmla="*/ 622346 h 624939"/>
              <a:gd name="connsiteX6" fmla="*/ 143456 w 157131"/>
              <a:gd name="connsiteY6" fmla="*/ 624939 h 624939"/>
              <a:gd name="connsiteX7" fmla="*/ 133227 w 157131"/>
              <a:gd name="connsiteY7" fmla="*/ 592218 h 624939"/>
              <a:gd name="connsiteX8" fmla="*/ 33348 w 157131"/>
              <a:gd name="connsiteY8" fmla="*/ 489221 h 624939"/>
              <a:gd name="connsiteX9" fmla="*/ 0 w 157131"/>
              <a:gd name="connsiteY9" fmla="*/ 479787 h 624939"/>
              <a:gd name="connsiteX10" fmla="*/ 0 w 157131"/>
              <a:gd name="connsiteY10" fmla="*/ 2532 h 624939"/>
              <a:gd name="connsiteX11" fmla="*/ 7225 w 157131"/>
              <a:gd name="connsiteY11" fmla="*/ 0 h 624939"/>
              <a:gd name="connsiteX12" fmla="*/ 58134 w 157131"/>
              <a:gd name="connsiteY12" fmla="*/ 168 h 62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31" h="624939">
                <a:moveTo>
                  <a:pt x="58134" y="168"/>
                </a:moveTo>
                <a:cubicBezTo>
                  <a:pt x="65164" y="191"/>
                  <a:pt x="70847" y="5084"/>
                  <a:pt x="70826" y="11096"/>
                </a:cubicBezTo>
                <a:lnTo>
                  <a:pt x="69614" y="378243"/>
                </a:lnTo>
                <a:lnTo>
                  <a:pt x="94682" y="394071"/>
                </a:lnTo>
                <a:cubicBezTo>
                  <a:pt x="113229" y="411984"/>
                  <a:pt x="128724" y="434292"/>
                  <a:pt x="139790" y="460488"/>
                </a:cubicBezTo>
                <a:cubicBezTo>
                  <a:pt x="161920" y="512878"/>
                  <a:pt x="162140" y="570896"/>
                  <a:pt x="144602" y="622346"/>
                </a:cubicBezTo>
                <a:lnTo>
                  <a:pt x="143456" y="624939"/>
                </a:lnTo>
                <a:lnTo>
                  <a:pt x="133227" y="592218"/>
                </a:lnTo>
                <a:cubicBezTo>
                  <a:pt x="112480" y="543101"/>
                  <a:pt x="76157" y="507648"/>
                  <a:pt x="33348" y="489221"/>
                </a:cubicBezTo>
                <a:lnTo>
                  <a:pt x="0" y="479787"/>
                </a:lnTo>
                <a:lnTo>
                  <a:pt x="0" y="2532"/>
                </a:lnTo>
                <a:lnTo>
                  <a:pt x="7225" y="0"/>
                </a:lnTo>
                <a:lnTo>
                  <a:pt x="58134" y="168"/>
                </a:lnTo>
                <a:close/>
              </a:path>
            </a:pathLst>
          </a:custGeom>
          <a:solidFill>
            <a:schemeClr val="tx2"/>
          </a:solidFill>
          <a:ln w="0">
            <a:solidFill>
              <a:schemeClr val="bg1"/>
            </a:solidFill>
            <a:miter lim="800000"/>
            <a:headEnd/>
            <a:tailEnd/>
          </a:ln>
        </p:spPr>
        <p:txBody>
          <a:bodyPr wrap="square" rtlCol="0" anchor="b">
            <a:noAutofit/>
          </a:bodyPr>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cxnSp>
        <p:nvCxnSpPr>
          <p:cNvPr id="43" name="Straight Connector 42">
            <a:extLst>
              <a:ext uri="{FF2B5EF4-FFF2-40B4-BE49-F238E27FC236}">
                <a16:creationId xmlns:a16="http://schemas.microsoft.com/office/drawing/2014/main" id="{FC6A50AA-2EA3-5C40-8D01-69FCCA4C1DE4}"/>
              </a:ext>
            </a:extLst>
          </p:cNvPr>
          <p:cNvCxnSpPr/>
          <p:nvPr/>
        </p:nvCxnSpPr>
        <p:spPr bwMode="auto">
          <a:xfrm>
            <a:off x="1718269" y="3609060"/>
            <a:ext cx="299327" cy="55946"/>
          </a:xfrm>
          <a:prstGeom prst="line">
            <a:avLst/>
          </a:prstGeom>
          <a:noFill/>
          <a:ln w="28575" cap="flat" cmpd="sng" algn="ctr">
            <a:solidFill>
              <a:schemeClr val="accent3"/>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95FEBA2-409B-A949-A9A4-47AE19BF9708}"/>
              </a:ext>
            </a:extLst>
          </p:cNvPr>
          <p:cNvCxnSpPr/>
          <p:nvPr/>
        </p:nvCxnSpPr>
        <p:spPr bwMode="auto">
          <a:xfrm flipH="1">
            <a:off x="1802493" y="3501996"/>
            <a:ext cx="126791" cy="246420"/>
          </a:xfrm>
          <a:prstGeom prst="line">
            <a:avLst/>
          </a:prstGeom>
          <a:noFill/>
          <a:ln w="28575" cap="flat" cmpd="sng" algn="ctr">
            <a:solidFill>
              <a:schemeClr val="accent3"/>
            </a:solidFill>
            <a:prstDash val="solid"/>
            <a:round/>
            <a:headEnd type="none" w="med" len="med"/>
            <a:tailEnd type="none" w="med" len="med"/>
          </a:ln>
          <a:effectLst/>
        </p:spPr>
      </p:cxnSp>
      <p:sp>
        <p:nvSpPr>
          <p:cNvPr id="69" name="TextBox 68">
            <a:extLst>
              <a:ext uri="{FF2B5EF4-FFF2-40B4-BE49-F238E27FC236}">
                <a16:creationId xmlns:a16="http://schemas.microsoft.com/office/drawing/2014/main" id="{1C4F61F9-8557-534A-8E7A-006F694A6211}"/>
              </a:ext>
            </a:extLst>
          </p:cNvPr>
          <p:cNvSpPr txBox="1"/>
          <p:nvPr/>
        </p:nvSpPr>
        <p:spPr bwMode="auto">
          <a:xfrm>
            <a:off x="2003773" y="3612004"/>
            <a:ext cx="39626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50" dirty="0">
                <a:solidFill>
                  <a:srgbClr val="455560"/>
                </a:solidFill>
                <a:latin typeface="Calibri" panose="020F0502020204030204" pitchFamily="34" charset="0"/>
                <a:ea typeface="+mn-ea"/>
                <a:cs typeface="Arial" panose="020B0604020202020204" pitchFamily="34" charset="0"/>
              </a:rPr>
              <a:t>TCR</a:t>
            </a:r>
          </a:p>
        </p:txBody>
      </p:sp>
      <p:sp>
        <p:nvSpPr>
          <p:cNvPr id="77" name="TextBox 76">
            <a:extLst>
              <a:ext uri="{FF2B5EF4-FFF2-40B4-BE49-F238E27FC236}">
                <a16:creationId xmlns:a16="http://schemas.microsoft.com/office/drawing/2014/main" id="{262F7919-CA8B-F04C-ABD5-EB3BD5AD43E4}"/>
              </a:ext>
            </a:extLst>
          </p:cNvPr>
          <p:cNvSpPr txBox="1"/>
          <p:nvPr/>
        </p:nvSpPr>
        <p:spPr bwMode="auto">
          <a:xfrm>
            <a:off x="1611463" y="2555637"/>
            <a:ext cx="6719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defRPr/>
            </a:pPr>
            <a:r>
              <a:rPr lang="en-US" sz="1050" dirty="0">
                <a:solidFill>
                  <a:srgbClr val="FFFFFF"/>
                </a:solidFill>
                <a:latin typeface="Calibri" panose="020F0502020204030204" pitchFamily="34" charset="0"/>
                <a:ea typeface="+mn-ea"/>
                <a:cs typeface="Arial" panose="020B0604020202020204" pitchFamily="34" charset="0"/>
              </a:rPr>
              <a:t>Signaling</a:t>
            </a:r>
            <a:br>
              <a:rPr lang="en-US" sz="1050" dirty="0">
                <a:solidFill>
                  <a:srgbClr val="FFFFFF"/>
                </a:solidFill>
                <a:latin typeface="Calibri" panose="020F0502020204030204" pitchFamily="34" charset="0"/>
                <a:ea typeface="+mn-ea"/>
                <a:cs typeface="Arial" panose="020B0604020202020204" pitchFamily="34" charset="0"/>
              </a:rPr>
            </a:br>
            <a:r>
              <a:rPr lang="en-US" sz="1050" dirty="0">
                <a:solidFill>
                  <a:srgbClr val="FFFFFF"/>
                </a:solidFill>
                <a:latin typeface="Calibri" panose="020F0502020204030204" pitchFamily="34" charset="0"/>
                <a:ea typeface="+mn-ea"/>
                <a:cs typeface="Arial" panose="020B0604020202020204" pitchFamily="34" charset="0"/>
              </a:rPr>
              <a:t>domains</a:t>
            </a:r>
          </a:p>
        </p:txBody>
      </p:sp>
      <p:sp>
        <p:nvSpPr>
          <p:cNvPr id="81" name="Freeform 80">
            <a:extLst>
              <a:ext uri="{FF2B5EF4-FFF2-40B4-BE49-F238E27FC236}">
                <a16:creationId xmlns:a16="http://schemas.microsoft.com/office/drawing/2014/main" id="{239A923D-51C3-1D4E-BE4B-1D8A659B131E}"/>
              </a:ext>
            </a:extLst>
          </p:cNvPr>
          <p:cNvSpPr/>
          <p:nvPr/>
        </p:nvSpPr>
        <p:spPr bwMode="auto">
          <a:xfrm>
            <a:off x="1497587" y="2743219"/>
            <a:ext cx="127541" cy="317418"/>
          </a:xfrm>
          <a:custGeom>
            <a:avLst/>
            <a:gdLst>
              <a:gd name="connsiteX0" fmla="*/ 85027 w 170054"/>
              <a:gd name="connsiteY0" fmla="*/ 0 h 423224"/>
              <a:gd name="connsiteX1" fmla="*/ 170054 w 170054"/>
              <a:gd name="connsiteY1" fmla="*/ 85027 h 423224"/>
              <a:gd name="connsiteX2" fmla="*/ 145150 w 170054"/>
              <a:gd name="connsiteY2" fmla="*/ 145150 h 423224"/>
              <a:gd name="connsiteX3" fmla="*/ 138736 w 170054"/>
              <a:gd name="connsiteY3" fmla="*/ 149475 h 423224"/>
              <a:gd name="connsiteX4" fmla="*/ 145150 w 170054"/>
              <a:gd name="connsiteY4" fmla="*/ 153800 h 423224"/>
              <a:gd name="connsiteX5" fmla="*/ 170054 w 170054"/>
              <a:gd name="connsiteY5" fmla="*/ 213923 h 423224"/>
              <a:gd name="connsiteX6" fmla="*/ 145150 w 170054"/>
              <a:gd name="connsiteY6" fmla="*/ 274046 h 423224"/>
              <a:gd name="connsiteX7" fmla="*/ 123814 w 170054"/>
              <a:gd name="connsiteY7" fmla="*/ 288432 h 423224"/>
              <a:gd name="connsiteX8" fmla="*/ 137268 w 170054"/>
              <a:gd name="connsiteY8" fmla="*/ 297502 h 423224"/>
              <a:gd name="connsiteX9" fmla="*/ 158838 w 170054"/>
              <a:gd name="connsiteY9" fmla="*/ 349578 h 423224"/>
              <a:gd name="connsiteX10" fmla="*/ 85192 w 170054"/>
              <a:gd name="connsiteY10" fmla="*/ 423224 h 423224"/>
              <a:gd name="connsiteX11" fmla="*/ 11546 w 170054"/>
              <a:gd name="connsiteY11" fmla="*/ 349578 h 423224"/>
              <a:gd name="connsiteX12" fmla="*/ 33116 w 170054"/>
              <a:gd name="connsiteY12" fmla="*/ 297502 h 423224"/>
              <a:gd name="connsiteX13" fmla="*/ 46405 w 170054"/>
              <a:gd name="connsiteY13" fmla="*/ 288543 h 423224"/>
              <a:gd name="connsiteX14" fmla="*/ 24904 w 170054"/>
              <a:gd name="connsiteY14" fmla="*/ 274046 h 423224"/>
              <a:gd name="connsiteX15" fmla="*/ 0 w 170054"/>
              <a:gd name="connsiteY15" fmla="*/ 213923 h 423224"/>
              <a:gd name="connsiteX16" fmla="*/ 24904 w 170054"/>
              <a:gd name="connsiteY16" fmla="*/ 153800 h 423224"/>
              <a:gd name="connsiteX17" fmla="*/ 31319 w 170054"/>
              <a:gd name="connsiteY17" fmla="*/ 149475 h 423224"/>
              <a:gd name="connsiteX18" fmla="*/ 24904 w 170054"/>
              <a:gd name="connsiteY18" fmla="*/ 145150 h 423224"/>
              <a:gd name="connsiteX19" fmla="*/ 0 w 170054"/>
              <a:gd name="connsiteY19" fmla="*/ 85027 h 423224"/>
              <a:gd name="connsiteX20" fmla="*/ 85027 w 170054"/>
              <a:gd name="connsiteY20" fmla="*/ 0 h 42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054" h="423224">
                <a:moveTo>
                  <a:pt x="85027" y="0"/>
                </a:moveTo>
                <a:cubicBezTo>
                  <a:pt x="131986" y="0"/>
                  <a:pt x="170054" y="38068"/>
                  <a:pt x="170054" y="85027"/>
                </a:cubicBezTo>
                <a:cubicBezTo>
                  <a:pt x="170054" y="108507"/>
                  <a:pt x="160537" y="129763"/>
                  <a:pt x="145150" y="145150"/>
                </a:cubicBezTo>
                <a:lnTo>
                  <a:pt x="138736" y="149475"/>
                </a:lnTo>
                <a:lnTo>
                  <a:pt x="145150" y="153800"/>
                </a:lnTo>
                <a:cubicBezTo>
                  <a:pt x="160537" y="169187"/>
                  <a:pt x="170054" y="190444"/>
                  <a:pt x="170054" y="213923"/>
                </a:cubicBezTo>
                <a:cubicBezTo>
                  <a:pt x="170054" y="237403"/>
                  <a:pt x="160537" y="258659"/>
                  <a:pt x="145150" y="274046"/>
                </a:cubicBezTo>
                <a:lnTo>
                  <a:pt x="123814" y="288432"/>
                </a:lnTo>
                <a:lnTo>
                  <a:pt x="137268" y="297502"/>
                </a:lnTo>
                <a:cubicBezTo>
                  <a:pt x="150595" y="310830"/>
                  <a:pt x="158838" y="329241"/>
                  <a:pt x="158838" y="349578"/>
                </a:cubicBezTo>
                <a:cubicBezTo>
                  <a:pt x="158838" y="390252"/>
                  <a:pt x="125866" y="423224"/>
                  <a:pt x="85192" y="423224"/>
                </a:cubicBezTo>
                <a:cubicBezTo>
                  <a:pt x="44518" y="423224"/>
                  <a:pt x="11546" y="390252"/>
                  <a:pt x="11546" y="349578"/>
                </a:cubicBezTo>
                <a:cubicBezTo>
                  <a:pt x="11546" y="329241"/>
                  <a:pt x="19789" y="310830"/>
                  <a:pt x="33116" y="297502"/>
                </a:cubicBezTo>
                <a:lnTo>
                  <a:pt x="46405" y="288543"/>
                </a:lnTo>
                <a:lnTo>
                  <a:pt x="24904" y="274046"/>
                </a:lnTo>
                <a:cubicBezTo>
                  <a:pt x="9517" y="258659"/>
                  <a:pt x="0" y="237403"/>
                  <a:pt x="0" y="213923"/>
                </a:cubicBezTo>
                <a:cubicBezTo>
                  <a:pt x="0" y="190444"/>
                  <a:pt x="9517" y="169187"/>
                  <a:pt x="24904" y="153800"/>
                </a:cubicBezTo>
                <a:lnTo>
                  <a:pt x="31319" y="149475"/>
                </a:lnTo>
                <a:lnTo>
                  <a:pt x="24904" y="145150"/>
                </a:lnTo>
                <a:cubicBezTo>
                  <a:pt x="9517" y="129763"/>
                  <a:pt x="0" y="108507"/>
                  <a:pt x="0" y="85027"/>
                </a:cubicBezTo>
                <a:cubicBezTo>
                  <a:pt x="0" y="38068"/>
                  <a:pt x="38068" y="0"/>
                  <a:pt x="85027" y="0"/>
                </a:cubicBezTo>
                <a:close/>
              </a:path>
            </a:pathLst>
          </a:custGeom>
          <a:solidFill>
            <a:schemeClr val="accent3"/>
          </a:solidFill>
          <a:ln w="0">
            <a:solidFill>
              <a:schemeClr val="bg1"/>
            </a:solidFill>
            <a:miter lim="800000"/>
            <a:headEnd/>
            <a:tailEnd/>
          </a:ln>
        </p:spPr>
        <p:txBody>
          <a:bodyPr wrap="square" rtlCol="0" anchor="b">
            <a:noAutofit/>
          </a:bodyPr>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83" name="TextBox 82">
            <a:extLst>
              <a:ext uri="{FF2B5EF4-FFF2-40B4-BE49-F238E27FC236}">
                <a16:creationId xmlns:a16="http://schemas.microsoft.com/office/drawing/2014/main" id="{97BB589C-5A7B-644A-B1AE-C10C08941220}"/>
              </a:ext>
            </a:extLst>
          </p:cNvPr>
          <p:cNvSpPr txBox="1"/>
          <p:nvPr/>
        </p:nvSpPr>
        <p:spPr bwMode="auto">
          <a:xfrm>
            <a:off x="1076820" y="3224664"/>
            <a:ext cx="237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900" b="1" dirty="0">
                <a:solidFill>
                  <a:srgbClr val="E1471D"/>
                </a:solidFill>
                <a:latin typeface="Calibri" panose="020F0502020204030204" pitchFamily="34" charset="0"/>
                <a:ea typeface="+mn-ea"/>
                <a:cs typeface="Arial" panose="020B0604020202020204" pitchFamily="34" charset="0"/>
              </a:rPr>
              <a:t>x</a:t>
            </a:r>
          </a:p>
        </p:txBody>
      </p:sp>
      <p:sp>
        <p:nvSpPr>
          <p:cNvPr id="84" name="TextBox 83">
            <a:extLst>
              <a:ext uri="{FF2B5EF4-FFF2-40B4-BE49-F238E27FC236}">
                <a16:creationId xmlns:a16="http://schemas.microsoft.com/office/drawing/2014/main" id="{E2832DFE-9829-764C-8ED5-7DA87D4426CB}"/>
              </a:ext>
            </a:extLst>
          </p:cNvPr>
          <p:cNvSpPr txBox="1"/>
          <p:nvPr/>
        </p:nvSpPr>
        <p:spPr bwMode="auto">
          <a:xfrm>
            <a:off x="1204848" y="3224664"/>
            <a:ext cx="2375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eaLnBrk="0" hangingPunct="0">
              <a:spcBef>
                <a:spcPct val="50000"/>
              </a:spcBef>
              <a:defRPr/>
            </a:pPr>
            <a:r>
              <a:rPr lang="en-US" sz="900" b="1" dirty="0">
                <a:solidFill>
                  <a:srgbClr val="E1471D"/>
                </a:solidFill>
                <a:latin typeface="Calibri" panose="020F0502020204030204" pitchFamily="34" charset="0"/>
                <a:ea typeface="+mn-ea"/>
                <a:cs typeface="Arial" panose="020B0604020202020204" pitchFamily="34" charset="0"/>
              </a:rPr>
              <a:t>x</a:t>
            </a:r>
          </a:p>
        </p:txBody>
      </p:sp>
      <p:sp>
        <p:nvSpPr>
          <p:cNvPr id="86" name="Freeform 85">
            <a:extLst>
              <a:ext uri="{FF2B5EF4-FFF2-40B4-BE49-F238E27FC236}">
                <a16:creationId xmlns:a16="http://schemas.microsoft.com/office/drawing/2014/main" id="{3236B89E-5530-C140-8CF0-70349EB65CEE}"/>
              </a:ext>
            </a:extLst>
          </p:cNvPr>
          <p:cNvSpPr/>
          <p:nvPr/>
        </p:nvSpPr>
        <p:spPr bwMode="auto">
          <a:xfrm>
            <a:off x="1248779" y="1477059"/>
            <a:ext cx="939672" cy="742266"/>
          </a:xfrm>
          <a:custGeom>
            <a:avLst/>
            <a:gdLst>
              <a:gd name="connsiteX0" fmla="*/ 455862 w 1252896"/>
              <a:gd name="connsiteY0" fmla="*/ 989688 h 989688"/>
              <a:gd name="connsiteX1" fmla="*/ 459037 w 1252896"/>
              <a:gd name="connsiteY1" fmla="*/ 932538 h 989688"/>
              <a:gd name="connsiteX2" fmla="*/ 436812 w 1252896"/>
              <a:gd name="connsiteY2" fmla="*/ 884913 h 989688"/>
              <a:gd name="connsiteX3" fmla="*/ 370137 w 1252896"/>
              <a:gd name="connsiteY3" fmla="*/ 853163 h 989688"/>
              <a:gd name="connsiteX4" fmla="*/ 249487 w 1252896"/>
              <a:gd name="connsiteY4" fmla="*/ 888088 h 989688"/>
              <a:gd name="connsiteX5" fmla="*/ 141537 w 1252896"/>
              <a:gd name="connsiteY5" fmla="*/ 929363 h 989688"/>
              <a:gd name="connsiteX6" fmla="*/ 33587 w 1252896"/>
              <a:gd name="connsiteY6" fmla="*/ 910313 h 989688"/>
              <a:gd name="connsiteX7" fmla="*/ 1837 w 1252896"/>
              <a:gd name="connsiteY7" fmla="*/ 808713 h 989688"/>
              <a:gd name="connsiteX8" fmla="*/ 78037 w 1252896"/>
              <a:gd name="connsiteY8" fmla="*/ 719813 h 989688"/>
              <a:gd name="connsiteX9" fmla="*/ 205037 w 1252896"/>
              <a:gd name="connsiteY9" fmla="*/ 751563 h 989688"/>
              <a:gd name="connsiteX10" fmla="*/ 268537 w 1252896"/>
              <a:gd name="connsiteY10" fmla="*/ 786488 h 989688"/>
              <a:gd name="connsiteX11" fmla="*/ 328862 w 1252896"/>
              <a:gd name="connsiteY11" fmla="*/ 773788 h 989688"/>
              <a:gd name="connsiteX12" fmla="*/ 271712 w 1252896"/>
              <a:gd name="connsiteY12" fmla="*/ 656313 h 989688"/>
              <a:gd name="connsiteX13" fmla="*/ 201862 w 1252896"/>
              <a:gd name="connsiteY13" fmla="*/ 411838 h 989688"/>
              <a:gd name="connsiteX14" fmla="*/ 281237 w 1252896"/>
              <a:gd name="connsiteY14" fmla="*/ 345163 h 989688"/>
              <a:gd name="connsiteX15" fmla="*/ 420937 w 1252896"/>
              <a:gd name="connsiteY15" fmla="*/ 456288 h 989688"/>
              <a:gd name="connsiteX16" fmla="*/ 690812 w 1252896"/>
              <a:gd name="connsiteY16" fmla="*/ 551538 h 989688"/>
              <a:gd name="connsiteX17" fmla="*/ 808287 w 1252896"/>
              <a:gd name="connsiteY17" fmla="*/ 573763 h 989688"/>
              <a:gd name="connsiteX18" fmla="*/ 944812 w 1252896"/>
              <a:gd name="connsiteY18" fmla="*/ 529313 h 989688"/>
              <a:gd name="connsiteX19" fmla="*/ 1062287 w 1252896"/>
              <a:gd name="connsiteY19" fmla="*/ 199113 h 989688"/>
              <a:gd name="connsiteX20" fmla="*/ 1103562 w 1252896"/>
              <a:gd name="connsiteY20" fmla="*/ 49888 h 989688"/>
              <a:gd name="connsiteX21" fmla="*/ 1160712 w 1252896"/>
              <a:gd name="connsiteY21" fmla="*/ 2263 h 989688"/>
              <a:gd name="connsiteX22" fmla="*/ 1205162 w 1252896"/>
              <a:gd name="connsiteY22" fmla="*/ 14963 h 989688"/>
              <a:gd name="connsiteX23" fmla="*/ 1252787 w 1252896"/>
              <a:gd name="connsiteY23" fmla="*/ 78463 h 989688"/>
              <a:gd name="connsiteX24" fmla="*/ 1214687 w 1252896"/>
              <a:gd name="connsiteY24" fmla="*/ 214988 h 989688"/>
              <a:gd name="connsiteX25" fmla="*/ 1109912 w 1252896"/>
              <a:gd name="connsiteY25" fmla="*/ 373738 h 989688"/>
              <a:gd name="connsiteX26" fmla="*/ 1027362 w 1252896"/>
              <a:gd name="connsiteY26" fmla="*/ 557888 h 989688"/>
              <a:gd name="connsiteX27" fmla="*/ 1062287 w 1252896"/>
              <a:gd name="connsiteY27" fmla="*/ 646788 h 989688"/>
              <a:gd name="connsiteX28" fmla="*/ 1173412 w 1252896"/>
              <a:gd name="connsiteY28" fmla="*/ 561063 h 9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2896" h="989688">
                <a:moveTo>
                  <a:pt x="455862" y="989688"/>
                </a:moveTo>
                <a:cubicBezTo>
                  <a:pt x="459037" y="969844"/>
                  <a:pt x="462212" y="950000"/>
                  <a:pt x="459037" y="932538"/>
                </a:cubicBezTo>
                <a:cubicBezTo>
                  <a:pt x="455862" y="915075"/>
                  <a:pt x="451629" y="898142"/>
                  <a:pt x="436812" y="884913"/>
                </a:cubicBezTo>
                <a:cubicBezTo>
                  <a:pt x="421995" y="871684"/>
                  <a:pt x="401358" y="852634"/>
                  <a:pt x="370137" y="853163"/>
                </a:cubicBezTo>
                <a:cubicBezTo>
                  <a:pt x="338916" y="853692"/>
                  <a:pt x="287587" y="875388"/>
                  <a:pt x="249487" y="888088"/>
                </a:cubicBezTo>
                <a:cubicBezTo>
                  <a:pt x="211387" y="900788"/>
                  <a:pt x="177520" y="925659"/>
                  <a:pt x="141537" y="929363"/>
                </a:cubicBezTo>
                <a:cubicBezTo>
                  <a:pt x="105554" y="933067"/>
                  <a:pt x="56870" y="930421"/>
                  <a:pt x="33587" y="910313"/>
                </a:cubicBezTo>
                <a:cubicBezTo>
                  <a:pt x="10304" y="890205"/>
                  <a:pt x="-5571" y="840463"/>
                  <a:pt x="1837" y="808713"/>
                </a:cubicBezTo>
                <a:cubicBezTo>
                  <a:pt x="9245" y="776963"/>
                  <a:pt x="44170" y="729338"/>
                  <a:pt x="78037" y="719813"/>
                </a:cubicBezTo>
                <a:cubicBezTo>
                  <a:pt x="111904" y="710288"/>
                  <a:pt x="173287" y="740451"/>
                  <a:pt x="205037" y="751563"/>
                </a:cubicBezTo>
                <a:cubicBezTo>
                  <a:pt x="236787" y="762675"/>
                  <a:pt x="247899" y="782784"/>
                  <a:pt x="268537" y="786488"/>
                </a:cubicBezTo>
                <a:cubicBezTo>
                  <a:pt x="289175" y="790192"/>
                  <a:pt x="328333" y="795484"/>
                  <a:pt x="328862" y="773788"/>
                </a:cubicBezTo>
                <a:cubicBezTo>
                  <a:pt x="329391" y="752092"/>
                  <a:pt x="292879" y="716638"/>
                  <a:pt x="271712" y="656313"/>
                </a:cubicBezTo>
                <a:cubicBezTo>
                  <a:pt x="250545" y="595988"/>
                  <a:pt x="200274" y="463696"/>
                  <a:pt x="201862" y="411838"/>
                </a:cubicBezTo>
                <a:cubicBezTo>
                  <a:pt x="203449" y="359980"/>
                  <a:pt x="244725" y="337755"/>
                  <a:pt x="281237" y="345163"/>
                </a:cubicBezTo>
                <a:cubicBezTo>
                  <a:pt x="317749" y="352571"/>
                  <a:pt x="352674" y="421892"/>
                  <a:pt x="420937" y="456288"/>
                </a:cubicBezTo>
                <a:cubicBezTo>
                  <a:pt x="489200" y="490684"/>
                  <a:pt x="626254" y="531959"/>
                  <a:pt x="690812" y="551538"/>
                </a:cubicBezTo>
                <a:cubicBezTo>
                  <a:pt x="755370" y="571117"/>
                  <a:pt x="765954" y="577467"/>
                  <a:pt x="808287" y="573763"/>
                </a:cubicBezTo>
                <a:cubicBezTo>
                  <a:pt x="850620" y="570059"/>
                  <a:pt x="902479" y="591755"/>
                  <a:pt x="944812" y="529313"/>
                </a:cubicBezTo>
                <a:cubicBezTo>
                  <a:pt x="987145" y="466871"/>
                  <a:pt x="1035829" y="279017"/>
                  <a:pt x="1062287" y="199113"/>
                </a:cubicBezTo>
                <a:cubicBezTo>
                  <a:pt x="1088745" y="119209"/>
                  <a:pt x="1087158" y="82696"/>
                  <a:pt x="1103562" y="49888"/>
                </a:cubicBezTo>
                <a:cubicBezTo>
                  <a:pt x="1119966" y="17080"/>
                  <a:pt x="1143779" y="8084"/>
                  <a:pt x="1160712" y="2263"/>
                </a:cubicBezTo>
                <a:cubicBezTo>
                  <a:pt x="1177645" y="-3558"/>
                  <a:pt x="1189816" y="2263"/>
                  <a:pt x="1205162" y="14963"/>
                </a:cubicBezTo>
                <a:cubicBezTo>
                  <a:pt x="1220508" y="27663"/>
                  <a:pt x="1251200" y="45126"/>
                  <a:pt x="1252787" y="78463"/>
                </a:cubicBezTo>
                <a:cubicBezTo>
                  <a:pt x="1254374" y="111800"/>
                  <a:pt x="1238500" y="165775"/>
                  <a:pt x="1214687" y="214988"/>
                </a:cubicBezTo>
                <a:cubicBezTo>
                  <a:pt x="1190875" y="264200"/>
                  <a:pt x="1141133" y="316588"/>
                  <a:pt x="1109912" y="373738"/>
                </a:cubicBezTo>
                <a:cubicBezTo>
                  <a:pt x="1078691" y="430888"/>
                  <a:pt x="1035299" y="512380"/>
                  <a:pt x="1027362" y="557888"/>
                </a:cubicBezTo>
                <a:cubicBezTo>
                  <a:pt x="1019425" y="603396"/>
                  <a:pt x="1037945" y="646259"/>
                  <a:pt x="1062287" y="646788"/>
                </a:cubicBezTo>
                <a:cubicBezTo>
                  <a:pt x="1086629" y="647317"/>
                  <a:pt x="1155950" y="583817"/>
                  <a:pt x="1173412" y="561063"/>
                </a:cubicBezTo>
              </a:path>
            </a:pathLst>
          </a:custGeom>
          <a:noFill/>
          <a:ln w="28575">
            <a:solidFill>
              <a:schemeClr val="tx2"/>
            </a:solidFill>
            <a:miter lim="800000"/>
            <a:headEnd/>
            <a:tailEn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85" name="Freeform 84">
            <a:extLst>
              <a:ext uri="{FF2B5EF4-FFF2-40B4-BE49-F238E27FC236}">
                <a16:creationId xmlns:a16="http://schemas.microsoft.com/office/drawing/2014/main" id="{FA219DF6-46B2-9648-BE8D-5591CE7B0A4F}"/>
              </a:ext>
            </a:extLst>
          </p:cNvPr>
          <p:cNvSpPr/>
          <p:nvPr/>
        </p:nvSpPr>
        <p:spPr bwMode="auto">
          <a:xfrm>
            <a:off x="1521178" y="2221706"/>
            <a:ext cx="76649" cy="157163"/>
          </a:xfrm>
          <a:custGeom>
            <a:avLst/>
            <a:gdLst>
              <a:gd name="connsiteX0" fmla="*/ 57739 w 102199"/>
              <a:gd name="connsiteY0" fmla="*/ 209550 h 209550"/>
              <a:gd name="connsiteX1" fmla="*/ 589 w 102199"/>
              <a:gd name="connsiteY1" fmla="*/ 177800 h 209550"/>
              <a:gd name="connsiteX2" fmla="*/ 89489 w 102199"/>
              <a:gd name="connsiteY2" fmla="*/ 149225 h 209550"/>
              <a:gd name="connsiteX3" fmla="*/ 13289 w 102199"/>
              <a:gd name="connsiteY3" fmla="*/ 111125 h 209550"/>
              <a:gd name="connsiteX4" fmla="*/ 102189 w 102199"/>
              <a:gd name="connsiteY4" fmla="*/ 73025 h 209550"/>
              <a:gd name="connsiteX5" fmla="*/ 19639 w 102199"/>
              <a:gd name="connsiteY5" fmla="*/ 34925 h 209550"/>
              <a:gd name="connsiteX6" fmla="*/ 95839 w 102199"/>
              <a:gd name="connsiteY6"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99" h="209550">
                <a:moveTo>
                  <a:pt x="57739" y="209550"/>
                </a:moveTo>
                <a:cubicBezTo>
                  <a:pt x="26518" y="198702"/>
                  <a:pt x="-4703" y="187854"/>
                  <a:pt x="589" y="177800"/>
                </a:cubicBezTo>
                <a:cubicBezTo>
                  <a:pt x="5881" y="167746"/>
                  <a:pt x="87372" y="160337"/>
                  <a:pt x="89489" y="149225"/>
                </a:cubicBezTo>
                <a:cubicBezTo>
                  <a:pt x="91606" y="138113"/>
                  <a:pt x="11172" y="123825"/>
                  <a:pt x="13289" y="111125"/>
                </a:cubicBezTo>
                <a:cubicBezTo>
                  <a:pt x="15406" y="98425"/>
                  <a:pt x="101131" y="85725"/>
                  <a:pt x="102189" y="73025"/>
                </a:cubicBezTo>
                <a:cubicBezTo>
                  <a:pt x="103247" y="60325"/>
                  <a:pt x="20697" y="47096"/>
                  <a:pt x="19639" y="34925"/>
                </a:cubicBezTo>
                <a:cubicBezTo>
                  <a:pt x="18581" y="22754"/>
                  <a:pt x="57210" y="11377"/>
                  <a:pt x="95839" y="0"/>
                </a:cubicBezTo>
              </a:path>
            </a:pathLst>
          </a:custGeom>
          <a:noFill/>
          <a:ln w="28575">
            <a:solidFill>
              <a:schemeClr val="accent6"/>
            </a:solidFill>
            <a:miter lim="800000"/>
            <a:headEnd/>
            <a:tailEn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82" name="Freeform 81">
            <a:extLst>
              <a:ext uri="{FF2B5EF4-FFF2-40B4-BE49-F238E27FC236}">
                <a16:creationId xmlns:a16="http://schemas.microsoft.com/office/drawing/2014/main" id="{71BBCD97-A800-9D42-8DCE-36D710C557D2}"/>
              </a:ext>
            </a:extLst>
          </p:cNvPr>
          <p:cNvSpPr/>
          <p:nvPr/>
        </p:nvSpPr>
        <p:spPr bwMode="auto">
          <a:xfrm>
            <a:off x="1481733" y="2357207"/>
            <a:ext cx="159825" cy="398546"/>
          </a:xfrm>
          <a:custGeom>
            <a:avLst/>
            <a:gdLst>
              <a:gd name="connsiteX0" fmla="*/ 103981 w 213100"/>
              <a:gd name="connsiteY0" fmla="*/ 307 h 531394"/>
              <a:gd name="connsiteX1" fmla="*/ 173831 w 213100"/>
              <a:gd name="connsiteY1" fmla="*/ 28882 h 531394"/>
              <a:gd name="connsiteX2" fmla="*/ 211931 w 213100"/>
              <a:gd name="connsiteY2" fmla="*/ 98732 h 531394"/>
              <a:gd name="connsiteX3" fmla="*/ 202406 w 213100"/>
              <a:gd name="connsiteY3" fmla="*/ 171757 h 531394"/>
              <a:gd name="connsiteX4" fmla="*/ 192881 w 213100"/>
              <a:gd name="connsiteY4" fmla="*/ 289232 h 531394"/>
              <a:gd name="connsiteX5" fmla="*/ 205581 w 213100"/>
              <a:gd name="connsiteY5" fmla="*/ 397182 h 531394"/>
              <a:gd name="connsiteX6" fmla="*/ 199231 w 213100"/>
              <a:gd name="connsiteY6" fmla="*/ 476557 h 531394"/>
              <a:gd name="connsiteX7" fmla="*/ 145256 w 213100"/>
              <a:gd name="connsiteY7" fmla="*/ 527357 h 531394"/>
              <a:gd name="connsiteX8" fmla="*/ 53181 w 213100"/>
              <a:gd name="connsiteY8" fmla="*/ 521007 h 531394"/>
              <a:gd name="connsiteX9" fmla="*/ 5556 w 213100"/>
              <a:gd name="connsiteY9" fmla="*/ 463857 h 531394"/>
              <a:gd name="connsiteX10" fmla="*/ 2381 w 213100"/>
              <a:gd name="connsiteY10" fmla="*/ 387657 h 531394"/>
              <a:gd name="connsiteX11" fmla="*/ 18256 w 213100"/>
              <a:gd name="connsiteY11" fmla="*/ 311457 h 531394"/>
              <a:gd name="connsiteX12" fmla="*/ 11906 w 213100"/>
              <a:gd name="connsiteY12" fmla="*/ 203507 h 531394"/>
              <a:gd name="connsiteX13" fmla="*/ 2381 w 213100"/>
              <a:gd name="connsiteY13" fmla="*/ 114607 h 531394"/>
              <a:gd name="connsiteX14" fmla="*/ 46831 w 213100"/>
              <a:gd name="connsiteY14" fmla="*/ 44757 h 531394"/>
              <a:gd name="connsiteX15" fmla="*/ 103981 w 213100"/>
              <a:gd name="connsiteY15" fmla="*/ 307 h 53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100" h="531394">
                <a:moveTo>
                  <a:pt x="103981" y="307"/>
                </a:moveTo>
                <a:cubicBezTo>
                  <a:pt x="125148" y="-2339"/>
                  <a:pt x="155839" y="12478"/>
                  <a:pt x="173831" y="28882"/>
                </a:cubicBezTo>
                <a:cubicBezTo>
                  <a:pt x="191823" y="45286"/>
                  <a:pt x="207169" y="74920"/>
                  <a:pt x="211931" y="98732"/>
                </a:cubicBezTo>
                <a:cubicBezTo>
                  <a:pt x="216693" y="122544"/>
                  <a:pt x="205581" y="140007"/>
                  <a:pt x="202406" y="171757"/>
                </a:cubicBezTo>
                <a:cubicBezTo>
                  <a:pt x="199231" y="203507"/>
                  <a:pt x="192352" y="251661"/>
                  <a:pt x="192881" y="289232"/>
                </a:cubicBezTo>
                <a:cubicBezTo>
                  <a:pt x="193410" y="326803"/>
                  <a:pt x="204523" y="365961"/>
                  <a:pt x="205581" y="397182"/>
                </a:cubicBezTo>
                <a:cubicBezTo>
                  <a:pt x="206639" y="428403"/>
                  <a:pt x="209285" y="454861"/>
                  <a:pt x="199231" y="476557"/>
                </a:cubicBezTo>
                <a:cubicBezTo>
                  <a:pt x="189177" y="498253"/>
                  <a:pt x="169598" y="519949"/>
                  <a:pt x="145256" y="527357"/>
                </a:cubicBezTo>
                <a:cubicBezTo>
                  <a:pt x="120914" y="534765"/>
                  <a:pt x="76464" y="531590"/>
                  <a:pt x="53181" y="521007"/>
                </a:cubicBezTo>
                <a:cubicBezTo>
                  <a:pt x="29898" y="510424"/>
                  <a:pt x="14023" y="486082"/>
                  <a:pt x="5556" y="463857"/>
                </a:cubicBezTo>
                <a:cubicBezTo>
                  <a:pt x="-2911" y="441632"/>
                  <a:pt x="264" y="413057"/>
                  <a:pt x="2381" y="387657"/>
                </a:cubicBezTo>
                <a:cubicBezTo>
                  <a:pt x="4498" y="362257"/>
                  <a:pt x="16668" y="342149"/>
                  <a:pt x="18256" y="311457"/>
                </a:cubicBezTo>
                <a:cubicBezTo>
                  <a:pt x="19843" y="280765"/>
                  <a:pt x="14552" y="236315"/>
                  <a:pt x="11906" y="203507"/>
                </a:cubicBezTo>
                <a:cubicBezTo>
                  <a:pt x="9260" y="170699"/>
                  <a:pt x="-3440" y="141065"/>
                  <a:pt x="2381" y="114607"/>
                </a:cubicBezTo>
                <a:cubicBezTo>
                  <a:pt x="8202" y="88149"/>
                  <a:pt x="29368" y="57986"/>
                  <a:pt x="46831" y="44757"/>
                </a:cubicBezTo>
                <a:cubicBezTo>
                  <a:pt x="64293" y="31528"/>
                  <a:pt x="82814" y="2953"/>
                  <a:pt x="103981" y="307"/>
                </a:cubicBezTo>
                <a:close/>
              </a:path>
            </a:pathLst>
          </a:custGeom>
          <a:solidFill>
            <a:schemeClr val="accent3"/>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0" name="Freeform 89">
            <a:extLst>
              <a:ext uri="{FF2B5EF4-FFF2-40B4-BE49-F238E27FC236}">
                <a16:creationId xmlns:a16="http://schemas.microsoft.com/office/drawing/2014/main" id="{9F7B02BD-09DE-8F49-9527-5C91609C800C}"/>
              </a:ext>
            </a:extLst>
          </p:cNvPr>
          <p:cNvSpPr/>
          <p:nvPr/>
        </p:nvSpPr>
        <p:spPr bwMode="auto">
          <a:xfrm rot="2408873">
            <a:off x="2119042" y="1575637"/>
            <a:ext cx="144204" cy="447240"/>
          </a:xfrm>
          <a:custGeom>
            <a:avLst/>
            <a:gdLst>
              <a:gd name="connsiteX0" fmla="*/ 90357 w 192272"/>
              <a:gd name="connsiteY0" fmla="*/ 3619 h 596320"/>
              <a:gd name="connsiteX1" fmla="*/ 96136 w 192272"/>
              <a:gd name="connsiteY1" fmla="*/ 0 h 596320"/>
              <a:gd name="connsiteX2" fmla="*/ 192272 w 192272"/>
              <a:gd name="connsiteY2" fmla="*/ 298160 h 596320"/>
              <a:gd name="connsiteX3" fmla="*/ 96136 w 192272"/>
              <a:gd name="connsiteY3" fmla="*/ 596320 h 596320"/>
              <a:gd name="connsiteX4" fmla="*/ 0 w 192272"/>
              <a:gd name="connsiteY4" fmla="*/ 298160 h 596320"/>
              <a:gd name="connsiteX5" fmla="*/ 7555 w 192272"/>
              <a:gd name="connsiteY5" fmla="*/ 182103 h 596320"/>
              <a:gd name="connsiteX6" fmla="*/ 20811 w 192272"/>
              <a:gd name="connsiteY6" fmla="*/ 121124 h 596320"/>
              <a:gd name="connsiteX7" fmla="*/ 41958 w 192272"/>
              <a:gd name="connsiteY7" fmla="*/ 118842 h 596320"/>
              <a:gd name="connsiteX8" fmla="*/ 70841 w 192272"/>
              <a:gd name="connsiteY8" fmla="*/ 103007 h 596320"/>
              <a:gd name="connsiteX9" fmla="*/ 96598 w 192272"/>
              <a:gd name="connsiteY9" fmla="*/ 15003 h 5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272" h="596320">
                <a:moveTo>
                  <a:pt x="90357" y="3619"/>
                </a:moveTo>
                <a:lnTo>
                  <a:pt x="96136" y="0"/>
                </a:lnTo>
                <a:cubicBezTo>
                  <a:pt x="149230" y="0"/>
                  <a:pt x="192272" y="133491"/>
                  <a:pt x="192272" y="298160"/>
                </a:cubicBezTo>
                <a:cubicBezTo>
                  <a:pt x="192272" y="462829"/>
                  <a:pt x="149230" y="596320"/>
                  <a:pt x="96136" y="596320"/>
                </a:cubicBezTo>
                <a:cubicBezTo>
                  <a:pt x="43042" y="596320"/>
                  <a:pt x="0" y="462829"/>
                  <a:pt x="0" y="298160"/>
                </a:cubicBezTo>
                <a:cubicBezTo>
                  <a:pt x="0" y="256993"/>
                  <a:pt x="2690" y="217774"/>
                  <a:pt x="7555" y="182103"/>
                </a:cubicBezTo>
                <a:lnTo>
                  <a:pt x="20811" y="121124"/>
                </a:lnTo>
                <a:lnTo>
                  <a:pt x="41958" y="118842"/>
                </a:lnTo>
                <a:cubicBezTo>
                  <a:pt x="52250" y="115652"/>
                  <a:pt x="62086" y="110391"/>
                  <a:pt x="70841" y="103007"/>
                </a:cubicBezTo>
                <a:cubicBezTo>
                  <a:pt x="97104" y="80854"/>
                  <a:pt x="106168" y="45879"/>
                  <a:pt x="96598" y="15003"/>
                </a:cubicBezTo>
                <a:close/>
              </a:path>
            </a:pathLst>
          </a:custGeom>
          <a:solidFill>
            <a:schemeClr val="accent4"/>
          </a:solidFill>
          <a:ln w="0">
            <a:solidFill>
              <a:schemeClr val="bg1"/>
            </a:solidFill>
            <a:miter lim="800000"/>
            <a:headEnd/>
            <a:tailEnd/>
          </a:ln>
        </p:spPr>
        <p:txBody>
          <a:bodyPr wrap="square" rtlCol="0" anchor="b">
            <a:noAutofit/>
          </a:bodyPr>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1" name="Freeform 90">
            <a:extLst>
              <a:ext uri="{FF2B5EF4-FFF2-40B4-BE49-F238E27FC236}">
                <a16:creationId xmlns:a16="http://schemas.microsoft.com/office/drawing/2014/main" id="{5F15B1D5-E059-2B47-AF39-72E81ED0234F}"/>
              </a:ext>
            </a:extLst>
          </p:cNvPr>
          <p:cNvSpPr/>
          <p:nvPr/>
        </p:nvSpPr>
        <p:spPr bwMode="auto">
          <a:xfrm rot="1412313" flipH="1">
            <a:off x="1955146" y="1453723"/>
            <a:ext cx="146642" cy="447240"/>
          </a:xfrm>
          <a:custGeom>
            <a:avLst/>
            <a:gdLst>
              <a:gd name="connsiteX0" fmla="*/ 90357 w 192272"/>
              <a:gd name="connsiteY0" fmla="*/ 3619 h 596320"/>
              <a:gd name="connsiteX1" fmla="*/ 96136 w 192272"/>
              <a:gd name="connsiteY1" fmla="*/ 0 h 596320"/>
              <a:gd name="connsiteX2" fmla="*/ 192272 w 192272"/>
              <a:gd name="connsiteY2" fmla="*/ 298160 h 596320"/>
              <a:gd name="connsiteX3" fmla="*/ 96136 w 192272"/>
              <a:gd name="connsiteY3" fmla="*/ 596320 h 596320"/>
              <a:gd name="connsiteX4" fmla="*/ 0 w 192272"/>
              <a:gd name="connsiteY4" fmla="*/ 298160 h 596320"/>
              <a:gd name="connsiteX5" fmla="*/ 7555 w 192272"/>
              <a:gd name="connsiteY5" fmla="*/ 182103 h 596320"/>
              <a:gd name="connsiteX6" fmla="*/ 20811 w 192272"/>
              <a:gd name="connsiteY6" fmla="*/ 121124 h 596320"/>
              <a:gd name="connsiteX7" fmla="*/ 41958 w 192272"/>
              <a:gd name="connsiteY7" fmla="*/ 118842 h 596320"/>
              <a:gd name="connsiteX8" fmla="*/ 70841 w 192272"/>
              <a:gd name="connsiteY8" fmla="*/ 103007 h 596320"/>
              <a:gd name="connsiteX9" fmla="*/ 96598 w 192272"/>
              <a:gd name="connsiteY9" fmla="*/ 15003 h 59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272" h="596320">
                <a:moveTo>
                  <a:pt x="90357" y="3619"/>
                </a:moveTo>
                <a:lnTo>
                  <a:pt x="96136" y="0"/>
                </a:lnTo>
                <a:cubicBezTo>
                  <a:pt x="149230" y="0"/>
                  <a:pt x="192272" y="133491"/>
                  <a:pt x="192272" y="298160"/>
                </a:cubicBezTo>
                <a:cubicBezTo>
                  <a:pt x="192272" y="462829"/>
                  <a:pt x="149230" y="596320"/>
                  <a:pt x="96136" y="596320"/>
                </a:cubicBezTo>
                <a:cubicBezTo>
                  <a:pt x="43042" y="596320"/>
                  <a:pt x="0" y="462829"/>
                  <a:pt x="0" y="298160"/>
                </a:cubicBezTo>
                <a:cubicBezTo>
                  <a:pt x="0" y="256993"/>
                  <a:pt x="2690" y="217774"/>
                  <a:pt x="7555" y="182103"/>
                </a:cubicBezTo>
                <a:lnTo>
                  <a:pt x="20811" y="121124"/>
                </a:lnTo>
                <a:lnTo>
                  <a:pt x="41958" y="118842"/>
                </a:lnTo>
                <a:cubicBezTo>
                  <a:pt x="52250" y="115652"/>
                  <a:pt x="62086" y="110391"/>
                  <a:pt x="70841" y="103007"/>
                </a:cubicBezTo>
                <a:cubicBezTo>
                  <a:pt x="97104" y="80854"/>
                  <a:pt x="106168" y="45879"/>
                  <a:pt x="96598" y="15003"/>
                </a:cubicBezTo>
                <a:close/>
              </a:path>
            </a:pathLst>
          </a:custGeom>
          <a:solidFill>
            <a:schemeClr val="accent4"/>
          </a:solidFill>
          <a:ln w="0">
            <a:solidFill>
              <a:schemeClr val="bg1"/>
            </a:solidFill>
            <a:miter lim="800000"/>
            <a:headEnd/>
            <a:tailEnd/>
          </a:ln>
        </p:spPr>
        <p:txBody>
          <a:bodyPr wrap="square" rtlCol="0" anchor="b">
            <a:noAutofit/>
          </a:bodyPr>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2" name="Rounded Rectangle 91">
            <a:extLst>
              <a:ext uri="{FF2B5EF4-FFF2-40B4-BE49-F238E27FC236}">
                <a16:creationId xmlns:a16="http://schemas.microsoft.com/office/drawing/2014/main" id="{791DE827-FD59-1342-91EE-2B1B0B86CD50}"/>
              </a:ext>
            </a:extLst>
          </p:cNvPr>
          <p:cNvSpPr/>
          <p:nvPr/>
        </p:nvSpPr>
        <p:spPr bwMode="auto">
          <a:xfrm rot="20495300">
            <a:off x="1375424" y="1793569"/>
            <a:ext cx="83823" cy="190325"/>
          </a:xfrm>
          <a:prstGeom prst="roundRect">
            <a:avLst/>
          </a:prstGeom>
          <a:solidFill>
            <a:schemeClr val="accent2"/>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3" name="Rounded Rectangle 92">
            <a:extLst>
              <a:ext uri="{FF2B5EF4-FFF2-40B4-BE49-F238E27FC236}">
                <a16:creationId xmlns:a16="http://schemas.microsoft.com/office/drawing/2014/main" id="{BF44B232-EA9A-AC4E-86F7-AA5F11CA7507}"/>
              </a:ext>
            </a:extLst>
          </p:cNvPr>
          <p:cNvSpPr/>
          <p:nvPr/>
        </p:nvSpPr>
        <p:spPr bwMode="auto">
          <a:xfrm rot="6533590">
            <a:off x="1613270" y="1754578"/>
            <a:ext cx="83823" cy="190325"/>
          </a:xfrm>
          <a:prstGeom prst="roundRect">
            <a:avLst/>
          </a:prstGeom>
          <a:solidFill>
            <a:schemeClr val="accent2"/>
          </a:solidFill>
          <a:ln w="0">
            <a:solidFill>
              <a:schemeClr val="bg1"/>
            </a:solidFill>
            <a:miter lim="800000"/>
            <a:headEnd/>
            <a:tailEnd/>
          </a:ln>
        </p:spPr>
        <p:txBody>
          <a:bodyPr rtlCol="0" anchor="b"/>
          <a:lstStyle/>
          <a:p>
            <a:pPr algn="ctr" defTabSz="685800">
              <a:spcBef>
                <a:spcPct val="35000"/>
              </a:spcBef>
              <a:spcAft>
                <a:spcPct val="25000"/>
              </a:spcAft>
              <a:buClr>
                <a:srgbClr val="015873"/>
              </a:buClr>
              <a:defRPr/>
            </a:pPr>
            <a:endParaRPr lang="en-US" sz="1350" dirty="0">
              <a:solidFill>
                <a:srgbClr val="FFFFFF"/>
              </a:solidFill>
              <a:latin typeface="Calibri" panose="020F050202020403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F9E2EE47-F703-D04D-83DE-E47BF72B1994}"/>
              </a:ext>
            </a:extLst>
          </p:cNvPr>
          <p:cNvSpPr txBox="1"/>
          <p:nvPr/>
        </p:nvSpPr>
        <p:spPr>
          <a:xfrm>
            <a:off x="466526" y="1482975"/>
            <a:ext cx="939195" cy="577081"/>
          </a:xfrm>
          <a:prstGeom prst="rect">
            <a:avLst/>
          </a:prstGeom>
          <a:noFill/>
        </p:spPr>
        <p:txBody>
          <a:bodyPr wrap="square" rtlCol="0">
            <a:spAutoFit/>
          </a:bodyPr>
          <a:lstStyle/>
          <a:p>
            <a:pPr algn="ctr" defTabSz="457189">
              <a:defRPr/>
            </a:pPr>
            <a:r>
              <a:rPr lang="en-US" sz="1050" b="1" dirty="0">
                <a:solidFill>
                  <a:srgbClr val="4DA1BB"/>
                </a:solidFill>
                <a:latin typeface="Calibri" panose="020F0502020204030204" pitchFamily="34" charset="0"/>
                <a:ea typeface="+mn-ea"/>
                <a:cs typeface="Calibri" panose="020F0502020204030204" pitchFamily="34" charset="0"/>
              </a:rPr>
              <a:t>Rituximab</a:t>
            </a:r>
            <a:br>
              <a:rPr lang="en-US" sz="1050" b="1" dirty="0">
                <a:solidFill>
                  <a:srgbClr val="4DA1BB"/>
                </a:solidFill>
                <a:latin typeface="Calibri" panose="020F0502020204030204" pitchFamily="34" charset="0"/>
                <a:ea typeface="+mn-ea"/>
                <a:cs typeface="Calibri" panose="020F0502020204030204" pitchFamily="34" charset="0"/>
              </a:rPr>
            </a:br>
            <a:r>
              <a:rPr lang="en-US" sz="1050" b="1" dirty="0">
                <a:solidFill>
                  <a:srgbClr val="4DA1BB"/>
                </a:solidFill>
                <a:latin typeface="Calibri" panose="020F0502020204030204" pitchFamily="34" charset="0"/>
                <a:ea typeface="+mn-ea"/>
                <a:cs typeface="Calibri" panose="020F0502020204030204" pitchFamily="34" charset="0"/>
              </a:rPr>
              <a:t>recognition</a:t>
            </a:r>
            <a:br>
              <a:rPr lang="en-US" sz="1050" b="1" dirty="0">
                <a:solidFill>
                  <a:srgbClr val="4DA1BB"/>
                </a:solidFill>
                <a:latin typeface="Calibri" panose="020F0502020204030204" pitchFamily="34" charset="0"/>
                <a:ea typeface="+mn-ea"/>
                <a:cs typeface="Calibri" panose="020F0502020204030204" pitchFamily="34" charset="0"/>
              </a:rPr>
            </a:br>
            <a:r>
              <a:rPr lang="en-US" sz="1050" b="1" dirty="0">
                <a:solidFill>
                  <a:srgbClr val="4DA1BB"/>
                </a:solidFill>
                <a:latin typeface="Calibri" panose="020F0502020204030204" pitchFamily="34" charset="0"/>
                <a:ea typeface="+mn-ea"/>
                <a:cs typeface="Calibri" panose="020F0502020204030204" pitchFamily="34" charset="0"/>
              </a:rPr>
              <a:t>domains</a:t>
            </a:r>
          </a:p>
        </p:txBody>
      </p:sp>
      <p:sp>
        <p:nvSpPr>
          <p:cNvPr id="100" name="Freeform 99">
            <a:extLst>
              <a:ext uri="{FF2B5EF4-FFF2-40B4-BE49-F238E27FC236}">
                <a16:creationId xmlns:a16="http://schemas.microsoft.com/office/drawing/2014/main" id="{9375FE65-D0D6-E142-AE41-0A0741EEAD04}"/>
              </a:ext>
            </a:extLst>
          </p:cNvPr>
          <p:cNvSpPr/>
          <p:nvPr/>
        </p:nvSpPr>
        <p:spPr bwMode="auto">
          <a:xfrm>
            <a:off x="1362694" y="3248798"/>
            <a:ext cx="619001" cy="80159"/>
          </a:xfrm>
          <a:custGeom>
            <a:avLst/>
            <a:gdLst>
              <a:gd name="connsiteX0" fmla="*/ 0 w 825335"/>
              <a:gd name="connsiteY0" fmla="*/ 106878 h 106878"/>
              <a:gd name="connsiteX1" fmla="*/ 629392 w 825335"/>
              <a:gd name="connsiteY1" fmla="*/ 106878 h 106878"/>
              <a:gd name="connsiteX2" fmla="*/ 629392 w 825335"/>
              <a:gd name="connsiteY2" fmla="*/ 0 h 106878"/>
              <a:gd name="connsiteX3" fmla="*/ 825335 w 825335"/>
              <a:gd name="connsiteY3" fmla="*/ 0 h 106878"/>
            </a:gdLst>
            <a:ahLst/>
            <a:cxnLst>
              <a:cxn ang="0">
                <a:pos x="connsiteX0" y="connsiteY0"/>
              </a:cxn>
              <a:cxn ang="0">
                <a:pos x="connsiteX1" y="connsiteY1"/>
              </a:cxn>
              <a:cxn ang="0">
                <a:pos x="connsiteX2" y="connsiteY2"/>
              </a:cxn>
              <a:cxn ang="0">
                <a:pos x="connsiteX3" y="connsiteY3"/>
              </a:cxn>
            </a:cxnLst>
            <a:rect l="l" t="t" r="r" b="b"/>
            <a:pathLst>
              <a:path w="825335" h="106878">
                <a:moveTo>
                  <a:pt x="0" y="106878"/>
                </a:moveTo>
                <a:lnTo>
                  <a:pt x="629392" y="106878"/>
                </a:lnTo>
                <a:lnTo>
                  <a:pt x="629392" y="0"/>
                </a:lnTo>
                <a:lnTo>
                  <a:pt x="825335" y="0"/>
                </a:lnTo>
              </a:path>
            </a:pathLst>
          </a:custGeom>
          <a:noFill/>
          <a:ln w="19050">
            <a:solidFill>
              <a:schemeClr val="bg1"/>
            </a:solidFill>
            <a:miter lim="800000"/>
            <a:headEnd type="none" w="med" len="med"/>
            <a:tailEnd type="triangle" w="med" len="me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101" name="Freeform 100">
            <a:extLst>
              <a:ext uri="{FF2B5EF4-FFF2-40B4-BE49-F238E27FC236}">
                <a16:creationId xmlns:a16="http://schemas.microsoft.com/office/drawing/2014/main" id="{1ECC10D2-38DF-6447-827F-CA5DF507C27F}"/>
              </a:ext>
            </a:extLst>
          </p:cNvPr>
          <p:cNvSpPr/>
          <p:nvPr/>
        </p:nvSpPr>
        <p:spPr bwMode="auto">
          <a:xfrm>
            <a:off x="1180111" y="3373489"/>
            <a:ext cx="529936" cy="138051"/>
          </a:xfrm>
          <a:custGeom>
            <a:avLst/>
            <a:gdLst>
              <a:gd name="connsiteX0" fmla="*/ 0 w 706581"/>
              <a:gd name="connsiteY0" fmla="*/ 0 h 184068"/>
              <a:gd name="connsiteX1" fmla="*/ 0 w 706581"/>
              <a:gd name="connsiteY1" fmla="*/ 184068 h 184068"/>
              <a:gd name="connsiteX2" fmla="*/ 53438 w 706581"/>
              <a:gd name="connsiteY2" fmla="*/ 184068 h 184068"/>
              <a:gd name="connsiteX3" fmla="*/ 706581 w 706581"/>
              <a:gd name="connsiteY3" fmla="*/ 184068 h 184068"/>
            </a:gdLst>
            <a:ahLst/>
            <a:cxnLst>
              <a:cxn ang="0">
                <a:pos x="connsiteX0" y="connsiteY0"/>
              </a:cxn>
              <a:cxn ang="0">
                <a:pos x="connsiteX1" y="connsiteY1"/>
              </a:cxn>
              <a:cxn ang="0">
                <a:pos x="connsiteX2" y="connsiteY2"/>
              </a:cxn>
              <a:cxn ang="0">
                <a:pos x="connsiteX3" y="connsiteY3"/>
              </a:cxn>
            </a:cxnLst>
            <a:rect l="l" t="t" r="r" b="b"/>
            <a:pathLst>
              <a:path w="706581" h="184068">
                <a:moveTo>
                  <a:pt x="0" y="0"/>
                </a:moveTo>
                <a:lnTo>
                  <a:pt x="0" y="184068"/>
                </a:lnTo>
                <a:lnTo>
                  <a:pt x="53438" y="184068"/>
                </a:lnTo>
                <a:lnTo>
                  <a:pt x="706581" y="184068"/>
                </a:lnTo>
              </a:path>
            </a:pathLst>
          </a:custGeom>
          <a:noFill/>
          <a:ln w="19050">
            <a:solidFill>
              <a:schemeClr val="bg1"/>
            </a:solidFill>
            <a:miter lim="800000"/>
            <a:headEnd type="none" w="med" len="med"/>
            <a:tailEnd type="triangle" w="med" len="med"/>
          </a:ln>
        </p:spPr>
        <p:txBody>
          <a:bodyPr rtlCol="0" anchor="ctr"/>
          <a:lstStyle/>
          <a:p>
            <a:pPr algn="ctr" defTabSz="685800" eaLnBrk="0" hangingPunct="0">
              <a:defRPr/>
            </a:pPr>
            <a:endParaRPr lang="en-US" sz="1350" b="1">
              <a:solidFill>
                <a:srgbClr val="FFFFFF"/>
              </a:solidFill>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C1A8B27D-5C69-4C38-968F-2B5ACE682FDB}"/>
              </a:ext>
            </a:extLst>
          </p:cNvPr>
          <p:cNvSpPr txBox="1"/>
          <p:nvPr/>
        </p:nvSpPr>
        <p:spPr>
          <a:xfrm rot="16200000">
            <a:off x="1176809" y="2724359"/>
            <a:ext cx="500458" cy="230832"/>
          </a:xfrm>
          <a:prstGeom prst="rect">
            <a:avLst/>
          </a:prstGeom>
          <a:noFill/>
        </p:spPr>
        <p:txBody>
          <a:bodyPr wrap="square" rtlCol="0">
            <a:spAutoFit/>
          </a:bodyPr>
          <a:lstStyle/>
          <a:p>
            <a:pPr defTabSz="457189">
              <a:defRPr/>
            </a:pPr>
            <a:r>
              <a:rPr lang="en-US" sz="900" b="1" dirty="0">
                <a:solidFill>
                  <a:srgbClr val="FFFFFF"/>
                </a:solidFill>
                <a:latin typeface="Calibri" panose="020F0502020204030204" pitchFamily="34" charset="0"/>
                <a:ea typeface="+mn-ea"/>
                <a:cs typeface="Calibri" panose="020F0502020204030204" pitchFamily="34" charset="0"/>
              </a:rPr>
              <a:t>CD 3</a:t>
            </a:r>
            <a:r>
              <a:rPr lang="el-GR" sz="900" b="1" dirty="0">
                <a:solidFill>
                  <a:srgbClr val="FFFFFF"/>
                </a:solidFill>
                <a:latin typeface="Calibri" panose="020F0502020204030204" pitchFamily="34" charset="0"/>
                <a:ea typeface="+mn-ea"/>
                <a:cs typeface="Calibri" panose="020F0502020204030204" pitchFamily="34" charset="0"/>
              </a:rPr>
              <a:t>ζ</a:t>
            </a:r>
            <a:endParaRPr lang="en-US" sz="900" b="1" dirty="0">
              <a:solidFill>
                <a:srgbClr val="FFFFFF"/>
              </a:solidFill>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6607294A-4448-4822-B3D7-F45B6F2287E5}"/>
              </a:ext>
            </a:extLst>
          </p:cNvPr>
          <p:cNvSpPr txBox="1"/>
          <p:nvPr/>
        </p:nvSpPr>
        <p:spPr>
          <a:xfrm rot="16200000">
            <a:off x="1195244" y="2425717"/>
            <a:ext cx="463588" cy="230832"/>
          </a:xfrm>
          <a:prstGeom prst="rect">
            <a:avLst/>
          </a:prstGeom>
          <a:noFill/>
        </p:spPr>
        <p:txBody>
          <a:bodyPr wrap="none" rtlCol="0">
            <a:spAutoFit/>
          </a:bodyPr>
          <a:lstStyle/>
          <a:p>
            <a:pPr defTabSz="457189">
              <a:defRPr/>
            </a:pPr>
            <a:r>
              <a:rPr lang="en-US" sz="900" b="1" dirty="0">
                <a:solidFill>
                  <a:srgbClr val="FFFFFF"/>
                </a:solidFill>
                <a:latin typeface="Calibri" panose="020F0502020204030204" pitchFamily="34" charset="0"/>
                <a:ea typeface="+mn-ea"/>
                <a:cs typeface="Calibri" panose="020F0502020204030204" pitchFamily="34" charset="0"/>
              </a:rPr>
              <a:t>4-1BB</a:t>
            </a:r>
          </a:p>
        </p:txBody>
      </p:sp>
    </p:spTree>
    <p:extLst>
      <p:ext uri="{BB962C8B-B14F-4D97-AF65-F5344CB8AC3E}">
        <p14:creationId xmlns:p14="http://schemas.microsoft.com/office/powerpoint/2010/main" val="33564113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92CD-84A2-4785-8456-257A1CB68ABC}"/>
              </a:ext>
            </a:extLst>
          </p:cNvPr>
          <p:cNvSpPr>
            <a:spLocks noGrp="1"/>
          </p:cNvSpPr>
          <p:nvPr>
            <p:ph type="title"/>
          </p:nvPr>
        </p:nvSpPr>
        <p:spPr/>
        <p:txBody>
          <a:bodyPr/>
          <a:lstStyle/>
          <a:p>
            <a:r>
              <a:rPr lang="en-US" dirty="0"/>
              <a:t>UNIVERSAL: </a:t>
            </a:r>
            <a:r>
              <a:rPr lang="en-US" altLang="en-US" dirty="0"/>
              <a:t>Key Findings</a:t>
            </a:r>
            <a:endParaRPr lang="en-US" dirty="0"/>
          </a:p>
        </p:txBody>
      </p:sp>
      <p:sp>
        <p:nvSpPr>
          <p:cNvPr id="4" name="Text Box 15">
            <a:extLst>
              <a:ext uri="{FF2B5EF4-FFF2-40B4-BE49-F238E27FC236}">
                <a16:creationId xmlns:a16="http://schemas.microsoft.com/office/drawing/2014/main" id="{64EA308B-AE14-451D-83B6-8743C06B1BEC}"/>
              </a:ext>
            </a:extLst>
          </p:cNvPr>
          <p:cNvSpPr txBox="1">
            <a:spLocks noChangeArrowheads="1"/>
          </p:cNvSpPr>
          <p:nvPr/>
        </p:nvSpPr>
        <p:spPr bwMode="auto">
          <a:xfrm>
            <a:off x="309563" y="4770985"/>
            <a:ext cx="5890022" cy="230832"/>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a:defRPr/>
            </a:pPr>
            <a:r>
              <a:rPr lang="en-US" altLang="en-US" sz="900" b="0" spc="-8" dirty="0">
                <a:solidFill>
                  <a:srgbClr val="455560"/>
                </a:solidFill>
                <a:latin typeface="Calibri" panose="020F0502020204030204" pitchFamily="34" charset="0"/>
                <a:ea typeface="+mn-ea"/>
                <a:cs typeface="Arial" panose="020B0604020202020204" pitchFamily="34" charset="0"/>
              </a:rPr>
              <a:t>Mailankody. ASH 2020. Abstr 129.</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aphicFrame>
        <p:nvGraphicFramePr>
          <p:cNvPr id="36" name="Group 155">
            <a:extLst>
              <a:ext uri="{FF2B5EF4-FFF2-40B4-BE49-F238E27FC236}">
                <a16:creationId xmlns:a16="http://schemas.microsoft.com/office/drawing/2014/main" id="{F5F78AC1-83A6-4095-9797-8A114B8A3D84}"/>
              </a:ext>
            </a:extLst>
          </p:cNvPr>
          <p:cNvGraphicFramePr>
            <a:graphicFrameLocks/>
          </p:cNvGraphicFramePr>
          <p:nvPr/>
        </p:nvGraphicFramePr>
        <p:xfrm>
          <a:off x="539354" y="1209355"/>
          <a:ext cx="8068485" cy="2629504"/>
        </p:xfrm>
        <a:graphic>
          <a:graphicData uri="http://schemas.openxmlformats.org/drawingml/2006/table">
            <a:tbl>
              <a:tblPr/>
              <a:tblGrid>
                <a:gridCol w="1772076">
                  <a:extLst>
                    <a:ext uri="{9D8B030D-6E8A-4147-A177-3AD203B41FA5}">
                      <a16:colId xmlns:a16="http://schemas.microsoft.com/office/drawing/2014/main" val="20000"/>
                    </a:ext>
                  </a:extLst>
                </a:gridCol>
                <a:gridCol w="6296409">
                  <a:extLst>
                    <a:ext uri="{9D8B030D-6E8A-4147-A177-3AD203B41FA5}">
                      <a16:colId xmlns:a16="http://schemas.microsoft.com/office/drawing/2014/main" val="20001"/>
                    </a:ext>
                  </a:extLst>
                </a:gridCol>
              </a:tblGrid>
              <a:tr h="29735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Parameter</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tc>
                  <a:txBody>
                    <a:bodyPr/>
                    <a:lstStyle/>
                    <a:p>
                      <a:pPr algn="ctr"/>
                      <a:r>
                        <a:rPr lang="en-US" sz="1500" b="1" dirty="0">
                          <a:latin typeface="Calibri" panose="020F0502020204030204" pitchFamily="34" charset="0"/>
                          <a:cs typeface="Calibri" panose="020F0502020204030204" pitchFamily="34" charset="0"/>
                        </a:rPr>
                        <a:t>Finding</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10000"/>
                  </a:ext>
                </a:extLst>
              </a:tr>
              <a:tr h="75446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Treatment</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First allogeneic BCMA CAR T-cell therapy trial presented</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~90% of patients treated within 5 days of study enrollment </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No bridging therapy required prior to ALLO-715 dosing</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297359">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Population (treated)</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n = 31; median lines of prior therapies: 5</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52586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Safety</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CRS 45% (no grade ≥3), no ICANS, no GVHD</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Infection rate similar to other studies in advanced multiple myeloma</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754461">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Efficacy</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60% of patients in FCA plus 320 x 10</a:t>
                      </a:r>
                      <a:r>
                        <a:rPr kumimoji="0" lang="en-US" sz="1500" b="0" i="0" u="none" strike="noStrike" cap="none" normalizeH="0" baseline="30000" dirty="0">
                          <a:ln>
                            <a:noFill/>
                          </a:ln>
                          <a:solidFill>
                            <a:schemeClr val="bg2">
                              <a:lumMod val="10000"/>
                            </a:schemeClr>
                          </a:solidFill>
                          <a:effectLst/>
                          <a:latin typeface="Calibri" panose="020F0502020204030204" pitchFamily="34" charset="0"/>
                          <a:cs typeface="Calibri" panose="020F0502020204030204" pitchFamily="34" charset="0"/>
                        </a:rPr>
                        <a:t>6</a:t>
                      </a: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 dose of ALLO-715 cohort responded to treatment</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5/6 patients assessed with ≥VGPR had negative MRD status</a:t>
                      </a:r>
                    </a:p>
                  </a:txBody>
                  <a:tcPr marL="91411" marR="91411" marT="34331" marB="34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184358013"/>
                  </a:ext>
                </a:extLst>
              </a:tr>
            </a:tbl>
          </a:graphicData>
        </a:graphic>
      </p:graphicFrame>
    </p:spTree>
    <p:extLst>
      <p:ext uri="{BB962C8B-B14F-4D97-AF65-F5344CB8AC3E}">
        <p14:creationId xmlns:p14="http://schemas.microsoft.com/office/powerpoint/2010/main" val="22271136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A3C2EE-1C45-443C-B4CA-63F163293965}"/>
              </a:ext>
            </a:extLst>
          </p:cNvPr>
          <p:cNvSpPr>
            <a:spLocks noGrp="1"/>
          </p:cNvSpPr>
          <p:nvPr>
            <p:ph type="title"/>
          </p:nvPr>
        </p:nvSpPr>
        <p:spPr/>
        <p:txBody>
          <a:bodyPr/>
          <a:lstStyle/>
          <a:p>
            <a:r>
              <a:rPr lang="en-US" dirty="0"/>
              <a:t>Improving On Current Products: ASH 2022</a:t>
            </a:r>
          </a:p>
        </p:txBody>
      </p:sp>
      <p:sp>
        <p:nvSpPr>
          <p:cNvPr id="5" name="Content Placeholder 4">
            <a:extLst>
              <a:ext uri="{FF2B5EF4-FFF2-40B4-BE49-F238E27FC236}">
                <a16:creationId xmlns:a16="http://schemas.microsoft.com/office/drawing/2014/main" id="{E42B3709-E330-4770-A1DC-5F249A7E81E3}"/>
              </a:ext>
            </a:extLst>
          </p:cNvPr>
          <p:cNvSpPr>
            <a:spLocks noGrp="1"/>
          </p:cNvSpPr>
          <p:nvPr>
            <p:ph sz="half" idx="1"/>
          </p:nvPr>
        </p:nvSpPr>
        <p:spPr>
          <a:xfrm>
            <a:off x="451364" y="1135428"/>
            <a:ext cx="4411581" cy="3509054"/>
          </a:xfrm>
        </p:spPr>
        <p:txBody>
          <a:bodyPr/>
          <a:lstStyle/>
          <a:p>
            <a:r>
              <a:rPr lang="en-US" sz="1650" dirty="0"/>
              <a:t>Downregulation or loss of antigen expression (BCMA-negative relapses have been reported)</a:t>
            </a:r>
          </a:p>
          <a:p>
            <a:pPr lvl="1"/>
            <a:r>
              <a:rPr lang="en-US" sz="1500" dirty="0"/>
              <a:t>Gamma-secretase inhibitor combination trials ongoing: NCT03502577, FHCRC</a:t>
            </a:r>
          </a:p>
        </p:txBody>
      </p:sp>
      <p:cxnSp>
        <p:nvCxnSpPr>
          <p:cNvPr id="17" name="Straight Connector 16">
            <a:extLst>
              <a:ext uri="{FF2B5EF4-FFF2-40B4-BE49-F238E27FC236}">
                <a16:creationId xmlns:a16="http://schemas.microsoft.com/office/drawing/2014/main" id="{C08C9742-110E-4960-90BA-302811B9A24E}"/>
              </a:ext>
            </a:extLst>
          </p:cNvPr>
          <p:cNvCxnSpPr>
            <a:cxnSpLocks/>
          </p:cNvCxnSpPr>
          <p:nvPr/>
        </p:nvCxnSpPr>
        <p:spPr bwMode="auto">
          <a:xfrm>
            <a:off x="4797829" y="3009815"/>
            <a:ext cx="2092149" cy="0"/>
          </a:xfrm>
          <a:prstGeom prst="line">
            <a:avLst/>
          </a:prstGeom>
          <a:noFill/>
          <a:ln w="28575" cap="flat" cmpd="sng" algn="ctr">
            <a:solidFill>
              <a:schemeClr val="tx1"/>
            </a:solidFill>
            <a:prstDash val="solid"/>
            <a:round/>
            <a:headEnd type="none" w="med" len="med"/>
            <a:tailEnd type="none" w="med" len="med"/>
          </a:ln>
          <a:effectLst/>
        </p:spPr>
      </p:cxnSp>
      <p:cxnSp>
        <p:nvCxnSpPr>
          <p:cNvPr id="3" name="Straight Connector 2">
            <a:extLst>
              <a:ext uri="{FF2B5EF4-FFF2-40B4-BE49-F238E27FC236}">
                <a16:creationId xmlns:a16="http://schemas.microsoft.com/office/drawing/2014/main" id="{76C4A30B-B84B-4D69-9451-00ACBA0914B6}"/>
              </a:ext>
            </a:extLst>
          </p:cNvPr>
          <p:cNvCxnSpPr/>
          <p:nvPr/>
        </p:nvCxnSpPr>
        <p:spPr bwMode="auto">
          <a:xfrm>
            <a:off x="553317" y="2262404"/>
            <a:ext cx="8393257" cy="0"/>
          </a:xfrm>
          <a:prstGeom prst="line">
            <a:avLst/>
          </a:prstGeom>
          <a:noFill/>
          <a:ln w="28575" cap="flat" cmpd="sng" algn="ctr">
            <a:solidFill>
              <a:schemeClr val="bg1"/>
            </a:solidFill>
            <a:prstDash val="solid"/>
            <a:round/>
            <a:headEnd type="none" w="med" len="med"/>
            <a:tailEnd type="none" w="med" len="med"/>
          </a:ln>
          <a:effectLst/>
        </p:spPr>
      </p:cxnSp>
      <p:sp>
        <p:nvSpPr>
          <p:cNvPr id="12" name="Content Placeholder 4">
            <a:extLst>
              <a:ext uri="{FF2B5EF4-FFF2-40B4-BE49-F238E27FC236}">
                <a16:creationId xmlns:a16="http://schemas.microsoft.com/office/drawing/2014/main" id="{07723554-47AD-41A2-98C4-EB2ABD9A4723}"/>
              </a:ext>
            </a:extLst>
          </p:cNvPr>
          <p:cNvSpPr txBox="1">
            <a:spLocks/>
          </p:cNvSpPr>
          <p:nvPr/>
        </p:nvSpPr>
        <p:spPr bwMode="auto">
          <a:xfrm>
            <a:off x="457320" y="3872494"/>
            <a:ext cx="4754480" cy="92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257175" indent="-257175" defTabSz="685800">
              <a:spcBef>
                <a:spcPts val="750"/>
              </a:spcBef>
              <a:spcAft>
                <a:spcPts val="525"/>
              </a:spcAft>
              <a:buClr>
                <a:srgbClr val="000000"/>
              </a:buClr>
              <a:defRPr/>
            </a:pPr>
            <a:r>
              <a:rPr lang="en-US" sz="1650" kern="0" dirty="0">
                <a:solidFill>
                  <a:srgbClr val="000000"/>
                </a:solidFill>
              </a:rPr>
              <a:t>Alternate antigen targets beyond BCMA</a:t>
            </a:r>
          </a:p>
          <a:p>
            <a:pPr marL="557213" lvl="1" indent="-214313" defTabSz="685800">
              <a:spcBef>
                <a:spcPts val="750"/>
              </a:spcBef>
              <a:spcAft>
                <a:spcPts val="525"/>
              </a:spcAft>
              <a:buClr>
                <a:srgbClr val="000000"/>
              </a:buClr>
              <a:defRPr/>
            </a:pPr>
            <a:r>
              <a:rPr lang="en-US" sz="1500" kern="0" dirty="0">
                <a:solidFill>
                  <a:srgbClr val="000000"/>
                </a:solidFill>
                <a:ea typeface="+mn-ea"/>
                <a:cs typeface="Arial" panose="020B0604020202020204" pitchFamily="34" charset="0"/>
              </a:rPr>
              <a:t>GPRC5D, APRIL, CS-1, NKG2D-ligands, CD38</a:t>
            </a:r>
          </a:p>
        </p:txBody>
      </p:sp>
      <p:cxnSp>
        <p:nvCxnSpPr>
          <p:cNvPr id="14" name="Straight Connector 13">
            <a:extLst>
              <a:ext uri="{FF2B5EF4-FFF2-40B4-BE49-F238E27FC236}">
                <a16:creationId xmlns:a16="http://schemas.microsoft.com/office/drawing/2014/main" id="{20A60A36-532D-4235-B1FB-78678F9C98A9}"/>
              </a:ext>
            </a:extLst>
          </p:cNvPr>
          <p:cNvCxnSpPr/>
          <p:nvPr/>
        </p:nvCxnSpPr>
        <p:spPr bwMode="auto">
          <a:xfrm>
            <a:off x="552180" y="3740511"/>
            <a:ext cx="8393257" cy="0"/>
          </a:xfrm>
          <a:prstGeom prst="line">
            <a:avLst/>
          </a:prstGeom>
          <a:noFill/>
          <a:ln w="28575" cap="flat" cmpd="sng" algn="ctr">
            <a:solidFill>
              <a:schemeClr val="bg1"/>
            </a:solidFill>
            <a:prstDash val="solid"/>
            <a:round/>
            <a:headEnd type="none" w="med" len="med"/>
            <a:tailEnd type="none" w="med" len="med"/>
          </a:ln>
          <a:effectLst/>
        </p:spPr>
      </p:cxnSp>
      <p:sp>
        <p:nvSpPr>
          <p:cNvPr id="16" name="Content Placeholder 4">
            <a:extLst>
              <a:ext uri="{FF2B5EF4-FFF2-40B4-BE49-F238E27FC236}">
                <a16:creationId xmlns:a16="http://schemas.microsoft.com/office/drawing/2014/main" id="{EA993421-160D-4453-BD12-73526B5D0172}"/>
              </a:ext>
            </a:extLst>
          </p:cNvPr>
          <p:cNvSpPr txBox="1">
            <a:spLocks/>
          </p:cNvSpPr>
          <p:nvPr/>
        </p:nvSpPr>
        <p:spPr bwMode="auto">
          <a:xfrm>
            <a:off x="451364" y="2421246"/>
            <a:ext cx="4411581" cy="114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257175" indent="-257175" defTabSz="685800">
              <a:spcBef>
                <a:spcPts val="750"/>
              </a:spcBef>
              <a:spcAft>
                <a:spcPts val="525"/>
              </a:spcAft>
              <a:buClr>
                <a:srgbClr val="000000"/>
              </a:buClr>
              <a:defRPr/>
            </a:pPr>
            <a:r>
              <a:rPr lang="en-US" sz="1650" kern="0" dirty="0">
                <a:solidFill>
                  <a:srgbClr val="000000"/>
                </a:solidFill>
              </a:rPr>
              <a:t>Loss/quality of CAR T-cells (persistence </a:t>
            </a:r>
            <a:br>
              <a:rPr lang="en-US" sz="1650" kern="0" dirty="0">
                <a:solidFill>
                  <a:srgbClr val="000000"/>
                </a:solidFill>
              </a:rPr>
            </a:br>
            <a:r>
              <a:rPr lang="en-US" sz="1650" kern="0" dirty="0">
                <a:solidFill>
                  <a:srgbClr val="000000"/>
                </a:solidFill>
              </a:rPr>
              <a:t>may be important)</a:t>
            </a:r>
          </a:p>
          <a:p>
            <a:pPr marL="557213" lvl="1" indent="-214313" defTabSz="685800">
              <a:spcBef>
                <a:spcPts val="750"/>
              </a:spcBef>
              <a:spcAft>
                <a:spcPts val="525"/>
              </a:spcAft>
              <a:buClr>
                <a:srgbClr val="000000"/>
              </a:buClr>
              <a:defRPr/>
            </a:pPr>
            <a:r>
              <a:rPr lang="en-US" sz="1500" kern="0" dirty="0">
                <a:solidFill>
                  <a:srgbClr val="000000"/>
                </a:solidFill>
                <a:ea typeface="+mn-ea"/>
                <a:cs typeface="Arial" panose="020B0604020202020204" pitchFamily="34" charset="0"/>
              </a:rPr>
              <a:t>Development of anti-CAR antibodies; </a:t>
            </a:r>
            <a:br>
              <a:rPr lang="en-US" sz="1500" kern="0" dirty="0">
                <a:solidFill>
                  <a:srgbClr val="000000"/>
                </a:solidFill>
                <a:ea typeface="+mn-ea"/>
                <a:cs typeface="Arial" panose="020B0604020202020204" pitchFamily="34" charset="0"/>
              </a:rPr>
            </a:br>
            <a:r>
              <a:rPr lang="en-US" sz="1500" kern="0" dirty="0">
                <a:solidFill>
                  <a:srgbClr val="000000"/>
                </a:solidFill>
                <a:ea typeface="+mn-ea"/>
                <a:cs typeface="Arial" panose="020B0604020202020204" pitchFamily="34" charset="0"/>
              </a:rPr>
              <a:t>fully human constructs</a:t>
            </a:r>
          </a:p>
        </p:txBody>
      </p:sp>
    </p:spTree>
    <p:extLst>
      <p:ext uri="{BB962C8B-B14F-4D97-AF65-F5344CB8AC3E}">
        <p14:creationId xmlns:p14="http://schemas.microsoft.com/office/powerpoint/2010/main" val="16452917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9CBBA-FEC2-435A-BD7F-174DD65B6791}"/>
              </a:ext>
            </a:extLst>
          </p:cNvPr>
          <p:cNvSpPr>
            <a:spLocks noGrp="1"/>
          </p:cNvSpPr>
          <p:nvPr>
            <p:ph type="title"/>
          </p:nvPr>
        </p:nvSpPr>
        <p:spPr/>
        <p:txBody>
          <a:bodyPr/>
          <a:lstStyle/>
          <a:p>
            <a:r>
              <a:rPr lang="en-US" dirty="0"/>
              <a:t>Conclusion</a:t>
            </a:r>
          </a:p>
        </p:txBody>
      </p:sp>
      <p:sp>
        <p:nvSpPr>
          <p:cNvPr id="2" name="Content Placeholder 1">
            <a:extLst>
              <a:ext uri="{FF2B5EF4-FFF2-40B4-BE49-F238E27FC236}">
                <a16:creationId xmlns:a16="http://schemas.microsoft.com/office/drawing/2014/main" id="{F5459631-3950-409A-89AC-92CE76E6177B}"/>
              </a:ext>
            </a:extLst>
          </p:cNvPr>
          <p:cNvSpPr>
            <a:spLocks noGrp="1"/>
          </p:cNvSpPr>
          <p:nvPr>
            <p:ph idx="1"/>
          </p:nvPr>
        </p:nvSpPr>
        <p:spPr/>
        <p:txBody>
          <a:bodyPr/>
          <a:lstStyle/>
          <a:p>
            <a:r>
              <a:rPr lang="en-US" sz="1950" dirty="0"/>
              <a:t>CAR T-cell therapy is now FDA approved for R/R MM</a:t>
            </a:r>
          </a:p>
          <a:p>
            <a:r>
              <a:rPr lang="en-US" sz="1950" dirty="0"/>
              <a:t>The results are impressive, but relapses still occur</a:t>
            </a:r>
          </a:p>
          <a:p>
            <a:r>
              <a:rPr lang="en-US" sz="1950" dirty="0"/>
              <a:t>Much work needed to understand how best to use this therapy</a:t>
            </a:r>
          </a:p>
          <a:p>
            <a:pPr lvl="1"/>
            <a:r>
              <a:rPr lang="en-US" sz="1800" dirty="0"/>
              <a:t>Single agent vs combination</a:t>
            </a:r>
          </a:p>
          <a:p>
            <a:pPr lvl="1"/>
            <a:r>
              <a:rPr lang="en-US" sz="1800" dirty="0"/>
              <a:t>Maintenance vs no maintenance</a:t>
            </a:r>
          </a:p>
          <a:p>
            <a:r>
              <a:rPr lang="en-US" sz="1950" dirty="0"/>
              <a:t>Understanding rational sequencing of available BCMA-directed therapy will be important </a:t>
            </a:r>
          </a:p>
          <a:p>
            <a:pPr lvl="1"/>
            <a:r>
              <a:rPr lang="en-US" sz="1800" dirty="0"/>
              <a:t>ADCs, bispecific antibodies, CAR T-cell therapy </a:t>
            </a:r>
            <a:endParaRPr lang="en-US" dirty="0"/>
          </a:p>
          <a:p>
            <a:r>
              <a:rPr lang="en-US" sz="1950" dirty="0"/>
              <a:t>The future looks bright!</a:t>
            </a:r>
          </a:p>
          <a:p>
            <a:endParaRPr lang="en-US" sz="1950" dirty="0"/>
          </a:p>
        </p:txBody>
      </p:sp>
    </p:spTree>
    <p:extLst>
      <p:ext uri="{BB962C8B-B14F-4D97-AF65-F5344CB8AC3E}">
        <p14:creationId xmlns:p14="http://schemas.microsoft.com/office/powerpoint/2010/main" val="409797199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6"/>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7"/>
          <a:stretch>
            <a:fillRect/>
          </a:stretch>
        </p:blipFill>
        <p:spPr>
          <a:xfrm>
            <a:off x="-1" y="-12701"/>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8"/>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5762" y="12699"/>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11"/>
          <a:stretch>
            <a:fillRect/>
          </a:stretch>
        </p:blipFill>
        <p:spPr>
          <a:xfrm>
            <a:off x="-1" y="12699"/>
            <a:ext cx="9144001"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MULTIPLE MYELOMA</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rPr>
              <a:t>Tuesday January 17, 2023</a:t>
            </a:r>
          </a:p>
        </p:txBody>
      </p:sp>
      <p:pic>
        <p:nvPicPr>
          <p:cNvPr id="6" name="Picture 5">
            <a:extLst>
              <a:ext uri="{FF2B5EF4-FFF2-40B4-BE49-F238E27FC236}">
                <a16:creationId xmlns:a16="http://schemas.microsoft.com/office/drawing/2014/main" id="{A0AAB0AE-8984-A010-6A68-1F2B3FAECF32}"/>
              </a:ext>
            </a:extLst>
          </p:cNvPr>
          <p:cNvPicPr>
            <a:picLocks noChangeAspect="1"/>
          </p:cNvPicPr>
          <p:nvPr/>
        </p:nvPicPr>
        <p:blipFill>
          <a:blip r:embed="rId12"/>
          <a:srcRect/>
          <a:stretch/>
        </p:blipFill>
        <p:spPr>
          <a:xfrm>
            <a:off x="7199086" y="4438997"/>
            <a:ext cx="1650876" cy="427565"/>
          </a:xfrm>
          <a:prstGeom prst="rect">
            <a:avLst/>
          </a:prstGeom>
        </p:spPr>
      </p:pic>
    </p:spTree>
    <p:extLst>
      <p:ext uri="{BB962C8B-B14F-4D97-AF65-F5344CB8AC3E}">
        <p14:creationId xmlns:p14="http://schemas.microsoft.com/office/powerpoint/2010/main" val="27304562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B5335B37-E468-1644-A673-3B43C7A7D0BC}"/>
              </a:ext>
            </a:extLst>
          </p:cNvPr>
          <p:cNvPicPr>
            <a:picLocks noChangeAspect="1"/>
          </p:cNvPicPr>
          <p:nvPr/>
        </p:nvPicPr>
        <p:blipFill>
          <a:blip r:embed="rId3"/>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Louis S. Williams, MD, MBA</a:t>
            </a:r>
          </a:p>
          <a:p>
            <a:r>
              <a:rPr lang="en-US" dirty="0">
                <a:solidFill>
                  <a:srgbClr val="002E51"/>
                </a:solidFill>
              </a:rPr>
              <a:t>Associate Staff, Hematology Oncology</a:t>
            </a:r>
          </a:p>
          <a:p>
            <a:r>
              <a:rPr lang="en-US" dirty="0">
                <a:solidFill>
                  <a:srgbClr val="002E51"/>
                </a:solidFill>
              </a:rPr>
              <a:t>Cleveland Clinic </a:t>
            </a:r>
            <a:r>
              <a:rPr lang="en-US" dirty="0" err="1">
                <a:solidFill>
                  <a:srgbClr val="002E51"/>
                </a:solidFill>
              </a:rPr>
              <a:t>Taussig</a:t>
            </a:r>
            <a:r>
              <a:rPr lang="en-US" dirty="0">
                <a:solidFill>
                  <a:srgbClr val="002E51"/>
                </a:solidFill>
              </a:rPr>
              <a:t> Cancer Center</a:t>
            </a:r>
          </a:p>
          <a:p>
            <a:r>
              <a:rPr lang="en-US" dirty="0">
                <a:solidFill>
                  <a:srgbClr val="002E51"/>
                </a:solidFill>
              </a:rPr>
              <a:t>Cleveland, OH</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Presentation Title</a:t>
            </a:r>
          </a:p>
        </p:txBody>
      </p:sp>
      <p:pic>
        <p:nvPicPr>
          <p:cNvPr id="3" name="Picture 2">
            <a:extLst>
              <a:ext uri="{FF2B5EF4-FFF2-40B4-BE49-F238E27FC236}">
                <a16:creationId xmlns:a16="http://schemas.microsoft.com/office/drawing/2014/main" id="{E25536A9-54F7-E452-15AC-0828AED96877}"/>
              </a:ext>
            </a:extLst>
          </p:cNvPr>
          <p:cNvPicPr>
            <a:picLocks noChangeAspect="1"/>
          </p:cNvPicPr>
          <p:nvPr/>
        </p:nvPicPr>
        <p:blipFill>
          <a:blip r:embed="rId4"/>
          <a:srcRect/>
          <a:stretch/>
        </p:blipFill>
        <p:spPr>
          <a:xfrm>
            <a:off x="7282216" y="4555376"/>
            <a:ext cx="1650876" cy="427565"/>
          </a:xfrm>
          <a:prstGeom prst="rect">
            <a:avLst/>
          </a:prstGeom>
        </p:spPr>
      </p:pic>
    </p:spTree>
    <p:extLst>
      <p:ext uri="{BB962C8B-B14F-4D97-AF65-F5344CB8AC3E}">
        <p14:creationId xmlns:p14="http://schemas.microsoft.com/office/powerpoint/2010/main" val="21216569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COI:  Consulting with Janssen Pharmaceuticals, BMS </a:t>
            </a:r>
          </a:p>
        </p:txBody>
      </p:sp>
    </p:spTree>
    <p:extLst>
      <p:ext uri="{BB962C8B-B14F-4D97-AF65-F5344CB8AC3E}">
        <p14:creationId xmlns:p14="http://schemas.microsoft.com/office/powerpoint/2010/main" val="19290142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Updates from ASH 2022:</a:t>
            </a:r>
          </a:p>
        </p:txBody>
      </p:sp>
      <p:sp>
        <p:nvSpPr>
          <p:cNvPr id="8" name="Title 1"/>
          <p:cNvSpPr>
            <a:spLocks noGrp="1"/>
          </p:cNvSpPr>
          <p:nvPr>
            <p:ph type="title"/>
          </p:nvPr>
        </p:nvSpPr>
        <p:spPr>
          <a:xfrm>
            <a:off x="181540" y="2668587"/>
            <a:ext cx="7772400" cy="476250"/>
          </a:xfrm>
        </p:spPr>
        <p:txBody>
          <a:bodyPr/>
          <a:lstStyle/>
          <a:p>
            <a:pPr algn="l">
              <a:defRPr/>
            </a:pPr>
            <a:r>
              <a:rPr lang="en-US" sz="2500" dirty="0">
                <a:latin typeface="Garamond" panose="02020404030301010803" pitchFamily="18" charset="0"/>
              </a:rPr>
              <a:t>Anti-CD38 monoclonal antibody combinations</a:t>
            </a:r>
          </a:p>
        </p:txBody>
      </p:sp>
    </p:spTree>
    <p:extLst>
      <p:ext uri="{BB962C8B-B14F-4D97-AF65-F5344CB8AC3E}">
        <p14:creationId xmlns:p14="http://schemas.microsoft.com/office/powerpoint/2010/main" val="3533664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3181F6E-8D09-D19F-F17E-C15A283CB5BE}"/>
              </a:ext>
            </a:extLst>
          </p:cNvPr>
          <p:cNvPicPr>
            <a:picLocks noGrp="1" noChangeAspect="1"/>
          </p:cNvPicPr>
          <p:nvPr>
            <p:ph sz="half" idx="1"/>
          </p:nvPr>
        </p:nvPicPr>
        <p:blipFill>
          <a:blip r:embed="rId2"/>
          <a:stretch>
            <a:fillRect/>
          </a:stretch>
        </p:blipFill>
        <p:spPr>
          <a:xfrm>
            <a:off x="1052052" y="1475685"/>
            <a:ext cx="2419431" cy="2277112"/>
          </a:xfrm>
        </p:spPr>
      </p:pic>
      <p:pic>
        <p:nvPicPr>
          <p:cNvPr id="7" name="Content Placeholder 6">
            <a:extLst>
              <a:ext uri="{FF2B5EF4-FFF2-40B4-BE49-F238E27FC236}">
                <a16:creationId xmlns:a16="http://schemas.microsoft.com/office/drawing/2014/main" id="{EC762169-2887-66D0-A550-0A59424E6394}"/>
              </a:ext>
            </a:extLst>
          </p:cNvPr>
          <p:cNvPicPr>
            <a:picLocks noGrp="1" noChangeAspect="1"/>
          </p:cNvPicPr>
          <p:nvPr>
            <p:ph sz="half" idx="2"/>
          </p:nvPr>
        </p:nvPicPr>
        <p:blipFill>
          <a:blip r:embed="rId3"/>
          <a:stretch>
            <a:fillRect/>
          </a:stretch>
        </p:blipFill>
        <p:spPr>
          <a:xfrm>
            <a:off x="3824748" y="629264"/>
            <a:ext cx="4866968" cy="3637935"/>
          </a:xfrm>
        </p:spPr>
      </p:pic>
      <p:sp>
        <p:nvSpPr>
          <p:cNvPr id="3" name="Title 2">
            <a:extLst>
              <a:ext uri="{FF2B5EF4-FFF2-40B4-BE49-F238E27FC236}">
                <a16:creationId xmlns:a16="http://schemas.microsoft.com/office/drawing/2014/main" id="{8F3274CC-4AF0-5017-6603-0505799A0AA9}"/>
              </a:ext>
            </a:extLst>
          </p:cNvPr>
          <p:cNvSpPr>
            <a:spLocks noGrp="1"/>
          </p:cNvSpPr>
          <p:nvPr>
            <p:ph type="title"/>
          </p:nvPr>
        </p:nvSpPr>
        <p:spPr>
          <a:xfrm>
            <a:off x="127818" y="127465"/>
            <a:ext cx="9016181" cy="641935"/>
          </a:xfrm>
        </p:spPr>
        <p:txBody>
          <a:bodyPr/>
          <a:lstStyle/>
          <a:p>
            <a:endParaRPr lang="en-US" dirty="0"/>
          </a:p>
        </p:txBody>
      </p:sp>
      <p:pic>
        <p:nvPicPr>
          <p:cNvPr id="13" name="Picture 12">
            <a:extLst>
              <a:ext uri="{FF2B5EF4-FFF2-40B4-BE49-F238E27FC236}">
                <a16:creationId xmlns:a16="http://schemas.microsoft.com/office/drawing/2014/main" id="{A455F464-131B-003E-682F-4BAB393DB9E9}"/>
              </a:ext>
            </a:extLst>
          </p:cNvPr>
          <p:cNvPicPr>
            <a:picLocks noChangeAspect="1"/>
          </p:cNvPicPr>
          <p:nvPr/>
        </p:nvPicPr>
        <p:blipFill>
          <a:blip r:embed="rId4"/>
          <a:stretch>
            <a:fillRect/>
          </a:stretch>
        </p:blipFill>
        <p:spPr>
          <a:xfrm>
            <a:off x="127819" y="158178"/>
            <a:ext cx="6705600" cy="611222"/>
          </a:xfrm>
          <a:prstGeom prst="rect">
            <a:avLst/>
          </a:prstGeom>
        </p:spPr>
      </p:pic>
    </p:spTree>
    <p:extLst>
      <p:ext uri="{BB962C8B-B14F-4D97-AF65-F5344CB8AC3E}">
        <p14:creationId xmlns:p14="http://schemas.microsoft.com/office/powerpoint/2010/main" val="2457755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CD38 as a Target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grpSp>
        <p:nvGrpSpPr>
          <p:cNvPr id="6" name="Group 5"/>
          <p:cNvGrpSpPr>
            <a:grpSpLocks noChangeAspect="1"/>
          </p:cNvGrpSpPr>
          <p:nvPr/>
        </p:nvGrpSpPr>
        <p:grpSpPr>
          <a:xfrm>
            <a:off x="1883807" y="747294"/>
            <a:ext cx="5376387" cy="3343275"/>
            <a:chOff x="1308453" y="597310"/>
            <a:chExt cx="5973763" cy="3714750"/>
          </a:xfrm>
        </p:grpSpPr>
        <p:pic>
          <p:nvPicPr>
            <p:cNvPr id="8" name="Picture 6" descr="Fi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453" y="597310"/>
              <a:ext cx="56007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4870803" y="1740310"/>
              <a:ext cx="2411413" cy="990600"/>
            </a:xfrm>
            <a:prstGeom prst="rect">
              <a:avLst/>
            </a:prstGeom>
            <a:noFill/>
            <a:ln w="2857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5085972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Effector functions of anti-CD38 </a:t>
            </a:r>
            <a:r>
              <a:rPr lang="en-US" sz="2500" b="1" dirty="0" err="1">
                <a:solidFill>
                  <a:srgbClr val="002E51"/>
                </a:solidFill>
                <a:latin typeface="Garamond" panose="02020404030301010803" pitchFamily="18" charset="0"/>
              </a:rPr>
              <a:t>mAb</a:t>
            </a:r>
            <a:endParaRPr lang="en-US" sz="2500" b="1" dirty="0">
              <a:solidFill>
                <a:srgbClr val="002E51"/>
              </a:solidFill>
              <a:latin typeface="Garamond" panose="02020404030301010803" pitchFamily="18" charset="0"/>
            </a:endParaRP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11" name="Picture 10"/>
          <p:cNvPicPr>
            <a:picLocks noChangeAspect="1"/>
          </p:cNvPicPr>
          <p:nvPr/>
        </p:nvPicPr>
        <p:blipFill>
          <a:blip r:embed="rId4"/>
          <a:stretch>
            <a:fillRect/>
          </a:stretch>
        </p:blipFill>
        <p:spPr>
          <a:xfrm>
            <a:off x="312803" y="530872"/>
            <a:ext cx="4237426" cy="3632200"/>
          </a:xfrm>
          <a:prstGeom prst="rect">
            <a:avLst/>
          </a:prstGeom>
        </p:spPr>
      </p:pic>
      <p:sp>
        <p:nvSpPr>
          <p:cNvPr id="12" name="TextBox 11"/>
          <p:cNvSpPr txBox="1"/>
          <p:nvPr/>
        </p:nvSpPr>
        <p:spPr>
          <a:xfrm>
            <a:off x="6235281" y="4086064"/>
            <a:ext cx="2707793"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Van de Donk &amp; </a:t>
            </a: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Usmani</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a:t>
            </a:r>
            <a:r>
              <a:rPr kumimoji="0" lang="en-US" sz="800" b="0" i="1" u="none" strike="noStrike" kern="1200" cap="none" spc="0" normalizeH="0" baseline="0" noProof="0" dirty="0">
                <a:ln>
                  <a:noFill/>
                </a:ln>
                <a:solidFill>
                  <a:srgbClr val="000000"/>
                </a:solidFill>
                <a:effectLst/>
                <a:uLnTx/>
                <a:uFillTx/>
                <a:latin typeface="Garamond "/>
                <a:ea typeface="ＭＳ Ｐゴシック" charset="0"/>
              </a:rPr>
              <a:t>Frontiers in Immunology, </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2018</a:t>
            </a:r>
          </a:p>
        </p:txBody>
      </p:sp>
      <p:sp>
        <p:nvSpPr>
          <p:cNvPr id="13" name="TextBox 12"/>
          <p:cNvSpPr txBox="1"/>
          <p:nvPr/>
        </p:nvSpPr>
        <p:spPr>
          <a:xfrm>
            <a:off x="4863032" y="915811"/>
            <a:ext cx="3968166" cy="2862322"/>
          </a:xfrm>
          <a:prstGeom prst="rect">
            <a:avLst/>
          </a:prstGeom>
          <a:noFill/>
          <a:ln w="41275">
            <a:solidFill>
              <a:schemeClr val="accent6">
                <a:lumMod val="60000"/>
                <a:lumOff val="4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err="1">
                <a:ln>
                  <a:noFill/>
                </a:ln>
                <a:solidFill>
                  <a:srgbClr val="000000"/>
                </a:solidFill>
                <a:effectLst/>
                <a:uLnTx/>
                <a:uFillTx/>
                <a:latin typeface="Garamond "/>
                <a:ea typeface="ＭＳ Ｐゴシック" charset="0"/>
              </a:rPr>
              <a:t>Daratumumab</a:t>
            </a:r>
            <a:r>
              <a:rPr kumimoji="0" lang="en-US" sz="2000" b="0" i="0" u="sng" strike="noStrike" kern="1200" cap="none" spc="0" normalizeH="0" baseline="0" noProof="0" dirty="0">
                <a:ln>
                  <a:noFill/>
                </a:ln>
                <a:solidFill>
                  <a:srgbClr val="000000"/>
                </a:solidFill>
                <a:effectLst/>
                <a:uLnTx/>
                <a:uFillTx/>
                <a:latin typeface="Garamond "/>
                <a:ea typeface="ＭＳ Ｐゴシック" charset="0"/>
              </a:rPr>
              <a:t> &amp; </a:t>
            </a:r>
            <a:r>
              <a:rPr kumimoji="0" lang="en-US" sz="2000" b="0" i="0" u="sng" strike="noStrike" kern="1200" cap="none" spc="0" normalizeH="0" baseline="0" noProof="0" dirty="0" err="1">
                <a:ln>
                  <a:noFill/>
                </a:ln>
                <a:solidFill>
                  <a:srgbClr val="000000"/>
                </a:solidFill>
                <a:effectLst/>
                <a:uLnTx/>
                <a:uFillTx/>
                <a:latin typeface="Garamond "/>
                <a:ea typeface="ＭＳ Ｐゴシック" charset="0"/>
              </a:rPr>
              <a:t>Isatuximab</a:t>
            </a:r>
            <a:endParaRPr kumimoji="0" lang="en-US" sz="2000" b="0" i="0" u="sng" strike="noStrike" kern="1200" cap="none" spc="0" normalizeH="0" baseline="0" noProof="0" dirty="0">
              <a:ln>
                <a:noFill/>
              </a:ln>
              <a:solidFill>
                <a:srgbClr val="000000"/>
              </a:solidFill>
              <a:effectLst/>
              <a:uLnTx/>
              <a:uFillTx/>
              <a:latin typeface="Garamond "/>
              <a:ea typeface="ＭＳ Ｐゴシック" charset="0"/>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Fully human vs chimeric</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Distinct epitopes on CD38</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Secondary crosslinking required for direct effects in </a:t>
            </a:r>
            <a:r>
              <a:rPr kumimoji="0" lang="en-US" sz="1600" b="0" i="0" u="none" strike="noStrike" kern="1200" cap="none" spc="0" normalizeH="0" baseline="0" noProof="0" dirty="0" err="1">
                <a:ln>
                  <a:noFill/>
                </a:ln>
                <a:solidFill>
                  <a:srgbClr val="000000"/>
                </a:solidFill>
                <a:effectLst/>
                <a:uLnTx/>
                <a:uFillTx/>
                <a:latin typeface="Garamond "/>
                <a:ea typeface="ＭＳ Ｐゴシック" charset="0"/>
              </a:rPr>
              <a:t>dara</a:t>
            </a: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 not </a:t>
            </a:r>
            <a:r>
              <a:rPr kumimoji="0" lang="en-US" sz="1600" b="0" i="0" u="none" strike="noStrike" kern="1200" cap="none" spc="0" normalizeH="0" baseline="0" noProof="0" dirty="0" err="1">
                <a:ln>
                  <a:noFill/>
                </a:ln>
                <a:solidFill>
                  <a:srgbClr val="000000"/>
                </a:solidFill>
                <a:effectLst/>
                <a:uLnTx/>
                <a:uFillTx/>
                <a:latin typeface="Garamond "/>
                <a:ea typeface="ＭＳ Ｐゴシック" charset="0"/>
              </a:rPr>
              <a:t>isa</a:t>
            </a:r>
            <a:endParaRPr kumimoji="0" lang="en-US" sz="1600" b="0" i="0" u="none" strike="noStrike" kern="1200" cap="none" spc="0" normalizeH="0" baseline="0" noProof="0" dirty="0">
              <a:ln>
                <a:noFill/>
              </a:ln>
              <a:solidFill>
                <a:srgbClr val="000000"/>
              </a:solidFill>
              <a:effectLst/>
              <a:uLnTx/>
              <a:uFillTx/>
              <a:latin typeface="Garamond "/>
              <a:ea typeface="ＭＳ Ｐゴシック" charset="0"/>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Isa can induce direct effects as a single agent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Dara is approved for subcutaneous administration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Similar AE profiles and efficacy</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600" b="0" i="0" u="none" strike="noStrike" kern="1200" cap="none" spc="0" normalizeH="0" baseline="0" noProof="0" dirty="0">
                <a:ln>
                  <a:noFill/>
                </a:ln>
                <a:solidFill>
                  <a:srgbClr val="000000"/>
                </a:solidFill>
                <a:effectLst/>
                <a:uLnTx/>
                <a:uFillTx/>
                <a:latin typeface="Garamond "/>
                <a:ea typeface="ＭＳ Ｐゴシック" charset="0"/>
              </a:rPr>
              <a:t>No meaningful “salvage” effect </a:t>
            </a:r>
          </a:p>
        </p:txBody>
      </p:sp>
    </p:spTree>
    <p:extLst>
      <p:ext uri="{BB962C8B-B14F-4D97-AF65-F5344CB8AC3E}">
        <p14:creationId xmlns:p14="http://schemas.microsoft.com/office/powerpoint/2010/main" val="42711268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Indications and NCCN Recommendations</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8" name="Picture 7"/>
          <p:cNvPicPr>
            <a:picLocks noChangeAspect="1"/>
          </p:cNvPicPr>
          <p:nvPr/>
        </p:nvPicPr>
        <p:blipFill>
          <a:blip r:embed="rId4"/>
          <a:stretch>
            <a:fillRect/>
          </a:stretch>
        </p:blipFill>
        <p:spPr>
          <a:xfrm>
            <a:off x="601799" y="990852"/>
            <a:ext cx="7940401" cy="2310880"/>
          </a:xfrm>
          <a:prstGeom prst="rect">
            <a:avLst/>
          </a:prstGeom>
        </p:spPr>
      </p:pic>
      <p:sp>
        <p:nvSpPr>
          <p:cNvPr id="14" name="TextBox 13"/>
          <p:cNvSpPr txBox="1"/>
          <p:nvPr/>
        </p:nvSpPr>
        <p:spPr>
          <a:xfrm>
            <a:off x="5214600" y="973973"/>
            <a:ext cx="3271941" cy="892552"/>
          </a:xfrm>
          <a:prstGeom prst="rect">
            <a:avLst/>
          </a:prstGeom>
          <a:noFill/>
          <a:ln w="41275">
            <a:solidFill>
              <a:schemeClr val="accent6">
                <a:lumMod val="60000"/>
                <a:lumOff val="4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sng" strike="noStrike" kern="1200" cap="none" spc="0" normalizeH="0" baseline="0" noProof="0" dirty="0">
                <a:ln>
                  <a:noFill/>
                </a:ln>
                <a:solidFill>
                  <a:srgbClr val="000000"/>
                </a:solidFill>
                <a:effectLst/>
                <a:uLnTx/>
                <a:uFillTx/>
                <a:latin typeface="Garamond "/>
                <a:ea typeface="ＭＳ Ｐゴシック" charset="0"/>
              </a:rPr>
              <a:t>Safety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Garamond "/>
                <a:ea typeface="ＭＳ Ｐゴシック" charset="0"/>
              </a:rPr>
              <a:t>Depends on indication/combination</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sz="1200" b="0" i="0" u="none" strike="noStrike" kern="1200" cap="none" spc="0" normalizeH="0" baseline="0" noProof="0" dirty="0">
                <a:ln>
                  <a:noFill/>
                </a:ln>
                <a:solidFill>
                  <a:srgbClr val="000000"/>
                </a:solidFill>
                <a:effectLst/>
                <a:uLnTx/>
                <a:uFillTx/>
                <a:latin typeface="Garamond "/>
                <a:ea typeface="ＭＳ Ｐゴシック" charset="0"/>
              </a:rPr>
              <a:t>Infusion reactions, upper respiratory infections, hematologic toxicity </a:t>
            </a:r>
          </a:p>
        </p:txBody>
      </p:sp>
    </p:spTree>
    <p:extLst>
      <p:ext uri="{BB962C8B-B14F-4D97-AF65-F5344CB8AC3E}">
        <p14:creationId xmlns:p14="http://schemas.microsoft.com/office/powerpoint/2010/main" val="33818828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Contextualizing anti-CD38 </a:t>
            </a:r>
            <a:r>
              <a:rPr lang="en-US" sz="2500" b="1" dirty="0" err="1">
                <a:solidFill>
                  <a:srgbClr val="002E51"/>
                </a:solidFill>
                <a:latin typeface="Garamond" panose="02020404030301010803" pitchFamily="18" charset="0"/>
              </a:rPr>
              <a:t>mAbs</a:t>
            </a:r>
            <a:r>
              <a:rPr lang="en-US" sz="2500" b="1" dirty="0">
                <a:solidFill>
                  <a:srgbClr val="002E51"/>
                </a:solidFill>
                <a:latin typeface="Garamond" panose="02020404030301010803" pitchFamily="18" charset="0"/>
              </a:rPr>
              <a:t> in myeloma treatment</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2" name="TextBox 1"/>
          <p:cNvSpPr txBox="1"/>
          <p:nvPr/>
        </p:nvSpPr>
        <p:spPr>
          <a:xfrm>
            <a:off x="283539" y="990852"/>
            <a:ext cx="6998677" cy="261610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Smoldering MM?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Newly diagnosed transplant eligible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Newly diagnosed transplant ineligible/Elderly, frail MM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Relapsed/refractory disease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High-risk MM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Maintenance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Combinations with BITEs and cellular therapies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8984154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Smoldering MM:</a:t>
            </a:r>
          </a:p>
        </p:txBody>
      </p:sp>
      <p:sp>
        <p:nvSpPr>
          <p:cNvPr id="8" name="Title 1"/>
          <p:cNvSpPr>
            <a:spLocks noGrp="1"/>
          </p:cNvSpPr>
          <p:nvPr>
            <p:ph type="title"/>
          </p:nvPr>
        </p:nvSpPr>
        <p:spPr>
          <a:xfrm>
            <a:off x="181540" y="2668587"/>
            <a:ext cx="7772400" cy="476250"/>
          </a:xfrm>
        </p:spPr>
        <p:txBody>
          <a:bodyPr/>
          <a:lstStyle/>
          <a:p>
            <a:pPr algn="l">
              <a:defRPr/>
            </a:pPr>
            <a:r>
              <a:rPr lang="en-US" sz="2500" dirty="0">
                <a:latin typeface="Garamond" panose="02020404030301010803" pitchFamily="18" charset="0"/>
              </a:rPr>
              <a:t>Interim analysis of the ASCENT Trial </a:t>
            </a:r>
          </a:p>
        </p:txBody>
      </p:sp>
    </p:spTree>
    <p:extLst>
      <p:ext uri="{BB962C8B-B14F-4D97-AF65-F5344CB8AC3E}">
        <p14:creationId xmlns:p14="http://schemas.microsoft.com/office/powerpoint/2010/main" val="27593991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Update from the ASCENT trial (Abstract 757)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7890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Kumar, et al. Abstract 757</a:t>
            </a:r>
          </a:p>
        </p:txBody>
      </p:sp>
      <p:sp>
        <p:nvSpPr>
          <p:cNvPr id="9" name="TextBox 8"/>
          <p:cNvSpPr txBox="1"/>
          <p:nvPr/>
        </p:nvSpPr>
        <p:spPr>
          <a:xfrm>
            <a:off x="341906" y="838986"/>
            <a:ext cx="8460188" cy="255454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Open-label phase 2 design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Pts with a diagnosis of SMM enrolled if they met high-risk criteria by the Mayo Clinic 2/20/20 staging system or a total score ≥ 9 on the IMWG scoring system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Excluded pts with renal dysfunction and amyloidosis excluded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Fixed duration Dara-</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KRd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(dosing scheme to be shown on next slide)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Primary endpoint: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sCr</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rate at the end of maintenance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Secondary endpoints: MRD negativity at 10</a:t>
            </a:r>
            <a:r>
              <a:rPr kumimoji="0" lang="en-US" sz="1600" b="0" i="0" u="none" strike="noStrike" kern="1200" cap="none" spc="0" normalizeH="0" baseline="3000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-5</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(flow cytometry), PFS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N = 87, median f/u = 25.8 months, median age = 64, 50.6% male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Tree>
    <p:extLst>
      <p:ext uri="{BB962C8B-B14F-4D97-AF65-F5344CB8AC3E}">
        <p14:creationId xmlns:p14="http://schemas.microsoft.com/office/powerpoint/2010/main" val="110890487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Update from the ASCENT trial (Abstract 757)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7890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Kumar, et al. Abstract 757</a:t>
            </a:r>
          </a:p>
        </p:txBody>
      </p:sp>
      <p:pic>
        <p:nvPicPr>
          <p:cNvPr id="3" name="Picture 2"/>
          <p:cNvPicPr>
            <a:picLocks noChangeAspect="1"/>
          </p:cNvPicPr>
          <p:nvPr/>
        </p:nvPicPr>
        <p:blipFill>
          <a:blip r:embed="rId4"/>
          <a:stretch>
            <a:fillRect/>
          </a:stretch>
        </p:blipFill>
        <p:spPr>
          <a:xfrm>
            <a:off x="564752" y="609895"/>
            <a:ext cx="8014496" cy="3401253"/>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379559747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Update from the ASCENT trial (Abstract 757)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7890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Kumar, et al. Abstract 757</a:t>
            </a:r>
          </a:p>
        </p:txBody>
      </p:sp>
      <p:pic>
        <p:nvPicPr>
          <p:cNvPr id="2" name="Picture 1"/>
          <p:cNvPicPr>
            <a:picLocks noChangeAspect="1"/>
          </p:cNvPicPr>
          <p:nvPr/>
        </p:nvPicPr>
        <p:blipFill>
          <a:blip r:embed="rId4"/>
          <a:stretch>
            <a:fillRect/>
          </a:stretch>
        </p:blipFill>
        <p:spPr>
          <a:xfrm>
            <a:off x="511407" y="486339"/>
            <a:ext cx="8121186" cy="3708518"/>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32816714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Update from the ASCENT trial (Abstract 757)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7890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Kumar, et al. Abstract 757</a:t>
            </a:r>
          </a:p>
        </p:txBody>
      </p:sp>
      <p:pic>
        <p:nvPicPr>
          <p:cNvPr id="3" name="Picture 2"/>
          <p:cNvPicPr>
            <a:picLocks noChangeAspect="1"/>
          </p:cNvPicPr>
          <p:nvPr/>
        </p:nvPicPr>
        <p:blipFill>
          <a:blip r:embed="rId4"/>
          <a:stretch>
            <a:fillRect/>
          </a:stretch>
        </p:blipFill>
        <p:spPr>
          <a:xfrm>
            <a:off x="739723" y="515571"/>
            <a:ext cx="7664555" cy="3704251"/>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18579251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Update from the ASCENT trial (Abstract 757)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7890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Kumar, et al. Abstract 757</a:t>
            </a:r>
          </a:p>
        </p:txBody>
      </p:sp>
      <p:pic>
        <p:nvPicPr>
          <p:cNvPr id="2" name="Picture 1"/>
          <p:cNvPicPr>
            <a:picLocks noChangeAspect="1"/>
          </p:cNvPicPr>
          <p:nvPr/>
        </p:nvPicPr>
        <p:blipFill>
          <a:blip r:embed="rId4"/>
          <a:stretch>
            <a:fillRect/>
          </a:stretch>
        </p:blipFill>
        <p:spPr>
          <a:xfrm>
            <a:off x="594625" y="464732"/>
            <a:ext cx="7954750" cy="3670110"/>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1930894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94F81E-FBE8-DC38-30BE-4F34598B09C7}"/>
              </a:ext>
            </a:extLst>
          </p:cNvPr>
          <p:cNvPicPr>
            <a:picLocks noChangeAspect="1"/>
          </p:cNvPicPr>
          <p:nvPr/>
        </p:nvPicPr>
        <p:blipFill>
          <a:blip r:embed="rId2"/>
          <a:stretch>
            <a:fillRect/>
          </a:stretch>
        </p:blipFill>
        <p:spPr>
          <a:xfrm>
            <a:off x="640519" y="37122"/>
            <a:ext cx="7168081" cy="4298904"/>
          </a:xfrm>
          <a:prstGeom prst="rect">
            <a:avLst/>
          </a:prstGeom>
        </p:spPr>
      </p:pic>
    </p:spTree>
    <p:extLst>
      <p:ext uri="{BB962C8B-B14F-4D97-AF65-F5344CB8AC3E}">
        <p14:creationId xmlns:p14="http://schemas.microsoft.com/office/powerpoint/2010/main" val="21362418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Newly Diagnosed Transplant Eligible MM:</a:t>
            </a:r>
          </a:p>
        </p:txBody>
      </p:sp>
      <p:sp>
        <p:nvSpPr>
          <p:cNvPr id="8" name="Title 1"/>
          <p:cNvSpPr>
            <a:spLocks noGrp="1"/>
          </p:cNvSpPr>
          <p:nvPr>
            <p:ph type="title"/>
          </p:nvPr>
        </p:nvSpPr>
        <p:spPr>
          <a:xfrm>
            <a:off x="181540" y="2668587"/>
            <a:ext cx="7772400" cy="476250"/>
          </a:xfrm>
        </p:spPr>
        <p:txBody>
          <a:bodyPr/>
          <a:lstStyle/>
          <a:p>
            <a:pPr algn="l">
              <a:defRPr/>
            </a:pPr>
            <a:r>
              <a:rPr lang="en-US" sz="2500" dirty="0">
                <a:latin typeface="Garamond" panose="02020404030301010803" pitchFamily="18" charset="0"/>
              </a:rPr>
              <a:t>Updates from GRIFFIN, MASTER, and others</a:t>
            </a:r>
          </a:p>
        </p:txBody>
      </p:sp>
    </p:spTree>
    <p:extLst>
      <p:ext uri="{BB962C8B-B14F-4D97-AF65-F5344CB8AC3E}">
        <p14:creationId xmlns:p14="http://schemas.microsoft.com/office/powerpoint/2010/main" val="28073471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GRIFFIN: Dara-RVD in NDMM</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3575" y="718710"/>
            <a:ext cx="6096851" cy="342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19500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MASTER: MRD-</a:t>
            </a:r>
            <a:r>
              <a:rPr lang="en-US" sz="2500" b="1" dirty="0" err="1">
                <a:solidFill>
                  <a:srgbClr val="002E51"/>
                </a:solidFill>
                <a:latin typeface="Garamond" panose="02020404030301010803" pitchFamily="18" charset="0"/>
              </a:rPr>
              <a:t>Adapated</a:t>
            </a:r>
            <a:r>
              <a:rPr lang="en-US" sz="2500" b="1" dirty="0">
                <a:solidFill>
                  <a:srgbClr val="002E51"/>
                </a:solidFill>
                <a:latin typeface="Garamond" panose="02020404030301010803" pitchFamily="18" charset="0"/>
              </a:rPr>
              <a:t> Dara-KRD in NDMM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3" name="Picture 2"/>
          <p:cNvPicPr>
            <a:picLocks noChangeAspect="1"/>
          </p:cNvPicPr>
          <p:nvPr/>
        </p:nvPicPr>
        <p:blipFill>
          <a:blip r:embed="rId4"/>
          <a:stretch>
            <a:fillRect/>
          </a:stretch>
        </p:blipFill>
        <p:spPr>
          <a:xfrm>
            <a:off x="475133" y="538162"/>
            <a:ext cx="8193734" cy="3648772"/>
          </a:xfrm>
          <a:prstGeom prst="rect">
            <a:avLst/>
          </a:prstGeom>
        </p:spPr>
      </p:pic>
    </p:spTree>
    <p:extLst>
      <p:ext uri="{BB962C8B-B14F-4D97-AF65-F5344CB8AC3E}">
        <p14:creationId xmlns:p14="http://schemas.microsoft.com/office/powerpoint/2010/main" val="12426418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a:xfrm>
            <a:off x="0" y="127464"/>
            <a:ext cx="9144000" cy="874399"/>
          </a:xfrm>
        </p:spPr>
        <p:txBody>
          <a:bodyPr/>
          <a:lstStyle/>
          <a:p>
            <a:pPr algn="l"/>
            <a:r>
              <a:rPr lang="en-US" sz="2500" b="1" dirty="0">
                <a:solidFill>
                  <a:srgbClr val="002E51"/>
                </a:solidFill>
                <a:latin typeface="Garamond" panose="02020404030301010803" pitchFamily="18" charset="0"/>
              </a:rPr>
              <a:t>Analysis of TE NDMM pts who received Dara-based quadruplets with HRCA on the GRIFFIN &amp; MASTER Studies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1026" name="Picture 2" descr="https://ash.confex.com/data/abstract/ash/2022/1/5/Paper_160451_abstract_288323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033" y="1254484"/>
            <a:ext cx="4665726" cy="2734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1906" y="1254485"/>
            <a:ext cx="3554233" cy="181588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MASTER: 43% (n=53) pts with no HRCA, 37% (n=24) 1 HRCA, 20% (n=24) with ≥2 HRCA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GRIFFIN: 56% (n=67) pts with no HRCA, 28% (n=34) 1 HRCA, 11% (n=13) with ≥2 HRCA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Tree>
    <p:extLst>
      <p:ext uri="{BB962C8B-B14F-4D97-AF65-F5344CB8AC3E}">
        <p14:creationId xmlns:p14="http://schemas.microsoft.com/office/powerpoint/2010/main" val="6584970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MAIA: </a:t>
            </a:r>
            <a:r>
              <a:rPr lang="en-US" sz="2500" b="1" dirty="0" err="1">
                <a:solidFill>
                  <a:srgbClr val="002E51"/>
                </a:solidFill>
                <a:latin typeface="Garamond" panose="02020404030301010803" pitchFamily="18" charset="0"/>
              </a:rPr>
              <a:t>DRd</a:t>
            </a:r>
            <a:r>
              <a:rPr lang="en-US" sz="2500" b="1" dirty="0">
                <a:solidFill>
                  <a:srgbClr val="002E51"/>
                </a:solidFill>
                <a:latin typeface="Garamond" panose="02020404030301010803" pitchFamily="18" charset="0"/>
              </a:rPr>
              <a:t> in NDMM (Abstract 3245)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2" name="Picture 1"/>
          <p:cNvPicPr>
            <a:picLocks noChangeAspect="1"/>
          </p:cNvPicPr>
          <p:nvPr/>
        </p:nvPicPr>
        <p:blipFill>
          <a:blip r:embed="rId4"/>
          <a:stretch>
            <a:fillRect/>
          </a:stretch>
        </p:blipFill>
        <p:spPr>
          <a:xfrm>
            <a:off x="556217" y="533940"/>
            <a:ext cx="8031566" cy="3695716"/>
          </a:xfrm>
          <a:prstGeom prst="rect">
            <a:avLst/>
          </a:prstGeom>
        </p:spPr>
      </p:pic>
    </p:spTree>
    <p:extLst>
      <p:ext uri="{BB962C8B-B14F-4D97-AF65-F5344CB8AC3E}">
        <p14:creationId xmlns:p14="http://schemas.microsoft.com/office/powerpoint/2010/main" val="223166941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MAIA: Assessment of key subgroups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341906" y="838986"/>
            <a:ext cx="8460188" cy="353943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At a median of 56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f/u (n = 737), Dara-Rd improved PFS and OS vs Rd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Facon</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et al, </a:t>
            </a:r>
            <a:r>
              <a:rPr kumimoji="0" lang="en-US" sz="1600" b="0" i="1"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Lancet </a:t>
            </a:r>
            <a:r>
              <a:rPr kumimoji="0" lang="en-US" sz="1600" b="0" i="1"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Oncol</a:t>
            </a:r>
            <a:r>
              <a:rPr kumimoji="0" lang="en-US" sz="1600" b="0" i="1"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2021</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Subgroup analysis at a median of 64.5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f/u presented at ASH 2022: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Age ≥ 75 (n = 160/161)</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ISS Stage III (n = 107/110)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Renal insufficiency (n = 162/142)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EMD (n = 15/9)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High-risk cytogenetics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incl</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t(4;14), t(14;16), del17p (n=48/44)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PFS and ORR generally favored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DRd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across subgroups with the exception of EMD (next slide)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Sustained 12-month MRD negativity rates</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Age ≥ 75 (13.8% v 3.1%), ISS Stage III (15.9% vs 2.7%), Renal insufficiency (18.5% vs 1.4%), EMD (13.3% vs 0%), HR cytogenetics (12.5% vs 0%)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Safety profiles did not vary greatly within subgroups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
        <p:nvSpPr>
          <p:cNvPr id="3" name="TextBox 2"/>
          <p:cNvSpPr txBox="1"/>
          <p:nvPr/>
        </p:nvSpPr>
        <p:spPr>
          <a:xfrm>
            <a:off x="7449994" y="4062890"/>
            <a:ext cx="148309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Moreau, et al. Abstract 3245</a:t>
            </a:r>
          </a:p>
        </p:txBody>
      </p:sp>
    </p:spTree>
    <p:extLst>
      <p:ext uri="{BB962C8B-B14F-4D97-AF65-F5344CB8AC3E}">
        <p14:creationId xmlns:p14="http://schemas.microsoft.com/office/powerpoint/2010/main" val="88882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0"/>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MAIA: Assessment of key subgroups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341906" y="838986"/>
            <a:ext cx="8460188" cy="58477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
        <p:nvSpPr>
          <p:cNvPr id="3" name="TextBox 2"/>
          <p:cNvSpPr txBox="1"/>
          <p:nvPr/>
        </p:nvSpPr>
        <p:spPr>
          <a:xfrm>
            <a:off x="7449994" y="4062890"/>
            <a:ext cx="148309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Moreau, et al. Abstract 3245</a:t>
            </a:r>
          </a:p>
        </p:txBody>
      </p:sp>
      <p:pic>
        <p:nvPicPr>
          <p:cNvPr id="2" name="Picture 1"/>
          <p:cNvPicPr>
            <a:picLocks noChangeAspect="1"/>
          </p:cNvPicPr>
          <p:nvPr/>
        </p:nvPicPr>
        <p:blipFill>
          <a:blip r:embed="rId4"/>
          <a:stretch>
            <a:fillRect/>
          </a:stretch>
        </p:blipFill>
        <p:spPr>
          <a:xfrm>
            <a:off x="2364581" y="606188"/>
            <a:ext cx="4414838" cy="3651885"/>
          </a:xfrm>
          <a:prstGeom prst="rect">
            <a:avLst/>
          </a:prstGeom>
        </p:spPr>
      </p:pic>
    </p:spTree>
    <p:extLst>
      <p:ext uri="{BB962C8B-B14F-4D97-AF65-F5344CB8AC3E}">
        <p14:creationId xmlns:p14="http://schemas.microsoft.com/office/powerpoint/2010/main" val="15352223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What about a glucocorticoid free approach? (IFM2017-03)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6" name="TextBox 5"/>
          <p:cNvSpPr txBox="1"/>
          <p:nvPr/>
        </p:nvSpPr>
        <p:spPr>
          <a:xfrm>
            <a:off x="341906" y="838986"/>
            <a:ext cx="8460188" cy="255454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The use of long-term dexamethasone in elderly and especially frail elderly pts is associated with multiple adverse outcomes, including infection and increased rates of pathologic fracture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IFM 2017-03 evaluates the efficacy and safety of a steroid-sparing approach (DR) as opposed to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lenalidomide</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and dexamethasone (RD) in frail, elderly patients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The trial enrolled a total of 295 pts, ECOG proxy frailty score ≥ 2, median age = 81, 84% of patients over the age of 65</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Stratified by ISS and age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MRD by NGS performed at 12 months for all patients Interim analysis endpoints: MRD rates by NGS 10</a:t>
            </a:r>
            <a:r>
              <a:rPr kumimoji="0" lang="en-US" sz="1600" b="0" i="0" u="none" strike="noStrike" kern="1200" cap="none" spc="0" normalizeH="0" baseline="30000" noProof="0" dirty="0">
                <a:ln>
                  <a:noFill/>
                </a:ln>
                <a:solidFill>
                  <a:srgbClr val="000000"/>
                </a:solidFill>
                <a:effectLst/>
                <a:uLnTx/>
                <a:uFillTx/>
                <a:latin typeface="Garamond" panose="02020404030301010803" pitchFamily="18" charset="0"/>
                <a:ea typeface="ＭＳ Ｐゴシック" charset="0"/>
              </a:rPr>
              <a:t>-5</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ORR, VGPR or better, SE &gt; grade III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
        <p:nvSpPr>
          <p:cNvPr id="8" name="TextBox 7"/>
          <p:cNvSpPr txBox="1"/>
          <p:nvPr/>
        </p:nvSpPr>
        <p:spPr>
          <a:xfrm>
            <a:off x="7449994" y="4062890"/>
            <a:ext cx="139012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Manier</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569</a:t>
            </a:r>
          </a:p>
        </p:txBody>
      </p:sp>
    </p:spTree>
    <p:extLst>
      <p:ext uri="{BB962C8B-B14F-4D97-AF65-F5344CB8AC3E}">
        <p14:creationId xmlns:p14="http://schemas.microsoft.com/office/powerpoint/2010/main" val="427845253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What about a glucocorticoid free approach? (IFM2017-03)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9012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Manier</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569</a:t>
            </a:r>
          </a:p>
        </p:txBody>
      </p:sp>
      <p:pic>
        <p:nvPicPr>
          <p:cNvPr id="2" name="Picture 1"/>
          <p:cNvPicPr>
            <a:picLocks noChangeAspect="1"/>
          </p:cNvPicPr>
          <p:nvPr/>
        </p:nvPicPr>
        <p:blipFill>
          <a:blip r:embed="rId4"/>
          <a:stretch>
            <a:fillRect/>
          </a:stretch>
        </p:blipFill>
        <p:spPr>
          <a:xfrm>
            <a:off x="654371" y="518495"/>
            <a:ext cx="7835258" cy="3699983"/>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16462255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What about a glucocorticoid free approach? (IFM2017-03)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9012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Manier</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569</a:t>
            </a:r>
          </a:p>
        </p:txBody>
      </p:sp>
      <p:pic>
        <p:nvPicPr>
          <p:cNvPr id="3" name="Picture 2"/>
          <p:cNvPicPr>
            <a:picLocks noChangeAspect="1"/>
          </p:cNvPicPr>
          <p:nvPr/>
        </p:nvPicPr>
        <p:blipFill>
          <a:blip r:embed="rId4"/>
          <a:stretch>
            <a:fillRect/>
          </a:stretch>
        </p:blipFill>
        <p:spPr>
          <a:xfrm>
            <a:off x="786666" y="770072"/>
            <a:ext cx="7570669" cy="2987299"/>
          </a:xfrm>
          <a:prstGeom prst="rect">
            <a:avLst/>
          </a:prstGeom>
        </p:spPr>
      </p:pic>
      <p:sp>
        <p:nvSpPr>
          <p:cNvPr id="9" name="TextBox 8"/>
          <p:cNvSpPr txBox="1"/>
          <p:nvPr/>
        </p:nvSpPr>
        <p:spPr>
          <a:xfrm>
            <a:off x="5717934" y="4062890"/>
            <a:ext cx="1638590"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Slide credit: Clinicaloptions.com</a:t>
            </a:r>
          </a:p>
        </p:txBody>
      </p:sp>
    </p:spTree>
    <p:extLst>
      <p:ext uri="{BB962C8B-B14F-4D97-AF65-F5344CB8AC3E}">
        <p14:creationId xmlns:p14="http://schemas.microsoft.com/office/powerpoint/2010/main" val="1975948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BEAB465-2B3D-8E26-AC4A-F1807AF9112C}"/>
              </a:ext>
            </a:extLst>
          </p:cNvPr>
          <p:cNvPicPr>
            <a:picLocks noGrp="1" noChangeAspect="1"/>
          </p:cNvPicPr>
          <p:nvPr>
            <p:ph idx="1"/>
          </p:nvPr>
        </p:nvPicPr>
        <p:blipFill>
          <a:blip r:embed="rId2"/>
          <a:stretch>
            <a:fillRect/>
          </a:stretch>
        </p:blipFill>
        <p:spPr>
          <a:xfrm>
            <a:off x="570271" y="-43095"/>
            <a:ext cx="8602721" cy="4329960"/>
          </a:xfrm>
        </p:spPr>
      </p:pic>
    </p:spTree>
    <p:extLst>
      <p:ext uri="{BB962C8B-B14F-4D97-AF65-F5344CB8AC3E}">
        <p14:creationId xmlns:p14="http://schemas.microsoft.com/office/powerpoint/2010/main" val="423381861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What about a glucocorticoid free approach? (IFM2017-03)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9012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Manier</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569</a:t>
            </a:r>
          </a:p>
        </p:txBody>
      </p:sp>
      <p:sp>
        <p:nvSpPr>
          <p:cNvPr id="9" name="TextBox 8"/>
          <p:cNvSpPr txBox="1"/>
          <p:nvPr/>
        </p:nvSpPr>
        <p:spPr>
          <a:xfrm>
            <a:off x="341906" y="838986"/>
            <a:ext cx="8460188" cy="206210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12 month efficacy analysis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ORR  77% in RD vs 88% DR (p &lt; 0.03)</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12 month VGPR: 42% vs 58% ( p = 0.013)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Treatment benefit for DR was “detectable” across subgroups defined by ECOG,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Charlson</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ISS, cytogenetics and renal function but not provided in the data update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Among pts achieving at least a VGPR (n = 63), there was no difference in MRD negativity at 12 months (18% vs 33%, p = 0.36)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Tree>
    <p:extLst>
      <p:ext uri="{BB962C8B-B14F-4D97-AF65-F5344CB8AC3E}">
        <p14:creationId xmlns:p14="http://schemas.microsoft.com/office/powerpoint/2010/main" val="17427283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High-Risk MM:</a:t>
            </a:r>
          </a:p>
        </p:txBody>
      </p:sp>
      <p:sp>
        <p:nvSpPr>
          <p:cNvPr id="8" name="Title 1"/>
          <p:cNvSpPr>
            <a:spLocks noGrp="1"/>
          </p:cNvSpPr>
          <p:nvPr>
            <p:ph type="title"/>
          </p:nvPr>
        </p:nvSpPr>
        <p:spPr>
          <a:xfrm>
            <a:off x="181540" y="2668587"/>
            <a:ext cx="7772400" cy="476250"/>
          </a:xfrm>
        </p:spPr>
        <p:txBody>
          <a:bodyPr/>
          <a:lstStyle/>
          <a:p>
            <a:pPr algn="l">
              <a:defRPr/>
            </a:pPr>
            <a:r>
              <a:rPr lang="en-US" sz="2500" dirty="0">
                <a:latin typeface="Garamond" panose="02020404030301010803" pitchFamily="18" charset="0"/>
              </a:rPr>
              <a:t>Interim analysis of the GMMG-Concept Trial </a:t>
            </a:r>
          </a:p>
        </p:txBody>
      </p:sp>
    </p:spTree>
    <p:extLst>
      <p:ext uri="{BB962C8B-B14F-4D97-AF65-F5344CB8AC3E}">
        <p14:creationId xmlns:p14="http://schemas.microsoft.com/office/powerpoint/2010/main" val="22276604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Interim analysis from GMMG-CONCEPT(Abstract 759)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8371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Weisel</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759</a:t>
            </a:r>
          </a:p>
        </p:txBody>
      </p:sp>
      <p:sp>
        <p:nvSpPr>
          <p:cNvPr id="9" name="TextBox 8"/>
          <p:cNvSpPr txBox="1"/>
          <p:nvPr/>
        </p:nvSpPr>
        <p:spPr>
          <a:xfrm>
            <a:off x="341906" y="838986"/>
            <a:ext cx="8460188" cy="2554545"/>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153 pts with HR cytogenetics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incl</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del17p (44.0%), t(4;14) (38.4%), t(14;16) (15.2%), gain/amp 1q (36.0%) enrolled in either at TE or TNE arm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For the interim analysis, TE-ITT = 99 (median age 58), TNE-TT = 26 (median age 74)</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TE-ITT: Isa-</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KRd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6 cycles  HDM  Isa-</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KRd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4 cycles  Isa-KR maintenance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TNE-ITT: Isa-</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KRd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12 cycles  Isa-KR maintenance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Primary endpoint: MRD negativity at 10</a:t>
            </a:r>
            <a:r>
              <a:rPr kumimoji="0" lang="en-US" sz="1600" b="0" i="0" u="none" strike="noStrike" kern="1200" cap="none" spc="0" normalizeH="0" baseline="3000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-5</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following consolidation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Secondary endpoint: PFS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H</a:t>
            </a:r>
            <a:r>
              <a:rPr kumimoji="0" lang="en-US" sz="1600" b="0" i="0" u="none" strike="noStrike" kern="1200" cap="none" spc="0" normalizeH="0" baseline="-2500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0</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MRD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neg</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 rate ≤ 50% (TE), ≤ 30% (TNE)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Tree>
    <p:extLst>
      <p:ext uri="{BB962C8B-B14F-4D97-AF65-F5344CB8AC3E}">
        <p14:creationId xmlns:p14="http://schemas.microsoft.com/office/powerpoint/2010/main" val="11311225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0"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Interim analysis from GMMG-CONCEPT(Abstract 759)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8" name="TextBox 7"/>
          <p:cNvSpPr txBox="1"/>
          <p:nvPr/>
        </p:nvSpPr>
        <p:spPr>
          <a:xfrm>
            <a:off x="7449994" y="4062890"/>
            <a:ext cx="138371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Weisel</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759</a:t>
            </a:r>
          </a:p>
        </p:txBody>
      </p:sp>
      <p:sp>
        <p:nvSpPr>
          <p:cNvPr id="9" name="TextBox 8"/>
          <p:cNvSpPr txBox="1"/>
          <p:nvPr/>
        </p:nvSpPr>
        <p:spPr>
          <a:xfrm>
            <a:off x="349857" y="838986"/>
            <a:ext cx="8460188" cy="304698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MRD results: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TE-ITT 67.7% MRD negative (p= 0.0004)</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TNE-ITT 57.7% MRD negative (p=0.012)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Response rates: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TE-ITT 94.9% ORR, with 72.7% CR or better, 18.2% VGPR</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TNE-ITT: ORR not reported, with 57.7% CR or better, 3.8% VGPR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Safety: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85.2% of pts with grade ≥ 3 AE</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rPr>
              <a:t>Serious AE in 64.8% of pts, leading to discontinuation in 5 patients.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sym typeface="Wingdings" panose="05000000000000000000" pitchFamily="2" charset="2"/>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Tree>
    <p:extLst>
      <p:ext uri="{BB962C8B-B14F-4D97-AF65-F5344CB8AC3E}">
        <p14:creationId xmlns:p14="http://schemas.microsoft.com/office/powerpoint/2010/main" val="81747827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Relapsed and Refractory MM:</a:t>
            </a:r>
          </a:p>
        </p:txBody>
      </p:sp>
      <p:sp>
        <p:nvSpPr>
          <p:cNvPr id="8" name="Title 1"/>
          <p:cNvSpPr>
            <a:spLocks noGrp="1"/>
          </p:cNvSpPr>
          <p:nvPr>
            <p:ph type="title"/>
          </p:nvPr>
        </p:nvSpPr>
        <p:spPr>
          <a:xfrm>
            <a:off x="181540" y="2668587"/>
            <a:ext cx="7772400" cy="476250"/>
          </a:xfrm>
        </p:spPr>
        <p:txBody>
          <a:bodyPr/>
          <a:lstStyle/>
          <a:p>
            <a:pPr algn="l">
              <a:defRPr/>
            </a:pPr>
            <a:r>
              <a:rPr lang="en-US" sz="2500" dirty="0">
                <a:latin typeface="Garamond" panose="02020404030301010803" pitchFamily="18" charset="0"/>
              </a:rPr>
              <a:t>Update from APOLLO</a:t>
            </a:r>
          </a:p>
        </p:txBody>
      </p:sp>
    </p:spTree>
    <p:extLst>
      <p:ext uri="{BB962C8B-B14F-4D97-AF65-F5344CB8AC3E}">
        <p14:creationId xmlns:p14="http://schemas.microsoft.com/office/powerpoint/2010/main" val="35570845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Apollo: </a:t>
            </a:r>
            <a:r>
              <a:rPr lang="en-US" sz="2500" b="1" dirty="0" err="1">
                <a:solidFill>
                  <a:srgbClr val="002E51"/>
                </a:solidFill>
                <a:latin typeface="Garamond" panose="02020404030301010803" pitchFamily="18" charset="0"/>
              </a:rPr>
              <a:t>DPd</a:t>
            </a:r>
            <a:r>
              <a:rPr lang="en-US" sz="2500" b="1" dirty="0">
                <a:solidFill>
                  <a:srgbClr val="002E51"/>
                </a:solidFill>
                <a:latin typeface="Garamond" panose="02020404030301010803" pitchFamily="18" charset="0"/>
              </a:rPr>
              <a:t> vs </a:t>
            </a:r>
            <a:r>
              <a:rPr lang="en-US" sz="2500" b="1" dirty="0" err="1">
                <a:solidFill>
                  <a:srgbClr val="002E51"/>
                </a:solidFill>
                <a:latin typeface="Garamond" panose="02020404030301010803" pitchFamily="18" charset="0"/>
              </a:rPr>
              <a:t>Pd</a:t>
            </a:r>
            <a:r>
              <a:rPr lang="en-US" sz="2500" b="1" dirty="0">
                <a:solidFill>
                  <a:srgbClr val="002E51"/>
                </a:solidFill>
                <a:latin typeface="Garamond" panose="02020404030301010803" pitchFamily="18" charset="0"/>
              </a:rPr>
              <a:t> in RRMM (Abstract 3236)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2" name="Picture 1"/>
          <p:cNvPicPr>
            <a:picLocks noChangeAspect="1"/>
          </p:cNvPicPr>
          <p:nvPr/>
        </p:nvPicPr>
        <p:blipFill>
          <a:blip r:embed="rId4"/>
          <a:stretch>
            <a:fillRect/>
          </a:stretch>
        </p:blipFill>
        <p:spPr>
          <a:xfrm>
            <a:off x="556217" y="465473"/>
            <a:ext cx="8031566" cy="3704251"/>
          </a:xfrm>
          <a:prstGeom prst="rect">
            <a:avLst/>
          </a:prstGeom>
        </p:spPr>
      </p:pic>
      <p:sp>
        <p:nvSpPr>
          <p:cNvPr id="121" name="TextBox 120"/>
          <p:cNvSpPr txBox="1"/>
          <p:nvPr/>
        </p:nvSpPr>
        <p:spPr>
          <a:xfrm>
            <a:off x="6910721" y="4136485"/>
            <a:ext cx="167706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Dimopolous</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3236</a:t>
            </a:r>
          </a:p>
        </p:txBody>
      </p:sp>
    </p:spTree>
    <p:extLst>
      <p:ext uri="{BB962C8B-B14F-4D97-AF65-F5344CB8AC3E}">
        <p14:creationId xmlns:p14="http://schemas.microsoft.com/office/powerpoint/2010/main" val="14620244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Apollo: </a:t>
            </a:r>
            <a:r>
              <a:rPr lang="en-US" sz="2500" b="1" dirty="0" err="1">
                <a:solidFill>
                  <a:srgbClr val="002E51"/>
                </a:solidFill>
                <a:latin typeface="Garamond" panose="02020404030301010803" pitchFamily="18" charset="0"/>
              </a:rPr>
              <a:t>DPd</a:t>
            </a:r>
            <a:r>
              <a:rPr lang="en-US" sz="2500" b="1" dirty="0">
                <a:solidFill>
                  <a:srgbClr val="002E51"/>
                </a:solidFill>
                <a:latin typeface="Garamond" panose="02020404030301010803" pitchFamily="18" charset="0"/>
              </a:rPr>
              <a:t> vs </a:t>
            </a:r>
            <a:r>
              <a:rPr lang="en-US" sz="2500" b="1" dirty="0" err="1">
                <a:solidFill>
                  <a:srgbClr val="002E51"/>
                </a:solidFill>
                <a:latin typeface="Garamond" panose="02020404030301010803" pitchFamily="18" charset="0"/>
              </a:rPr>
              <a:t>Pd</a:t>
            </a:r>
            <a:r>
              <a:rPr lang="en-US" sz="2500" b="1" dirty="0">
                <a:solidFill>
                  <a:srgbClr val="002E51"/>
                </a:solidFill>
                <a:latin typeface="Garamond" panose="02020404030301010803" pitchFamily="18" charset="0"/>
              </a:rPr>
              <a:t> in RRMM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3" name="Picture 2"/>
          <p:cNvPicPr>
            <a:picLocks noChangeAspect="1"/>
          </p:cNvPicPr>
          <p:nvPr/>
        </p:nvPicPr>
        <p:blipFill>
          <a:blip r:embed="rId4"/>
          <a:stretch>
            <a:fillRect/>
          </a:stretch>
        </p:blipFill>
        <p:spPr>
          <a:xfrm>
            <a:off x="524210" y="484557"/>
            <a:ext cx="8095580" cy="3699983"/>
          </a:xfrm>
          <a:prstGeom prst="rect">
            <a:avLst/>
          </a:prstGeom>
        </p:spPr>
      </p:pic>
      <p:sp>
        <p:nvSpPr>
          <p:cNvPr id="171" name="TextBox 170"/>
          <p:cNvSpPr txBox="1"/>
          <p:nvPr/>
        </p:nvSpPr>
        <p:spPr>
          <a:xfrm>
            <a:off x="6910721" y="4136485"/>
            <a:ext cx="167706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Dimopolous</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3236</a:t>
            </a:r>
          </a:p>
        </p:txBody>
      </p:sp>
    </p:spTree>
    <p:extLst>
      <p:ext uri="{BB962C8B-B14F-4D97-AF65-F5344CB8AC3E}">
        <p14:creationId xmlns:p14="http://schemas.microsoft.com/office/powerpoint/2010/main" val="39063241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Apollo: </a:t>
            </a:r>
            <a:r>
              <a:rPr lang="en-US" sz="2500" b="1" dirty="0" err="1">
                <a:solidFill>
                  <a:srgbClr val="002E51"/>
                </a:solidFill>
                <a:latin typeface="Garamond" panose="02020404030301010803" pitchFamily="18" charset="0"/>
              </a:rPr>
              <a:t>DPd</a:t>
            </a:r>
            <a:r>
              <a:rPr lang="en-US" sz="2500" b="1" dirty="0">
                <a:solidFill>
                  <a:srgbClr val="002E51"/>
                </a:solidFill>
                <a:latin typeface="Garamond" panose="02020404030301010803" pitchFamily="18" charset="0"/>
              </a:rPr>
              <a:t> vs </a:t>
            </a:r>
            <a:r>
              <a:rPr lang="en-US" sz="2500" b="1" dirty="0" err="1">
                <a:solidFill>
                  <a:srgbClr val="002E51"/>
                </a:solidFill>
                <a:latin typeface="Garamond" panose="02020404030301010803" pitchFamily="18" charset="0"/>
              </a:rPr>
              <a:t>Pd</a:t>
            </a:r>
            <a:r>
              <a:rPr lang="en-US" sz="2500" b="1" dirty="0">
                <a:solidFill>
                  <a:srgbClr val="002E51"/>
                </a:solidFill>
                <a:latin typeface="Garamond" panose="02020404030301010803" pitchFamily="18" charset="0"/>
              </a:rPr>
              <a:t> in RRMM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8" name="Picture 7"/>
          <p:cNvPicPr>
            <a:picLocks noChangeAspect="1"/>
          </p:cNvPicPr>
          <p:nvPr/>
        </p:nvPicPr>
        <p:blipFill>
          <a:blip r:embed="rId4"/>
          <a:stretch>
            <a:fillRect/>
          </a:stretch>
        </p:blipFill>
        <p:spPr>
          <a:xfrm>
            <a:off x="556217" y="482477"/>
            <a:ext cx="8031566" cy="3674378"/>
          </a:xfrm>
          <a:prstGeom prst="rect">
            <a:avLst/>
          </a:prstGeom>
        </p:spPr>
      </p:pic>
      <p:sp>
        <p:nvSpPr>
          <p:cNvPr id="9" name="TextBox 8"/>
          <p:cNvSpPr txBox="1"/>
          <p:nvPr/>
        </p:nvSpPr>
        <p:spPr>
          <a:xfrm>
            <a:off x="6910721" y="4136485"/>
            <a:ext cx="167706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Dimopolous</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3236</a:t>
            </a:r>
          </a:p>
        </p:txBody>
      </p:sp>
    </p:spTree>
    <p:extLst>
      <p:ext uri="{BB962C8B-B14F-4D97-AF65-F5344CB8AC3E}">
        <p14:creationId xmlns:p14="http://schemas.microsoft.com/office/powerpoint/2010/main" val="73601053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8363"/>
            <a:ext cx="9215692" cy="5196626"/>
          </a:xfrm>
          <a:prstGeom prst="rect">
            <a:avLst/>
          </a:prstGeom>
        </p:spPr>
      </p:pic>
      <p:sp>
        <p:nvSpPr>
          <p:cNvPr id="4" name="Title 3"/>
          <p:cNvSpPr>
            <a:spLocks noGrp="1"/>
          </p:cNvSpPr>
          <p:nvPr>
            <p:ph type="title"/>
          </p:nvPr>
        </p:nvSpPr>
        <p:spPr/>
        <p:txBody>
          <a:bodyPr/>
          <a:lstStyle/>
          <a:p>
            <a:pPr algn="l"/>
            <a:r>
              <a:rPr lang="en-US" sz="2500" b="1" dirty="0">
                <a:solidFill>
                  <a:srgbClr val="002E51"/>
                </a:solidFill>
                <a:latin typeface="Garamond" panose="02020404030301010803" pitchFamily="18" charset="0"/>
              </a:rPr>
              <a:t>APOLLO: </a:t>
            </a:r>
            <a:r>
              <a:rPr lang="en-US" sz="2500" b="1" dirty="0" err="1">
                <a:solidFill>
                  <a:srgbClr val="002E51"/>
                </a:solidFill>
                <a:latin typeface="Garamond" panose="02020404030301010803" pitchFamily="18" charset="0"/>
              </a:rPr>
              <a:t>DPd</a:t>
            </a:r>
            <a:r>
              <a:rPr lang="en-US" sz="2500" b="1" dirty="0">
                <a:solidFill>
                  <a:srgbClr val="002E51"/>
                </a:solidFill>
                <a:latin typeface="Garamond" panose="02020404030301010803" pitchFamily="18" charset="0"/>
              </a:rPr>
              <a:t> vs </a:t>
            </a:r>
            <a:r>
              <a:rPr lang="en-US" sz="2500" b="1" dirty="0" err="1">
                <a:solidFill>
                  <a:srgbClr val="002E51"/>
                </a:solidFill>
                <a:latin typeface="Garamond" panose="02020404030301010803" pitchFamily="18" charset="0"/>
              </a:rPr>
              <a:t>Pd</a:t>
            </a:r>
            <a:r>
              <a:rPr lang="en-US" sz="2500" b="1" dirty="0">
                <a:solidFill>
                  <a:srgbClr val="002E51"/>
                </a:solidFill>
                <a:latin typeface="Garamond" panose="02020404030301010803" pitchFamily="18" charset="0"/>
              </a:rPr>
              <a:t> in RRMM (Abstract 3236) </a:t>
            </a:r>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sp>
        <p:nvSpPr>
          <p:cNvPr id="9" name="TextBox 8"/>
          <p:cNvSpPr txBox="1"/>
          <p:nvPr/>
        </p:nvSpPr>
        <p:spPr>
          <a:xfrm>
            <a:off x="341906" y="838986"/>
            <a:ext cx="8460188" cy="2308324"/>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Final OS and safety results with a median follow up of 39.6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(n=304)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Almost all patients received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subQ</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daratumumab</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(7 received IV prior to protocol amendment)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Median age = 67, median 2 prior lines of therapy, 79.6%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lenalidomide</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refractory, 42.5 % double refractory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PFS longer with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DPd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(12.4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vs 6.9 months, p&lt; 0.05); </a:t>
            </a:r>
            <a:r>
              <a:rPr kumimoji="0" lang="en-US" sz="16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No OS benefit</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(34.4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vs 23.7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mo</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p = 0.19)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70% of the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Pd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arm went on to receive post-protocol therapy with an anti-CD48 ab at relapse.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Grade ¾ pneumonia (14.1% v 7.3%) and serious AE (53.7% vs 40%) higher in the </a:t>
            </a:r>
            <a:r>
              <a:rPr kumimoji="0" lang="en-US" sz="1600" b="0"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charset="0"/>
              </a:rPr>
              <a:t>DPd</a:t>
            </a:r>
            <a:r>
              <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rPr>
              <a:t> arm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charset="0"/>
            </a:endParaRPr>
          </a:p>
        </p:txBody>
      </p:sp>
      <p:sp>
        <p:nvSpPr>
          <p:cNvPr id="10" name="TextBox 9"/>
          <p:cNvSpPr txBox="1"/>
          <p:nvPr/>
        </p:nvSpPr>
        <p:spPr>
          <a:xfrm>
            <a:off x="6910721" y="4041871"/>
            <a:ext cx="1677062"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Garamond "/>
                <a:ea typeface="ＭＳ Ｐゴシック" charset="0"/>
              </a:rPr>
              <a:t>Dimopolous</a:t>
            </a:r>
            <a:r>
              <a:rPr kumimoji="0" lang="en-US" sz="800" b="0" i="0" u="none" strike="noStrike" kern="1200" cap="none" spc="0" normalizeH="0" baseline="0" noProof="0" dirty="0">
                <a:ln>
                  <a:noFill/>
                </a:ln>
                <a:solidFill>
                  <a:srgbClr val="000000"/>
                </a:solidFill>
                <a:effectLst/>
                <a:uLnTx/>
                <a:uFillTx/>
                <a:latin typeface="Garamond "/>
                <a:ea typeface="ＭＳ Ｐゴシック" charset="0"/>
              </a:rPr>
              <a:t>, et al. Abstract 3236</a:t>
            </a:r>
          </a:p>
        </p:txBody>
      </p:sp>
    </p:spTree>
    <p:extLst>
      <p:ext uri="{BB962C8B-B14F-4D97-AF65-F5344CB8AC3E}">
        <p14:creationId xmlns:p14="http://schemas.microsoft.com/office/powerpoint/2010/main" val="35840275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sp>
        <p:nvSpPr>
          <p:cNvPr id="7" name="Text Placeholder 2"/>
          <p:cNvSpPr txBox="1">
            <a:spLocks noChangeArrowheads="1"/>
          </p:cNvSpPr>
          <p:nvPr/>
        </p:nvSpPr>
        <p:spPr bwMode="auto">
          <a:xfrm>
            <a:off x="132377" y="2156619"/>
            <a:ext cx="7772400" cy="15001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Garamond" panose="02020404030301010803" pitchFamily="18" charset="0"/>
                <a:ea typeface="ＭＳ Ｐゴシック"/>
              </a:rPr>
              <a:t>Conclusions &amp; Parting Thoughts</a:t>
            </a:r>
          </a:p>
        </p:txBody>
      </p:sp>
    </p:spTree>
    <p:extLst>
      <p:ext uri="{BB962C8B-B14F-4D97-AF65-F5344CB8AC3E}">
        <p14:creationId xmlns:p14="http://schemas.microsoft.com/office/powerpoint/2010/main" val="249851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r>
              <a:rPr lang="en-US" b="1" kern="1200" dirty="0">
                <a:solidFill>
                  <a:srgbClr val="002E51"/>
                </a:solidFill>
                <a:latin typeface="Arial" panose="020B0604020202020204" pitchFamily="34" charset="0"/>
                <a:cs typeface="Arial" panose="020B0604020202020204" pitchFamily="34" charset="0"/>
              </a:rPr>
              <a:t>Sharyn Foster, RPh, MBA</a:t>
            </a:r>
            <a:br>
              <a:rPr lang="en-US" kern="1200" dirty="0">
                <a:solidFill>
                  <a:srgbClr val="002060"/>
                </a:solidFill>
                <a:latin typeface="Arial" panose="020B0604020202020204" pitchFamily="34" charset="0"/>
                <a:cs typeface="Arial" panose="020B0604020202020204" pitchFamily="34" charset="0"/>
              </a:rPr>
            </a:br>
            <a:r>
              <a:rPr lang="en-US" kern="1200" dirty="0">
                <a:solidFill>
                  <a:srgbClr val="002060"/>
                </a:solidFill>
                <a:latin typeface="Arial" panose="020B0604020202020204" pitchFamily="34" charset="0"/>
                <a:cs typeface="Arial" panose="020B0604020202020204" pitchFamily="34" charset="0"/>
              </a:rPr>
              <a:t>Executive Director, Global Ambassador Strategies - Oncology</a:t>
            </a:r>
          </a:p>
          <a:p>
            <a:pPr marL="0" indent="0" algn="ctr" defTabSz="1619594">
              <a:spcBef>
                <a:spcPts val="0"/>
              </a:spcBef>
              <a:buNone/>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356127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1E91B56-1FD3-DA9D-370E-15FBA725F4B2}"/>
              </a:ext>
            </a:extLst>
          </p:cNvPr>
          <p:cNvPicPr>
            <a:picLocks noGrp="1" noChangeAspect="1"/>
          </p:cNvPicPr>
          <p:nvPr>
            <p:ph idx="1"/>
          </p:nvPr>
        </p:nvPicPr>
        <p:blipFill>
          <a:blip r:embed="rId2"/>
          <a:stretch>
            <a:fillRect/>
          </a:stretch>
        </p:blipFill>
        <p:spPr>
          <a:xfrm>
            <a:off x="856336" y="0"/>
            <a:ext cx="8287663" cy="4285576"/>
          </a:xfrm>
        </p:spPr>
      </p:pic>
    </p:spTree>
    <p:extLst>
      <p:ext uri="{BB962C8B-B14F-4D97-AF65-F5344CB8AC3E}">
        <p14:creationId xmlns:p14="http://schemas.microsoft.com/office/powerpoint/2010/main" val="3064190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60504" y="1320806"/>
            <a:ext cx="7184572" cy="2915920"/>
          </a:xfrm>
        </p:spPr>
        <p:txBody>
          <a:bodyPr/>
          <a:lstStyle/>
          <a:p>
            <a:r>
              <a:rPr lang="en-US" sz="4800" b="1" dirty="0">
                <a:solidFill>
                  <a:srgbClr val="003767"/>
                </a:solidFill>
                <a:latin typeface="Arial" panose="020B0604020202020204" pitchFamily="34" charset="0"/>
                <a:cs typeface="Arial" panose="020B0604020202020204" pitchFamily="34" charset="0"/>
              </a:rPr>
              <a:t>Question-and-Answer</a:t>
            </a:r>
            <a:endParaRPr lang="en-US" sz="4800" kern="1200" dirty="0">
              <a:solidFill>
                <a:srgbClr val="002060"/>
              </a:solidFill>
              <a:latin typeface="Arial" panose="020B0604020202020204" pitchFamily="34" charset="0"/>
              <a:cs typeface="Arial" panose="020B0604020202020204" pitchFamily="34" charset="0"/>
            </a:endParaRPr>
          </a:p>
          <a:p>
            <a:endParaRPr lang="en-US" dirty="0">
              <a:solidFill>
                <a:srgbClr val="002E51"/>
              </a:solidFill>
            </a:endParaRPr>
          </a:p>
        </p:txBody>
      </p:sp>
    </p:spTree>
    <p:extLst>
      <p:ext uri="{BB962C8B-B14F-4D97-AF65-F5344CB8AC3E}">
        <p14:creationId xmlns:p14="http://schemas.microsoft.com/office/powerpoint/2010/main" val="10636594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91348" y="1260181"/>
            <a:ext cx="7392040" cy="2204975"/>
          </a:xfrm>
        </p:spPr>
        <p:txBody>
          <a:bodyPr/>
          <a:lstStyle/>
          <a:p>
            <a:pPr marL="0" indent="0" algn="ctr">
              <a:buNone/>
            </a:pPr>
            <a:r>
              <a:rPr lang="en-US" sz="4800" b="1" dirty="0">
                <a:solidFill>
                  <a:srgbClr val="003767"/>
                </a:solidFill>
                <a:latin typeface="Arial" panose="020B0604020202020204" pitchFamily="34" charset="0"/>
                <a:cs typeface="Arial" panose="020B0604020202020204" pitchFamily="34" charset="0"/>
              </a:rPr>
              <a:t>Concluding Remarks</a:t>
            </a:r>
            <a:br>
              <a:rPr lang="en-US" sz="4800" b="1" dirty="0">
                <a:solidFill>
                  <a:srgbClr val="003767"/>
                </a:solidFill>
                <a:latin typeface="Arial" panose="020B0604020202020204" pitchFamily="34" charset="0"/>
                <a:cs typeface="Arial" panose="020B0604020202020204" pitchFamily="34" charset="0"/>
              </a:rPr>
            </a:br>
            <a:r>
              <a:rPr lang="en-US" sz="4800" b="1" dirty="0">
                <a:solidFill>
                  <a:srgbClr val="003767"/>
                </a:solidFill>
                <a:latin typeface="Arial" panose="020B0604020202020204" pitchFamily="34" charset="0"/>
                <a:cs typeface="Arial" panose="020B0604020202020204" pitchFamily="34" charset="0"/>
              </a:rPr>
              <a:t>Thank you for attending!</a:t>
            </a:r>
            <a:endParaRPr lang="en-US" sz="4800" dirty="0"/>
          </a:p>
        </p:txBody>
      </p:sp>
    </p:spTree>
    <p:extLst>
      <p:ext uri="{BB962C8B-B14F-4D97-AF65-F5344CB8AC3E}">
        <p14:creationId xmlns:p14="http://schemas.microsoft.com/office/powerpoint/2010/main" val="6810028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3" name="Picture 2" descr="Icon&#10;&#10;Description automatically generated with medium confidence">
            <a:extLst>
              <a:ext uri="{FF2B5EF4-FFF2-40B4-BE49-F238E27FC236}">
                <a16:creationId xmlns:a16="http://schemas.microsoft.com/office/drawing/2014/main" id="{2F5A22B1-239E-7D6D-AC85-450429D42B7B}"/>
              </a:ext>
            </a:extLst>
          </p:cNvPr>
          <p:cNvPicPr>
            <a:picLocks noChangeAspect="1"/>
          </p:cNvPicPr>
          <p:nvPr/>
        </p:nvPicPr>
        <p:blipFill>
          <a:blip r:embed="rId2"/>
          <a:stretch>
            <a:fillRect/>
          </a:stretch>
        </p:blipFill>
        <p:spPr>
          <a:xfrm>
            <a:off x="2885354" y="2574131"/>
            <a:ext cx="3373291" cy="113321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FB6CAE1-C200-9254-71D1-61C312AF08E5}"/>
              </a:ext>
            </a:extLst>
          </p:cNvPr>
          <p:cNvPicPr>
            <a:picLocks noChangeAspect="1"/>
          </p:cNvPicPr>
          <p:nvPr/>
        </p:nvPicPr>
        <p:blipFill>
          <a:blip r:embed="rId3"/>
          <a:stretch>
            <a:fillRect/>
          </a:stretch>
        </p:blipFill>
        <p:spPr>
          <a:xfrm>
            <a:off x="1804334" y="1316200"/>
            <a:ext cx="5535331" cy="774081"/>
          </a:xfrm>
          <a:prstGeom prst="rect">
            <a:avLst/>
          </a:prstGeom>
        </p:spPr>
      </p:pic>
    </p:spTree>
    <p:extLst>
      <p:ext uri="{BB962C8B-B14F-4D97-AF65-F5344CB8AC3E}">
        <p14:creationId xmlns:p14="http://schemas.microsoft.com/office/powerpoint/2010/main" val="2530146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CB5A-3856-295F-5091-98E19F011ADE}"/>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E72C6346-697B-4397-10F0-62788C6ACBE5}"/>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3359F895-E632-6374-C91E-85981BF60B39}"/>
              </a:ext>
            </a:extLst>
          </p:cNvPr>
          <p:cNvPicPr>
            <a:picLocks noChangeAspect="1"/>
          </p:cNvPicPr>
          <p:nvPr/>
        </p:nvPicPr>
        <p:blipFill>
          <a:blip r:embed="rId2"/>
          <a:stretch>
            <a:fillRect/>
          </a:stretch>
        </p:blipFill>
        <p:spPr>
          <a:xfrm>
            <a:off x="372492" y="62871"/>
            <a:ext cx="8171740" cy="4320186"/>
          </a:xfrm>
          <a:prstGeom prst="rect">
            <a:avLst/>
          </a:prstGeom>
        </p:spPr>
      </p:pic>
    </p:spTree>
    <p:extLst>
      <p:ext uri="{BB962C8B-B14F-4D97-AF65-F5344CB8AC3E}">
        <p14:creationId xmlns:p14="http://schemas.microsoft.com/office/powerpoint/2010/main" val="123701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highlight>
                  <a:srgbClr val="FFFF00"/>
                </a:highlight>
              </a:rPr>
              <a:t>Mechanism of Action</a:t>
            </a:r>
          </a:p>
          <a:p>
            <a:r>
              <a:rPr lang="en-US" dirty="0"/>
              <a:t>Role of Proteosome Inhibitors in First Line Therapy</a:t>
            </a:r>
          </a:p>
          <a:p>
            <a:r>
              <a:rPr lang="en-US" dirty="0"/>
              <a:t>Side-Effects  </a:t>
            </a:r>
          </a:p>
          <a:p>
            <a:r>
              <a:rPr lang="en-US" dirty="0"/>
              <a:t>Mechanism of Resistance</a:t>
            </a:r>
          </a:p>
          <a:p>
            <a:r>
              <a:rPr lang="en-US" dirty="0"/>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317713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DF20E06-5B7E-89F1-AB2D-AE76C8C9A6E1}"/>
              </a:ext>
            </a:extLst>
          </p:cNvPr>
          <p:cNvPicPr>
            <a:picLocks noGrp="1" noChangeAspect="1"/>
          </p:cNvPicPr>
          <p:nvPr>
            <p:ph idx="1"/>
          </p:nvPr>
        </p:nvPicPr>
        <p:blipFill>
          <a:blip r:embed="rId2"/>
          <a:stretch>
            <a:fillRect/>
          </a:stretch>
        </p:blipFill>
        <p:spPr>
          <a:xfrm>
            <a:off x="668594" y="0"/>
            <a:ext cx="7806812" cy="4249051"/>
          </a:xfrm>
        </p:spPr>
      </p:pic>
    </p:spTree>
    <p:extLst>
      <p:ext uri="{BB962C8B-B14F-4D97-AF65-F5344CB8AC3E}">
        <p14:creationId xmlns:p14="http://schemas.microsoft.com/office/powerpoint/2010/main" val="1014847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A0872-183C-13F9-3A93-4936CD30C4CD}"/>
              </a:ext>
            </a:extLst>
          </p:cNvPr>
          <p:cNvPicPr>
            <a:picLocks noChangeAspect="1"/>
          </p:cNvPicPr>
          <p:nvPr/>
        </p:nvPicPr>
        <p:blipFill>
          <a:blip r:embed="rId2"/>
          <a:stretch>
            <a:fillRect/>
          </a:stretch>
        </p:blipFill>
        <p:spPr>
          <a:xfrm>
            <a:off x="592328" y="22456"/>
            <a:ext cx="7493612" cy="4254576"/>
          </a:xfrm>
          <a:prstGeom prst="rect">
            <a:avLst/>
          </a:prstGeom>
        </p:spPr>
      </p:pic>
    </p:spTree>
    <p:extLst>
      <p:ext uri="{BB962C8B-B14F-4D97-AF65-F5344CB8AC3E}">
        <p14:creationId xmlns:p14="http://schemas.microsoft.com/office/powerpoint/2010/main" val="326683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029E7-728E-78DF-2275-7AD5F30373E5}"/>
              </a:ext>
            </a:extLst>
          </p:cNvPr>
          <p:cNvPicPr>
            <a:picLocks noChangeAspect="1"/>
          </p:cNvPicPr>
          <p:nvPr/>
        </p:nvPicPr>
        <p:blipFill>
          <a:blip r:embed="rId2"/>
          <a:stretch>
            <a:fillRect/>
          </a:stretch>
        </p:blipFill>
        <p:spPr>
          <a:xfrm>
            <a:off x="1206816" y="158338"/>
            <a:ext cx="6187042" cy="4099959"/>
          </a:xfrm>
          <a:prstGeom prst="rect">
            <a:avLst/>
          </a:prstGeom>
        </p:spPr>
      </p:pic>
    </p:spTree>
    <p:extLst>
      <p:ext uri="{BB962C8B-B14F-4D97-AF65-F5344CB8AC3E}">
        <p14:creationId xmlns:p14="http://schemas.microsoft.com/office/powerpoint/2010/main" val="132233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7AC6A-0D1C-23E9-4A73-3CB91F66D258}"/>
              </a:ext>
            </a:extLst>
          </p:cNvPr>
          <p:cNvPicPr>
            <a:picLocks noChangeAspect="1"/>
          </p:cNvPicPr>
          <p:nvPr/>
        </p:nvPicPr>
        <p:blipFill>
          <a:blip r:embed="rId2"/>
          <a:stretch>
            <a:fillRect/>
          </a:stretch>
        </p:blipFill>
        <p:spPr>
          <a:xfrm>
            <a:off x="1582492" y="-36427"/>
            <a:ext cx="5604889" cy="4309967"/>
          </a:xfrm>
          <a:prstGeom prst="rect">
            <a:avLst/>
          </a:prstGeom>
        </p:spPr>
      </p:pic>
    </p:spTree>
    <p:extLst>
      <p:ext uri="{BB962C8B-B14F-4D97-AF65-F5344CB8AC3E}">
        <p14:creationId xmlns:p14="http://schemas.microsoft.com/office/powerpoint/2010/main" val="3849387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BC0A9-01F7-E47A-3D22-0A88CFCB510A}"/>
              </a:ext>
            </a:extLst>
          </p:cNvPr>
          <p:cNvPicPr>
            <a:picLocks noChangeAspect="1"/>
          </p:cNvPicPr>
          <p:nvPr/>
        </p:nvPicPr>
        <p:blipFill>
          <a:blip r:embed="rId3"/>
          <a:stretch>
            <a:fillRect/>
          </a:stretch>
        </p:blipFill>
        <p:spPr>
          <a:xfrm>
            <a:off x="1470332" y="0"/>
            <a:ext cx="6031504" cy="4247536"/>
          </a:xfrm>
          <a:prstGeom prst="rect">
            <a:avLst/>
          </a:prstGeom>
        </p:spPr>
      </p:pic>
    </p:spTree>
    <p:extLst>
      <p:ext uri="{BB962C8B-B14F-4D97-AF65-F5344CB8AC3E}">
        <p14:creationId xmlns:p14="http://schemas.microsoft.com/office/powerpoint/2010/main" val="270896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BF11D9-336C-9601-4052-AEF7EB964069}"/>
              </a:ext>
            </a:extLst>
          </p:cNvPr>
          <p:cNvPicPr>
            <a:picLocks noGrp="1" noChangeAspect="1"/>
          </p:cNvPicPr>
          <p:nvPr>
            <p:ph idx="1"/>
          </p:nvPr>
        </p:nvPicPr>
        <p:blipFill>
          <a:blip r:embed="rId2"/>
          <a:stretch>
            <a:fillRect/>
          </a:stretch>
        </p:blipFill>
        <p:spPr>
          <a:xfrm>
            <a:off x="567776" y="139700"/>
            <a:ext cx="7695660" cy="4107426"/>
          </a:xfrm>
        </p:spPr>
      </p:pic>
    </p:spTree>
    <p:extLst>
      <p:ext uri="{BB962C8B-B14F-4D97-AF65-F5344CB8AC3E}">
        <p14:creationId xmlns:p14="http://schemas.microsoft.com/office/powerpoint/2010/main" val="3613320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D3D1BEFA-6415-9ED2-4728-AF17731AF3BA}"/>
              </a:ext>
            </a:extLst>
          </p:cNvPr>
          <p:cNvPicPr>
            <a:picLocks noGrp="1" noChangeAspect="1"/>
          </p:cNvPicPr>
          <p:nvPr>
            <p:ph idx="1"/>
          </p:nvPr>
        </p:nvPicPr>
        <p:blipFill>
          <a:blip r:embed="rId2"/>
          <a:stretch>
            <a:fillRect/>
          </a:stretch>
        </p:blipFill>
        <p:spPr>
          <a:xfrm>
            <a:off x="624997" y="88490"/>
            <a:ext cx="7714218" cy="4112014"/>
          </a:xfrm>
        </p:spPr>
      </p:pic>
    </p:spTree>
    <p:extLst>
      <p:ext uri="{BB962C8B-B14F-4D97-AF65-F5344CB8AC3E}">
        <p14:creationId xmlns:p14="http://schemas.microsoft.com/office/powerpoint/2010/main" val="4062067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3" name="Picture 2" descr="Icon&#10;&#10;Description automatically generated with medium confidence">
            <a:extLst>
              <a:ext uri="{FF2B5EF4-FFF2-40B4-BE49-F238E27FC236}">
                <a16:creationId xmlns:a16="http://schemas.microsoft.com/office/drawing/2014/main" id="{2F5A22B1-239E-7D6D-AC85-450429D42B7B}"/>
              </a:ext>
            </a:extLst>
          </p:cNvPr>
          <p:cNvPicPr>
            <a:picLocks noChangeAspect="1"/>
          </p:cNvPicPr>
          <p:nvPr/>
        </p:nvPicPr>
        <p:blipFill>
          <a:blip r:embed="rId2"/>
          <a:stretch>
            <a:fillRect/>
          </a:stretch>
        </p:blipFill>
        <p:spPr>
          <a:xfrm>
            <a:off x="2885354" y="2574131"/>
            <a:ext cx="3373291" cy="1133215"/>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3FB6CAE1-C200-9254-71D1-61C312AF08E5}"/>
              </a:ext>
            </a:extLst>
          </p:cNvPr>
          <p:cNvPicPr>
            <a:picLocks noChangeAspect="1"/>
          </p:cNvPicPr>
          <p:nvPr/>
        </p:nvPicPr>
        <p:blipFill>
          <a:blip r:embed="rId3"/>
          <a:stretch>
            <a:fillRect/>
          </a:stretch>
        </p:blipFill>
        <p:spPr>
          <a:xfrm>
            <a:off x="1804334" y="1316200"/>
            <a:ext cx="5535331" cy="774081"/>
          </a:xfrm>
          <a:prstGeom prst="rect">
            <a:avLst/>
          </a:prstGeom>
        </p:spPr>
      </p:pic>
    </p:spTree>
    <p:extLst>
      <p:ext uri="{BB962C8B-B14F-4D97-AF65-F5344CB8AC3E}">
        <p14:creationId xmlns:p14="http://schemas.microsoft.com/office/powerpoint/2010/main" val="17520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0F337A08-15D0-4C47-ED60-76B2EC0F2B55}"/>
              </a:ext>
            </a:extLst>
          </p:cNvPr>
          <p:cNvPicPr>
            <a:picLocks noGrp="1" noChangeAspect="1"/>
          </p:cNvPicPr>
          <p:nvPr>
            <p:ph idx="1"/>
          </p:nvPr>
        </p:nvPicPr>
        <p:blipFill>
          <a:blip r:embed="rId2"/>
          <a:stretch>
            <a:fillRect/>
          </a:stretch>
        </p:blipFill>
        <p:spPr>
          <a:xfrm>
            <a:off x="648928" y="0"/>
            <a:ext cx="7694751" cy="4277032"/>
          </a:xfrm>
        </p:spPr>
      </p:pic>
    </p:spTree>
    <p:extLst>
      <p:ext uri="{BB962C8B-B14F-4D97-AF65-F5344CB8AC3E}">
        <p14:creationId xmlns:p14="http://schemas.microsoft.com/office/powerpoint/2010/main" val="1032656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3FD104-40EC-2864-485F-E1A4B8AE60F7}"/>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B5A3C82B-0A1A-66F5-E355-E3E137985DA4}"/>
              </a:ext>
            </a:extLst>
          </p:cNvPr>
          <p:cNvPicPr>
            <a:picLocks noChangeAspect="1"/>
          </p:cNvPicPr>
          <p:nvPr/>
        </p:nvPicPr>
        <p:blipFill>
          <a:blip r:embed="rId2"/>
          <a:stretch>
            <a:fillRect/>
          </a:stretch>
        </p:blipFill>
        <p:spPr>
          <a:xfrm>
            <a:off x="2492863" y="71210"/>
            <a:ext cx="4473328" cy="762066"/>
          </a:xfrm>
          <a:prstGeom prst="rect">
            <a:avLst/>
          </a:prstGeom>
        </p:spPr>
      </p:pic>
      <p:pic>
        <p:nvPicPr>
          <p:cNvPr id="11" name="Picture 10">
            <a:extLst>
              <a:ext uri="{FF2B5EF4-FFF2-40B4-BE49-F238E27FC236}">
                <a16:creationId xmlns:a16="http://schemas.microsoft.com/office/drawing/2014/main" id="{E2C22A73-EEC3-E06C-3327-DB3C54A9EF1F}"/>
              </a:ext>
            </a:extLst>
          </p:cNvPr>
          <p:cNvPicPr>
            <a:picLocks noChangeAspect="1"/>
          </p:cNvPicPr>
          <p:nvPr/>
        </p:nvPicPr>
        <p:blipFill>
          <a:blip r:embed="rId3"/>
          <a:stretch>
            <a:fillRect/>
          </a:stretch>
        </p:blipFill>
        <p:spPr>
          <a:xfrm>
            <a:off x="402124" y="823495"/>
            <a:ext cx="3177815" cy="342930"/>
          </a:xfrm>
          <a:prstGeom prst="rect">
            <a:avLst/>
          </a:prstGeom>
        </p:spPr>
      </p:pic>
      <p:pic>
        <p:nvPicPr>
          <p:cNvPr id="13" name="Picture 12">
            <a:extLst>
              <a:ext uri="{FF2B5EF4-FFF2-40B4-BE49-F238E27FC236}">
                <a16:creationId xmlns:a16="http://schemas.microsoft.com/office/drawing/2014/main" id="{D9FD52AF-6A20-7456-0E47-F6C9D0113578}"/>
              </a:ext>
            </a:extLst>
          </p:cNvPr>
          <p:cNvPicPr>
            <a:picLocks noChangeAspect="1"/>
          </p:cNvPicPr>
          <p:nvPr/>
        </p:nvPicPr>
        <p:blipFill>
          <a:blip r:embed="rId4"/>
          <a:stretch>
            <a:fillRect/>
          </a:stretch>
        </p:blipFill>
        <p:spPr>
          <a:xfrm>
            <a:off x="0" y="1615788"/>
            <a:ext cx="3982064" cy="1267348"/>
          </a:xfrm>
          <a:prstGeom prst="rect">
            <a:avLst/>
          </a:prstGeom>
        </p:spPr>
      </p:pic>
      <p:pic>
        <p:nvPicPr>
          <p:cNvPr id="15" name="Picture 14">
            <a:extLst>
              <a:ext uri="{FF2B5EF4-FFF2-40B4-BE49-F238E27FC236}">
                <a16:creationId xmlns:a16="http://schemas.microsoft.com/office/drawing/2014/main" id="{E44E5DB0-DB55-A6E4-EF0C-30FCDA9D1A56}"/>
              </a:ext>
            </a:extLst>
          </p:cNvPr>
          <p:cNvPicPr>
            <a:picLocks noChangeAspect="1"/>
          </p:cNvPicPr>
          <p:nvPr/>
        </p:nvPicPr>
        <p:blipFill>
          <a:blip r:embed="rId5"/>
          <a:stretch>
            <a:fillRect/>
          </a:stretch>
        </p:blipFill>
        <p:spPr>
          <a:xfrm>
            <a:off x="4559768" y="1036704"/>
            <a:ext cx="4812846" cy="3161669"/>
          </a:xfrm>
          <a:prstGeom prst="rect">
            <a:avLst/>
          </a:prstGeom>
        </p:spPr>
      </p:pic>
    </p:spTree>
    <p:extLst>
      <p:ext uri="{BB962C8B-B14F-4D97-AF65-F5344CB8AC3E}">
        <p14:creationId xmlns:p14="http://schemas.microsoft.com/office/powerpoint/2010/main" val="521261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48CD08-A179-21AE-F1C6-F1D5B1CF3272}"/>
              </a:ext>
            </a:extLst>
          </p:cNvPr>
          <p:cNvPicPr>
            <a:picLocks noChangeAspect="1"/>
          </p:cNvPicPr>
          <p:nvPr/>
        </p:nvPicPr>
        <p:blipFill>
          <a:blip r:embed="rId2"/>
          <a:stretch>
            <a:fillRect/>
          </a:stretch>
        </p:blipFill>
        <p:spPr>
          <a:xfrm>
            <a:off x="1571475" y="42904"/>
            <a:ext cx="6001049" cy="4191641"/>
          </a:xfrm>
          <a:prstGeom prst="rect">
            <a:avLst/>
          </a:prstGeom>
        </p:spPr>
      </p:pic>
    </p:spTree>
    <p:extLst>
      <p:ext uri="{BB962C8B-B14F-4D97-AF65-F5344CB8AC3E}">
        <p14:creationId xmlns:p14="http://schemas.microsoft.com/office/powerpoint/2010/main" val="86726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0A4EB3-F201-AB04-9E4E-F487A043DD59}"/>
              </a:ext>
            </a:extLst>
          </p:cNvPr>
          <p:cNvPicPr>
            <a:picLocks noChangeAspect="1"/>
          </p:cNvPicPr>
          <p:nvPr/>
        </p:nvPicPr>
        <p:blipFill>
          <a:blip r:embed="rId2"/>
          <a:stretch>
            <a:fillRect/>
          </a:stretch>
        </p:blipFill>
        <p:spPr>
          <a:xfrm>
            <a:off x="1694000" y="78658"/>
            <a:ext cx="5650697" cy="4185363"/>
          </a:xfrm>
          <a:prstGeom prst="rect">
            <a:avLst/>
          </a:prstGeom>
        </p:spPr>
      </p:pic>
    </p:spTree>
    <p:extLst>
      <p:ext uri="{BB962C8B-B14F-4D97-AF65-F5344CB8AC3E}">
        <p14:creationId xmlns:p14="http://schemas.microsoft.com/office/powerpoint/2010/main" val="1531680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9D59-E858-1468-6484-3578AE1FD315}"/>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B13E1235-92B2-579B-644E-DD1107DD47D6}"/>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25D3DB56-5879-46AD-DA4B-EB6006AC0AFE}"/>
              </a:ext>
            </a:extLst>
          </p:cNvPr>
          <p:cNvPicPr>
            <a:picLocks noChangeAspect="1"/>
          </p:cNvPicPr>
          <p:nvPr/>
        </p:nvPicPr>
        <p:blipFill>
          <a:blip r:embed="rId2"/>
          <a:stretch>
            <a:fillRect/>
          </a:stretch>
        </p:blipFill>
        <p:spPr>
          <a:xfrm>
            <a:off x="26276" y="752793"/>
            <a:ext cx="9091448" cy="3642676"/>
          </a:xfrm>
          <a:prstGeom prst="rect">
            <a:avLst/>
          </a:prstGeom>
        </p:spPr>
      </p:pic>
      <p:pic>
        <p:nvPicPr>
          <p:cNvPr id="7" name="Picture 6">
            <a:extLst>
              <a:ext uri="{FF2B5EF4-FFF2-40B4-BE49-F238E27FC236}">
                <a16:creationId xmlns:a16="http://schemas.microsoft.com/office/drawing/2014/main" id="{6BD72160-17D8-183D-B415-E2205F1AEC9D}"/>
              </a:ext>
            </a:extLst>
          </p:cNvPr>
          <p:cNvPicPr>
            <a:picLocks noChangeAspect="1"/>
          </p:cNvPicPr>
          <p:nvPr/>
        </p:nvPicPr>
        <p:blipFill>
          <a:blip r:embed="rId2"/>
          <a:stretch>
            <a:fillRect/>
          </a:stretch>
        </p:blipFill>
        <p:spPr>
          <a:xfrm>
            <a:off x="26276" y="752793"/>
            <a:ext cx="9091448" cy="3642676"/>
          </a:xfrm>
          <a:prstGeom prst="rect">
            <a:avLst/>
          </a:prstGeom>
        </p:spPr>
      </p:pic>
    </p:spTree>
    <p:extLst>
      <p:ext uri="{BB962C8B-B14F-4D97-AF65-F5344CB8AC3E}">
        <p14:creationId xmlns:p14="http://schemas.microsoft.com/office/powerpoint/2010/main" val="194405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A644-A31B-408B-4912-3EB38B9072C0}"/>
              </a:ext>
            </a:extLst>
          </p:cNvPr>
          <p:cNvSpPr>
            <a:spLocks noGrp="1"/>
          </p:cNvSpPr>
          <p:nvPr>
            <p:ph type="title"/>
          </p:nvPr>
        </p:nvSpPr>
        <p:spPr/>
        <p:txBody>
          <a:bodyPr/>
          <a:lstStyle/>
          <a:p>
            <a:endParaRPr lang="en-US" dirty="0"/>
          </a:p>
        </p:txBody>
      </p:sp>
      <p:sp>
        <p:nvSpPr>
          <p:cNvPr id="3" name="Vertical Text Placeholder 2">
            <a:extLst>
              <a:ext uri="{FF2B5EF4-FFF2-40B4-BE49-F238E27FC236}">
                <a16:creationId xmlns:a16="http://schemas.microsoft.com/office/drawing/2014/main" id="{F61987F4-ECD9-1CC5-E125-5DA814698D96}"/>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8069B369-A3D8-0AE2-4EA2-812C3FF57DA7}"/>
              </a:ext>
            </a:extLst>
          </p:cNvPr>
          <p:cNvPicPr>
            <a:picLocks noChangeAspect="1"/>
          </p:cNvPicPr>
          <p:nvPr/>
        </p:nvPicPr>
        <p:blipFill>
          <a:blip r:embed="rId2"/>
          <a:stretch>
            <a:fillRect/>
          </a:stretch>
        </p:blipFill>
        <p:spPr>
          <a:xfrm>
            <a:off x="2148630" y="1572014"/>
            <a:ext cx="4846740" cy="2004234"/>
          </a:xfrm>
          <a:prstGeom prst="rect">
            <a:avLst/>
          </a:prstGeom>
        </p:spPr>
      </p:pic>
      <p:pic>
        <p:nvPicPr>
          <p:cNvPr id="7" name="Picture 6">
            <a:extLst>
              <a:ext uri="{FF2B5EF4-FFF2-40B4-BE49-F238E27FC236}">
                <a16:creationId xmlns:a16="http://schemas.microsoft.com/office/drawing/2014/main" id="{7D504786-1E3B-44A2-7E84-257465666AAC}"/>
              </a:ext>
            </a:extLst>
          </p:cNvPr>
          <p:cNvPicPr>
            <a:picLocks noChangeAspect="1"/>
          </p:cNvPicPr>
          <p:nvPr/>
        </p:nvPicPr>
        <p:blipFill>
          <a:blip r:embed="rId2"/>
          <a:stretch>
            <a:fillRect/>
          </a:stretch>
        </p:blipFill>
        <p:spPr>
          <a:xfrm>
            <a:off x="364163" y="374073"/>
            <a:ext cx="8627218" cy="3519054"/>
          </a:xfrm>
          <a:prstGeom prst="rect">
            <a:avLst/>
          </a:prstGeom>
        </p:spPr>
      </p:pic>
    </p:spTree>
    <p:extLst>
      <p:ext uri="{BB962C8B-B14F-4D97-AF65-F5344CB8AC3E}">
        <p14:creationId xmlns:p14="http://schemas.microsoft.com/office/powerpoint/2010/main" val="2402939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C2CC1-305C-D29B-C248-09EF397CCCCA}"/>
              </a:ext>
            </a:extLst>
          </p:cNvPr>
          <p:cNvPicPr>
            <a:picLocks noChangeAspect="1"/>
          </p:cNvPicPr>
          <p:nvPr/>
        </p:nvPicPr>
        <p:blipFill>
          <a:blip r:embed="rId2"/>
          <a:stretch>
            <a:fillRect/>
          </a:stretch>
        </p:blipFill>
        <p:spPr>
          <a:xfrm>
            <a:off x="1632435" y="1"/>
            <a:ext cx="5800752" cy="4264728"/>
          </a:xfrm>
          <a:prstGeom prst="rect">
            <a:avLst/>
          </a:prstGeom>
        </p:spPr>
      </p:pic>
    </p:spTree>
    <p:extLst>
      <p:ext uri="{BB962C8B-B14F-4D97-AF65-F5344CB8AC3E}">
        <p14:creationId xmlns:p14="http://schemas.microsoft.com/office/powerpoint/2010/main" val="2927445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67D5D3-0CB9-AE8D-9BDF-BA612E12DA01}"/>
              </a:ext>
            </a:extLst>
          </p:cNvPr>
          <p:cNvPicPr>
            <a:picLocks noGrp="1" noChangeAspect="1"/>
          </p:cNvPicPr>
          <p:nvPr>
            <p:ph idx="1"/>
          </p:nvPr>
        </p:nvPicPr>
        <p:blipFill>
          <a:blip r:embed="rId2"/>
          <a:stretch>
            <a:fillRect/>
          </a:stretch>
        </p:blipFill>
        <p:spPr>
          <a:xfrm>
            <a:off x="757083" y="-13250"/>
            <a:ext cx="7207045" cy="4336958"/>
          </a:xfrm>
        </p:spPr>
      </p:pic>
      <p:pic>
        <p:nvPicPr>
          <p:cNvPr id="6" name="Picture 5">
            <a:extLst>
              <a:ext uri="{FF2B5EF4-FFF2-40B4-BE49-F238E27FC236}">
                <a16:creationId xmlns:a16="http://schemas.microsoft.com/office/drawing/2014/main" id="{F8FD097D-1F94-D3E2-05E9-1E7B802181FF}"/>
              </a:ext>
            </a:extLst>
          </p:cNvPr>
          <p:cNvPicPr>
            <a:picLocks noChangeAspect="1"/>
          </p:cNvPicPr>
          <p:nvPr/>
        </p:nvPicPr>
        <p:blipFill>
          <a:blip r:embed="rId2"/>
          <a:stretch>
            <a:fillRect/>
          </a:stretch>
        </p:blipFill>
        <p:spPr>
          <a:xfrm>
            <a:off x="693084" y="93606"/>
            <a:ext cx="7757832" cy="4961050"/>
          </a:xfrm>
          <a:prstGeom prst="rect">
            <a:avLst/>
          </a:prstGeom>
        </p:spPr>
      </p:pic>
    </p:spTree>
    <p:extLst>
      <p:ext uri="{BB962C8B-B14F-4D97-AF65-F5344CB8AC3E}">
        <p14:creationId xmlns:p14="http://schemas.microsoft.com/office/powerpoint/2010/main" val="384165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9CCC7-AE26-1DEB-002F-8B890784D40F}"/>
              </a:ext>
            </a:extLst>
          </p:cNvPr>
          <p:cNvPicPr>
            <a:picLocks noChangeAspect="1"/>
          </p:cNvPicPr>
          <p:nvPr/>
        </p:nvPicPr>
        <p:blipFill>
          <a:blip r:embed="rId2"/>
          <a:stretch>
            <a:fillRect/>
          </a:stretch>
        </p:blipFill>
        <p:spPr>
          <a:xfrm>
            <a:off x="1035652" y="77145"/>
            <a:ext cx="6721999" cy="4070654"/>
          </a:xfrm>
          <a:prstGeom prst="rect">
            <a:avLst/>
          </a:prstGeom>
        </p:spPr>
      </p:pic>
    </p:spTree>
    <p:extLst>
      <p:ext uri="{BB962C8B-B14F-4D97-AF65-F5344CB8AC3E}">
        <p14:creationId xmlns:p14="http://schemas.microsoft.com/office/powerpoint/2010/main" val="2604274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87CD2-F6AC-2ACC-0A16-A7335AA98005}"/>
              </a:ext>
            </a:extLst>
          </p:cNvPr>
          <p:cNvPicPr>
            <a:picLocks noChangeAspect="1"/>
          </p:cNvPicPr>
          <p:nvPr/>
        </p:nvPicPr>
        <p:blipFill>
          <a:blip r:embed="rId2"/>
          <a:stretch>
            <a:fillRect/>
          </a:stretch>
        </p:blipFill>
        <p:spPr>
          <a:xfrm>
            <a:off x="811168" y="167147"/>
            <a:ext cx="7911319" cy="4070555"/>
          </a:xfrm>
          <a:prstGeom prst="rect">
            <a:avLst/>
          </a:prstGeom>
        </p:spPr>
      </p:pic>
    </p:spTree>
    <p:extLst>
      <p:ext uri="{BB962C8B-B14F-4D97-AF65-F5344CB8AC3E}">
        <p14:creationId xmlns:p14="http://schemas.microsoft.com/office/powerpoint/2010/main" val="3620150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26ABA-DA87-6797-15D7-679D802BC2A6}"/>
              </a:ext>
            </a:extLst>
          </p:cNvPr>
          <p:cNvPicPr>
            <a:picLocks noChangeAspect="1"/>
          </p:cNvPicPr>
          <p:nvPr/>
        </p:nvPicPr>
        <p:blipFill>
          <a:blip r:embed="rId2"/>
          <a:stretch>
            <a:fillRect/>
          </a:stretch>
        </p:blipFill>
        <p:spPr>
          <a:xfrm>
            <a:off x="0" y="6908"/>
            <a:ext cx="9144000" cy="4288285"/>
          </a:xfrm>
          <a:prstGeom prst="rect">
            <a:avLst/>
          </a:prstGeom>
        </p:spPr>
      </p:pic>
    </p:spTree>
    <p:extLst>
      <p:ext uri="{BB962C8B-B14F-4D97-AF65-F5344CB8AC3E}">
        <p14:creationId xmlns:p14="http://schemas.microsoft.com/office/powerpoint/2010/main" val="2247775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EAC0-64FB-961D-5C4D-69BD2DC2699C}"/>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8E32CA4-9A13-E29E-055C-B718B25066E9}"/>
              </a:ext>
            </a:extLst>
          </p:cNvPr>
          <p:cNvPicPr>
            <a:picLocks noGrp="1" noChangeAspect="1"/>
          </p:cNvPicPr>
          <p:nvPr>
            <p:ph sz="half" idx="1"/>
          </p:nvPr>
        </p:nvPicPr>
        <p:blipFill>
          <a:blip r:embed="rId2"/>
          <a:stretch>
            <a:fillRect/>
          </a:stretch>
        </p:blipFill>
        <p:spPr>
          <a:xfrm>
            <a:off x="963561" y="638742"/>
            <a:ext cx="3558720" cy="3618626"/>
          </a:xfrm>
        </p:spPr>
      </p:pic>
      <p:pic>
        <p:nvPicPr>
          <p:cNvPr id="10" name="Content Placeholder 9">
            <a:extLst>
              <a:ext uri="{FF2B5EF4-FFF2-40B4-BE49-F238E27FC236}">
                <a16:creationId xmlns:a16="http://schemas.microsoft.com/office/drawing/2014/main" id="{2663EACD-96D2-D0BE-D727-85DCD9E7F7C0}"/>
              </a:ext>
            </a:extLst>
          </p:cNvPr>
          <p:cNvPicPr>
            <a:picLocks noGrp="1" noChangeAspect="1"/>
          </p:cNvPicPr>
          <p:nvPr>
            <p:ph sz="half" idx="2"/>
          </p:nvPr>
        </p:nvPicPr>
        <p:blipFill>
          <a:blip r:embed="rId3"/>
          <a:stretch>
            <a:fillRect/>
          </a:stretch>
        </p:blipFill>
        <p:spPr>
          <a:xfrm>
            <a:off x="5241321" y="914400"/>
            <a:ext cx="2867019" cy="3342968"/>
          </a:xfrm>
        </p:spPr>
      </p:pic>
      <p:pic>
        <p:nvPicPr>
          <p:cNvPr id="8" name="Picture 7">
            <a:extLst>
              <a:ext uri="{FF2B5EF4-FFF2-40B4-BE49-F238E27FC236}">
                <a16:creationId xmlns:a16="http://schemas.microsoft.com/office/drawing/2014/main" id="{FB573EE0-2803-99FD-6415-F0A59BD3C62E}"/>
              </a:ext>
            </a:extLst>
          </p:cNvPr>
          <p:cNvPicPr>
            <a:picLocks noChangeAspect="1"/>
          </p:cNvPicPr>
          <p:nvPr/>
        </p:nvPicPr>
        <p:blipFill>
          <a:blip r:embed="rId4"/>
          <a:stretch>
            <a:fillRect/>
          </a:stretch>
        </p:blipFill>
        <p:spPr>
          <a:xfrm>
            <a:off x="1368619" y="127465"/>
            <a:ext cx="5945088" cy="511277"/>
          </a:xfrm>
          <a:prstGeom prst="rect">
            <a:avLst/>
          </a:prstGeom>
        </p:spPr>
      </p:pic>
    </p:spTree>
    <p:extLst>
      <p:ext uri="{BB962C8B-B14F-4D97-AF65-F5344CB8AC3E}">
        <p14:creationId xmlns:p14="http://schemas.microsoft.com/office/powerpoint/2010/main" val="2847754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highlight>
                  <a:srgbClr val="FFFF00"/>
                </a:highlight>
              </a:rPr>
              <a:t>Mechanism of Action</a:t>
            </a:r>
          </a:p>
          <a:p>
            <a:r>
              <a:rPr lang="en-US" dirty="0"/>
              <a:t>Role of Proteosome Inhibitors in First Line Therapy</a:t>
            </a:r>
          </a:p>
          <a:p>
            <a:r>
              <a:rPr lang="en-US" dirty="0"/>
              <a:t>Side-Effects  </a:t>
            </a:r>
          </a:p>
          <a:p>
            <a:r>
              <a:rPr lang="en-US" dirty="0"/>
              <a:t>Mechanism of Resistance</a:t>
            </a:r>
          </a:p>
          <a:p>
            <a:r>
              <a:rPr lang="en-US" dirty="0"/>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1154355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979B2D3-2E60-8059-312C-0E7E39030F5E}"/>
              </a:ext>
            </a:extLst>
          </p:cNvPr>
          <p:cNvPicPr>
            <a:picLocks noGrp="1" noChangeAspect="1"/>
          </p:cNvPicPr>
          <p:nvPr>
            <p:ph idx="1"/>
          </p:nvPr>
        </p:nvPicPr>
        <p:blipFill>
          <a:blip r:embed="rId2"/>
          <a:stretch>
            <a:fillRect/>
          </a:stretch>
        </p:blipFill>
        <p:spPr>
          <a:xfrm>
            <a:off x="666676" y="0"/>
            <a:ext cx="7729515" cy="4319823"/>
          </a:xfrm>
        </p:spPr>
      </p:pic>
    </p:spTree>
    <p:extLst>
      <p:ext uri="{BB962C8B-B14F-4D97-AF65-F5344CB8AC3E}">
        <p14:creationId xmlns:p14="http://schemas.microsoft.com/office/powerpoint/2010/main" val="1008529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6DB95AB-29C0-282E-4228-FEE3592359FF}"/>
              </a:ext>
            </a:extLst>
          </p:cNvPr>
          <p:cNvPicPr>
            <a:picLocks noGrp="1" noChangeAspect="1"/>
          </p:cNvPicPr>
          <p:nvPr>
            <p:ph idx="1"/>
          </p:nvPr>
        </p:nvPicPr>
        <p:blipFill>
          <a:blip r:embed="rId2"/>
          <a:stretch>
            <a:fillRect/>
          </a:stretch>
        </p:blipFill>
        <p:spPr>
          <a:xfrm>
            <a:off x="585493" y="64170"/>
            <a:ext cx="8558507" cy="4281688"/>
          </a:xfrm>
        </p:spPr>
      </p:pic>
    </p:spTree>
    <p:extLst>
      <p:ext uri="{BB962C8B-B14F-4D97-AF65-F5344CB8AC3E}">
        <p14:creationId xmlns:p14="http://schemas.microsoft.com/office/powerpoint/2010/main" val="520695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27145D-03D2-BE20-37F4-29E418CB0C22}"/>
              </a:ext>
            </a:extLst>
          </p:cNvPr>
          <p:cNvPicPr>
            <a:picLocks noGrp="1" noChangeAspect="1"/>
          </p:cNvPicPr>
          <p:nvPr>
            <p:ph idx="1"/>
          </p:nvPr>
        </p:nvPicPr>
        <p:blipFill>
          <a:blip r:embed="rId2"/>
          <a:stretch>
            <a:fillRect/>
          </a:stretch>
        </p:blipFill>
        <p:spPr>
          <a:xfrm>
            <a:off x="358941" y="245806"/>
            <a:ext cx="7721400" cy="3982065"/>
          </a:xfrm>
        </p:spPr>
      </p:pic>
    </p:spTree>
    <p:extLst>
      <p:ext uri="{BB962C8B-B14F-4D97-AF65-F5344CB8AC3E}">
        <p14:creationId xmlns:p14="http://schemas.microsoft.com/office/powerpoint/2010/main" val="204565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9C656FF-DE05-4B96-7749-0D05577E493E}"/>
              </a:ext>
            </a:extLst>
          </p:cNvPr>
          <p:cNvPicPr>
            <a:picLocks noGrp="1" noChangeAspect="1"/>
          </p:cNvPicPr>
          <p:nvPr>
            <p:ph idx="1"/>
          </p:nvPr>
        </p:nvPicPr>
        <p:blipFill>
          <a:blip r:embed="rId2"/>
          <a:stretch>
            <a:fillRect/>
          </a:stretch>
        </p:blipFill>
        <p:spPr>
          <a:xfrm>
            <a:off x="692157" y="68826"/>
            <a:ext cx="7839064" cy="4050890"/>
          </a:xfrm>
        </p:spPr>
      </p:pic>
    </p:spTree>
    <p:extLst>
      <p:ext uri="{BB962C8B-B14F-4D97-AF65-F5344CB8AC3E}">
        <p14:creationId xmlns:p14="http://schemas.microsoft.com/office/powerpoint/2010/main" val="919159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61CEF0-AC92-CC26-DD03-4AF4678A2883}"/>
              </a:ext>
            </a:extLst>
          </p:cNvPr>
          <p:cNvPicPr>
            <a:picLocks noGrp="1" noChangeAspect="1"/>
          </p:cNvPicPr>
          <p:nvPr>
            <p:ph idx="1"/>
          </p:nvPr>
        </p:nvPicPr>
        <p:blipFill>
          <a:blip r:embed="rId2"/>
          <a:stretch>
            <a:fillRect/>
          </a:stretch>
        </p:blipFill>
        <p:spPr>
          <a:xfrm>
            <a:off x="1290619" y="49097"/>
            <a:ext cx="6270387" cy="4208271"/>
          </a:xfrm>
        </p:spPr>
      </p:pic>
    </p:spTree>
    <p:extLst>
      <p:ext uri="{BB962C8B-B14F-4D97-AF65-F5344CB8AC3E}">
        <p14:creationId xmlns:p14="http://schemas.microsoft.com/office/powerpoint/2010/main" val="3312591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56F209A-5430-963B-3204-304EA7A2287E}"/>
              </a:ext>
            </a:extLst>
          </p:cNvPr>
          <p:cNvPicPr>
            <a:picLocks noGrp="1" noChangeAspect="1"/>
          </p:cNvPicPr>
          <p:nvPr>
            <p:ph idx="1"/>
          </p:nvPr>
        </p:nvPicPr>
        <p:blipFill>
          <a:blip r:embed="rId2"/>
          <a:stretch>
            <a:fillRect/>
          </a:stretch>
        </p:blipFill>
        <p:spPr>
          <a:xfrm>
            <a:off x="1348897" y="0"/>
            <a:ext cx="6311271" cy="4254539"/>
          </a:xfrm>
          <a:prstGeom prst="rect">
            <a:avLst/>
          </a:prstGeom>
        </p:spPr>
      </p:pic>
    </p:spTree>
    <p:extLst>
      <p:ext uri="{BB962C8B-B14F-4D97-AF65-F5344CB8AC3E}">
        <p14:creationId xmlns:p14="http://schemas.microsoft.com/office/powerpoint/2010/main" val="376772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6D525-BA4C-210F-9E10-04685DC34B8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8BA7A89-99F3-C6FE-A57D-CF9F4FC11FDA}"/>
              </a:ext>
            </a:extLst>
          </p:cNvPr>
          <p:cNvPicPr>
            <a:picLocks noChangeAspect="1"/>
          </p:cNvPicPr>
          <p:nvPr/>
        </p:nvPicPr>
        <p:blipFill>
          <a:blip r:embed="rId2"/>
          <a:stretch>
            <a:fillRect/>
          </a:stretch>
        </p:blipFill>
        <p:spPr>
          <a:xfrm>
            <a:off x="1314167" y="4464"/>
            <a:ext cx="6197678" cy="4213575"/>
          </a:xfrm>
          <a:prstGeom prst="rect">
            <a:avLst/>
          </a:prstGeom>
        </p:spPr>
      </p:pic>
    </p:spTree>
    <p:extLst>
      <p:ext uri="{BB962C8B-B14F-4D97-AF65-F5344CB8AC3E}">
        <p14:creationId xmlns:p14="http://schemas.microsoft.com/office/powerpoint/2010/main" val="2574281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7C84EF-4414-48A9-64DC-ED0D5DBB6D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F115E4-832D-8B8D-E5F9-F28C4871FA65}"/>
              </a:ext>
            </a:extLst>
          </p:cNvPr>
          <p:cNvPicPr>
            <a:picLocks noChangeAspect="1"/>
          </p:cNvPicPr>
          <p:nvPr/>
        </p:nvPicPr>
        <p:blipFill>
          <a:blip r:embed="rId2"/>
          <a:stretch>
            <a:fillRect/>
          </a:stretch>
        </p:blipFill>
        <p:spPr>
          <a:xfrm>
            <a:off x="1032388" y="39055"/>
            <a:ext cx="7010400" cy="4197823"/>
          </a:xfrm>
          <a:prstGeom prst="rect">
            <a:avLst/>
          </a:prstGeom>
        </p:spPr>
      </p:pic>
    </p:spTree>
    <p:extLst>
      <p:ext uri="{BB962C8B-B14F-4D97-AF65-F5344CB8AC3E}">
        <p14:creationId xmlns:p14="http://schemas.microsoft.com/office/powerpoint/2010/main" val="1498056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999716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CAD340-6F2D-8A00-EA0B-675295BFD9A9}"/>
              </a:ext>
            </a:extLst>
          </p:cNvPr>
          <p:cNvPicPr>
            <a:picLocks noGrp="1" noChangeAspect="1"/>
          </p:cNvPicPr>
          <p:nvPr>
            <p:ph idx="1"/>
          </p:nvPr>
        </p:nvPicPr>
        <p:blipFill>
          <a:blip r:embed="rId2"/>
          <a:stretch>
            <a:fillRect/>
          </a:stretch>
        </p:blipFill>
        <p:spPr>
          <a:xfrm>
            <a:off x="1414183" y="46731"/>
            <a:ext cx="6349492" cy="4210637"/>
          </a:xfrm>
        </p:spPr>
      </p:pic>
    </p:spTree>
    <p:extLst>
      <p:ext uri="{BB962C8B-B14F-4D97-AF65-F5344CB8AC3E}">
        <p14:creationId xmlns:p14="http://schemas.microsoft.com/office/powerpoint/2010/main" val="2389075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08669D1-C68C-5AD6-9D46-F0B3D5F30EBF}"/>
              </a:ext>
            </a:extLst>
          </p:cNvPr>
          <p:cNvPicPr>
            <a:picLocks noGrp="1" noChangeAspect="1"/>
          </p:cNvPicPr>
          <p:nvPr>
            <p:ph idx="1"/>
          </p:nvPr>
        </p:nvPicPr>
        <p:blipFill>
          <a:blip r:embed="rId2"/>
          <a:stretch>
            <a:fillRect/>
          </a:stretch>
        </p:blipFill>
        <p:spPr>
          <a:xfrm>
            <a:off x="570111" y="1"/>
            <a:ext cx="8210728" cy="4296476"/>
          </a:xfrm>
        </p:spPr>
      </p:pic>
    </p:spTree>
    <p:extLst>
      <p:ext uri="{BB962C8B-B14F-4D97-AF65-F5344CB8AC3E}">
        <p14:creationId xmlns:p14="http://schemas.microsoft.com/office/powerpoint/2010/main" val="2690848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highlight>
                  <a:srgbClr val="FFFF00"/>
                </a:highlight>
              </a:rPr>
              <a:t>Mechanism of Action</a:t>
            </a:r>
          </a:p>
          <a:p>
            <a:r>
              <a:rPr lang="en-US" dirty="0"/>
              <a:t>Role of Proteosome Inhibitors in First Line Therapy</a:t>
            </a:r>
          </a:p>
          <a:p>
            <a:r>
              <a:rPr lang="en-US" dirty="0"/>
              <a:t>Side-Effects  </a:t>
            </a:r>
          </a:p>
          <a:p>
            <a:r>
              <a:rPr lang="en-US" dirty="0"/>
              <a:t>Mechanism of Resistance</a:t>
            </a:r>
          </a:p>
          <a:p>
            <a:r>
              <a:rPr lang="en-US" dirty="0"/>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3186958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7852F0-EC95-7A67-B61D-5C8732BEF22F}"/>
              </a:ext>
            </a:extLst>
          </p:cNvPr>
          <p:cNvPicPr>
            <a:picLocks noGrp="1" noChangeAspect="1"/>
          </p:cNvPicPr>
          <p:nvPr>
            <p:ph idx="1"/>
          </p:nvPr>
        </p:nvPicPr>
        <p:blipFill>
          <a:blip r:embed="rId2"/>
          <a:stretch>
            <a:fillRect/>
          </a:stretch>
        </p:blipFill>
        <p:spPr>
          <a:xfrm>
            <a:off x="1248697" y="570271"/>
            <a:ext cx="6807531" cy="3736258"/>
          </a:xfrm>
        </p:spPr>
      </p:pic>
      <p:pic>
        <p:nvPicPr>
          <p:cNvPr id="3" name="Picture 2">
            <a:extLst>
              <a:ext uri="{FF2B5EF4-FFF2-40B4-BE49-F238E27FC236}">
                <a16:creationId xmlns:a16="http://schemas.microsoft.com/office/drawing/2014/main" id="{190B8AD2-D630-110F-F8C4-BD1B7C6DAC67}"/>
              </a:ext>
            </a:extLst>
          </p:cNvPr>
          <p:cNvPicPr>
            <a:picLocks noChangeAspect="1"/>
          </p:cNvPicPr>
          <p:nvPr/>
        </p:nvPicPr>
        <p:blipFill>
          <a:blip r:embed="rId3"/>
          <a:stretch>
            <a:fillRect/>
          </a:stretch>
        </p:blipFill>
        <p:spPr>
          <a:xfrm>
            <a:off x="2632435" y="94911"/>
            <a:ext cx="4205112" cy="475360"/>
          </a:xfrm>
          <a:prstGeom prst="rect">
            <a:avLst/>
          </a:prstGeom>
        </p:spPr>
      </p:pic>
    </p:spTree>
    <p:extLst>
      <p:ext uri="{BB962C8B-B14F-4D97-AF65-F5344CB8AC3E}">
        <p14:creationId xmlns:p14="http://schemas.microsoft.com/office/powerpoint/2010/main" val="256023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81E902-7D05-C473-BA72-EF44060F55CE}"/>
              </a:ext>
            </a:extLst>
          </p:cNvPr>
          <p:cNvPicPr>
            <a:picLocks noGrp="1" noChangeAspect="1"/>
          </p:cNvPicPr>
          <p:nvPr>
            <p:ph idx="1"/>
          </p:nvPr>
        </p:nvPicPr>
        <p:blipFill>
          <a:blip r:embed="rId2"/>
          <a:stretch>
            <a:fillRect/>
          </a:stretch>
        </p:blipFill>
        <p:spPr>
          <a:xfrm>
            <a:off x="278437" y="157315"/>
            <a:ext cx="8608730" cy="4060723"/>
          </a:xfrm>
        </p:spPr>
      </p:pic>
    </p:spTree>
    <p:extLst>
      <p:ext uri="{BB962C8B-B14F-4D97-AF65-F5344CB8AC3E}">
        <p14:creationId xmlns:p14="http://schemas.microsoft.com/office/powerpoint/2010/main" val="2103116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20C52DC-1302-E313-64C4-B3DDF048EAA2}"/>
              </a:ext>
            </a:extLst>
          </p:cNvPr>
          <p:cNvPicPr>
            <a:picLocks noGrp="1" noChangeAspect="1"/>
          </p:cNvPicPr>
          <p:nvPr>
            <p:ph idx="1"/>
          </p:nvPr>
        </p:nvPicPr>
        <p:blipFill>
          <a:blip r:embed="rId2"/>
          <a:stretch>
            <a:fillRect/>
          </a:stretch>
        </p:blipFill>
        <p:spPr>
          <a:xfrm>
            <a:off x="836905" y="76947"/>
            <a:ext cx="7297700" cy="4072266"/>
          </a:xfrm>
        </p:spPr>
      </p:pic>
    </p:spTree>
    <p:extLst>
      <p:ext uri="{BB962C8B-B14F-4D97-AF65-F5344CB8AC3E}">
        <p14:creationId xmlns:p14="http://schemas.microsoft.com/office/powerpoint/2010/main" val="852675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A88E64-4BF8-2B7F-CDB4-C2976A3A913A}"/>
              </a:ext>
            </a:extLst>
          </p:cNvPr>
          <p:cNvPicPr>
            <a:picLocks noGrp="1" noChangeAspect="1"/>
          </p:cNvPicPr>
          <p:nvPr>
            <p:ph idx="1"/>
          </p:nvPr>
        </p:nvPicPr>
        <p:blipFill>
          <a:blip r:embed="rId2"/>
          <a:stretch>
            <a:fillRect/>
          </a:stretch>
        </p:blipFill>
        <p:spPr>
          <a:xfrm>
            <a:off x="1584960" y="645001"/>
            <a:ext cx="6050866" cy="3592702"/>
          </a:xfrm>
        </p:spPr>
      </p:pic>
      <p:pic>
        <p:nvPicPr>
          <p:cNvPr id="6" name="Picture 5">
            <a:extLst>
              <a:ext uri="{FF2B5EF4-FFF2-40B4-BE49-F238E27FC236}">
                <a16:creationId xmlns:a16="http://schemas.microsoft.com/office/drawing/2014/main" id="{2C7DC34B-36CB-8992-A16F-F6E925078D95}"/>
              </a:ext>
            </a:extLst>
          </p:cNvPr>
          <p:cNvPicPr>
            <a:picLocks noChangeAspect="1"/>
          </p:cNvPicPr>
          <p:nvPr/>
        </p:nvPicPr>
        <p:blipFill>
          <a:blip r:embed="rId3"/>
          <a:stretch>
            <a:fillRect/>
          </a:stretch>
        </p:blipFill>
        <p:spPr>
          <a:xfrm>
            <a:off x="358979" y="186813"/>
            <a:ext cx="4213021" cy="481781"/>
          </a:xfrm>
          <a:prstGeom prst="rect">
            <a:avLst/>
          </a:prstGeom>
        </p:spPr>
      </p:pic>
    </p:spTree>
    <p:extLst>
      <p:ext uri="{BB962C8B-B14F-4D97-AF65-F5344CB8AC3E}">
        <p14:creationId xmlns:p14="http://schemas.microsoft.com/office/powerpoint/2010/main" val="179126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6F679FE-F1AA-3C0E-1FD6-43ED485141AB}"/>
              </a:ext>
            </a:extLst>
          </p:cNvPr>
          <p:cNvPicPr>
            <a:picLocks noGrp="1" noChangeAspect="1"/>
          </p:cNvPicPr>
          <p:nvPr>
            <p:ph idx="1"/>
          </p:nvPr>
        </p:nvPicPr>
        <p:blipFill>
          <a:blip r:embed="rId2"/>
          <a:stretch>
            <a:fillRect/>
          </a:stretch>
        </p:blipFill>
        <p:spPr>
          <a:xfrm>
            <a:off x="1312920" y="485794"/>
            <a:ext cx="6083560" cy="3814942"/>
          </a:xfrm>
        </p:spPr>
      </p:pic>
      <p:pic>
        <p:nvPicPr>
          <p:cNvPr id="6" name="Picture 5">
            <a:extLst>
              <a:ext uri="{FF2B5EF4-FFF2-40B4-BE49-F238E27FC236}">
                <a16:creationId xmlns:a16="http://schemas.microsoft.com/office/drawing/2014/main" id="{15EB1ACA-1367-57EC-5A39-98B9676781CC}"/>
              </a:ext>
            </a:extLst>
          </p:cNvPr>
          <p:cNvPicPr>
            <a:picLocks noChangeAspect="1"/>
          </p:cNvPicPr>
          <p:nvPr/>
        </p:nvPicPr>
        <p:blipFill>
          <a:blip r:embed="rId3"/>
          <a:stretch>
            <a:fillRect/>
          </a:stretch>
        </p:blipFill>
        <p:spPr>
          <a:xfrm>
            <a:off x="1312920" y="127819"/>
            <a:ext cx="3935558" cy="428994"/>
          </a:xfrm>
          <a:prstGeom prst="rect">
            <a:avLst/>
          </a:prstGeom>
        </p:spPr>
      </p:pic>
    </p:spTree>
    <p:extLst>
      <p:ext uri="{BB962C8B-B14F-4D97-AF65-F5344CB8AC3E}">
        <p14:creationId xmlns:p14="http://schemas.microsoft.com/office/powerpoint/2010/main" val="606480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A0CBCDE-ED00-C608-42E4-D96313C829B7}"/>
              </a:ext>
            </a:extLst>
          </p:cNvPr>
          <p:cNvPicPr>
            <a:picLocks noGrp="1" noChangeAspect="1"/>
          </p:cNvPicPr>
          <p:nvPr>
            <p:ph idx="1"/>
          </p:nvPr>
        </p:nvPicPr>
        <p:blipFill>
          <a:blip r:embed="rId2"/>
          <a:stretch>
            <a:fillRect/>
          </a:stretch>
        </p:blipFill>
        <p:spPr>
          <a:xfrm>
            <a:off x="1307691" y="487172"/>
            <a:ext cx="6388778" cy="3780027"/>
          </a:xfrm>
        </p:spPr>
      </p:pic>
      <p:pic>
        <p:nvPicPr>
          <p:cNvPr id="6" name="Picture 5">
            <a:extLst>
              <a:ext uri="{FF2B5EF4-FFF2-40B4-BE49-F238E27FC236}">
                <a16:creationId xmlns:a16="http://schemas.microsoft.com/office/drawing/2014/main" id="{6EC26242-32E2-17B4-6C2A-A8119D63EB36}"/>
              </a:ext>
            </a:extLst>
          </p:cNvPr>
          <p:cNvPicPr>
            <a:picLocks noChangeAspect="1"/>
          </p:cNvPicPr>
          <p:nvPr/>
        </p:nvPicPr>
        <p:blipFill>
          <a:blip r:embed="rId3"/>
          <a:stretch>
            <a:fillRect/>
          </a:stretch>
        </p:blipFill>
        <p:spPr>
          <a:xfrm>
            <a:off x="2433364" y="49958"/>
            <a:ext cx="3747537" cy="437213"/>
          </a:xfrm>
          <a:prstGeom prst="rect">
            <a:avLst/>
          </a:prstGeom>
        </p:spPr>
      </p:pic>
    </p:spTree>
    <p:extLst>
      <p:ext uri="{BB962C8B-B14F-4D97-AF65-F5344CB8AC3E}">
        <p14:creationId xmlns:p14="http://schemas.microsoft.com/office/powerpoint/2010/main" val="4042761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8717FA-88F8-50F5-F2BB-DA03E74E2991}"/>
              </a:ext>
            </a:extLst>
          </p:cNvPr>
          <p:cNvPicPr>
            <a:picLocks noGrp="1" noChangeAspect="1"/>
          </p:cNvPicPr>
          <p:nvPr>
            <p:ph idx="1"/>
          </p:nvPr>
        </p:nvPicPr>
        <p:blipFill>
          <a:blip r:embed="rId2"/>
          <a:stretch>
            <a:fillRect/>
          </a:stretch>
        </p:blipFill>
        <p:spPr>
          <a:xfrm>
            <a:off x="1582994" y="0"/>
            <a:ext cx="5496232" cy="4285918"/>
          </a:xfrm>
        </p:spPr>
      </p:pic>
    </p:spTree>
    <p:extLst>
      <p:ext uri="{BB962C8B-B14F-4D97-AF65-F5344CB8AC3E}">
        <p14:creationId xmlns:p14="http://schemas.microsoft.com/office/powerpoint/2010/main" val="152717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4368D-8449-4B29-BA7F-C1707D14018D}"/>
              </a:ext>
            </a:extLst>
          </p:cNvPr>
          <p:cNvPicPr>
            <a:picLocks noChangeAspect="1"/>
          </p:cNvPicPr>
          <p:nvPr/>
        </p:nvPicPr>
        <p:blipFill>
          <a:blip r:embed="rId2"/>
          <a:stretch>
            <a:fillRect/>
          </a:stretch>
        </p:blipFill>
        <p:spPr>
          <a:xfrm>
            <a:off x="5705859" y="135926"/>
            <a:ext cx="3304142" cy="4637324"/>
          </a:xfrm>
          <a:prstGeom prst="roundRect">
            <a:avLst/>
          </a:prstGeom>
        </p:spPr>
      </p:pic>
      <p:pic>
        <p:nvPicPr>
          <p:cNvPr id="5" name="Picture 4">
            <a:extLst>
              <a:ext uri="{FF2B5EF4-FFF2-40B4-BE49-F238E27FC236}">
                <a16:creationId xmlns:a16="http://schemas.microsoft.com/office/drawing/2014/main" id="{CE9DDA49-3AC3-445C-9C29-5EE8B9AB4BC1}"/>
              </a:ext>
            </a:extLst>
          </p:cNvPr>
          <p:cNvPicPr>
            <a:picLocks noChangeAspect="1"/>
          </p:cNvPicPr>
          <p:nvPr/>
        </p:nvPicPr>
        <p:blipFill>
          <a:blip r:embed="rId3"/>
          <a:stretch>
            <a:fillRect/>
          </a:stretch>
        </p:blipFill>
        <p:spPr>
          <a:xfrm>
            <a:off x="533731" y="1562188"/>
            <a:ext cx="1492211" cy="2089925"/>
          </a:xfrm>
          <a:prstGeom prst="roundRect">
            <a:avLst/>
          </a:prstGeom>
        </p:spPr>
      </p:pic>
      <p:sp>
        <p:nvSpPr>
          <p:cNvPr id="9" name="TextBox 8">
            <a:extLst>
              <a:ext uri="{FF2B5EF4-FFF2-40B4-BE49-F238E27FC236}">
                <a16:creationId xmlns:a16="http://schemas.microsoft.com/office/drawing/2014/main" id="{9B669317-4829-4154-92D6-1D79E7563F82}"/>
              </a:ext>
            </a:extLst>
          </p:cNvPr>
          <p:cNvSpPr txBox="1"/>
          <p:nvPr/>
        </p:nvSpPr>
        <p:spPr>
          <a:xfrm>
            <a:off x="479746" y="396484"/>
            <a:ext cx="3351926" cy="1223412"/>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dirty="0" err="1">
                <a:ln>
                  <a:noFill/>
                </a:ln>
                <a:solidFill>
                  <a:prstClr val="black"/>
                </a:solidFill>
                <a:effectLst/>
                <a:uLnTx/>
                <a:uFillTx/>
                <a:latin typeface="Montserrat-Light"/>
                <a:ea typeface="ＭＳ Ｐゴシック" charset="0"/>
                <a:cs typeface="+mn-cs"/>
              </a:rPr>
              <a:t>OncLive</a:t>
            </a:r>
            <a:r>
              <a:rPr kumimoji="0" lang="en-US" sz="2175" b="0" i="0" u="none" strike="noStrike" kern="1200" cap="none" spc="0" normalizeH="0" baseline="30000" noProof="0" dirty="0">
                <a:ln>
                  <a:noFill/>
                </a:ln>
                <a:solidFill>
                  <a:prstClr val="black"/>
                </a:solidFill>
                <a:effectLst/>
                <a:uLnTx/>
                <a:uFillTx/>
                <a:latin typeface="Montserrat-Light"/>
                <a:ea typeface="ＭＳ Ｐゴシック" charset="0"/>
                <a:cs typeface="+mn-cs"/>
              </a:rPr>
              <a:t>®</a:t>
            </a:r>
            <a:r>
              <a:rPr kumimoji="0" lang="en-US" sz="675" b="0" i="0" u="none" strike="noStrike" kern="1200" cap="none" spc="0" normalizeH="0" baseline="0" noProof="0" dirty="0">
                <a:ln>
                  <a:noFill/>
                </a:ln>
                <a:solidFill>
                  <a:prstClr val="black"/>
                </a:solidFill>
                <a:effectLst/>
                <a:uLnTx/>
                <a:uFillTx/>
                <a:latin typeface="Montserrat-Light"/>
                <a:ea typeface="ＭＳ Ｐゴシック" charset="0"/>
                <a:cs typeface="+mn-cs"/>
              </a:rPr>
              <a:t> </a:t>
            </a:r>
            <a:r>
              <a:rPr kumimoji="0" lang="en-US" sz="2175" b="0" i="0" u="none" strike="noStrike" kern="1200" cap="none" spc="0" normalizeH="0" baseline="0" noProof="0" dirty="0">
                <a:ln>
                  <a:noFill/>
                </a:ln>
                <a:solidFill>
                  <a:prstClr val="black"/>
                </a:solidFill>
                <a:effectLst/>
                <a:uLnTx/>
                <a:uFillTx/>
                <a:latin typeface="Montserrat-Light"/>
                <a:ea typeface="ＭＳ Ｐゴシック" charset="0"/>
                <a:cs typeface="+mn-cs"/>
              </a:rPr>
              <a:t>is launching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75" b="0" i="0" u="none" strike="noStrike" kern="1200" cap="none" spc="0" normalizeH="0" baseline="0" noProof="0" dirty="0">
                <a:ln>
                  <a:noFill/>
                </a:ln>
                <a:solidFill>
                  <a:prstClr val="black"/>
                </a:solidFill>
                <a:effectLst/>
                <a:uLnTx/>
                <a:uFillTx/>
                <a:latin typeface="Montserrat-Light"/>
                <a:ea typeface="ＭＳ Ｐゴシック" charset="0"/>
                <a:cs typeface="+mn-cs"/>
              </a:rPr>
              <a:t>a new app called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30052"/>
                </a:solidFill>
                <a:effectLst/>
                <a:uLnTx/>
                <a:uFillTx/>
                <a:latin typeface="Montserrat ExtraBold" panose="020B0604020202020204" pitchFamily="2" charset="0"/>
                <a:ea typeface="ＭＳ Ｐゴシック" charset="0"/>
                <a:cs typeface="Arial" panose="020B0604020202020204" pitchFamily="34" charset="0"/>
              </a:rPr>
              <a:t>Meet MY MSL</a:t>
            </a:r>
            <a:r>
              <a:rPr kumimoji="0" lang="en-US" sz="2775" b="0" i="0" u="none" strike="noStrike" kern="1200" cap="none" spc="0" normalizeH="0" baseline="0" noProof="0" dirty="0">
                <a:ln>
                  <a:noFill/>
                </a:ln>
                <a:solidFill>
                  <a:prstClr val="black"/>
                </a:solidFill>
                <a:effectLst/>
                <a:uLnTx/>
                <a:uFillTx/>
                <a:latin typeface="Montserrat-Light"/>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11" name="TextBox 10">
            <a:extLst>
              <a:ext uri="{FF2B5EF4-FFF2-40B4-BE49-F238E27FC236}">
                <a16:creationId xmlns:a16="http://schemas.microsoft.com/office/drawing/2014/main" id="{50257C22-4DE2-4731-80D1-D1A54FD0B8C8}"/>
              </a:ext>
            </a:extLst>
          </p:cNvPr>
          <p:cNvSpPr txBox="1"/>
          <p:nvPr/>
        </p:nvSpPr>
        <p:spPr>
          <a:xfrm>
            <a:off x="479746" y="3712997"/>
            <a:ext cx="5126198" cy="830997"/>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has been created to provide oncologists the opportunity to initiate direct contact with the Medical Science Liaison (MSL) in their area of expertise. It has never been easier to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meet</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locate</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 and </a:t>
            </a:r>
            <a:r>
              <a:rPr kumimoji="0" lang="en-US" sz="1200" b="0" i="1"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contact </a:t>
            </a:r>
            <a:r>
              <a:rPr kumimoji="0" lang="en-US" sz="1200" b="0" i="0" u="none" strike="noStrike" kern="1200" cap="none" spc="0" normalizeH="0" baseline="0" noProof="0">
                <a:ln>
                  <a:noFill/>
                </a:ln>
                <a:solidFill>
                  <a:srgbClr val="000000"/>
                </a:solidFill>
                <a:effectLst/>
                <a:uLnTx/>
                <a:uFillTx/>
                <a:latin typeface="Montserrat Light" panose="020B0604020202020204" pitchFamily="2" charset="0"/>
                <a:ea typeface="ＭＳ Ｐゴシック" charset="0"/>
                <a:cs typeface="Arial" panose="020B0604020202020204" pitchFamily="34" charset="0"/>
              </a:rPr>
              <a:t>the MSL you need.</a:t>
            </a:r>
            <a:endParaRPr kumimoji="0" lang="en-US" sz="1200" b="0" i="0" u="none" strike="noStrike" kern="1200" cap="none" spc="0" normalizeH="0" baseline="0" noProof="0">
              <a:ln>
                <a:noFill/>
              </a:ln>
              <a:solidFill>
                <a:prstClr val="black"/>
              </a:solidFill>
              <a:effectLst/>
              <a:uLnTx/>
              <a:uFillTx/>
              <a:latin typeface="Montserrat Light" panose="020B0604020202020204" pitchFamily="2"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53D9178C-FE65-4792-A0E9-DFA068DB2C1A}"/>
              </a:ext>
            </a:extLst>
          </p:cNvPr>
          <p:cNvSpPr txBox="1"/>
          <p:nvPr/>
        </p:nvSpPr>
        <p:spPr>
          <a:xfrm>
            <a:off x="2286524" y="4813499"/>
            <a:ext cx="4570952" cy="30008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C30052"/>
                </a:solidFill>
                <a:effectLst/>
                <a:uLnTx/>
                <a:uFillTx/>
                <a:latin typeface="Montserrat-Bold"/>
                <a:ea typeface="ＭＳ Ｐゴシック" charset="0"/>
                <a:cs typeface="+mn-cs"/>
              </a:rPr>
              <a:t>Find any MSL from any company for any tumor</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19" name="TextBox 18">
            <a:extLst>
              <a:ext uri="{FF2B5EF4-FFF2-40B4-BE49-F238E27FC236}">
                <a16:creationId xmlns:a16="http://schemas.microsoft.com/office/drawing/2014/main" id="{D799A0F3-8818-4CD4-BBAC-BFA26EC6FC4F}"/>
              </a:ext>
            </a:extLst>
          </p:cNvPr>
          <p:cNvSpPr txBox="1"/>
          <p:nvPr/>
        </p:nvSpPr>
        <p:spPr>
          <a:xfrm>
            <a:off x="2107734" y="2290800"/>
            <a:ext cx="3560374" cy="8771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Visit </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hlinkClick r:id="rId4"/>
              </a:rPr>
              <a:t>https://cloud.email.onclive.com/referrals</a:t>
            </a:r>
            <a:r>
              <a:rPr kumimoji="0" lang="en-US" sz="1200" b="0" i="0" u="none" strike="noStrike" kern="1200" cap="none" spc="0" normalizeH="0" baseline="0" noProof="0">
                <a:ln>
                  <a:noFill/>
                </a:ln>
                <a:solidFill>
                  <a:prstClr val="black"/>
                </a:solidFill>
                <a:effectLst/>
                <a:uLnTx/>
                <a:uFillTx/>
                <a:latin typeface="Montserrat Light" panose="00000400000000000000" pitchFamily="2" charset="0"/>
                <a:ea typeface="ＭＳ Ｐゴシック" charset="0"/>
                <a:cs typeface="+mn-cs"/>
              </a:rPr>
              <a:t> to be one of the first health care professionals to gain access to </a:t>
            </a:r>
            <a:r>
              <a:rPr kumimoji="0" lang="en-US" sz="1350" b="1" i="0" u="none" strike="noStrike" kern="1200" cap="none" spc="0" normalizeH="0" baseline="0" noProof="0">
                <a:ln>
                  <a:noFill/>
                </a:ln>
                <a:solidFill>
                  <a:srgbClr val="C30052"/>
                </a:solidFill>
                <a:effectLst/>
                <a:uLnTx/>
                <a:uFillTx/>
                <a:latin typeface="Montserrat ExtraBold" panose="00000900000000000000" pitchFamily="2" charset="0"/>
                <a:ea typeface="ＭＳ Ｐゴシック" charset="0"/>
                <a:cs typeface="Arial" panose="020B0604020202020204" pitchFamily="34" charset="0"/>
              </a:rPr>
              <a:t>Meet My MSL</a:t>
            </a:r>
            <a:endParaRPr kumimoji="0" lang="en-US" sz="135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964201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E303C2E-A630-773E-868D-C1FCE0BCFEDB}"/>
              </a:ext>
            </a:extLst>
          </p:cNvPr>
          <p:cNvPicPr>
            <a:picLocks noGrp="1" noChangeAspect="1"/>
          </p:cNvPicPr>
          <p:nvPr>
            <p:ph idx="1"/>
          </p:nvPr>
        </p:nvPicPr>
        <p:blipFill>
          <a:blip r:embed="rId2"/>
          <a:stretch>
            <a:fillRect/>
          </a:stretch>
        </p:blipFill>
        <p:spPr>
          <a:xfrm>
            <a:off x="1314752" y="272884"/>
            <a:ext cx="6275751" cy="3921030"/>
          </a:xfrm>
        </p:spPr>
      </p:pic>
      <p:pic>
        <p:nvPicPr>
          <p:cNvPr id="6" name="Picture 5">
            <a:extLst>
              <a:ext uri="{FF2B5EF4-FFF2-40B4-BE49-F238E27FC236}">
                <a16:creationId xmlns:a16="http://schemas.microsoft.com/office/drawing/2014/main" id="{307A30E5-8BFE-5562-D9A1-9FF2056384DC}"/>
              </a:ext>
            </a:extLst>
          </p:cNvPr>
          <p:cNvPicPr>
            <a:picLocks noChangeAspect="1"/>
          </p:cNvPicPr>
          <p:nvPr/>
        </p:nvPicPr>
        <p:blipFill>
          <a:blip r:embed="rId3"/>
          <a:stretch>
            <a:fillRect/>
          </a:stretch>
        </p:blipFill>
        <p:spPr>
          <a:xfrm>
            <a:off x="679179" y="78658"/>
            <a:ext cx="4994178" cy="412955"/>
          </a:xfrm>
          <a:prstGeom prst="rect">
            <a:avLst/>
          </a:prstGeom>
        </p:spPr>
      </p:pic>
    </p:spTree>
    <p:extLst>
      <p:ext uri="{BB962C8B-B14F-4D97-AF65-F5344CB8AC3E}">
        <p14:creationId xmlns:p14="http://schemas.microsoft.com/office/powerpoint/2010/main" val="957297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6F7FEA-73A2-4549-DCC0-07E8A9DB549E}"/>
              </a:ext>
            </a:extLst>
          </p:cNvPr>
          <p:cNvPicPr>
            <a:picLocks noGrp="1" noChangeAspect="1"/>
          </p:cNvPicPr>
          <p:nvPr>
            <p:ph idx="1"/>
          </p:nvPr>
        </p:nvPicPr>
        <p:blipFill>
          <a:blip r:embed="rId2"/>
          <a:stretch>
            <a:fillRect/>
          </a:stretch>
        </p:blipFill>
        <p:spPr>
          <a:xfrm>
            <a:off x="1497612" y="580103"/>
            <a:ext cx="6067163" cy="3628103"/>
          </a:xfrm>
        </p:spPr>
      </p:pic>
      <p:pic>
        <p:nvPicPr>
          <p:cNvPr id="6" name="Picture 5">
            <a:extLst>
              <a:ext uri="{FF2B5EF4-FFF2-40B4-BE49-F238E27FC236}">
                <a16:creationId xmlns:a16="http://schemas.microsoft.com/office/drawing/2014/main" id="{42A5D0E6-C6A5-C877-BEB9-1852531058D7}"/>
              </a:ext>
            </a:extLst>
          </p:cNvPr>
          <p:cNvPicPr>
            <a:picLocks noChangeAspect="1"/>
          </p:cNvPicPr>
          <p:nvPr/>
        </p:nvPicPr>
        <p:blipFill>
          <a:blip r:embed="rId3"/>
          <a:stretch>
            <a:fillRect/>
          </a:stretch>
        </p:blipFill>
        <p:spPr>
          <a:xfrm>
            <a:off x="2505041" y="0"/>
            <a:ext cx="3163103" cy="529021"/>
          </a:xfrm>
          <a:prstGeom prst="rect">
            <a:avLst/>
          </a:prstGeom>
        </p:spPr>
      </p:pic>
    </p:spTree>
    <p:extLst>
      <p:ext uri="{BB962C8B-B14F-4D97-AF65-F5344CB8AC3E}">
        <p14:creationId xmlns:p14="http://schemas.microsoft.com/office/powerpoint/2010/main" val="1978926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22F7CDF-3A40-8958-92EE-6F3A66C55692}"/>
              </a:ext>
            </a:extLst>
          </p:cNvPr>
          <p:cNvPicPr>
            <a:picLocks noGrp="1" noChangeAspect="1"/>
          </p:cNvPicPr>
          <p:nvPr>
            <p:ph idx="1"/>
          </p:nvPr>
        </p:nvPicPr>
        <p:blipFill>
          <a:blip r:embed="rId2"/>
          <a:stretch>
            <a:fillRect/>
          </a:stretch>
        </p:blipFill>
        <p:spPr>
          <a:xfrm>
            <a:off x="1524000" y="514822"/>
            <a:ext cx="6007798" cy="3752378"/>
          </a:xfrm>
        </p:spPr>
      </p:pic>
      <p:pic>
        <p:nvPicPr>
          <p:cNvPr id="6" name="Picture 5">
            <a:extLst>
              <a:ext uri="{FF2B5EF4-FFF2-40B4-BE49-F238E27FC236}">
                <a16:creationId xmlns:a16="http://schemas.microsoft.com/office/drawing/2014/main" id="{88DCC9C8-0D6E-2B9C-51D8-E92A19601ECD}"/>
              </a:ext>
            </a:extLst>
          </p:cNvPr>
          <p:cNvPicPr>
            <a:picLocks noChangeAspect="1"/>
          </p:cNvPicPr>
          <p:nvPr/>
        </p:nvPicPr>
        <p:blipFill>
          <a:blip r:embed="rId3"/>
          <a:stretch>
            <a:fillRect/>
          </a:stretch>
        </p:blipFill>
        <p:spPr>
          <a:xfrm>
            <a:off x="1918498" y="0"/>
            <a:ext cx="4015613" cy="514822"/>
          </a:xfrm>
          <a:prstGeom prst="rect">
            <a:avLst/>
          </a:prstGeom>
        </p:spPr>
      </p:pic>
    </p:spTree>
    <p:extLst>
      <p:ext uri="{BB962C8B-B14F-4D97-AF65-F5344CB8AC3E}">
        <p14:creationId xmlns:p14="http://schemas.microsoft.com/office/powerpoint/2010/main" val="18084694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B4E6D4-E112-64FB-BED8-EFDA2CF24430}"/>
              </a:ext>
            </a:extLst>
          </p:cNvPr>
          <p:cNvPicPr>
            <a:picLocks noGrp="1" noChangeAspect="1"/>
          </p:cNvPicPr>
          <p:nvPr>
            <p:ph idx="1"/>
          </p:nvPr>
        </p:nvPicPr>
        <p:blipFill>
          <a:blip r:embed="rId2"/>
          <a:stretch>
            <a:fillRect/>
          </a:stretch>
        </p:blipFill>
        <p:spPr>
          <a:xfrm>
            <a:off x="1119628" y="68827"/>
            <a:ext cx="6732671" cy="4227870"/>
          </a:xfrm>
        </p:spPr>
      </p:pic>
    </p:spTree>
    <p:extLst>
      <p:ext uri="{BB962C8B-B14F-4D97-AF65-F5344CB8AC3E}">
        <p14:creationId xmlns:p14="http://schemas.microsoft.com/office/powerpoint/2010/main" val="42422413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95A37D-C0D3-FC20-FF07-48CA92BB2985}"/>
              </a:ext>
            </a:extLst>
          </p:cNvPr>
          <p:cNvPicPr>
            <a:picLocks noGrp="1" noChangeAspect="1"/>
          </p:cNvPicPr>
          <p:nvPr>
            <p:ph idx="1"/>
          </p:nvPr>
        </p:nvPicPr>
        <p:blipFill>
          <a:blip r:embed="rId2"/>
          <a:stretch>
            <a:fillRect/>
          </a:stretch>
        </p:blipFill>
        <p:spPr>
          <a:xfrm>
            <a:off x="1552631" y="78658"/>
            <a:ext cx="5702218" cy="4159045"/>
          </a:xfrm>
        </p:spPr>
      </p:pic>
    </p:spTree>
    <p:extLst>
      <p:ext uri="{BB962C8B-B14F-4D97-AF65-F5344CB8AC3E}">
        <p14:creationId xmlns:p14="http://schemas.microsoft.com/office/powerpoint/2010/main" val="1250093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7E9FAC-257B-7A06-0B53-8006B71405A5}"/>
              </a:ext>
            </a:extLst>
          </p:cNvPr>
          <p:cNvPicPr>
            <a:picLocks noGrp="1" noChangeAspect="1"/>
          </p:cNvPicPr>
          <p:nvPr>
            <p:ph idx="1"/>
          </p:nvPr>
        </p:nvPicPr>
        <p:blipFill>
          <a:blip r:embed="rId2"/>
          <a:stretch>
            <a:fillRect/>
          </a:stretch>
        </p:blipFill>
        <p:spPr>
          <a:xfrm>
            <a:off x="660823" y="88490"/>
            <a:ext cx="7954680" cy="4237704"/>
          </a:xfrm>
        </p:spPr>
      </p:pic>
    </p:spTree>
    <p:extLst>
      <p:ext uri="{BB962C8B-B14F-4D97-AF65-F5344CB8AC3E}">
        <p14:creationId xmlns:p14="http://schemas.microsoft.com/office/powerpoint/2010/main" val="948833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40D38FF-49F8-347D-BBCF-CE64636B6080}"/>
              </a:ext>
            </a:extLst>
          </p:cNvPr>
          <p:cNvPicPr>
            <a:picLocks noGrp="1" noChangeAspect="1"/>
          </p:cNvPicPr>
          <p:nvPr>
            <p:ph idx="1"/>
          </p:nvPr>
        </p:nvPicPr>
        <p:blipFill>
          <a:blip r:embed="rId2"/>
          <a:stretch>
            <a:fillRect/>
          </a:stretch>
        </p:blipFill>
        <p:spPr>
          <a:xfrm>
            <a:off x="639418" y="0"/>
            <a:ext cx="7637556" cy="4277032"/>
          </a:xfrm>
        </p:spPr>
      </p:pic>
    </p:spTree>
    <p:extLst>
      <p:ext uri="{BB962C8B-B14F-4D97-AF65-F5344CB8AC3E}">
        <p14:creationId xmlns:p14="http://schemas.microsoft.com/office/powerpoint/2010/main" val="448534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D1AC-4D2D-A9C4-B04C-AF2E4B4AF29F}"/>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884B8CAF-70E4-E3A1-C6C7-73229A32743E}"/>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D5606B42-16C2-A387-647C-111557B15DEF}"/>
              </a:ext>
            </a:extLst>
          </p:cNvPr>
          <p:cNvPicPr>
            <a:picLocks noChangeAspect="1"/>
          </p:cNvPicPr>
          <p:nvPr/>
        </p:nvPicPr>
        <p:blipFill>
          <a:blip r:embed="rId2"/>
          <a:stretch>
            <a:fillRect/>
          </a:stretch>
        </p:blipFill>
        <p:spPr>
          <a:xfrm>
            <a:off x="685800" y="69274"/>
            <a:ext cx="7772400" cy="4135914"/>
          </a:xfrm>
          <a:prstGeom prst="rect">
            <a:avLst/>
          </a:prstGeom>
        </p:spPr>
      </p:pic>
    </p:spTree>
    <p:extLst>
      <p:ext uri="{BB962C8B-B14F-4D97-AF65-F5344CB8AC3E}">
        <p14:creationId xmlns:p14="http://schemas.microsoft.com/office/powerpoint/2010/main" val="1329396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92B26-B43B-D446-9F3A-9234AACF8296}"/>
              </a:ext>
            </a:extLst>
          </p:cNvPr>
          <p:cNvSpPr>
            <a:spLocks noGrp="1"/>
          </p:cNvSpPr>
          <p:nvPr>
            <p:ph type="title"/>
          </p:nvPr>
        </p:nvSpPr>
        <p:spPr/>
        <p:txBody>
          <a:bodyPr/>
          <a:lstStyle/>
          <a:p>
            <a:r>
              <a:rPr lang="en-US" b="1" dirty="0"/>
              <a:t>INSURE STUDY</a:t>
            </a:r>
          </a:p>
        </p:txBody>
      </p:sp>
      <p:pic>
        <p:nvPicPr>
          <p:cNvPr id="5" name="Picture 4">
            <a:extLst>
              <a:ext uri="{FF2B5EF4-FFF2-40B4-BE49-F238E27FC236}">
                <a16:creationId xmlns:a16="http://schemas.microsoft.com/office/drawing/2014/main" id="{2F22CD0C-0A19-3F99-2D11-E9041ABC23E1}"/>
              </a:ext>
            </a:extLst>
          </p:cNvPr>
          <p:cNvPicPr>
            <a:picLocks noChangeAspect="1"/>
          </p:cNvPicPr>
          <p:nvPr/>
        </p:nvPicPr>
        <p:blipFill>
          <a:blip r:embed="rId2"/>
          <a:stretch>
            <a:fillRect/>
          </a:stretch>
        </p:blipFill>
        <p:spPr>
          <a:xfrm>
            <a:off x="249382" y="1372870"/>
            <a:ext cx="8894618" cy="2263948"/>
          </a:xfrm>
          <a:prstGeom prst="rect">
            <a:avLst/>
          </a:prstGeom>
        </p:spPr>
      </p:pic>
    </p:spTree>
    <p:extLst>
      <p:ext uri="{BB962C8B-B14F-4D97-AF65-F5344CB8AC3E}">
        <p14:creationId xmlns:p14="http://schemas.microsoft.com/office/powerpoint/2010/main" val="258819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AA5E-8314-863A-84DB-FB2D9C652025}"/>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D2DB4D48-FA6A-D82B-DF76-383981F65F98}"/>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5A1F931F-23EB-1057-3FE7-40A2E73C0F73}"/>
              </a:ext>
            </a:extLst>
          </p:cNvPr>
          <p:cNvPicPr>
            <a:picLocks noChangeAspect="1"/>
          </p:cNvPicPr>
          <p:nvPr/>
        </p:nvPicPr>
        <p:blipFill>
          <a:blip r:embed="rId2"/>
          <a:stretch>
            <a:fillRect/>
          </a:stretch>
        </p:blipFill>
        <p:spPr>
          <a:xfrm>
            <a:off x="685800" y="38968"/>
            <a:ext cx="7772399" cy="5038723"/>
          </a:xfrm>
          <a:prstGeom prst="rect">
            <a:avLst/>
          </a:prstGeom>
        </p:spPr>
      </p:pic>
    </p:spTree>
    <p:extLst>
      <p:ext uri="{BB962C8B-B14F-4D97-AF65-F5344CB8AC3E}">
        <p14:creationId xmlns:p14="http://schemas.microsoft.com/office/powerpoint/2010/main" val="49327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42878D5-C671-4953-9768-04034CC00380}"/>
              </a:ext>
            </a:extLst>
          </p:cNvPr>
          <p:cNvPicPr>
            <a:picLocks noChangeAspect="1"/>
          </p:cNvPicPr>
          <p:nvPr/>
        </p:nvPicPr>
        <p:blipFill>
          <a:blip r:embed="rId2"/>
          <a:stretch>
            <a:fillRect/>
          </a:stretch>
        </p:blipFill>
        <p:spPr>
          <a:xfrm>
            <a:off x="0" y="1095"/>
            <a:ext cx="9144000" cy="5146073"/>
          </a:xfrm>
          <a:prstGeom prst="rect">
            <a:avLst/>
          </a:prstGeom>
        </p:spPr>
      </p:pic>
    </p:spTree>
    <p:extLst>
      <p:ext uri="{BB962C8B-B14F-4D97-AF65-F5344CB8AC3E}">
        <p14:creationId xmlns:p14="http://schemas.microsoft.com/office/powerpoint/2010/main" val="19844255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FD7B60-FD98-ED25-BDD8-C410B31C2E2A}"/>
              </a:ext>
            </a:extLst>
          </p:cNvPr>
          <p:cNvSpPr>
            <a:spLocks noGrp="1"/>
          </p:cNvSpPr>
          <p:nvPr>
            <p:ph type="title"/>
          </p:nvPr>
        </p:nvSpPr>
        <p:spPr/>
        <p:txBody>
          <a:bodyPr/>
          <a:lstStyle/>
          <a:p>
            <a:r>
              <a:rPr lang="en-US" dirty="0"/>
              <a:t>INSURE Conclusion</a:t>
            </a:r>
          </a:p>
        </p:txBody>
      </p:sp>
      <p:sp>
        <p:nvSpPr>
          <p:cNvPr id="9" name="Content Placeholder 8">
            <a:extLst>
              <a:ext uri="{FF2B5EF4-FFF2-40B4-BE49-F238E27FC236}">
                <a16:creationId xmlns:a16="http://schemas.microsoft.com/office/drawing/2014/main" id="{3CF8FB29-B7B0-7518-E25A-EC70EDE7BDCD}"/>
              </a:ext>
            </a:extLst>
          </p:cNvPr>
          <p:cNvSpPr>
            <a:spLocks noGrp="1"/>
          </p:cNvSpPr>
          <p:nvPr>
            <p:ph idx="4294967295"/>
          </p:nvPr>
        </p:nvSpPr>
        <p:spPr>
          <a:xfrm>
            <a:off x="685800" y="878217"/>
            <a:ext cx="7772400" cy="3148013"/>
          </a:xfrm>
        </p:spPr>
        <p:txBody>
          <a:bodyPr/>
          <a:lstStyle/>
          <a:p>
            <a:r>
              <a:rPr lang="en-US" dirty="0" err="1"/>
              <a:t>IRd</a:t>
            </a:r>
            <a:r>
              <a:rPr lang="en-US" dirty="0"/>
              <a:t> is effective in RRMM regardless of prior LEN or PI exposure</a:t>
            </a:r>
          </a:p>
          <a:p>
            <a:r>
              <a:rPr lang="en-US" dirty="0"/>
              <a:t>PFS similar to those reported in TOURMALINE</a:t>
            </a:r>
          </a:p>
          <a:p>
            <a:r>
              <a:rPr lang="en-US" dirty="0"/>
              <a:t>Prior exposure to LEN or PI should not preclude use of these agents in subsequent LOT</a:t>
            </a:r>
          </a:p>
        </p:txBody>
      </p:sp>
    </p:spTree>
    <p:extLst>
      <p:ext uri="{BB962C8B-B14F-4D97-AF65-F5344CB8AC3E}">
        <p14:creationId xmlns:p14="http://schemas.microsoft.com/office/powerpoint/2010/main" val="3016690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A9D3DFE-5759-DE88-B2DB-17AE2E816242}"/>
              </a:ext>
            </a:extLst>
          </p:cNvPr>
          <p:cNvPicPr>
            <a:picLocks noGrp="1" noChangeAspect="1"/>
          </p:cNvPicPr>
          <p:nvPr>
            <p:ph idx="1"/>
          </p:nvPr>
        </p:nvPicPr>
        <p:blipFill>
          <a:blip r:embed="rId2"/>
          <a:stretch>
            <a:fillRect/>
          </a:stretch>
        </p:blipFill>
        <p:spPr>
          <a:xfrm>
            <a:off x="925168" y="0"/>
            <a:ext cx="7703264" cy="4286864"/>
          </a:xfrm>
        </p:spPr>
      </p:pic>
    </p:spTree>
    <p:extLst>
      <p:ext uri="{BB962C8B-B14F-4D97-AF65-F5344CB8AC3E}">
        <p14:creationId xmlns:p14="http://schemas.microsoft.com/office/powerpoint/2010/main" val="39724571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D08A71-0036-E714-D607-690E62559695}"/>
              </a:ext>
            </a:extLst>
          </p:cNvPr>
          <p:cNvPicPr>
            <a:picLocks noGrp="1" noChangeAspect="1"/>
          </p:cNvPicPr>
          <p:nvPr>
            <p:ph idx="1"/>
          </p:nvPr>
        </p:nvPicPr>
        <p:blipFill>
          <a:blip r:embed="rId2"/>
          <a:stretch>
            <a:fillRect/>
          </a:stretch>
        </p:blipFill>
        <p:spPr>
          <a:xfrm>
            <a:off x="621562" y="0"/>
            <a:ext cx="7853844" cy="4309860"/>
          </a:xfrm>
        </p:spPr>
      </p:pic>
    </p:spTree>
    <p:extLst>
      <p:ext uri="{BB962C8B-B14F-4D97-AF65-F5344CB8AC3E}">
        <p14:creationId xmlns:p14="http://schemas.microsoft.com/office/powerpoint/2010/main" val="3417014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8AB3C3-64FC-DD64-1450-61FE46201195}"/>
              </a:ext>
            </a:extLst>
          </p:cNvPr>
          <p:cNvPicPr>
            <a:picLocks noGrp="1" noChangeAspect="1"/>
          </p:cNvPicPr>
          <p:nvPr>
            <p:ph idx="1"/>
          </p:nvPr>
        </p:nvPicPr>
        <p:blipFill>
          <a:blip r:embed="rId2"/>
          <a:stretch>
            <a:fillRect/>
          </a:stretch>
        </p:blipFill>
        <p:spPr>
          <a:xfrm>
            <a:off x="1176996" y="464127"/>
            <a:ext cx="6790008" cy="3421406"/>
          </a:xfrm>
        </p:spPr>
      </p:pic>
    </p:spTree>
    <p:extLst>
      <p:ext uri="{BB962C8B-B14F-4D97-AF65-F5344CB8AC3E}">
        <p14:creationId xmlns:p14="http://schemas.microsoft.com/office/powerpoint/2010/main" val="3665957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D3C919-D898-0C67-70D1-9B548B91516D}"/>
              </a:ext>
            </a:extLst>
          </p:cNvPr>
          <p:cNvSpPr>
            <a:spLocks noGrp="1"/>
          </p:cNvSpPr>
          <p:nvPr>
            <p:ph type="title"/>
          </p:nvPr>
        </p:nvSpPr>
        <p:spPr/>
        <p:txBody>
          <a:bodyPr/>
          <a:lstStyle/>
          <a:p>
            <a:endParaRPr lang="en-US" dirty="0"/>
          </a:p>
        </p:txBody>
      </p:sp>
      <p:sp>
        <p:nvSpPr>
          <p:cNvPr id="4" name="Vertical Text Placeholder 3">
            <a:extLst>
              <a:ext uri="{FF2B5EF4-FFF2-40B4-BE49-F238E27FC236}">
                <a16:creationId xmlns:a16="http://schemas.microsoft.com/office/drawing/2014/main" id="{F6CF37AC-B9AC-CF0C-2822-D82B42ACF8CB}"/>
              </a:ext>
            </a:extLst>
          </p:cNvPr>
          <p:cNvSpPr>
            <a:spLocks noGrp="1"/>
          </p:cNvSpPr>
          <p:nvPr>
            <p:ph type="body" orient="vert" idx="1"/>
          </p:nvPr>
        </p:nvSpPr>
        <p:spPr/>
        <p:txBody>
          <a:bodyPr/>
          <a:lstStyle/>
          <a:p>
            <a:endParaRPr lang="en-US" dirty="0"/>
          </a:p>
        </p:txBody>
      </p:sp>
      <p:pic>
        <p:nvPicPr>
          <p:cNvPr id="6" name="Picture 5">
            <a:extLst>
              <a:ext uri="{FF2B5EF4-FFF2-40B4-BE49-F238E27FC236}">
                <a16:creationId xmlns:a16="http://schemas.microsoft.com/office/drawing/2014/main" id="{3A5BC7F3-7CE7-9629-C6CB-1FE45AD726CE}"/>
              </a:ext>
            </a:extLst>
          </p:cNvPr>
          <p:cNvPicPr>
            <a:picLocks noChangeAspect="1"/>
          </p:cNvPicPr>
          <p:nvPr/>
        </p:nvPicPr>
        <p:blipFill>
          <a:blip r:embed="rId2"/>
          <a:stretch>
            <a:fillRect/>
          </a:stretch>
        </p:blipFill>
        <p:spPr>
          <a:xfrm>
            <a:off x="115791" y="935181"/>
            <a:ext cx="8890782" cy="2847110"/>
          </a:xfrm>
          <a:prstGeom prst="rect">
            <a:avLst/>
          </a:prstGeom>
        </p:spPr>
      </p:pic>
    </p:spTree>
    <p:extLst>
      <p:ext uri="{BB962C8B-B14F-4D97-AF65-F5344CB8AC3E}">
        <p14:creationId xmlns:p14="http://schemas.microsoft.com/office/powerpoint/2010/main" val="1467703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16DCFF5-FFE6-96B7-F9E8-72AD3F6F6AFA}"/>
              </a:ext>
            </a:extLst>
          </p:cNvPr>
          <p:cNvPicPr>
            <a:picLocks noGrp="1" noChangeAspect="1"/>
          </p:cNvPicPr>
          <p:nvPr>
            <p:ph idx="1"/>
          </p:nvPr>
        </p:nvPicPr>
        <p:blipFill>
          <a:blip r:embed="rId2"/>
          <a:stretch>
            <a:fillRect/>
          </a:stretch>
        </p:blipFill>
        <p:spPr>
          <a:xfrm>
            <a:off x="1068831" y="0"/>
            <a:ext cx="7584763" cy="4227871"/>
          </a:xfrm>
          <a:prstGeom prst="rect">
            <a:avLst/>
          </a:prstGeom>
        </p:spPr>
      </p:pic>
    </p:spTree>
    <p:extLst>
      <p:ext uri="{BB962C8B-B14F-4D97-AF65-F5344CB8AC3E}">
        <p14:creationId xmlns:p14="http://schemas.microsoft.com/office/powerpoint/2010/main" val="2144745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6D45FAED-F663-DE4C-8F47-09E45B206744}"/>
              </a:ext>
            </a:extLst>
          </p:cNvPr>
          <p:cNvPicPr>
            <a:picLocks noChangeAspect="1"/>
          </p:cNvPicPr>
          <p:nvPr/>
        </p:nvPicPr>
        <p:blipFill>
          <a:blip r:embed="rId2"/>
          <a:stretch>
            <a:fillRect/>
          </a:stretch>
        </p:blipFill>
        <p:spPr>
          <a:xfrm>
            <a:off x="-16273" y="-40426"/>
            <a:ext cx="9215692" cy="5196626"/>
          </a:xfrm>
          <a:prstGeom prst="rect">
            <a:avLst/>
          </a:prstGeom>
        </p:spPr>
      </p:pic>
      <p:sp>
        <p:nvSpPr>
          <p:cNvPr id="2" name="Subtitle 1"/>
          <p:cNvSpPr>
            <a:spLocks noGrp="1"/>
          </p:cNvSpPr>
          <p:nvPr>
            <p:ph type="subTitle" idx="1"/>
          </p:nvPr>
        </p:nvSpPr>
        <p:spPr>
          <a:xfrm>
            <a:off x="1371600" y="1168401"/>
            <a:ext cx="6400800" cy="2915920"/>
          </a:xfrm>
        </p:spPr>
        <p:txBody>
          <a:bodyPr/>
          <a:lstStyle/>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endParaRPr lang="en-US" b="1" dirty="0"/>
          </a:p>
        </p:txBody>
      </p:sp>
      <p:pic>
        <p:nvPicPr>
          <p:cNvPr id="5" name="Picture 4">
            <a:extLst>
              <a:ext uri="{FF2B5EF4-FFF2-40B4-BE49-F238E27FC236}">
                <a16:creationId xmlns:a16="http://schemas.microsoft.com/office/drawing/2014/main" id="{3422543F-DC0E-99B9-87B4-A6AF0CF80A06}"/>
              </a:ext>
            </a:extLst>
          </p:cNvPr>
          <p:cNvPicPr>
            <a:picLocks noChangeAspect="1"/>
          </p:cNvPicPr>
          <p:nvPr/>
        </p:nvPicPr>
        <p:blipFill>
          <a:blip r:embed="rId3"/>
          <a:srcRect/>
          <a:stretch/>
        </p:blipFill>
        <p:spPr>
          <a:xfrm>
            <a:off x="7282216" y="4555376"/>
            <a:ext cx="1650876" cy="427565"/>
          </a:xfrm>
          <a:prstGeom prst="rect">
            <a:avLst/>
          </a:prstGeom>
        </p:spPr>
      </p:pic>
      <p:pic>
        <p:nvPicPr>
          <p:cNvPr id="7" name="Picture 6">
            <a:extLst>
              <a:ext uri="{FF2B5EF4-FFF2-40B4-BE49-F238E27FC236}">
                <a16:creationId xmlns:a16="http://schemas.microsoft.com/office/drawing/2014/main" id="{9673681C-A8C9-3FB3-A894-EED2B3E5FFF0}"/>
              </a:ext>
            </a:extLst>
          </p:cNvPr>
          <p:cNvPicPr>
            <a:picLocks noChangeAspect="1"/>
          </p:cNvPicPr>
          <p:nvPr/>
        </p:nvPicPr>
        <p:blipFill>
          <a:blip r:embed="rId4"/>
          <a:stretch>
            <a:fillRect/>
          </a:stretch>
        </p:blipFill>
        <p:spPr>
          <a:xfrm>
            <a:off x="378611" y="165322"/>
            <a:ext cx="8574146" cy="3956855"/>
          </a:xfrm>
          <a:prstGeom prst="rect">
            <a:avLst/>
          </a:prstGeom>
        </p:spPr>
      </p:pic>
    </p:spTree>
    <p:extLst>
      <p:ext uri="{BB962C8B-B14F-4D97-AF65-F5344CB8AC3E}">
        <p14:creationId xmlns:p14="http://schemas.microsoft.com/office/powerpoint/2010/main" val="1249712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F75C091F-067F-A94A-B998-8FB4E7A0F8DA}"/>
              </a:ext>
            </a:extLst>
          </p:cNvPr>
          <p:cNvPicPr>
            <a:picLocks noChangeAspect="1"/>
          </p:cNvPicPr>
          <p:nvPr/>
        </p:nvPicPr>
        <p:blipFill>
          <a:blip r:embed="rId2"/>
          <a:stretch>
            <a:fillRect/>
          </a:stretch>
        </p:blipFill>
        <p:spPr>
          <a:xfrm>
            <a:off x="-16273" y="-40426"/>
            <a:ext cx="9215692" cy="5196626"/>
          </a:xfrm>
          <a:prstGeom prst="rect">
            <a:avLst/>
          </a:prstGeom>
        </p:spPr>
      </p:pic>
      <p:sp>
        <p:nvSpPr>
          <p:cNvPr id="6" name="Title 5">
            <a:extLst>
              <a:ext uri="{FF2B5EF4-FFF2-40B4-BE49-F238E27FC236}">
                <a16:creationId xmlns:a16="http://schemas.microsoft.com/office/drawing/2014/main" id="{39A5E8A2-0D13-C6FA-1EAD-FEBE271B9CC1}"/>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5729B55E-7B48-71FB-15AF-727F2B872701}"/>
              </a:ext>
            </a:extLst>
          </p:cNvPr>
          <p:cNvPicPr>
            <a:picLocks noChangeAspect="1"/>
          </p:cNvPicPr>
          <p:nvPr/>
        </p:nvPicPr>
        <p:blipFill>
          <a:blip r:embed="rId3"/>
          <a:srcRect/>
          <a:stretch/>
        </p:blipFill>
        <p:spPr>
          <a:xfrm>
            <a:off x="7282216" y="4555376"/>
            <a:ext cx="1650876" cy="427565"/>
          </a:xfrm>
          <a:prstGeom prst="rect">
            <a:avLst/>
          </a:prstGeom>
        </p:spPr>
      </p:pic>
      <p:pic>
        <p:nvPicPr>
          <p:cNvPr id="9" name="Picture 8">
            <a:extLst>
              <a:ext uri="{FF2B5EF4-FFF2-40B4-BE49-F238E27FC236}">
                <a16:creationId xmlns:a16="http://schemas.microsoft.com/office/drawing/2014/main" id="{103DB048-F6D8-1A27-B360-39E166FAEC86}"/>
              </a:ext>
            </a:extLst>
          </p:cNvPr>
          <p:cNvPicPr>
            <a:picLocks noChangeAspect="1"/>
          </p:cNvPicPr>
          <p:nvPr/>
        </p:nvPicPr>
        <p:blipFill>
          <a:blip r:embed="rId4"/>
          <a:stretch>
            <a:fillRect/>
          </a:stretch>
        </p:blipFill>
        <p:spPr>
          <a:xfrm>
            <a:off x="982669" y="127464"/>
            <a:ext cx="8171360" cy="4363263"/>
          </a:xfrm>
          <a:prstGeom prst="rect">
            <a:avLst/>
          </a:prstGeom>
        </p:spPr>
      </p:pic>
    </p:spTree>
    <p:extLst>
      <p:ext uri="{BB962C8B-B14F-4D97-AF65-F5344CB8AC3E}">
        <p14:creationId xmlns:p14="http://schemas.microsoft.com/office/powerpoint/2010/main" val="1037678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F66DD9D-DA90-A84A-73D1-5FA228D731ED}"/>
              </a:ext>
            </a:extLst>
          </p:cNvPr>
          <p:cNvPicPr>
            <a:picLocks noGrp="1" noChangeAspect="1"/>
          </p:cNvPicPr>
          <p:nvPr>
            <p:ph sz="half" idx="1"/>
          </p:nvPr>
        </p:nvPicPr>
        <p:blipFill>
          <a:blip r:embed="rId2"/>
          <a:stretch>
            <a:fillRect/>
          </a:stretch>
        </p:blipFill>
        <p:spPr>
          <a:xfrm>
            <a:off x="1076185" y="764309"/>
            <a:ext cx="3029229" cy="2936875"/>
          </a:xfrm>
        </p:spPr>
      </p:pic>
      <p:pic>
        <p:nvPicPr>
          <p:cNvPr id="9" name="Content Placeholder 8">
            <a:extLst>
              <a:ext uri="{FF2B5EF4-FFF2-40B4-BE49-F238E27FC236}">
                <a16:creationId xmlns:a16="http://schemas.microsoft.com/office/drawing/2014/main" id="{D1F0C8BA-FF3C-9F3E-9AFA-C17932BF10F0}"/>
              </a:ext>
            </a:extLst>
          </p:cNvPr>
          <p:cNvPicPr>
            <a:picLocks noGrp="1" noChangeAspect="1"/>
          </p:cNvPicPr>
          <p:nvPr>
            <p:ph sz="half" idx="2"/>
          </p:nvPr>
        </p:nvPicPr>
        <p:blipFill>
          <a:blip r:embed="rId3"/>
          <a:stretch>
            <a:fillRect/>
          </a:stretch>
        </p:blipFill>
        <p:spPr>
          <a:xfrm>
            <a:off x="4572000" y="764309"/>
            <a:ext cx="3810000" cy="2596389"/>
          </a:xfrm>
        </p:spPr>
      </p:pic>
      <p:sp>
        <p:nvSpPr>
          <p:cNvPr id="3" name="Title 2">
            <a:extLst>
              <a:ext uri="{FF2B5EF4-FFF2-40B4-BE49-F238E27FC236}">
                <a16:creationId xmlns:a16="http://schemas.microsoft.com/office/drawing/2014/main" id="{70E579AE-6982-5316-D5B8-DCA553F6AF35}"/>
              </a:ext>
            </a:extLst>
          </p:cNvPr>
          <p:cNvSpPr>
            <a:spLocks noGrp="1"/>
          </p:cNvSpPr>
          <p:nvPr>
            <p:ph type="title"/>
          </p:nvPr>
        </p:nvSpPr>
        <p:spPr/>
        <p:txBody>
          <a:bodyPr/>
          <a:lstStyle/>
          <a:p>
            <a:endParaRPr lang="en-US"/>
          </a:p>
        </p:txBody>
      </p:sp>
      <p:pic>
        <p:nvPicPr>
          <p:cNvPr id="11" name="Picture 10">
            <a:extLst>
              <a:ext uri="{FF2B5EF4-FFF2-40B4-BE49-F238E27FC236}">
                <a16:creationId xmlns:a16="http://schemas.microsoft.com/office/drawing/2014/main" id="{FB8B46DC-DF95-E66C-3E47-6C56FCB104F1}"/>
              </a:ext>
            </a:extLst>
          </p:cNvPr>
          <p:cNvPicPr>
            <a:picLocks noChangeAspect="1"/>
          </p:cNvPicPr>
          <p:nvPr/>
        </p:nvPicPr>
        <p:blipFill>
          <a:blip r:embed="rId4"/>
          <a:stretch>
            <a:fillRect/>
          </a:stretch>
        </p:blipFill>
        <p:spPr>
          <a:xfrm>
            <a:off x="2795672" y="3709323"/>
            <a:ext cx="4023709" cy="1257409"/>
          </a:xfrm>
          <a:prstGeom prst="rect">
            <a:avLst/>
          </a:prstGeom>
        </p:spPr>
      </p:pic>
    </p:spTree>
    <p:extLst>
      <p:ext uri="{BB962C8B-B14F-4D97-AF65-F5344CB8AC3E}">
        <p14:creationId xmlns:p14="http://schemas.microsoft.com/office/powerpoint/2010/main" val="19657040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A0BC9ED-A4F6-1048-BF4A-56D1B5D1EE8E}"/>
              </a:ext>
            </a:extLst>
          </p:cNvPr>
          <p:cNvSpPr>
            <a:spLocks noGrp="1"/>
          </p:cNvSpPr>
          <p:nvPr>
            <p:ph type="subTitle" idx="1"/>
          </p:nvPr>
        </p:nvSpPr>
        <p:spPr/>
        <p:txBody>
          <a:bodyPr/>
          <a:lstStyle/>
          <a:p>
            <a:endParaRPr lang="en-US" dirty="0"/>
          </a:p>
        </p:txBody>
      </p:sp>
      <p:sp>
        <p:nvSpPr>
          <p:cNvPr id="5" name="Title 4">
            <a:extLst>
              <a:ext uri="{FF2B5EF4-FFF2-40B4-BE49-F238E27FC236}">
                <a16:creationId xmlns:a16="http://schemas.microsoft.com/office/drawing/2014/main" id="{8CFDC522-34CA-C963-4AC1-F34A2F2E51F3}"/>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45619152-89B3-961E-FF28-83AF91A08AB5}"/>
              </a:ext>
            </a:extLst>
          </p:cNvPr>
          <p:cNvPicPr>
            <a:picLocks noChangeAspect="1"/>
          </p:cNvPicPr>
          <p:nvPr/>
        </p:nvPicPr>
        <p:blipFill>
          <a:blip r:embed="rId2"/>
          <a:stretch>
            <a:fillRect/>
          </a:stretch>
        </p:blipFill>
        <p:spPr>
          <a:xfrm>
            <a:off x="55484" y="1249681"/>
            <a:ext cx="9333824" cy="2648901"/>
          </a:xfrm>
          <a:prstGeom prst="rect">
            <a:avLst/>
          </a:prstGeom>
        </p:spPr>
      </p:pic>
    </p:spTree>
    <p:extLst>
      <p:ext uri="{BB962C8B-B14F-4D97-AF65-F5344CB8AC3E}">
        <p14:creationId xmlns:p14="http://schemas.microsoft.com/office/powerpoint/2010/main" val="3932732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60233" y="-53788"/>
            <a:ext cx="9582898" cy="4341479"/>
          </a:xfrm>
          <a:prstGeom prst="rect">
            <a:avLst/>
          </a:prstGeom>
        </p:spPr>
      </p:pic>
    </p:spTree>
    <p:extLst>
      <p:ext uri="{BB962C8B-B14F-4D97-AF65-F5344CB8AC3E}">
        <p14:creationId xmlns:p14="http://schemas.microsoft.com/office/powerpoint/2010/main" val="24223439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t>Mechanism of Action</a:t>
            </a:r>
          </a:p>
          <a:p>
            <a:r>
              <a:rPr lang="en-US" dirty="0"/>
              <a:t>Role of Proteosome Inhibitors in First Line Therapy</a:t>
            </a:r>
          </a:p>
          <a:p>
            <a:r>
              <a:rPr lang="en-US" dirty="0"/>
              <a:t>Side-Effects  </a:t>
            </a:r>
          </a:p>
          <a:p>
            <a:r>
              <a:rPr lang="en-US" dirty="0"/>
              <a:t>Mechanism of Resistance</a:t>
            </a:r>
          </a:p>
          <a:p>
            <a:r>
              <a:rPr lang="en-US" dirty="0">
                <a:highlight>
                  <a:srgbClr val="FFFF00"/>
                </a:highlight>
              </a:rPr>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34981114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82ED-1DEB-57CC-33D2-D9A517844332}"/>
              </a:ext>
            </a:extLst>
          </p:cNvPr>
          <p:cNvSpPr>
            <a:spLocks noGrp="1"/>
          </p:cNvSpPr>
          <p:nvPr>
            <p:ph type="title"/>
          </p:nvPr>
        </p:nvSpPr>
        <p:spPr>
          <a:xfrm>
            <a:off x="0" y="0"/>
            <a:ext cx="9144000" cy="1372870"/>
          </a:xfrm>
        </p:spPr>
        <p:txBody>
          <a:bodyPr/>
          <a:lstStyle/>
          <a:p>
            <a:endParaRPr lang="en-US" dirty="0"/>
          </a:p>
        </p:txBody>
      </p:sp>
      <p:sp>
        <p:nvSpPr>
          <p:cNvPr id="3" name="Vertical Text Placeholder 2">
            <a:extLst>
              <a:ext uri="{FF2B5EF4-FFF2-40B4-BE49-F238E27FC236}">
                <a16:creationId xmlns:a16="http://schemas.microsoft.com/office/drawing/2014/main" id="{79F2FE38-BF1A-F18E-43CB-478FA54ACBCC}"/>
              </a:ext>
            </a:extLst>
          </p:cNvPr>
          <p:cNvSpPr>
            <a:spLocks noGrp="1"/>
          </p:cNvSpPr>
          <p:nvPr>
            <p:ph type="body" orient="vert" idx="1"/>
          </p:nvPr>
        </p:nvSpPr>
        <p:spPr>
          <a:xfrm>
            <a:off x="685800" y="1372869"/>
            <a:ext cx="7772400" cy="2992653"/>
          </a:xfrm>
        </p:spPr>
        <p:txBody>
          <a:bodyPr/>
          <a:lstStyle/>
          <a:p>
            <a:endParaRPr lang="en-US" dirty="0"/>
          </a:p>
        </p:txBody>
      </p:sp>
      <p:pic>
        <p:nvPicPr>
          <p:cNvPr id="5" name="Picture 4">
            <a:extLst>
              <a:ext uri="{FF2B5EF4-FFF2-40B4-BE49-F238E27FC236}">
                <a16:creationId xmlns:a16="http://schemas.microsoft.com/office/drawing/2014/main" id="{60B910A0-450F-E04B-722D-903D7141A9E6}"/>
              </a:ext>
            </a:extLst>
          </p:cNvPr>
          <p:cNvPicPr>
            <a:picLocks noChangeAspect="1"/>
          </p:cNvPicPr>
          <p:nvPr/>
        </p:nvPicPr>
        <p:blipFill>
          <a:blip r:embed="rId2"/>
          <a:stretch>
            <a:fillRect/>
          </a:stretch>
        </p:blipFill>
        <p:spPr>
          <a:xfrm>
            <a:off x="0" y="1238865"/>
            <a:ext cx="9075174" cy="2035277"/>
          </a:xfrm>
          <a:prstGeom prst="rect">
            <a:avLst/>
          </a:prstGeom>
        </p:spPr>
      </p:pic>
    </p:spTree>
    <p:extLst>
      <p:ext uri="{BB962C8B-B14F-4D97-AF65-F5344CB8AC3E}">
        <p14:creationId xmlns:p14="http://schemas.microsoft.com/office/powerpoint/2010/main" val="28595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D05D-8BF2-89CF-60BB-E798E59D4F05}"/>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FBAAF8F8-FA0A-8877-15DB-514E44FACF8F}"/>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73147A7E-CBDB-403B-DC5B-1F4D057EC06B}"/>
              </a:ext>
            </a:extLst>
          </p:cNvPr>
          <p:cNvPicPr>
            <a:picLocks noChangeAspect="1"/>
          </p:cNvPicPr>
          <p:nvPr/>
        </p:nvPicPr>
        <p:blipFill>
          <a:blip r:embed="rId2"/>
          <a:stretch>
            <a:fillRect/>
          </a:stretch>
        </p:blipFill>
        <p:spPr>
          <a:xfrm>
            <a:off x="224413" y="1442463"/>
            <a:ext cx="8695173" cy="2263336"/>
          </a:xfrm>
          <a:prstGeom prst="rect">
            <a:avLst/>
          </a:prstGeom>
        </p:spPr>
      </p:pic>
    </p:spTree>
    <p:extLst>
      <p:ext uri="{BB962C8B-B14F-4D97-AF65-F5344CB8AC3E}">
        <p14:creationId xmlns:p14="http://schemas.microsoft.com/office/powerpoint/2010/main" val="1452151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t>Mechanism of Action</a:t>
            </a:r>
          </a:p>
          <a:p>
            <a:r>
              <a:rPr lang="en-US" dirty="0"/>
              <a:t>Role of Proteosome Inhibitors in First Line Therapy</a:t>
            </a:r>
          </a:p>
          <a:p>
            <a:r>
              <a:rPr lang="en-US" dirty="0">
                <a:highlight>
                  <a:srgbClr val="FFFF00"/>
                </a:highlight>
              </a:rPr>
              <a:t>Side-Effects</a:t>
            </a:r>
            <a:r>
              <a:rPr lang="en-US" dirty="0"/>
              <a:t>  </a:t>
            </a:r>
          </a:p>
          <a:p>
            <a:r>
              <a:rPr lang="en-US" dirty="0"/>
              <a:t>Mechanism of Resistance</a:t>
            </a:r>
          </a:p>
          <a:p>
            <a:r>
              <a:rPr lang="en-US" dirty="0"/>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41723419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FA2611-6D65-4348-8F0E-08C8E7F74BDF}"/>
              </a:ext>
            </a:extLst>
          </p:cNvPr>
          <p:cNvSpPr>
            <a:spLocks noGrp="1"/>
          </p:cNvSpPr>
          <p:nvPr>
            <p:ph idx="1"/>
          </p:nvPr>
        </p:nvSpPr>
        <p:spPr/>
        <p:txBody>
          <a:bodyPr/>
          <a:lstStyle/>
          <a:p>
            <a:r>
              <a:rPr lang="en-US" dirty="0"/>
              <a:t>Mechanism of Action</a:t>
            </a:r>
          </a:p>
          <a:p>
            <a:r>
              <a:rPr lang="en-US" dirty="0"/>
              <a:t>Role of Proteosome Inhibitors in First Line Therapy</a:t>
            </a:r>
          </a:p>
          <a:p>
            <a:r>
              <a:rPr lang="en-US" dirty="0"/>
              <a:t>Side-Effects  </a:t>
            </a:r>
          </a:p>
          <a:p>
            <a:r>
              <a:rPr lang="en-US" dirty="0">
                <a:highlight>
                  <a:srgbClr val="FFFF00"/>
                </a:highlight>
              </a:rPr>
              <a:t>Mechanism of Resistance</a:t>
            </a:r>
          </a:p>
          <a:p>
            <a:r>
              <a:rPr lang="en-US" dirty="0"/>
              <a:t>Role in Second Line –Relapse</a:t>
            </a:r>
          </a:p>
          <a:p>
            <a:r>
              <a:rPr lang="en-US" dirty="0"/>
              <a:t>New Developments</a:t>
            </a:r>
          </a:p>
          <a:p>
            <a:endParaRPr lang="en-US" dirty="0"/>
          </a:p>
          <a:p>
            <a:endParaRPr lang="en-US" dirty="0"/>
          </a:p>
          <a:p>
            <a:endParaRPr lang="en-US" dirty="0"/>
          </a:p>
        </p:txBody>
      </p:sp>
    </p:spTree>
    <p:extLst>
      <p:ext uri="{BB962C8B-B14F-4D97-AF65-F5344CB8AC3E}">
        <p14:creationId xmlns:p14="http://schemas.microsoft.com/office/powerpoint/2010/main" val="9600167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A9BB-4E71-3951-4762-4596E7B158A5}"/>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B88EEFAB-4666-50F7-520A-94EFFBE7B87E}"/>
              </a:ext>
            </a:extLst>
          </p:cNvPr>
          <p:cNvSpPr>
            <a:spLocks noGrp="1"/>
          </p:cNvSpPr>
          <p:nvPr>
            <p:ph type="body" orient="vert" idx="1"/>
          </p:nvPr>
        </p:nvSpPr>
        <p:spPr/>
        <p:txBody>
          <a:bodyPr/>
          <a:lstStyle/>
          <a:p>
            <a:endParaRPr lang="en-US" dirty="0"/>
          </a:p>
        </p:txBody>
      </p:sp>
      <p:pic>
        <p:nvPicPr>
          <p:cNvPr id="5" name="Picture 4">
            <a:extLst>
              <a:ext uri="{FF2B5EF4-FFF2-40B4-BE49-F238E27FC236}">
                <a16:creationId xmlns:a16="http://schemas.microsoft.com/office/drawing/2014/main" id="{C09329F4-EEB1-E263-E182-62A37D17740E}"/>
              </a:ext>
            </a:extLst>
          </p:cNvPr>
          <p:cNvPicPr>
            <a:picLocks noChangeAspect="1"/>
          </p:cNvPicPr>
          <p:nvPr/>
        </p:nvPicPr>
        <p:blipFill>
          <a:blip r:embed="rId2"/>
          <a:stretch>
            <a:fillRect/>
          </a:stretch>
        </p:blipFill>
        <p:spPr>
          <a:xfrm>
            <a:off x="530942" y="0"/>
            <a:ext cx="8507329" cy="5148263"/>
          </a:xfrm>
          <a:prstGeom prst="rect">
            <a:avLst/>
          </a:prstGeom>
        </p:spPr>
      </p:pic>
    </p:spTree>
    <p:extLst>
      <p:ext uri="{BB962C8B-B14F-4D97-AF65-F5344CB8AC3E}">
        <p14:creationId xmlns:p14="http://schemas.microsoft.com/office/powerpoint/2010/main" val="24142669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5FFD54-070F-EA1D-8FA9-CB3D883979D2}"/>
              </a:ext>
            </a:extLst>
          </p:cNvPr>
          <p:cNvPicPr>
            <a:picLocks noGrp="1" noChangeAspect="1"/>
          </p:cNvPicPr>
          <p:nvPr>
            <p:ph idx="1"/>
          </p:nvPr>
        </p:nvPicPr>
        <p:blipFill>
          <a:blip r:embed="rId2"/>
          <a:stretch>
            <a:fillRect/>
          </a:stretch>
        </p:blipFill>
        <p:spPr>
          <a:xfrm>
            <a:off x="765382" y="1"/>
            <a:ext cx="7648957" cy="4286864"/>
          </a:xfrm>
        </p:spPr>
      </p:pic>
    </p:spTree>
    <p:extLst>
      <p:ext uri="{BB962C8B-B14F-4D97-AF65-F5344CB8AC3E}">
        <p14:creationId xmlns:p14="http://schemas.microsoft.com/office/powerpoint/2010/main" val="12342904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3FCADEC-FFBC-4FD9-C518-EA4B1D83BC90}"/>
              </a:ext>
            </a:extLst>
          </p:cNvPr>
          <p:cNvPicPr>
            <a:picLocks noGrp="1" noChangeAspect="1"/>
          </p:cNvPicPr>
          <p:nvPr>
            <p:ph idx="1"/>
          </p:nvPr>
        </p:nvPicPr>
        <p:blipFill>
          <a:blip r:embed="rId2"/>
          <a:stretch>
            <a:fillRect/>
          </a:stretch>
        </p:blipFill>
        <p:spPr>
          <a:xfrm>
            <a:off x="498814" y="0"/>
            <a:ext cx="8687448" cy="4277624"/>
          </a:xfrm>
          <a:prstGeom prst="rect">
            <a:avLst/>
          </a:prstGeom>
        </p:spPr>
      </p:pic>
    </p:spTree>
    <p:extLst>
      <p:ext uri="{BB962C8B-B14F-4D97-AF65-F5344CB8AC3E}">
        <p14:creationId xmlns:p14="http://schemas.microsoft.com/office/powerpoint/2010/main" val="3134097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B6C8816-6CF4-BEB0-876B-CB1E0F351612}"/>
              </a:ext>
            </a:extLst>
          </p:cNvPr>
          <p:cNvPicPr>
            <a:picLocks noGrp="1" noChangeAspect="1"/>
          </p:cNvPicPr>
          <p:nvPr>
            <p:ph idx="1"/>
          </p:nvPr>
        </p:nvPicPr>
        <p:blipFill>
          <a:blip r:embed="rId2"/>
          <a:stretch>
            <a:fillRect/>
          </a:stretch>
        </p:blipFill>
        <p:spPr>
          <a:xfrm>
            <a:off x="635198" y="393290"/>
            <a:ext cx="7530278" cy="3873910"/>
          </a:xfrm>
        </p:spPr>
      </p:pic>
    </p:spTree>
    <p:extLst>
      <p:ext uri="{BB962C8B-B14F-4D97-AF65-F5344CB8AC3E}">
        <p14:creationId xmlns:p14="http://schemas.microsoft.com/office/powerpoint/2010/main" val="24939756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FA1D93-37B1-C383-43FF-F315FD14ADC1}"/>
              </a:ext>
            </a:extLst>
          </p:cNvPr>
          <p:cNvPicPr>
            <a:picLocks noGrp="1" noChangeAspect="1"/>
          </p:cNvPicPr>
          <p:nvPr>
            <p:ph idx="1"/>
          </p:nvPr>
        </p:nvPicPr>
        <p:blipFill>
          <a:blip r:embed="rId2"/>
          <a:stretch>
            <a:fillRect/>
          </a:stretch>
        </p:blipFill>
        <p:spPr>
          <a:xfrm>
            <a:off x="1626615" y="1039217"/>
            <a:ext cx="5890770" cy="2758679"/>
          </a:xfrm>
        </p:spPr>
      </p:pic>
    </p:spTree>
    <p:extLst>
      <p:ext uri="{BB962C8B-B14F-4D97-AF65-F5344CB8AC3E}">
        <p14:creationId xmlns:p14="http://schemas.microsoft.com/office/powerpoint/2010/main" val="381843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49306" y="1250300"/>
            <a:ext cx="9045387" cy="2647662"/>
          </a:xfrm>
        </p:spPr>
        <p:txBody>
          <a:bodyPr/>
          <a:lstStyle/>
          <a:p>
            <a:pPr marL="0" indent="0" algn="ctr">
              <a:buNone/>
            </a:pPr>
            <a:r>
              <a:rPr lang="en-US" sz="2400" b="1" dirty="0">
                <a:solidFill>
                  <a:srgbClr val="002E51"/>
                </a:solidFill>
              </a:rPr>
              <a:t>Ehsan Malek, MD</a:t>
            </a:r>
          </a:p>
          <a:p>
            <a:pPr marL="0" indent="0" algn="ctr">
              <a:buNone/>
            </a:pPr>
            <a:r>
              <a:rPr lang="en-US" sz="1800" dirty="0">
                <a:solidFill>
                  <a:srgbClr val="002E51"/>
                </a:solidFill>
              </a:rPr>
              <a:t>Assistant Professor, Medicine</a:t>
            </a:r>
          </a:p>
          <a:p>
            <a:pPr marL="0" indent="0" algn="ctr">
              <a:buNone/>
            </a:pPr>
            <a:r>
              <a:rPr lang="en-US" sz="1800" dirty="0">
                <a:solidFill>
                  <a:srgbClr val="002E51"/>
                </a:solidFill>
              </a:rPr>
              <a:t>Case Western Comprehensive Cancer Center</a:t>
            </a:r>
          </a:p>
          <a:p>
            <a:pPr marL="0" indent="0" algn="ctr">
              <a:buNone/>
            </a:pPr>
            <a:r>
              <a:rPr lang="en-US" sz="1800" dirty="0">
                <a:solidFill>
                  <a:srgbClr val="002E51"/>
                </a:solidFill>
              </a:rPr>
              <a:t>University Hospitals Seidman Cancer Center</a:t>
            </a:r>
          </a:p>
          <a:p>
            <a:pPr marL="0" indent="0" algn="ctr">
              <a:buNone/>
            </a:pPr>
            <a:r>
              <a:rPr lang="en-US" sz="1800" dirty="0">
                <a:solidFill>
                  <a:srgbClr val="002E51"/>
                </a:solidFill>
              </a:rPr>
              <a:t>Cleveland, OH</a:t>
            </a:r>
            <a:endParaRPr lang="en-US" sz="1800" dirty="0"/>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19301691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DFF76-4C81-493F-8FEB-F5543C8E6739}"/>
              </a:ext>
            </a:extLst>
          </p:cNvPr>
          <p:cNvSpPr>
            <a:spLocks noGrp="1"/>
          </p:cNvSpPr>
          <p:nvPr>
            <p:ph idx="1"/>
          </p:nvPr>
        </p:nvSpPr>
        <p:spPr>
          <a:xfrm>
            <a:off x="4700468" y="746850"/>
            <a:ext cx="4231876" cy="3818006"/>
          </a:xfrm>
        </p:spPr>
        <p:txBody>
          <a:bodyPr vert="horz" wrap="square" lIns="68580" tIns="34290" rIns="68580" bIns="34290" numCol="1" rtlCol="0" anchor="t" anchorCtr="0" compatLnSpc="1">
            <a:prstTxWarp prst="textNoShape">
              <a:avLst/>
            </a:prstTxWarp>
            <a:noAutofit/>
          </a:bodyPr>
          <a:lstStyle/>
          <a:p>
            <a:pPr>
              <a:spcBef>
                <a:spcPts val="0"/>
              </a:spcBef>
              <a:spcAft>
                <a:spcPts val="225"/>
              </a:spcAft>
            </a:pPr>
            <a:r>
              <a:rPr lang="en-US" sz="1050" b="1"/>
              <a:t>Despite advances in treatments</a:t>
            </a:r>
            <a:endParaRPr lang="en-US" sz="1050"/>
          </a:p>
          <a:p>
            <a:pPr lvl="2">
              <a:spcBef>
                <a:spcPts val="0"/>
              </a:spcBef>
              <a:spcAft>
                <a:spcPts val="225"/>
              </a:spcAft>
            </a:pPr>
            <a:r>
              <a:rPr lang="en-US" sz="1050"/>
              <a:t>Multiple myeloma (MM) remains incurable and becomes refractory to immunomodulatory drugs (IMiDs), proteasome inhibitors (PIs) and anti-CD38 monoclonal antibodies (anti-CD38 mAbs). </a:t>
            </a:r>
          </a:p>
          <a:p>
            <a:pPr>
              <a:spcBef>
                <a:spcPts val="0"/>
              </a:spcBef>
              <a:spcAft>
                <a:spcPts val="900"/>
              </a:spcAft>
            </a:pPr>
            <a:r>
              <a:rPr lang="en-US" sz="1050" b="1"/>
              <a:t>Patients with triple-class refractory MM (TCR MM) have a poor prognosis</a:t>
            </a:r>
            <a:r>
              <a:rPr lang="en-US" sz="1050"/>
              <a:t>. </a:t>
            </a:r>
          </a:p>
          <a:p>
            <a:pPr>
              <a:spcBef>
                <a:spcPts val="0"/>
              </a:spcBef>
            </a:pPr>
            <a:r>
              <a:rPr lang="en-US" sz="1050" b="1"/>
              <a:t>Oral XPO1 inhibitor selinexor blocks nuclear export and is indicated for treatment of relapsed/refractory MM (RRMM)</a:t>
            </a:r>
          </a:p>
          <a:p>
            <a:pPr lvl="2">
              <a:spcBef>
                <a:spcPts val="0"/>
              </a:spcBef>
              <a:spcAft>
                <a:spcPts val="900"/>
              </a:spcAft>
            </a:pPr>
            <a:r>
              <a:rPr lang="en-US" sz="1050"/>
              <a:t>in combination with either dexamethasone (twice-weekly Xd) or bortezomib and dexamethasone (once weekly [QW] XVd) based on the BOSTON study (NCT03110562).</a:t>
            </a:r>
            <a:r>
              <a:rPr lang="en-US" sz="1050" baseline="30000"/>
              <a:t>1</a:t>
            </a:r>
            <a:r>
              <a:rPr lang="en-US" sz="1050"/>
              <a:t> </a:t>
            </a:r>
          </a:p>
          <a:p>
            <a:pPr>
              <a:spcBef>
                <a:spcPts val="0"/>
              </a:spcBef>
              <a:spcAft>
                <a:spcPts val="225"/>
              </a:spcAft>
            </a:pPr>
            <a:r>
              <a:rPr lang="en-US" sz="1050" b="1"/>
              <a:t>Previously, the STOMP phase 1/2 Study (NCT02343042) and a phase 1 Study (NCT02199665)</a:t>
            </a:r>
            <a:r>
              <a:rPr lang="en-US" sz="1050"/>
              <a:t> </a:t>
            </a:r>
          </a:p>
          <a:p>
            <a:pPr lvl="2">
              <a:spcBef>
                <a:spcPts val="0"/>
              </a:spcBef>
              <a:spcAft>
                <a:spcPts val="900"/>
              </a:spcAft>
            </a:pPr>
            <a:r>
              <a:rPr lang="en-US" sz="1050"/>
              <a:t>Found an overall response rate of 67%</a:t>
            </a:r>
            <a:r>
              <a:rPr lang="en-US" sz="1050" baseline="30000"/>
              <a:t>2</a:t>
            </a:r>
            <a:r>
              <a:rPr lang="en-US" sz="1050"/>
              <a:t> and a median progression free survival extending over a year in patients with TCR MM treated with QW Xd plus the second-generation PI carfilzomib (XKd).</a:t>
            </a:r>
            <a:r>
              <a:rPr lang="en-US" sz="1050" baseline="30000"/>
              <a:t>3</a:t>
            </a:r>
            <a:r>
              <a:rPr lang="en-US" sz="1050"/>
              <a:t> </a:t>
            </a:r>
          </a:p>
          <a:p>
            <a:pPr>
              <a:spcBef>
                <a:spcPts val="0"/>
              </a:spcBef>
              <a:spcAft>
                <a:spcPts val="900"/>
              </a:spcAft>
            </a:pPr>
            <a:r>
              <a:rPr lang="en-US" sz="1050" b="1"/>
              <a:t>Based on those results, we further investigated XKd in a subset of STOMP patients with TCR MM.</a:t>
            </a:r>
          </a:p>
        </p:txBody>
      </p:sp>
      <p:sp>
        <p:nvSpPr>
          <p:cNvPr id="2" name="Title 1">
            <a:extLst>
              <a:ext uri="{FF2B5EF4-FFF2-40B4-BE49-F238E27FC236}">
                <a16:creationId xmlns:a16="http://schemas.microsoft.com/office/drawing/2014/main" id="{ED981E6D-54F8-4615-9035-FB2058F4057A}"/>
              </a:ext>
            </a:extLst>
          </p:cNvPr>
          <p:cNvSpPr>
            <a:spLocks noGrp="1"/>
          </p:cNvSpPr>
          <p:nvPr>
            <p:ph type="title"/>
          </p:nvPr>
        </p:nvSpPr>
        <p:spPr>
          <a:xfrm>
            <a:off x="284111" y="-531881"/>
            <a:ext cx="8572500" cy="1754326"/>
          </a:xfrm>
        </p:spPr>
        <p:txBody>
          <a:bodyPr/>
          <a:lstStyle/>
          <a:p>
            <a:r>
              <a:rPr lang="en-US"/>
              <a:t>Oral XPO1 inhibitor Selinexor has shown promise in Triple-Class Refractory Multiple Myeloma</a:t>
            </a:r>
          </a:p>
        </p:txBody>
      </p:sp>
      <p:pic>
        <p:nvPicPr>
          <p:cNvPr id="6" name="Picture 5">
            <a:extLst>
              <a:ext uri="{FF2B5EF4-FFF2-40B4-BE49-F238E27FC236}">
                <a16:creationId xmlns:a16="http://schemas.microsoft.com/office/drawing/2014/main" id="{67AA350C-6124-48CD-AB4C-5AC217C085A3}"/>
              </a:ext>
            </a:extLst>
          </p:cNvPr>
          <p:cNvPicPr>
            <a:picLocks noChangeAspect="1"/>
          </p:cNvPicPr>
          <p:nvPr/>
        </p:nvPicPr>
        <p:blipFill>
          <a:blip r:embed="rId2"/>
          <a:stretch>
            <a:fillRect/>
          </a:stretch>
        </p:blipFill>
        <p:spPr>
          <a:xfrm>
            <a:off x="284111" y="922101"/>
            <a:ext cx="4231876" cy="2837015"/>
          </a:xfrm>
          <a:prstGeom prst="rect">
            <a:avLst/>
          </a:prstGeom>
        </p:spPr>
      </p:pic>
      <p:sp>
        <p:nvSpPr>
          <p:cNvPr id="8" name="Text Placeholder 3">
            <a:extLst>
              <a:ext uri="{FF2B5EF4-FFF2-40B4-BE49-F238E27FC236}">
                <a16:creationId xmlns:a16="http://schemas.microsoft.com/office/drawing/2014/main" id="{ED26822D-17AC-4308-9D45-9E804E97EDD9}"/>
              </a:ext>
            </a:extLst>
          </p:cNvPr>
          <p:cNvSpPr>
            <a:spLocks noGrp="1"/>
          </p:cNvSpPr>
          <p:nvPr>
            <p:ph type="body" sz="quarter" idx="10"/>
          </p:nvPr>
        </p:nvSpPr>
        <p:spPr>
          <a:xfrm>
            <a:off x="438150" y="4564857"/>
            <a:ext cx="7524750" cy="345281"/>
          </a:xfrm>
        </p:spPr>
        <p:txBody>
          <a:bodyPr/>
          <a:lstStyle/>
          <a:p>
            <a:r>
              <a:rPr lang="en-US" baseline="30000">
                <a:latin typeface="Arial" panose="020B0604020202020204" pitchFamily="34" charset="0"/>
                <a:cs typeface="Arial" panose="020B0604020202020204" pitchFamily="34" charset="0"/>
              </a:rPr>
              <a:t>1</a:t>
            </a:r>
            <a:r>
              <a:rPr lang="fr-FR">
                <a:effectLst/>
                <a:latin typeface="Arial" panose="020B0604020202020204" pitchFamily="34" charset="0"/>
                <a:cs typeface="Arial" panose="020B0604020202020204" pitchFamily="34" charset="0"/>
              </a:rPr>
              <a:t>S. Grosicki </a:t>
            </a:r>
            <a:r>
              <a:rPr lang="fr-FR" i="1">
                <a:effectLst/>
                <a:latin typeface="Arial" panose="020B0604020202020204" pitchFamily="34" charset="0"/>
                <a:cs typeface="Arial" panose="020B0604020202020204" pitchFamily="34" charset="0"/>
              </a:rPr>
              <a:t>et al.</a:t>
            </a:r>
            <a:r>
              <a:rPr lang="fr-FR">
                <a:effectLst/>
                <a:latin typeface="Arial" panose="020B0604020202020204" pitchFamily="34" charset="0"/>
                <a:cs typeface="Arial" panose="020B0604020202020204" pitchFamily="34" charset="0"/>
              </a:rPr>
              <a:t>, </a:t>
            </a:r>
            <a:r>
              <a:rPr lang="fr-FR" i="1">
                <a:effectLst/>
                <a:latin typeface="Arial" panose="020B0604020202020204" pitchFamily="34" charset="0"/>
                <a:cs typeface="Arial" panose="020B0604020202020204" pitchFamily="34" charset="0"/>
              </a:rPr>
              <a:t>Lancet</a:t>
            </a:r>
            <a:r>
              <a:rPr lang="fr-FR">
                <a:effectLst/>
                <a:latin typeface="Arial" panose="020B0604020202020204" pitchFamily="34" charset="0"/>
                <a:cs typeface="Arial" panose="020B0604020202020204" pitchFamily="34" charset="0"/>
              </a:rPr>
              <a:t>. </a:t>
            </a:r>
            <a:r>
              <a:rPr lang="fr-FR" b="1">
                <a:effectLst/>
                <a:latin typeface="Arial" panose="020B0604020202020204" pitchFamily="34" charset="0"/>
                <a:cs typeface="Arial" panose="020B0604020202020204" pitchFamily="34" charset="0"/>
              </a:rPr>
              <a:t>396</a:t>
            </a:r>
            <a:r>
              <a:rPr lang="fr-FR">
                <a:effectLst/>
                <a:latin typeface="Arial" panose="020B0604020202020204" pitchFamily="34" charset="0"/>
                <a:cs typeface="Arial" panose="020B0604020202020204" pitchFamily="34" charset="0"/>
              </a:rPr>
              <a:t>, 1563–1573 (2020); </a:t>
            </a:r>
            <a:r>
              <a:rPr lang="fr-FR" baseline="30000">
                <a:effectLst/>
                <a:latin typeface="Arial" panose="020B0604020202020204" pitchFamily="34" charset="0"/>
                <a:cs typeface="Arial" panose="020B0604020202020204" pitchFamily="34" charset="0"/>
              </a:rPr>
              <a:t>2</a:t>
            </a:r>
            <a:r>
              <a:rPr lang="it-IT">
                <a:effectLst/>
                <a:latin typeface="Arial" panose="020B0604020202020204" pitchFamily="34" charset="0"/>
                <a:cs typeface="Arial" panose="020B0604020202020204" pitchFamily="34" charset="0"/>
              </a:rPr>
              <a:t>C. Gasparetto </a:t>
            </a:r>
            <a:r>
              <a:rPr lang="it-IT" i="1">
                <a:effectLst/>
                <a:latin typeface="Arial" panose="020B0604020202020204" pitchFamily="34" charset="0"/>
                <a:cs typeface="Arial" panose="020B0604020202020204" pitchFamily="34" charset="0"/>
              </a:rPr>
              <a:t>et al.</a:t>
            </a:r>
            <a:r>
              <a:rPr lang="it-IT">
                <a:effectLst/>
                <a:latin typeface="Arial" panose="020B0604020202020204" pitchFamily="34" charset="0"/>
                <a:cs typeface="Arial" panose="020B0604020202020204" pitchFamily="34" charset="0"/>
              </a:rPr>
              <a:t>, </a:t>
            </a:r>
            <a:r>
              <a:rPr lang="it-IT" i="1">
                <a:effectLst/>
                <a:latin typeface="Arial" panose="020B0604020202020204" pitchFamily="34" charset="0"/>
                <a:cs typeface="Arial" panose="020B0604020202020204" pitchFamily="34" charset="0"/>
              </a:rPr>
              <a:t>Br J Cancer</a:t>
            </a:r>
            <a:r>
              <a:rPr lang="it-IT">
                <a:effectLst/>
                <a:latin typeface="Arial" panose="020B0604020202020204" pitchFamily="34" charset="0"/>
                <a:cs typeface="Arial" panose="020B0604020202020204" pitchFamily="34" charset="0"/>
              </a:rPr>
              <a:t>. </a:t>
            </a:r>
            <a:r>
              <a:rPr lang="it-IT" b="1">
                <a:effectLst/>
                <a:latin typeface="Arial" panose="020B0604020202020204" pitchFamily="34" charset="0"/>
                <a:cs typeface="Arial" panose="020B0604020202020204" pitchFamily="34" charset="0"/>
              </a:rPr>
              <a:t>126</a:t>
            </a:r>
            <a:r>
              <a:rPr lang="it-IT">
                <a:effectLst/>
                <a:latin typeface="Arial" panose="020B0604020202020204" pitchFamily="34" charset="0"/>
                <a:cs typeface="Arial" panose="020B0604020202020204" pitchFamily="34" charset="0"/>
              </a:rPr>
              <a:t>, 718–725 (2022); </a:t>
            </a:r>
            <a:r>
              <a:rPr lang="it-IT" baseline="30000">
                <a:effectLst/>
                <a:latin typeface="Arial" panose="020B0604020202020204" pitchFamily="34" charset="0"/>
                <a:cs typeface="Arial" panose="020B0604020202020204" pitchFamily="34" charset="0"/>
              </a:rPr>
              <a:t>3</a:t>
            </a:r>
            <a:r>
              <a:rPr lang="nb-NO">
                <a:effectLst/>
                <a:latin typeface="Arial" panose="020B0604020202020204" pitchFamily="34" charset="0"/>
                <a:cs typeface="Arial" panose="020B0604020202020204" pitchFamily="34" charset="0"/>
              </a:rPr>
              <a:t> A. J. Jakubowiak </a:t>
            </a:r>
            <a:r>
              <a:rPr lang="nb-NO" i="1">
                <a:effectLst/>
                <a:latin typeface="Arial" panose="020B0604020202020204" pitchFamily="34" charset="0"/>
                <a:cs typeface="Arial" panose="020B0604020202020204" pitchFamily="34" charset="0"/>
              </a:rPr>
              <a:t>et al.</a:t>
            </a:r>
            <a:r>
              <a:rPr lang="nb-NO">
                <a:effectLst/>
                <a:latin typeface="Arial" panose="020B0604020202020204" pitchFamily="34" charset="0"/>
                <a:cs typeface="Arial" panose="020B0604020202020204" pitchFamily="34" charset="0"/>
              </a:rPr>
              <a:t>, </a:t>
            </a:r>
            <a:r>
              <a:rPr lang="nb-NO" i="1">
                <a:effectLst/>
                <a:latin typeface="Arial" panose="020B0604020202020204" pitchFamily="34" charset="0"/>
                <a:cs typeface="Arial" panose="020B0604020202020204" pitchFamily="34" charset="0"/>
              </a:rPr>
              <a:t>Br J Haematol</a:t>
            </a:r>
            <a:r>
              <a:rPr lang="nb-NO">
                <a:effectLst/>
                <a:latin typeface="Arial" panose="020B0604020202020204" pitchFamily="34" charset="0"/>
                <a:cs typeface="Arial" panose="020B0604020202020204" pitchFamily="34" charset="0"/>
              </a:rPr>
              <a:t>. </a:t>
            </a:r>
            <a:r>
              <a:rPr lang="nb-NO" b="1">
                <a:effectLst/>
                <a:latin typeface="Arial" panose="020B0604020202020204" pitchFamily="34" charset="0"/>
                <a:cs typeface="Arial" panose="020B0604020202020204" pitchFamily="34" charset="0"/>
              </a:rPr>
              <a:t>186</a:t>
            </a:r>
            <a:r>
              <a:rPr lang="nb-NO">
                <a:effectLst/>
                <a:latin typeface="Arial" panose="020B0604020202020204" pitchFamily="34" charset="0"/>
                <a:cs typeface="Arial" panose="020B0604020202020204" pitchFamily="34" charset="0"/>
              </a:rPr>
              <a:t>, 549–560 (2019).</a:t>
            </a:r>
            <a:endParaRPr lang="en-US"/>
          </a:p>
        </p:txBody>
      </p:sp>
      <p:sp>
        <p:nvSpPr>
          <p:cNvPr id="10" name="TextBox 9">
            <a:extLst>
              <a:ext uri="{FF2B5EF4-FFF2-40B4-BE49-F238E27FC236}">
                <a16:creationId xmlns:a16="http://schemas.microsoft.com/office/drawing/2014/main" id="{153710EE-3E3A-4736-A809-E6A3DB242C48}"/>
              </a:ext>
            </a:extLst>
          </p:cNvPr>
          <p:cNvSpPr txBox="1"/>
          <p:nvPr/>
        </p:nvSpPr>
        <p:spPr>
          <a:xfrm>
            <a:off x="284111" y="3800435"/>
            <a:ext cx="4231876" cy="230832"/>
          </a:xfrm>
          <a:prstGeom prst="rect">
            <a:avLst/>
          </a:prstGeom>
          <a:noFill/>
        </p:spPr>
        <p:txBody>
          <a:bodyPr wrap="square" rtlCol="0">
            <a:spAutoFit/>
          </a:bodyPr>
          <a:lstStyle/>
          <a:p>
            <a:r>
              <a:rPr lang="en-US" sz="900" b="1">
                <a:latin typeface="Arial" panose="020B0604020202020204" pitchFamily="34" charset="0"/>
                <a:cs typeface="Arial" panose="020B0604020202020204" pitchFamily="34" charset="0"/>
              </a:rPr>
              <a:t>Selinexor mechanism of action</a:t>
            </a:r>
          </a:p>
        </p:txBody>
      </p:sp>
    </p:spTree>
    <p:extLst>
      <p:ext uri="{BB962C8B-B14F-4D97-AF65-F5344CB8AC3E}">
        <p14:creationId xmlns:p14="http://schemas.microsoft.com/office/powerpoint/2010/main" val="34674541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phic 3">
            <a:extLst>
              <a:ext uri="{FF2B5EF4-FFF2-40B4-BE49-F238E27FC236}">
                <a16:creationId xmlns:a16="http://schemas.microsoft.com/office/drawing/2014/main" id="{F973D161-0556-A44A-BF56-F15D94A4A9EF}"/>
              </a:ext>
            </a:extLst>
          </p:cNvPr>
          <p:cNvSpPr/>
          <p:nvPr/>
        </p:nvSpPr>
        <p:spPr>
          <a:xfrm>
            <a:off x="1192" y="1072715"/>
            <a:ext cx="9141619" cy="2234942"/>
          </a:xfrm>
          <a:prstGeom prst="roundRect">
            <a:avLst>
              <a:gd name="adj" fmla="val 0"/>
            </a:avLst>
          </a:prstGeom>
          <a:solidFill>
            <a:srgbClr val="F1F2F2"/>
          </a:solidFill>
          <a:ln w="14737" cap="flat">
            <a:noFill/>
            <a:prstDash val="solid"/>
            <a:miter/>
          </a:ln>
          <a:effectLst/>
        </p:spPr>
        <p:txBody>
          <a:bodyPr rtlCol="0" anchor="ctr"/>
          <a:lstStyle/>
          <a:p>
            <a:pPr defTabSz="685800" fontAlgn="auto">
              <a:lnSpc>
                <a:spcPct val="80000"/>
              </a:lnSpc>
              <a:spcBef>
                <a:spcPts val="0"/>
              </a:spcBef>
              <a:spcAft>
                <a:spcPts val="0"/>
              </a:spcAft>
              <a:defRPr/>
            </a:pPr>
            <a:endParaRPr lang="en-US" sz="1499">
              <a:solidFill>
                <a:srgbClr val="414548"/>
              </a:solidFill>
              <a:latin typeface="Arial" panose="020B0604020202020204"/>
              <a:ea typeface="+mn-ea"/>
              <a:cs typeface="+mn-cs"/>
            </a:endParaRPr>
          </a:p>
        </p:txBody>
      </p:sp>
      <p:sp>
        <p:nvSpPr>
          <p:cNvPr id="31" name="Rectangle 30">
            <a:extLst>
              <a:ext uri="{FF2B5EF4-FFF2-40B4-BE49-F238E27FC236}">
                <a16:creationId xmlns:a16="http://schemas.microsoft.com/office/drawing/2014/main" id="{86670745-6704-2D49-9F7E-86A69299270D}"/>
              </a:ext>
            </a:extLst>
          </p:cNvPr>
          <p:cNvSpPr/>
          <p:nvPr/>
        </p:nvSpPr>
        <p:spPr bwMode="gray">
          <a:xfrm>
            <a:off x="6401354" y="2278733"/>
            <a:ext cx="1981962" cy="423799"/>
          </a:xfrm>
          <a:prstGeom prst="rect">
            <a:avLst/>
          </a:prstGeom>
          <a:solidFill>
            <a:schemeClr val="accent2"/>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endParaRPr lang="en-US" sz="1350" b="1">
              <a:solidFill>
                <a:srgbClr val="FFFFFF"/>
              </a:solidFill>
              <a:latin typeface="Arial" panose="020B0604020202020204"/>
              <a:ea typeface="+mn-ea"/>
              <a:cs typeface="+mn-cs"/>
            </a:endParaRPr>
          </a:p>
        </p:txBody>
      </p:sp>
      <p:sp>
        <p:nvSpPr>
          <p:cNvPr id="32" name="Rectangle 31">
            <a:extLst>
              <a:ext uri="{FF2B5EF4-FFF2-40B4-BE49-F238E27FC236}">
                <a16:creationId xmlns:a16="http://schemas.microsoft.com/office/drawing/2014/main" id="{DB143B94-5EB4-4D44-826C-154F933EF0B3}"/>
              </a:ext>
            </a:extLst>
          </p:cNvPr>
          <p:cNvSpPr/>
          <p:nvPr/>
        </p:nvSpPr>
        <p:spPr bwMode="gray">
          <a:xfrm>
            <a:off x="3680087" y="2278733"/>
            <a:ext cx="1981962" cy="423799"/>
          </a:xfrm>
          <a:prstGeom prst="rect">
            <a:avLst/>
          </a:prstGeom>
          <a:solidFill>
            <a:schemeClr val="accent2"/>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endParaRPr lang="en-US" sz="1350" b="1">
              <a:solidFill>
                <a:srgbClr val="FFFFFF"/>
              </a:solidFill>
              <a:latin typeface="Arial" panose="020B0604020202020204"/>
              <a:ea typeface="+mn-ea"/>
              <a:cs typeface="+mn-cs"/>
            </a:endParaRPr>
          </a:p>
        </p:txBody>
      </p:sp>
      <p:sp>
        <p:nvSpPr>
          <p:cNvPr id="30" name="Rectangle 29">
            <a:extLst>
              <a:ext uri="{FF2B5EF4-FFF2-40B4-BE49-F238E27FC236}">
                <a16:creationId xmlns:a16="http://schemas.microsoft.com/office/drawing/2014/main" id="{E37174A3-7FA0-EE41-B4EB-022163EA9308}"/>
              </a:ext>
            </a:extLst>
          </p:cNvPr>
          <p:cNvSpPr/>
          <p:nvPr/>
        </p:nvSpPr>
        <p:spPr bwMode="gray">
          <a:xfrm>
            <a:off x="784580" y="2278733"/>
            <a:ext cx="1981962" cy="423799"/>
          </a:xfrm>
          <a:prstGeom prst="rect">
            <a:avLst/>
          </a:prstGeom>
          <a:solidFill>
            <a:schemeClr val="accent2"/>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endParaRPr lang="en-US" sz="1350" b="1">
              <a:solidFill>
                <a:srgbClr val="FFFFFF"/>
              </a:solidFill>
              <a:latin typeface="Arial" panose="020B0604020202020204"/>
              <a:ea typeface="+mn-ea"/>
              <a:cs typeface="+mn-cs"/>
            </a:endParaRPr>
          </a:p>
        </p:txBody>
      </p:sp>
      <p:sp>
        <p:nvSpPr>
          <p:cNvPr id="29" name="Pentagon 28">
            <a:extLst>
              <a:ext uri="{FF2B5EF4-FFF2-40B4-BE49-F238E27FC236}">
                <a16:creationId xmlns:a16="http://schemas.microsoft.com/office/drawing/2014/main" id="{CEF682AC-7A83-4C4A-955D-762E782E057E}"/>
              </a:ext>
            </a:extLst>
          </p:cNvPr>
          <p:cNvSpPr/>
          <p:nvPr/>
        </p:nvSpPr>
        <p:spPr bwMode="gray">
          <a:xfrm>
            <a:off x="652116" y="1630236"/>
            <a:ext cx="8043827" cy="242204"/>
          </a:xfrm>
          <a:prstGeom prst="homePlate">
            <a:avLst/>
          </a:prstGeom>
          <a:solidFill>
            <a:schemeClr val="tx2"/>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endParaRPr lang="en-US" sz="1350" b="1">
              <a:solidFill>
                <a:srgbClr val="FFFFFF"/>
              </a:solidFill>
              <a:latin typeface="Arial" panose="020B0604020202020204"/>
              <a:ea typeface="+mn-ea"/>
              <a:cs typeface="+mn-cs"/>
            </a:endParaRPr>
          </a:p>
        </p:txBody>
      </p:sp>
      <p:sp>
        <p:nvSpPr>
          <p:cNvPr id="5" name="Graphic 3">
            <a:extLst>
              <a:ext uri="{FF2B5EF4-FFF2-40B4-BE49-F238E27FC236}">
                <a16:creationId xmlns:a16="http://schemas.microsoft.com/office/drawing/2014/main" id="{4C7D09AA-A10B-E840-A388-FCF8AB2FBA6C}"/>
              </a:ext>
            </a:extLst>
          </p:cNvPr>
          <p:cNvSpPr/>
          <p:nvPr/>
        </p:nvSpPr>
        <p:spPr>
          <a:xfrm>
            <a:off x="6419994" y="2354754"/>
            <a:ext cx="1982467" cy="302662"/>
          </a:xfrm>
          <a:prstGeom prst="roundRect">
            <a:avLst>
              <a:gd name="adj" fmla="val 0"/>
            </a:avLst>
          </a:prstGeom>
          <a:noFill/>
          <a:ln w="14737" cap="flat">
            <a:noFill/>
            <a:prstDash val="solid"/>
            <a:miter/>
          </a:ln>
          <a:effectLst/>
        </p:spPr>
        <p:txBody>
          <a:bodyPr rtlCol="0" anchor="ctr"/>
          <a:lstStyle/>
          <a:p>
            <a:pPr algn="ctr" defTabSz="685800" fontAlgn="auto">
              <a:lnSpc>
                <a:spcPct val="80000"/>
              </a:lnSpc>
              <a:spcBef>
                <a:spcPts val="0"/>
              </a:spcBef>
              <a:spcAft>
                <a:spcPts val="0"/>
              </a:spcAft>
              <a:defRPr/>
            </a:pPr>
            <a:r>
              <a:rPr lang="en-US" sz="1800" b="1">
                <a:solidFill>
                  <a:srgbClr val="FFFFFF"/>
                </a:solidFill>
                <a:latin typeface="Arial" panose="020B0604020202020204"/>
                <a:ea typeface="+mn-ea"/>
                <a:cs typeface="+mn-cs"/>
              </a:rPr>
              <a:t>SPd, SKd, SDd</a:t>
            </a:r>
          </a:p>
          <a:p>
            <a:pPr algn="ctr" defTabSz="685800" fontAlgn="auto">
              <a:lnSpc>
                <a:spcPct val="80000"/>
              </a:lnSpc>
              <a:spcBef>
                <a:spcPts val="0"/>
              </a:spcBef>
              <a:spcAft>
                <a:spcPts val="0"/>
              </a:spcAft>
              <a:defRPr/>
            </a:pPr>
            <a:r>
              <a:rPr lang="en-US" sz="1050">
                <a:solidFill>
                  <a:srgbClr val="FFFFFF"/>
                </a:solidFill>
                <a:latin typeface="Arial" panose="020B0604020202020204"/>
                <a:ea typeface="+mn-ea"/>
                <a:cs typeface="+mn-cs"/>
              </a:rPr>
              <a:t>STOMP</a:t>
            </a:r>
          </a:p>
        </p:txBody>
      </p:sp>
      <p:sp>
        <p:nvSpPr>
          <p:cNvPr id="6" name="Graphic 3">
            <a:extLst>
              <a:ext uri="{FF2B5EF4-FFF2-40B4-BE49-F238E27FC236}">
                <a16:creationId xmlns:a16="http://schemas.microsoft.com/office/drawing/2014/main" id="{FD45EAEB-E891-444E-8812-4A7CD0A54055}"/>
              </a:ext>
            </a:extLst>
          </p:cNvPr>
          <p:cNvSpPr/>
          <p:nvPr/>
        </p:nvSpPr>
        <p:spPr>
          <a:xfrm>
            <a:off x="3680087" y="2363154"/>
            <a:ext cx="1981962" cy="302662"/>
          </a:xfrm>
          <a:prstGeom prst="roundRect">
            <a:avLst>
              <a:gd name="adj" fmla="val 0"/>
            </a:avLst>
          </a:prstGeom>
          <a:noFill/>
          <a:ln w="14737" cap="flat">
            <a:noFill/>
            <a:prstDash val="solid"/>
            <a:miter/>
          </a:ln>
          <a:effectLst/>
        </p:spPr>
        <p:txBody>
          <a:bodyPr rtlCol="0" anchor="ctr"/>
          <a:lstStyle/>
          <a:p>
            <a:pPr algn="ctr" defTabSz="685800" fontAlgn="auto">
              <a:lnSpc>
                <a:spcPct val="80000"/>
              </a:lnSpc>
              <a:spcBef>
                <a:spcPts val="0"/>
              </a:spcBef>
              <a:spcAft>
                <a:spcPts val="0"/>
              </a:spcAft>
              <a:defRPr/>
            </a:pPr>
            <a:r>
              <a:rPr lang="en-US" sz="1800" b="1">
                <a:solidFill>
                  <a:srgbClr val="FFFFFF"/>
                </a:solidFill>
                <a:latin typeface="Arial" panose="020B0604020202020204"/>
                <a:ea typeface="+mn-ea"/>
                <a:cs typeface="+mn-cs"/>
              </a:rPr>
              <a:t>XVd</a:t>
            </a:r>
          </a:p>
          <a:p>
            <a:pPr algn="ctr" defTabSz="685800" fontAlgn="auto">
              <a:lnSpc>
                <a:spcPct val="80000"/>
              </a:lnSpc>
              <a:spcBef>
                <a:spcPts val="0"/>
              </a:spcBef>
              <a:spcAft>
                <a:spcPts val="0"/>
              </a:spcAft>
              <a:defRPr/>
            </a:pPr>
            <a:r>
              <a:rPr lang="en-US" sz="1050">
                <a:solidFill>
                  <a:srgbClr val="FFFFFF"/>
                </a:solidFill>
                <a:latin typeface="Arial" panose="020B0604020202020204"/>
                <a:ea typeface="+mn-ea"/>
                <a:cs typeface="+mn-cs"/>
              </a:rPr>
              <a:t>BOSTON</a:t>
            </a:r>
          </a:p>
        </p:txBody>
      </p:sp>
      <p:sp>
        <p:nvSpPr>
          <p:cNvPr id="7" name="Graphic 3">
            <a:extLst>
              <a:ext uri="{FF2B5EF4-FFF2-40B4-BE49-F238E27FC236}">
                <a16:creationId xmlns:a16="http://schemas.microsoft.com/office/drawing/2014/main" id="{894A5141-810E-BB4E-8EDD-87784123532F}"/>
              </a:ext>
            </a:extLst>
          </p:cNvPr>
          <p:cNvSpPr/>
          <p:nvPr/>
        </p:nvSpPr>
        <p:spPr>
          <a:xfrm>
            <a:off x="784578" y="2363152"/>
            <a:ext cx="1981962" cy="302663"/>
          </a:xfrm>
          <a:prstGeom prst="roundRect">
            <a:avLst/>
          </a:prstGeom>
          <a:noFill/>
          <a:ln w="14737" cap="flat">
            <a:noFill/>
            <a:prstDash val="solid"/>
            <a:miter/>
          </a:ln>
          <a:effectLst/>
        </p:spPr>
        <p:txBody>
          <a:bodyPr rtlCol="0" anchor="ctr"/>
          <a:lstStyle/>
          <a:p>
            <a:pPr algn="ctr" defTabSz="685800" fontAlgn="auto">
              <a:lnSpc>
                <a:spcPct val="80000"/>
              </a:lnSpc>
              <a:spcBef>
                <a:spcPts val="0"/>
              </a:spcBef>
              <a:spcAft>
                <a:spcPts val="0"/>
              </a:spcAft>
              <a:defRPr/>
            </a:pPr>
            <a:r>
              <a:rPr lang="en-US" sz="1800" b="1">
                <a:solidFill>
                  <a:srgbClr val="FFFFFF"/>
                </a:solidFill>
                <a:latin typeface="Arial" panose="020B0604020202020204"/>
                <a:ea typeface="+mn-ea"/>
                <a:cs typeface="+mn-cs"/>
              </a:rPr>
              <a:t>Xd </a:t>
            </a:r>
          </a:p>
          <a:p>
            <a:pPr algn="ctr" defTabSz="685800" fontAlgn="auto">
              <a:lnSpc>
                <a:spcPct val="80000"/>
              </a:lnSpc>
              <a:spcBef>
                <a:spcPts val="0"/>
              </a:spcBef>
              <a:spcAft>
                <a:spcPts val="0"/>
              </a:spcAft>
              <a:defRPr/>
            </a:pPr>
            <a:r>
              <a:rPr lang="en-US" sz="1050">
                <a:solidFill>
                  <a:srgbClr val="FFFFFF"/>
                </a:solidFill>
                <a:latin typeface="Arial" panose="020B0604020202020204"/>
                <a:ea typeface="+mn-ea"/>
                <a:cs typeface="+mn-cs"/>
              </a:rPr>
              <a:t>STORM</a:t>
            </a:r>
          </a:p>
        </p:txBody>
      </p:sp>
      <p:sp>
        <p:nvSpPr>
          <p:cNvPr id="12" name="TextBox 11">
            <a:extLst>
              <a:ext uri="{FF2B5EF4-FFF2-40B4-BE49-F238E27FC236}">
                <a16:creationId xmlns:a16="http://schemas.microsoft.com/office/drawing/2014/main" id="{1B1041A5-DD49-914E-9321-AEFD5584950F}"/>
              </a:ext>
            </a:extLst>
          </p:cNvPr>
          <p:cNvSpPr txBox="1"/>
          <p:nvPr/>
        </p:nvSpPr>
        <p:spPr>
          <a:xfrm>
            <a:off x="784580" y="2756965"/>
            <a:ext cx="1981960" cy="410369"/>
          </a:xfrm>
          <a:prstGeom prst="rect">
            <a:avLst/>
          </a:prstGeom>
          <a:noFill/>
        </p:spPr>
        <p:txBody>
          <a:bodyPr wrap="square" lIns="0" tIns="0" rIns="0" bIns="0" rtlCol="0">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Phase 2b, single-arm, </a:t>
            </a:r>
          </a:p>
          <a:p>
            <a:pPr algn="ctr" defTabSz="685800" fontAlgn="auto">
              <a:spcBef>
                <a:spcPts val="0"/>
              </a:spcBef>
              <a:spcAft>
                <a:spcPts val="0"/>
              </a:spcAft>
              <a:defRPr/>
            </a:pPr>
            <a:r>
              <a:rPr lang="en-US" sz="750" dirty="0">
                <a:solidFill>
                  <a:srgbClr val="414548"/>
                </a:solidFill>
                <a:latin typeface="Arial" panose="020B0604020202020204"/>
                <a:ea typeface="+mn-ea"/>
                <a:cs typeface="+mn-cs"/>
              </a:rPr>
              <a:t>open-label, multicenter study </a:t>
            </a:r>
          </a:p>
          <a:p>
            <a:pPr algn="ctr" defTabSz="685800" fontAlgn="auto">
              <a:spcBef>
                <a:spcPts val="450"/>
              </a:spcBef>
              <a:spcAft>
                <a:spcPts val="0"/>
              </a:spcAft>
              <a:defRPr/>
            </a:pPr>
            <a:r>
              <a:rPr lang="en-US" sz="750" dirty="0">
                <a:solidFill>
                  <a:srgbClr val="414548"/>
                </a:solidFill>
                <a:latin typeface="Arial" panose="020B0604020202020204"/>
                <a:ea typeface="+mn-ea"/>
                <a:cs typeface="+mn-cs"/>
              </a:rPr>
              <a:t>Patients with penta-refractory MM</a:t>
            </a:r>
            <a:endParaRPr lang="en-US" sz="750" baseline="30000" dirty="0">
              <a:solidFill>
                <a:srgbClr val="414548"/>
              </a:solidFill>
              <a:latin typeface="Arial" panose="020B0604020202020204"/>
              <a:ea typeface="+mn-ea"/>
              <a:cs typeface="+mn-cs"/>
            </a:endParaRPr>
          </a:p>
        </p:txBody>
      </p:sp>
      <p:sp>
        <p:nvSpPr>
          <p:cNvPr id="13" name="TextBox 12">
            <a:extLst>
              <a:ext uri="{FF2B5EF4-FFF2-40B4-BE49-F238E27FC236}">
                <a16:creationId xmlns:a16="http://schemas.microsoft.com/office/drawing/2014/main" id="{D4BD426A-D80D-DF48-AFA7-F4E993BB171F}"/>
              </a:ext>
            </a:extLst>
          </p:cNvPr>
          <p:cNvSpPr txBox="1"/>
          <p:nvPr/>
        </p:nvSpPr>
        <p:spPr>
          <a:xfrm>
            <a:off x="6401354" y="2756965"/>
            <a:ext cx="1982467" cy="410369"/>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Phase 1/2, open-label, multicenter study </a:t>
            </a:r>
          </a:p>
          <a:p>
            <a:pPr algn="ctr" defTabSz="685800" fontAlgn="auto">
              <a:spcBef>
                <a:spcPts val="450"/>
              </a:spcBef>
              <a:spcAft>
                <a:spcPts val="0"/>
              </a:spcAft>
              <a:defRPr/>
            </a:pPr>
            <a:r>
              <a:rPr lang="en-US" sz="750" dirty="0">
                <a:solidFill>
                  <a:srgbClr val="414548"/>
                </a:solidFill>
                <a:latin typeface="Arial" panose="020B0604020202020204"/>
                <a:ea typeface="+mn-ea"/>
                <a:cs typeface="+mn-cs"/>
              </a:rPr>
              <a:t>Patients with RRMM</a:t>
            </a:r>
            <a:br>
              <a:rPr lang="en-US" sz="750" dirty="0">
                <a:solidFill>
                  <a:srgbClr val="414548"/>
                </a:solidFill>
                <a:latin typeface="Arial" panose="020B0604020202020204"/>
                <a:ea typeface="+mn-ea"/>
                <a:cs typeface="+mn-cs"/>
              </a:rPr>
            </a:br>
            <a:r>
              <a:rPr lang="en-US" sz="750" dirty="0">
                <a:solidFill>
                  <a:srgbClr val="414548"/>
                </a:solidFill>
                <a:latin typeface="Arial" panose="020B0604020202020204"/>
                <a:ea typeface="+mn-ea"/>
                <a:cs typeface="+mn-cs"/>
              </a:rPr>
              <a:t>(dose escalation/expansion)</a:t>
            </a:r>
            <a:endParaRPr lang="en-US" sz="750" baseline="30000" dirty="0">
              <a:solidFill>
                <a:srgbClr val="414548"/>
              </a:solidFill>
              <a:latin typeface="Arial" panose="020B0604020202020204"/>
              <a:ea typeface="+mn-ea"/>
              <a:cs typeface="+mn-cs"/>
            </a:endParaRPr>
          </a:p>
        </p:txBody>
      </p:sp>
      <p:sp>
        <p:nvSpPr>
          <p:cNvPr id="14" name="TextBox 13">
            <a:extLst>
              <a:ext uri="{FF2B5EF4-FFF2-40B4-BE49-F238E27FC236}">
                <a16:creationId xmlns:a16="http://schemas.microsoft.com/office/drawing/2014/main" id="{D369EBC9-4A97-9E47-B6C4-4CC1BC913B4D}"/>
              </a:ext>
            </a:extLst>
          </p:cNvPr>
          <p:cNvSpPr txBox="1"/>
          <p:nvPr/>
        </p:nvSpPr>
        <p:spPr>
          <a:xfrm>
            <a:off x="3679583" y="2756965"/>
            <a:ext cx="1981962" cy="410369"/>
          </a:xfrm>
          <a:prstGeom prst="rect">
            <a:avLst/>
          </a:prstGeom>
          <a:noFill/>
        </p:spPr>
        <p:txBody>
          <a:bodyPr wrap="square" lIns="0" tIns="0" rIns="0" bIns="0" rtlCol="0">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Phase 3, 2-arm, active comparator-controlled, open-label, multicenter study</a:t>
            </a:r>
          </a:p>
          <a:p>
            <a:pPr algn="ctr" defTabSz="685800" fontAlgn="auto">
              <a:spcBef>
                <a:spcPts val="450"/>
              </a:spcBef>
              <a:spcAft>
                <a:spcPts val="0"/>
              </a:spcAft>
              <a:defRPr/>
            </a:pPr>
            <a:r>
              <a:rPr lang="en-US" sz="750" dirty="0">
                <a:solidFill>
                  <a:srgbClr val="414548"/>
                </a:solidFill>
                <a:latin typeface="Arial" panose="020B0604020202020204"/>
                <a:ea typeface="+mn-ea"/>
                <a:cs typeface="+mn-cs"/>
              </a:rPr>
              <a:t>After at least 1 prior therapy in MM</a:t>
            </a:r>
            <a:endParaRPr lang="en-US" sz="750" baseline="30000" dirty="0">
              <a:solidFill>
                <a:srgbClr val="414548"/>
              </a:solidFill>
              <a:latin typeface="Arial" panose="020B0604020202020204"/>
              <a:ea typeface="+mn-ea"/>
              <a:cs typeface="+mn-cs"/>
            </a:endParaRPr>
          </a:p>
        </p:txBody>
      </p:sp>
      <p:sp>
        <p:nvSpPr>
          <p:cNvPr id="15" name="TextBox 14">
            <a:extLst>
              <a:ext uri="{FF2B5EF4-FFF2-40B4-BE49-F238E27FC236}">
                <a16:creationId xmlns:a16="http://schemas.microsoft.com/office/drawing/2014/main" id="{CA7438A7-E1BA-9E4D-9136-84408ECDBEFE}"/>
              </a:ext>
            </a:extLst>
          </p:cNvPr>
          <p:cNvSpPr txBox="1"/>
          <p:nvPr/>
        </p:nvSpPr>
        <p:spPr>
          <a:xfrm>
            <a:off x="784579" y="1979674"/>
            <a:ext cx="1981961" cy="253916"/>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1st approval in MM </a:t>
            </a:r>
          </a:p>
          <a:p>
            <a:pPr algn="ctr" defTabSz="685800" fontAlgn="auto">
              <a:spcBef>
                <a:spcPts val="0"/>
              </a:spcBef>
              <a:spcAft>
                <a:spcPts val="0"/>
              </a:spcAft>
              <a:defRPr/>
            </a:pPr>
            <a:r>
              <a:rPr lang="en-US" sz="750" dirty="0">
                <a:solidFill>
                  <a:srgbClr val="414548"/>
                </a:solidFill>
                <a:latin typeface="Arial" panose="020B0604020202020204"/>
                <a:ea typeface="+mn-ea"/>
                <a:cs typeface="+mn-cs"/>
              </a:rPr>
              <a:t>Dose: </a:t>
            </a:r>
            <a:r>
              <a:rPr lang="en-US" sz="900" b="1" dirty="0">
                <a:solidFill>
                  <a:srgbClr val="414548"/>
                </a:solidFill>
                <a:latin typeface="Arial" panose="020B0604020202020204"/>
                <a:ea typeface="+mn-ea"/>
                <a:cs typeface="+mn-cs"/>
              </a:rPr>
              <a:t>160 mg (80 mg twice weekly)</a:t>
            </a:r>
            <a:endParaRPr lang="en-US" sz="900" b="1" baseline="30000" dirty="0">
              <a:solidFill>
                <a:srgbClr val="414548"/>
              </a:solidFill>
              <a:latin typeface="Arial" panose="020B0604020202020204"/>
              <a:ea typeface="+mn-ea"/>
              <a:cs typeface="+mn-cs"/>
            </a:endParaRPr>
          </a:p>
        </p:txBody>
      </p:sp>
      <p:sp>
        <p:nvSpPr>
          <p:cNvPr id="16" name="TextBox 15">
            <a:extLst>
              <a:ext uri="{FF2B5EF4-FFF2-40B4-BE49-F238E27FC236}">
                <a16:creationId xmlns:a16="http://schemas.microsoft.com/office/drawing/2014/main" id="{B7C30F6F-1A71-0840-B7F8-980E2A93134E}"/>
              </a:ext>
            </a:extLst>
          </p:cNvPr>
          <p:cNvSpPr txBox="1"/>
          <p:nvPr/>
        </p:nvSpPr>
        <p:spPr>
          <a:xfrm>
            <a:off x="6419992" y="1979644"/>
            <a:ext cx="1982468" cy="253916"/>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Phase 1/2 study in MM </a:t>
            </a:r>
          </a:p>
          <a:p>
            <a:pPr algn="ctr" defTabSz="685800" fontAlgn="auto">
              <a:spcBef>
                <a:spcPts val="0"/>
              </a:spcBef>
              <a:spcAft>
                <a:spcPts val="0"/>
              </a:spcAft>
              <a:defRPr/>
            </a:pPr>
            <a:r>
              <a:rPr lang="en-US" sz="750" dirty="0">
                <a:solidFill>
                  <a:srgbClr val="414548"/>
                </a:solidFill>
                <a:latin typeface="Arial" panose="020B0604020202020204"/>
                <a:ea typeface="+mn-ea"/>
                <a:cs typeface="+mn-cs"/>
              </a:rPr>
              <a:t>Dose range: </a:t>
            </a:r>
            <a:r>
              <a:rPr lang="en-US" sz="900" b="1" dirty="0">
                <a:solidFill>
                  <a:srgbClr val="414548"/>
                </a:solidFill>
                <a:latin typeface="Arial" panose="020B0604020202020204"/>
                <a:ea typeface="+mn-ea"/>
                <a:cs typeface="+mn-cs"/>
              </a:rPr>
              <a:t>60-100 mg once weekly</a:t>
            </a:r>
            <a:endParaRPr lang="en-US" sz="900" b="1" baseline="30000" dirty="0">
              <a:solidFill>
                <a:srgbClr val="414548"/>
              </a:solidFill>
              <a:latin typeface="Arial" panose="020B0604020202020204"/>
              <a:ea typeface="+mn-ea"/>
              <a:cs typeface="+mn-cs"/>
            </a:endParaRPr>
          </a:p>
        </p:txBody>
      </p:sp>
      <p:sp>
        <p:nvSpPr>
          <p:cNvPr id="17" name="TextBox 16">
            <a:extLst>
              <a:ext uri="{FF2B5EF4-FFF2-40B4-BE49-F238E27FC236}">
                <a16:creationId xmlns:a16="http://schemas.microsoft.com/office/drawing/2014/main" id="{2685FCB7-8986-AA4C-AA6F-DD1B8AC3B0DA}"/>
              </a:ext>
            </a:extLst>
          </p:cNvPr>
          <p:cNvSpPr txBox="1"/>
          <p:nvPr/>
        </p:nvSpPr>
        <p:spPr>
          <a:xfrm>
            <a:off x="3618699" y="1979674"/>
            <a:ext cx="2043350" cy="253916"/>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750" dirty="0">
                <a:solidFill>
                  <a:srgbClr val="414548"/>
                </a:solidFill>
                <a:latin typeface="Arial" panose="020B0604020202020204"/>
                <a:ea typeface="+mn-ea"/>
                <a:cs typeface="+mn-cs"/>
              </a:rPr>
              <a:t>2nd approval in MM </a:t>
            </a:r>
          </a:p>
          <a:p>
            <a:pPr algn="ctr" defTabSz="685800" fontAlgn="auto">
              <a:spcBef>
                <a:spcPts val="0"/>
              </a:spcBef>
              <a:spcAft>
                <a:spcPts val="0"/>
              </a:spcAft>
              <a:defRPr/>
            </a:pPr>
            <a:r>
              <a:rPr lang="en-US" sz="750" dirty="0">
                <a:solidFill>
                  <a:srgbClr val="414548"/>
                </a:solidFill>
                <a:latin typeface="Arial" panose="020B0604020202020204"/>
                <a:ea typeface="+mn-ea"/>
                <a:cs typeface="+mn-cs"/>
              </a:rPr>
              <a:t>Dose: </a:t>
            </a:r>
            <a:r>
              <a:rPr lang="en-US" sz="900" b="1" dirty="0">
                <a:solidFill>
                  <a:srgbClr val="414548"/>
                </a:solidFill>
                <a:latin typeface="Arial" panose="020B0604020202020204"/>
                <a:ea typeface="+mn-ea"/>
                <a:cs typeface="+mn-cs"/>
              </a:rPr>
              <a:t>100 mg once weekly</a:t>
            </a:r>
            <a:endParaRPr lang="en-US" sz="900" b="1" baseline="30000" dirty="0">
              <a:solidFill>
                <a:srgbClr val="414548"/>
              </a:solidFill>
              <a:latin typeface="Arial" panose="020B0604020202020204"/>
              <a:ea typeface="+mn-ea"/>
              <a:cs typeface="+mn-cs"/>
            </a:endParaRPr>
          </a:p>
        </p:txBody>
      </p:sp>
      <p:sp>
        <p:nvSpPr>
          <p:cNvPr id="18" name="TextBox 17">
            <a:extLst>
              <a:ext uri="{FF2B5EF4-FFF2-40B4-BE49-F238E27FC236}">
                <a16:creationId xmlns:a16="http://schemas.microsoft.com/office/drawing/2014/main" id="{E8A7CD60-C4A3-BD4B-AAE6-BBEE06F2CD1C}"/>
              </a:ext>
            </a:extLst>
          </p:cNvPr>
          <p:cNvSpPr txBox="1"/>
          <p:nvPr/>
        </p:nvSpPr>
        <p:spPr>
          <a:xfrm>
            <a:off x="784578" y="1670118"/>
            <a:ext cx="1981963" cy="161583"/>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1050" b="1" dirty="0">
                <a:solidFill>
                  <a:srgbClr val="FFFFFF">
                    <a:lumMod val="95000"/>
                  </a:srgbClr>
                </a:solidFill>
                <a:latin typeface="Arial" panose="020B0604020202020204"/>
                <a:ea typeface="+mn-ea"/>
                <a:cs typeface="+mn-cs"/>
              </a:rPr>
              <a:t>Approval Date: July 2019</a:t>
            </a:r>
            <a:endParaRPr lang="en-US" sz="1050" dirty="0">
              <a:solidFill>
                <a:srgbClr val="FFFFFF">
                  <a:lumMod val="95000"/>
                </a:srgbClr>
              </a:solidFill>
              <a:latin typeface="Arial" panose="020B0604020202020204"/>
              <a:ea typeface="+mn-ea"/>
              <a:cs typeface="+mn-cs"/>
            </a:endParaRPr>
          </a:p>
        </p:txBody>
      </p:sp>
      <p:sp>
        <p:nvSpPr>
          <p:cNvPr id="19" name="TextBox 18">
            <a:extLst>
              <a:ext uri="{FF2B5EF4-FFF2-40B4-BE49-F238E27FC236}">
                <a16:creationId xmlns:a16="http://schemas.microsoft.com/office/drawing/2014/main" id="{0EDD740D-1FCE-A24A-942F-24FBED82E35E}"/>
              </a:ext>
            </a:extLst>
          </p:cNvPr>
          <p:cNvSpPr txBox="1"/>
          <p:nvPr/>
        </p:nvSpPr>
        <p:spPr>
          <a:xfrm>
            <a:off x="6419993" y="1662795"/>
            <a:ext cx="1963324" cy="161583"/>
          </a:xfrm>
          <a:prstGeom prst="rect">
            <a:avLst/>
          </a:prstGeom>
          <a:noFill/>
        </p:spPr>
        <p:txBody>
          <a:bodyPr wrap="square" lIns="0" tIns="0" rIns="0" bIns="0" rtlCol="0" anchor="t">
            <a:spAutoFit/>
          </a:bodyPr>
          <a:lstStyle/>
          <a:p>
            <a:pPr algn="ctr" defTabSz="685800" fontAlgn="auto">
              <a:spcBef>
                <a:spcPts val="0"/>
              </a:spcBef>
              <a:spcAft>
                <a:spcPts val="0"/>
              </a:spcAft>
              <a:defRPr/>
            </a:pPr>
            <a:r>
              <a:rPr lang="en-US" sz="1050" b="1">
                <a:solidFill>
                  <a:srgbClr val="FFFFFF">
                    <a:lumMod val="95000"/>
                  </a:srgbClr>
                </a:solidFill>
                <a:latin typeface="Arial" panose="020B0604020202020204"/>
                <a:ea typeface="+mn-ea"/>
                <a:cs typeface="Arial"/>
              </a:rPr>
              <a:t>Ongoing/Completed</a:t>
            </a:r>
          </a:p>
        </p:txBody>
      </p:sp>
      <p:sp>
        <p:nvSpPr>
          <p:cNvPr id="20" name="TextBox 19">
            <a:extLst>
              <a:ext uri="{FF2B5EF4-FFF2-40B4-BE49-F238E27FC236}">
                <a16:creationId xmlns:a16="http://schemas.microsoft.com/office/drawing/2014/main" id="{2A78C7B0-95AF-294E-B8FE-E2BD18A35EC4}"/>
              </a:ext>
            </a:extLst>
          </p:cNvPr>
          <p:cNvSpPr txBox="1"/>
          <p:nvPr/>
        </p:nvSpPr>
        <p:spPr>
          <a:xfrm>
            <a:off x="3679583" y="1662795"/>
            <a:ext cx="1981962" cy="161583"/>
          </a:xfrm>
          <a:prstGeom prst="rect">
            <a:avLst/>
          </a:prstGeom>
          <a:noFill/>
        </p:spPr>
        <p:txBody>
          <a:bodyPr wrap="square" lIns="0" tIns="0" rIns="0" bIns="0" rtlCol="0">
            <a:spAutoFit/>
          </a:bodyPr>
          <a:lstStyle/>
          <a:p>
            <a:pPr algn="ctr" defTabSz="685800" fontAlgn="auto">
              <a:spcBef>
                <a:spcPts val="0"/>
              </a:spcBef>
              <a:spcAft>
                <a:spcPts val="0"/>
              </a:spcAft>
              <a:defRPr/>
            </a:pPr>
            <a:r>
              <a:rPr lang="en-US" sz="1050" b="1">
                <a:solidFill>
                  <a:srgbClr val="FFFFFF">
                    <a:lumMod val="95000"/>
                  </a:srgbClr>
                </a:solidFill>
                <a:latin typeface="Arial" panose="020B0604020202020204"/>
                <a:ea typeface="+mn-ea"/>
                <a:cs typeface="+mn-cs"/>
              </a:rPr>
              <a:t>Approval Date: Dec 2020</a:t>
            </a:r>
            <a:endParaRPr lang="en-US" sz="1050">
              <a:solidFill>
                <a:srgbClr val="FFFFFF">
                  <a:lumMod val="95000"/>
                </a:srgbClr>
              </a:solidFill>
              <a:latin typeface="Arial" panose="020B0604020202020204"/>
              <a:ea typeface="+mn-ea"/>
              <a:cs typeface="+mn-cs"/>
            </a:endParaRPr>
          </a:p>
        </p:txBody>
      </p:sp>
      <p:sp>
        <p:nvSpPr>
          <p:cNvPr id="21" name="TextBox 20">
            <a:extLst>
              <a:ext uri="{FF2B5EF4-FFF2-40B4-BE49-F238E27FC236}">
                <a16:creationId xmlns:a16="http://schemas.microsoft.com/office/drawing/2014/main" id="{34195129-C558-AE4F-9206-80E97251B5DE}"/>
              </a:ext>
            </a:extLst>
          </p:cNvPr>
          <p:cNvSpPr txBox="1"/>
          <p:nvPr/>
        </p:nvSpPr>
        <p:spPr>
          <a:xfrm>
            <a:off x="652116" y="1200111"/>
            <a:ext cx="7933499" cy="369332"/>
          </a:xfrm>
          <a:prstGeom prst="rect">
            <a:avLst/>
          </a:prstGeom>
          <a:noFill/>
        </p:spPr>
        <p:txBody>
          <a:bodyPr wrap="square" lIns="0" tIns="0" rIns="0" bIns="0" rtlCol="0" anchor="t">
            <a:spAutoFit/>
          </a:bodyPr>
          <a:lstStyle/>
          <a:p>
            <a:pPr defTabSz="685800" fontAlgn="auto">
              <a:spcBef>
                <a:spcPts val="0"/>
              </a:spcBef>
              <a:spcAft>
                <a:spcPts val="0"/>
              </a:spcAft>
              <a:defRPr/>
            </a:pPr>
            <a:r>
              <a:rPr lang="en-US" sz="1200" b="1" dirty="0">
                <a:solidFill>
                  <a:srgbClr val="414548"/>
                </a:solidFill>
                <a:latin typeface="Arial" panose="020B0604020202020204"/>
                <a:ea typeface="+mn-ea"/>
                <a:cs typeface="+mn-cs"/>
              </a:rPr>
              <a:t>From the STORM trial to the BOSTON trial to the STOMP trial, XPOVIO dosing </a:t>
            </a:r>
            <a:br>
              <a:rPr lang="en-US" sz="1200" b="1" dirty="0">
                <a:solidFill>
                  <a:srgbClr val="414548"/>
                </a:solidFill>
                <a:latin typeface="Arial" panose="020B0604020202020204"/>
                <a:ea typeface="+mn-ea"/>
                <a:cs typeface="+mn-cs"/>
              </a:rPr>
            </a:br>
            <a:r>
              <a:rPr lang="en-US" sz="1200" b="1" dirty="0">
                <a:solidFill>
                  <a:srgbClr val="414548"/>
                </a:solidFill>
                <a:latin typeface="Arial" panose="020B0604020202020204"/>
                <a:ea typeface="+mn-ea"/>
                <a:cs typeface="+mn-cs"/>
              </a:rPr>
              <a:t>has been continually refined to help optimize the patient experience</a:t>
            </a:r>
            <a:endParaRPr lang="en-US" sz="1200" dirty="0">
              <a:solidFill>
                <a:srgbClr val="414548"/>
              </a:solidFill>
              <a:latin typeface="Arial" panose="020B0604020202020204"/>
              <a:ea typeface="+mn-ea"/>
              <a:cs typeface="+mn-cs"/>
            </a:endParaRPr>
          </a:p>
        </p:txBody>
      </p:sp>
      <p:sp>
        <p:nvSpPr>
          <p:cNvPr id="22" name="Rectangle 21">
            <a:extLst>
              <a:ext uri="{FF2B5EF4-FFF2-40B4-BE49-F238E27FC236}">
                <a16:creationId xmlns:a16="http://schemas.microsoft.com/office/drawing/2014/main" id="{1DD9A888-F59B-FE40-A853-6C6D0C58A084}"/>
              </a:ext>
            </a:extLst>
          </p:cNvPr>
          <p:cNvSpPr/>
          <p:nvPr/>
        </p:nvSpPr>
        <p:spPr>
          <a:xfrm>
            <a:off x="652117" y="3959302"/>
            <a:ext cx="7710734" cy="207749"/>
          </a:xfrm>
          <a:prstGeom prst="rect">
            <a:avLst/>
          </a:prstGeom>
        </p:spPr>
        <p:txBody>
          <a:bodyPr wrap="square" lIns="0" tIns="0" rIns="0" bIns="0" anchor="b" anchorCtr="0">
            <a:spAutoFit/>
          </a:bodyPr>
          <a:lstStyle/>
          <a:p>
            <a:pPr defTabSz="685800" fontAlgn="auto">
              <a:spcBef>
                <a:spcPts val="0"/>
              </a:spcBef>
              <a:spcAft>
                <a:spcPts val="0"/>
              </a:spcAft>
              <a:defRPr/>
            </a:pPr>
            <a:r>
              <a:rPr lang="en-US" sz="675" dirty="0">
                <a:solidFill>
                  <a:srgbClr val="414548"/>
                </a:solidFill>
                <a:latin typeface="Arial"/>
                <a:ea typeface="Calibri" panose="020F0502020204030204" pitchFamily="34" charset="0"/>
                <a:cs typeface="Arial"/>
              </a:rPr>
              <a:t>*STOMP was designed to study </a:t>
            </a:r>
            <a:r>
              <a:rPr lang="en-US" sz="675" dirty="0" err="1">
                <a:solidFill>
                  <a:srgbClr val="414548"/>
                </a:solidFill>
                <a:latin typeface="Arial"/>
                <a:ea typeface="Calibri" panose="020F0502020204030204" pitchFamily="34" charset="0"/>
                <a:cs typeface="Arial"/>
              </a:rPr>
              <a:t>selinexor</a:t>
            </a:r>
            <a:r>
              <a:rPr lang="en-US" sz="675" dirty="0">
                <a:solidFill>
                  <a:srgbClr val="414548"/>
                </a:solidFill>
                <a:latin typeface="Arial"/>
                <a:ea typeface="Calibri" panose="020F0502020204030204" pitchFamily="34" charset="0"/>
                <a:cs typeface="Arial"/>
              </a:rPr>
              <a:t> in combination with other MOAs across multiple triplet and quadruplet regimens, including </a:t>
            </a:r>
            <a:r>
              <a:rPr lang="en-US" sz="675" dirty="0" err="1">
                <a:solidFill>
                  <a:srgbClr val="414548"/>
                </a:solidFill>
                <a:latin typeface="Arial"/>
                <a:ea typeface="Calibri" panose="020F0502020204030204" pitchFamily="34" charset="0"/>
                <a:cs typeface="Arial"/>
              </a:rPr>
              <a:t>XVd</a:t>
            </a:r>
            <a:r>
              <a:rPr lang="en-US" sz="675" dirty="0">
                <a:solidFill>
                  <a:srgbClr val="414548"/>
                </a:solidFill>
                <a:latin typeface="Arial"/>
                <a:ea typeface="Calibri" panose="020F0502020204030204" pitchFamily="34" charset="0"/>
                <a:cs typeface="Arial"/>
              </a:rPr>
              <a:t>.</a:t>
            </a:r>
          </a:p>
          <a:p>
            <a:pPr defTabSz="685800" fontAlgn="auto">
              <a:spcBef>
                <a:spcPts val="0"/>
              </a:spcBef>
              <a:spcAft>
                <a:spcPts val="0"/>
              </a:spcAft>
              <a:defRPr/>
            </a:pPr>
            <a:r>
              <a:rPr lang="en-US" sz="675" dirty="0">
                <a:solidFill>
                  <a:srgbClr val="414548"/>
                </a:solidFill>
                <a:latin typeface="Arial"/>
                <a:ea typeface="Calibri" panose="020F0502020204030204" pitchFamily="34" charset="0"/>
                <a:cs typeface="Arial"/>
              </a:rPr>
              <a:t>MM=multiple myeloma; MOA=mechanism of action; RRMM=relapsed or refractory multiple myeloma.</a:t>
            </a:r>
          </a:p>
        </p:txBody>
      </p:sp>
      <p:sp>
        <p:nvSpPr>
          <p:cNvPr id="26" name="Title 1">
            <a:extLst>
              <a:ext uri="{FF2B5EF4-FFF2-40B4-BE49-F238E27FC236}">
                <a16:creationId xmlns:a16="http://schemas.microsoft.com/office/drawing/2014/main" id="{CB077411-BA09-6B4B-A038-23E1BE0ED642}"/>
              </a:ext>
            </a:extLst>
          </p:cNvPr>
          <p:cNvSpPr txBox="1">
            <a:spLocks/>
          </p:cNvSpPr>
          <p:nvPr/>
        </p:nvSpPr>
        <p:spPr>
          <a:xfrm>
            <a:off x="466190" y="109553"/>
            <a:ext cx="8469629" cy="467650"/>
          </a:xfrm>
        </p:spPr>
        <p:txBody>
          <a:bodyPr/>
          <a:lstStyle>
            <a:lvl1pPr algn="l" defTabSz="914400" rtl="0" eaLnBrk="1" latinLnBrk="0" hangingPunct="1">
              <a:lnSpc>
                <a:spcPct val="85000"/>
              </a:lnSpc>
              <a:spcBef>
                <a:spcPts val="0"/>
              </a:spcBef>
              <a:buNone/>
              <a:defRPr lang="en-US" sz="2800" b="1" kern="1200" dirty="0">
                <a:solidFill>
                  <a:schemeClr val="tx1"/>
                </a:solidFill>
                <a:latin typeface="+mj-lt"/>
                <a:ea typeface="+mj-ea"/>
                <a:cs typeface="+mj-cs"/>
              </a:defRPr>
            </a:lvl1pPr>
          </a:lstStyle>
          <a:p>
            <a:pPr defTabSz="685800" fontAlgn="auto">
              <a:spcAft>
                <a:spcPts val="0"/>
              </a:spcAft>
              <a:buClr>
                <a:srgbClr val="94C83D"/>
              </a:buClr>
              <a:buSzPct val="100000"/>
              <a:defRPr/>
            </a:pPr>
            <a:r>
              <a:rPr lang="en-US" sz="1800" b="0" dirty="0">
                <a:solidFill>
                  <a:schemeClr val="bg1"/>
                </a:solidFill>
                <a:latin typeface="Arial" panose="020B0604020202020204"/>
              </a:rPr>
              <a:t>XPOVIO Evolving Into a Standard of Care with Dose and Schedule  </a:t>
            </a:r>
          </a:p>
          <a:p>
            <a:pPr defTabSz="685800" fontAlgn="auto">
              <a:spcAft>
                <a:spcPts val="0"/>
              </a:spcAft>
              <a:buClr>
                <a:srgbClr val="94C83D"/>
              </a:buClr>
              <a:buSzPct val="100000"/>
              <a:defRPr/>
            </a:pPr>
            <a:r>
              <a:rPr lang="en-US" sz="1800" b="0" dirty="0">
                <a:solidFill>
                  <a:schemeClr val="bg1"/>
                </a:solidFill>
                <a:latin typeface="Arial" panose="020B0604020202020204"/>
              </a:rPr>
              <a:t>Refined Over Time to Improve Efficacy and Patient Experience</a:t>
            </a:r>
          </a:p>
        </p:txBody>
      </p:sp>
      <p:sp>
        <p:nvSpPr>
          <p:cNvPr id="28" name="Rectangle 27">
            <a:extLst>
              <a:ext uri="{FF2B5EF4-FFF2-40B4-BE49-F238E27FC236}">
                <a16:creationId xmlns:a16="http://schemas.microsoft.com/office/drawing/2014/main" id="{D7FFCA2D-EEF9-824D-8C51-308371E265C4}"/>
              </a:ext>
            </a:extLst>
          </p:cNvPr>
          <p:cNvSpPr/>
          <p:nvPr/>
        </p:nvSpPr>
        <p:spPr bwMode="gray">
          <a:xfrm>
            <a:off x="1192" y="3307656"/>
            <a:ext cx="9141619" cy="624965"/>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endParaRPr lang="en-US" sz="1350" b="1">
              <a:solidFill>
                <a:srgbClr val="FFFFFF"/>
              </a:solidFill>
              <a:latin typeface="Arial" panose="020B0604020202020204"/>
              <a:ea typeface="+mn-ea"/>
              <a:cs typeface="+mn-cs"/>
            </a:endParaRPr>
          </a:p>
        </p:txBody>
      </p:sp>
      <p:sp>
        <p:nvSpPr>
          <p:cNvPr id="34" name="Graphic 3">
            <a:extLst>
              <a:ext uri="{FF2B5EF4-FFF2-40B4-BE49-F238E27FC236}">
                <a16:creationId xmlns:a16="http://schemas.microsoft.com/office/drawing/2014/main" id="{74420D01-5A54-8442-BA3D-CEF259D1E040}"/>
              </a:ext>
            </a:extLst>
          </p:cNvPr>
          <p:cNvSpPr/>
          <p:nvPr/>
        </p:nvSpPr>
        <p:spPr>
          <a:xfrm>
            <a:off x="3234683" y="1683714"/>
            <a:ext cx="11054" cy="1407969"/>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
        <p:nvSpPr>
          <p:cNvPr id="37" name="Graphic 3">
            <a:extLst>
              <a:ext uri="{FF2B5EF4-FFF2-40B4-BE49-F238E27FC236}">
                <a16:creationId xmlns:a16="http://schemas.microsoft.com/office/drawing/2014/main" id="{102A8CCE-7998-8347-8A8D-A80783FE8850}"/>
              </a:ext>
            </a:extLst>
          </p:cNvPr>
          <p:cNvSpPr/>
          <p:nvPr/>
        </p:nvSpPr>
        <p:spPr>
          <a:xfrm>
            <a:off x="6107362" y="1670117"/>
            <a:ext cx="11054" cy="1407969"/>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
        <p:nvSpPr>
          <p:cNvPr id="2" name="TextBox 1">
            <a:extLst>
              <a:ext uri="{FF2B5EF4-FFF2-40B4-BE49-F238E27FC236}">
                <a16:creationId xmlns:a16="http://schemas.microsoft.com/office/drawing/2014/main" id="{0B23740A-FB27-4EAB-BB03-204DF7ED39E8}"/>
              </a:ext>
            </a:extLst>
          </p:cNvPr>
          <p:cNvSpPr txBox="1"/>
          <p:nvPr/>
        </p:nvSpPr>
        <p:spPr>
          <a:xfrm>
            <a:off x="1592975" y="4320505"/>
            <a:ext cx="5383525" cy="184666"/>
          </a:xfrm>
          <a:prstGeom prst="rect">
            <a:avLst/>
          </a:prstGeom>
          <a:noFill/>
        </p:spPr>
        <p:txBody>
          <a:bodyPr wrap="none" lIns="68580" tIns="34290" rIns="68580" bIns="34290" rtlCol="0" anchor="t">
            <a:spAutoFit/>
          </a:bodyPr>
          <a:lstStyle/>
          <a:p>
            <a:pPr defTabSz="685389" fontAlgn="auto">
              <a:spcBef>
                <a:spcPts val="0"/>
              </a:spcBef>
              <a:spcAft>
                <a:spcPts val="0"/>
              </a:spcAft>
              <a:defRPr/>
            </a:pPr>
            <a:r>
              <a:rPr lang="en-US" sz="750">
                <a:solidFill>
                  <a:srgbClr val="414548"/>
                </a:solidFill>
                <a:latin typeface="Arial" panose="020B0604020202020204"/>
                <a:ea typeface="+mn-ea"/>
                <a:cs typeface="+mn-cs"/>
              </a:rPr>
              <a:t>Combinations other than XVd and Xd are not promoted by Karyopharm, but may be considered for future indication updates</a:t>
            </a:r>
          </a:p>
        </p:txBody>
      </p:sp>
      <p:sp>
        <p:nvSpPr>
          <p:cNvPr id="33" name="Rectangle 32">
            <a:extLst>
              <a:ext uri="{FF2B5EF4-FFF2-40B4-BE49-F238E27FC236}">
                <a16:creationId xmlns:a16="http://schemas.microsoft.com/office/drawing/2014/main" id="{8EA430EF-32A8-453F-8250-93E3C4C38EB6}"/>
              </a:ext>
            </a:extLst>
          </p:cNvPr>
          <p:cNvSpPr/>
          <p:nvPr/>
        </p:nvSpPr>
        <p:spPr bwMode="gray">
          <a:xfrm>
            <a:off x="1698486" y="3402221"/>
            <a:ext cx="1755781" cy="423799"/>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r>
              <a:rPr lang="en-US" sz="1350" b="1" dirty="0">
                <a:solidFill>
                  <a:srgbClr val="FFFFFF"/>
                </a:solidFill>
                <a:latin typeface="Arial" panose="020B0604020202020204"/>
                <a:ea typeface="+mn-ea"/>
                <a:cs typeface="+mn-cs"/>
              </a:rPr>
              <a:t>Lower Dose</a:t>
            </a:r>
          </a:p>
          <a:p>
            <a:pPr algn="ctr" defTabSz="685800" fontAlgn="auto">
              <a:lnSpc>
                <a:spcPct val="90000"/>
              </a:lnSpc>
              <a:spcBef>
                <a:spcPts val="0"/>
              </a:spcBef>
              <a:spcAft>
                <a:spcPts val="0"/>
              </a:spcAft>
              <a:buClr>
                <a:srgbClr val="94C83D"/>
              </a:buClr>
              <a:buSzPct val="100000"/>
              <a:defRPr/>
            </a:pPr>
            <a:r>
              <a:rPr lang="en-US" sz="900" i="1" dirty="0">
                <a:solidFill>
                  <a:srgbClr val="FFFFFF">
                    <a:lumMod val="95000"/>
                  </a:srgbClr>
                </a:solidFill>
                <a:latin typeface="Arial" panose="020B0604020202020204"/>
                <a:ea typeface="+mn-ea"/>
                <a:cs typeface="+mn-cs"/>
              </a:rPr>
              <a:t>(previously a higher dose)</a:t>
            </a:r>
          </a:p>
        </p:txBody>
      </p:sp>
      <p:sp>
        <p:nvSpPr>
          <p:cNvPr id="35" name="Rectangle 34">
            <a:extLst>
              <a:ext uri="{FF2B5EF4-FFF2-40B4-BE49-F238E27FC236}">
                <a16:creationId xmlns:a16="http://schemas.microsoft.com/office/drawing/2014/main" id="{99B3A392-C5FD-4234-8732-B408B9E3DCE3}"/>
              </a:ext>
            </a:extLst>
          </p:cNvPr>
          <p:cNvSpPr/>
          <p:nvPr/>
        </p:nvSpPr>
        <p:spPr bwMode="gray">
          <a:xfrm>
            <a:off x="3391131" y="3402221"/>
            <a:ext cx="2033350" cy="423799"/>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r>
              <a:rPr lang="en-US" sz="1350" b="1" dirty="0">
                <a:solidFill>
                  <a:srgbClr val="FFFFFF"/>
                </a:solidFill>
                <a:latin typeface="Arial" panose="020B0604020202020204"/>
                <a:ea typeface="+mn-ea"/>
                <a:cs typeface="+mn-cs"/>
              </a:rPr>
              <a:t>XPOVIO-based Triplets</a:t>
            </a:r>
          </a:p>
          <a:p>
            <a:pPr algn="ctr" defTabSz="685800" fontAlgn="auto">
              <a:lnSpc>
                <a:spcPct val="90000"/>
              </a:lnSpc>
              <a:spcBef>
                <a:spcPts val="0"/>
              </a:spcBef>
              <a:spcAft>
                <a:spcPts val="0"/>
              </a:spcAft>
              <a:buClr>
                <a:srgbClr val="94C83D"/>
              </a:buClr>
              <a:buSzPct val="100000"/>
              <a:defRPr/>
            </a:pPr>
            <a:r>
              <a:rPr lang="en-US" sz="900" i="1" dirty="0">
                <a:solidFill>
                  <a:srgbClr val="FFFFFF">
                    <a:lumMod val="95000"/>
                  </a:srgbClr>
                </a:solidFill>
                <a:latin typeface="Arial" panose="020B0604020202020204"/>
                <a:ea typeface="+mn-ea"/>
                <a:cs typeface="+mn-cs"/>
              </a:rPr>
              <a:t>(previously a doublet)</a:t>
            </a:r>
          </a:p>
        </p:txBody>
      </p:sp>
      <p:sp>
        <p:nvSpPr>
          <p:cNvPr id="36" name="Rectangle 35">
            <a:extLst>
              <a:ext uri="{FF2B5EF4-FFF2-40B4-BE49-F238E27FC236}">
                <a16:creationId xmlns:a16="http://schemas.microsoft.com/office/drawing/2014/main" id="{3568C177-8430-4E80-AAAF-9206B30D8F1E}"/>
              </a:ext>
            </a:extLst>
          </p:cNvPr>
          <p:cNvSpPr/>
          <p:nvPr/>
        </p:nvSpPr>
        <p:spPr bwMode="gray">
          <a:xfrm>
            <a:off x="5840" y="3402221"/>
            <a:ext cx="1755781" cy="423799"/>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r>
              <a:rPr lang="en-US" sz="1350" b="1" dirty="0">
                <a:solidFill>
                  <a:srgbClr val="FFFFFF"/>
                </a:solidFill>
                <a:latin typeface="Arial" panose="020B0604020202020204"/>
                <a:ea typeface="+mn-ea"/>
                <a:cs typeface="+mn-cs"/>
              </a:rPr>
              <a:t>Once Weekly </a:t>
            </a:r>
            <a:r>
              <a:rPr lang="en-US" sz="900" i="1" dirty="0">
                <a:solidFill>
                  <a:srgbClr val="FFFFFF">
                    <a:lumMod val="95000"/>
                  </a:srgbClr>
                </a:solidFill>
                <a:latin typeface="Arial" panose="020B0604020202020204"/>
                <a:ea typeface="+mn-ea"/>
                <a:cs typeface="+mn-cs"/>
              </a:rPr>
              <a:t>(previously twice weekly)</a:t>
            </a:r>
          </a:p>
        </p:txBody>
      </p:sp>
      <p:sp>
        <p:nvSpPr>
          <p:cNvPr id="38" name="Rectangle 37">
            <a:extLst>
              <a:ext uri="{FF2B5EF4-FFF2-40B4-BE49-F238E27FC236}">
                <a16:creationId xmlns:a16="http://schemas.microsoft.com/office/drawing/2014/main" id="{1D838739-B44D-4FB2-BB09-EF0D270B757D}"/>
              </a:ext>
            </a:extLst>
          </p:cNvPr>
          <p:cNvSpPr/>
          <p:nvPr/>
        </p:nvSpPr>
        <p:spPr bwMode="gray">
          <a:xfrm>
            <a:off x="5361346" y="3402221"/>
            <a:ext cx="1874350" cy="423799"/>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r>
              <a:rPr lang="en-US" sz="1350" b="1" dirty="0">
                <a:solidFill>
                  <a:srgbClr val="FFFFFF"/>
                </a:solidFill>
                <a:latin typeface="Arial" panose="020B0604020202020204"/>
                <a:ea typeface="+mn-ea"/>
                <a:cs typeface="+mn-cs"/>
              </a:rPr>
              <a:t>Earlier Lines</a:t>
            </a:r>
          </a:p>
          <a:p>
            <a:pPr algn="ctr" defTabSz="685800" fontAlgn="auto">
              <a:lnSpc>
                <a:spcPct val="90000"/>
              </a:lnSpc>
              <a:spcBef>
                <a:spcPts val="0"/>
              </a:spcBef>
              <a:spcAft>
                <a:spcPts val="0"/>
              </a:spcAft>
              <a:buClr>
                <a:srgbClr val="94C83D"/>
              </a:buClr>
              <a:buSzPct val="100000"/>
              <a:defRPr/>
            </a:pPr>
            <a:r>
              <a:rPr lang="en-US" sz="900" i="1" dirty="0">
                <a:solidFill>
                  <a:srgbClr val="FFFFFF">
                    <a:lumMod val="95000"/>
                  </a:srgbClr>
                </a:solidFill>
                <a:latin typeface="Arial" panose="020B0604020202020204"/>
                <a:ea typeface="+mn-ea"/>
                <a:cs typeface="+mn-cs"/>
              </a:rPr>
              <a:t>(previously only in later lines)</a:t>
            </a:r>
          </a:p>
        </p:txBody>
      </p:sp>
      <p:sp>
        <p:nvSpPr>
          <p:cNvPr id="39" name="Rectangle 38">
            <a:extLst>
              <a:ext uri="{FF2B5EF4-FFF2-40B4-BE49-F238E27FC236}">
                <a16:creationId xmlns:a16="http://schemas.microsoft.com/office/drawing/2014/main" id="{FC96472A-F759-4E75-8259-828A54B2D093}"/>
              </a:ext>
            </a:extLst>
          </p:cNvPr>
          <p:cNvSpPr/>
          <p:nvPr/>
        </p:nvSpPr>
        <p:spPr bwMode="gray">
          <a:xfrm>
            <a:off x="7172560" y="3402221"/>
            <a:ext cx="1763259" cy="423799"/>
          </a:xfrm>
          <a:prstGeom prst="rect">
            <a:avLst/>
          </a:prstGeom>
          <a:solidFill>
            <a:schemeClr val="accent4">
              <a:lumMod val="75000"/>
            </a:schemeClr>
          </a:solidFill>
          <a:ln w="28575">
            <a:noFill/>
            <a:miter lim="800000"/>
          </a:ln>
          <a:effectLst/>
        </p:spPr>
        <p:txBody>
          <a:bodyPr vert="horz" lIns="68580" tIns="34290" rIns="68580" bIns="34290" rtlCol="0" anchor="ctr" anchorCtr="0">
            <a:noAutofit/>
          </a:bodyPr>
          <a:lstStyle/>
          <a:p>
            <a:pPr algn="ctr" defTabSz="685800" fontAlgn="auto">
              <a:lnSpc>
                <a:spcPct val="90000"/>
              </a:lnSpc>
              <a:spcBef>
                <a:spcPts val="0"/>
              </a:spcBef>
              <a:spcAft>
                <a:spcPts val="0"/>
              </a:spcAft>
              <a:buClr>
                <a:srgbClr val="94C83D"/>
              </a:buClr>
              <a:buSzPct val="100000"/>
              <a:defRPr/>
            </a:pPr>
            <a:r>
              <a:rPr lang="en-US" sz="1350" b="1" dirty="0">
                <a:solidFill>
                  <a:srgbClr val="FFFFFF"/>
                </a:solidFill>
                <a:latin typeface="Arial" panose="020B0604020202020204"/>
                <a:ea typeface="+mn-ea"/>
                <a:cs typeface="+mn-cs"/>
              </a:rPr>
              <a:t>Supportive Care</a:t>
            </a:r>
          </a:p>
          <a:p>
            <a:pPr algn="ctr" defTabSz="685800" fontAlgn="auto">
              <a:lnSpc>
                <a:spcPct val="90000"/>
              </a:lnSpc>
              <a:spcBef>
                <a:spcPts val="0"/>
              </a:spcBef>
              <a:spcAft>
                <a:spcPts val="0"/>
              </a:spcAft>
              <a:buClr>
                <a:srgbClr val="94C83D"/>
              </a:buClr>
              <a:buSzPct val="100000"/>
              <a:defRPr/>
            </a:pPr>
            <a:r>
              <a:rPr lang="en-US" sz="900" i="1" dirty="0">
                <a:solidFill>
                  <a:srgbClr val="FFFFFF">
                    <a:lumMod val="95000"/>
                  </a:srgbClr>
                </a:solidFill>
                <a:latin typeface="Arial" panose="020B0604020202020204"/>
                <a:ea typeface="+mn-ea"/>
                <a:cs typeface="+mn-cs"/>
              </a:rPr>
              <a:t>(active symptom management)</a:t>
            </a:r>
            <a:endParaRPr lang="en-US" sz="1050" i="1" dirty="0">
              <a:solidFill>
                <a:srgbClr val="FFFFFF">
                  <a:lumMod val="95000"/>
                </a:srgbClr>
              </a:solidFill>
              <a:latin typeface="Arial" panose="020B0604020202020204"/>
              <a:ea typeface="+mn-ea"/>
              <a:cs typeface="+mn-cs"/>
            </a:endParaRPr>
          </a:p>
        </p:txBody>
      </p:sp>
      <p:sp>
        <p:nvSpPr>
          <p:cNvPr id="40" name="Graphic 3">
            <a:extLst>
              <a:ext uri="{FF2B5EF4-FFF2-40B4-BE49-F238E27FC236}">
                <a16:creationId xmlns:a16="http://schemas.microsoft.com/office/drawing/2014/main" id="{9FA15B57-CD13-4ED1-8BB4-DA5339056BCC}"/>
              </a:ext>
            </a:extLst>
          </p:cNvPr>
          <p:cNvSpPr/>
          <p:nvPr/>
        </p:nvSpPr>
        <p:spPr>
          <a:xfrm>
            <a:off x="1723412" y="3426379"/>
            <a:ext cx="34289" cy="387165"/>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
        <p:nvSpPr>
          <p:cNvPr id="41" name="Graphic 3">
            <a:extLst>
              <a:ext uri="{FF2B5EF4-FFF2-40B4-BE49-F238E27FC236}">
                <a16:creationId xmlns:a16="http://schemas.microsoft.com/office/drawing/2014/main" id="{1F843E78-ACCA-4F1E-B3B4-891E06A9A955}"/>
              </a:ext>
            </a:extLst>
          </p:cNvPr>
          <p:cNvSpPr/>
          <p:nvPr/>
        </p:nvSpPr>
        <p:spPr>
          <a:xfrm>
            <a:off x="5463724" y="3426379"/>
            <a:ext cx="34289" cy="387165"/>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
        <p:nvSpPr>
          <p:cNvPr id="42" name="Graphic 3">
            <a:extLst>
              <a:ext uri="{FF2B5EF4-FFF2-40B4-BE49-F238E27FC236}">
                <a16:creationId xmlns:a16="http://schemas.microsoft.com/office/drawing/2014/main" id="{20D88412-FA0C-4695-A5DF-B34ECA619595}"/>
              </a:ext>
            </a:extLst>
          </p:cNvPr>
          <p:cNvSpPr/>
          <p:nvPr/>
        </p:nvSpPr>
        <p:spPr>
          <a:xfrm>
            <a:off x="7162120" y="3426379"/>
            <a:ext cx="34289" cy="387165"/>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
        <p:nvSpPr>
          <p:cNvPr id="45" name="Graphic 3">
            <a:extLst>
              <a:ext uri="{FF2B5EF4-FFF2-40B4-BE49-F238E27FC236}">
                <a16:creationId xmlns:a16="http://schemas.microsoft.com/office/drawing/2014/main" id="{8BEA5551-0A91-45FE-B1DF-76C529FDB9E8}"/>
              </a:ext>
            </a:extLst>
          </p:cNvPr>
          <p:cNvSpPr/>
          <p:nvPr/>
        </p:nvSpPr>
        <p:spPr>
          <a:xfrm>
            <a:off x="3339635" y="3426379"/>
            <a:ext cx="34289" cy="387165"/>
          </a:xfrm>
          <a:custGeom>
            <a:avLst/>
            <a:gdLst>
              <a:gd name="connsiteX0" fmla="*/ 0 w 14743"/>
              <a:gd name="connsiteY0" fmla="*/ 0 h 153035"/>
              <a:gd name="connsiteX1" fmla="*/ 0 w 14743"/>
              <a:gd name="connsiteY1" fmla="*/ 153035 h 153035"/>
            </a:gdLst>
            <a:ahLst/>
            <a:cxnLst>
              <a:cxn ang="0">
                <a:pos x="connsiteX0" y="connsiteY0"/>
              </a:cxn>
              <a:cxn ang="0">
                <a:pos x="connsiteX1" y="connsiteY1"/>
              </a:cxn>
            </a:cxnLst>
            <a:rect l="l" t="t" r="r" b="b"/>
            <a:pathLst>
              <a:path w="14743" h="153035">
                <a:moveTo>
                  <a:pt x="0" y="0"/>
                </a:moveTo>
                <a:lnTo>
                  <a:pt x="0" y="153035"/>
                </a:lnTo>
              </a:path>
            </a:pathLst>
          </a:custGeom>
          <a:ln w="34925" cap="rnd">
            <a:solidFill>
              <a:schemeClr val="bg1">
                <a:lumMod val="85000"/>
              </a:schemeClr>
            </a:solidFill>
            <a:prstDash val="sysDot"/>
            <a:round/>
          </a:ln>
        </p:spPr>
        <p:txBody>
          <a:bodyPr rtlCol="0" anchor="ctr"/>
          <a:lstStyle/>
          <a:p>
            <a:pPr defTabSz="685800" fontAlgn="auto">
              <a:spcBef>
                <a:spcPts val="0"/>
              </a:spcBef>
              <a:spcAft>
                <a:spcPts val="0"/>
              </a:spcAft>
              <a:defRPr/>
            </a:pPr>
            <a:endParaRPr lang="en-US" sz="1499">
              <a:solidFill>
                <a:srgbClr val="414548"/>
              </a:solidFill>
              <a:latin typeface="Arial" panose="020B0604020202020204"/>
              <a:ea typeface="+mn-ea"/>
              <a:cs typeface="+mn-cs"/>
            </a:endParaRPr>
          </a:p>
        </p:txBody>
      </p:sp>
    </p:spTree>
    <p:extLst>
      <p:ext uri="{BB962C8B-B14F-4D97-AF65-F5344CB8AC3E}">
        <p14:creationId xmlns:p14="http://schemas.microsoft.com/office/powerpoint/2010/main" val="380324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EFED60F1-7930-D94E-B766-68CD25DD0425}"/>
              </a:ext>
            </a:extLst>
          </p:cNvPr>
          <p:cNvCxnSpPr>
            <a:cxnSpLocks/>
          </p:cNvCxnSpPr>
          <p:nvPr/>
        </p:nvCxnSpPr>
        <p:spPr>
          <a:xfrm>
            <a:off x="1573946" y="1576081"/>
            <a:ext cx="338036" cy="0"/>
          </a:xfrm>
          <a:prstGeom prst="line">
            <a:avLst/>
          </a:prstGeom>
          <a:ln w="19050">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A4F3FFD6-7FD8-42D2-AD5C-84D6121557B7}"/>
              </a:ext>
            </a:extLst>
          </p:cNvPr>
          <p:cNvSpPr>
            <a:spLocks noGrp="1"/>
          </p:cNvSpPr>
          <p:nvPr>
            <p:ph type="title"/>
          </p:nvPr>
        </p:nvSpPr>
        <p:spPr>
          <a:xfrm>
            <a:off x="284110" y="173146"/>
            <a:ext cx="7813967" cy="344272"/>
          </a:xfrm>
        </p:spPr>
        <p:txBody>
          <a:bodyPr>
            <a:noAutofit/>
          </a:bodyPr>
          <a:lstStyle/>
          <a:p>
            <a:r>
              <a:rPr lang="en-US" sz="1500"/>
              <a:t>BOSTON: A Phase 3</a:t>
            </a:r>
            <a:r>
              <a:rPr lang="en-GB" sz="1500"/>
              <a:t>, Global, Randomized, Open Label, Controlled Study in Patients with Multiple Myeloma who Had Received 1-3 Prior Therapies </a:t>
            </a:r>
            <a:endParaRPr lang="en-US" sz="1500"/>
          </a:p>
        </p:txBody>
      </p:sp>
      <p:sp>
        <p:nvSpPr>
          <p:cNvPr id="4" name="Text Placeholder 3">
            <a:extLst>
              <a:ext uri="{FF2B5EF4-FFF2-40B4-BE49-F238E27FC236}">
                <a16:creationId xmlns:a16="http://schemas.microsoft.com/office/drawing/2014/main" id="{E43660CC-96C9-4559-BD2F-0ED7684EE72C}"/>
              </a:ext>
            </a:extLst>
          </p:cNvPr>
          <p:cNvSpPr>
            <a:spLocks noGrp="1"/>
          </p:cNvSpPr>
          <p:nvPr>
            <p:ph type="body" sz="quarter" idx="10"/>
          </p:nvPr>
        </p:nvSpPr>
        <p:spPr/>
        <p:txBody>
          <a:bodyPr/>
          <a:lstStyle/>
          <a:p>
            <a:pPr marL="9525">
              <a:defRPr/>
            </a:pPr>
            <a:r>
              <a:rPr lang="en-US" spc="-4">
                <a:cs typeface="Arial"/>
              </a:rPr>
              <a:t>BOR, bortezomib; DEX, dexamethasone; DOR, duration of response; IRC, independent review committee; OS, overall survival; PD, progressive disease; PFS, progression free survival; PN, peripheral </a:t>
            </a:r>
            <a:r>
              <a:rPr lang="en-US" spc="-4" err="1">
                <a:cs typeface="Arial"/>
              </a:rPr>
              <a:t>neurophathy</a:t>
            </a:r>
            <a:r>
              <a:rPr lang="en-US" spc="-4">
                <a:cs typeface="Arial"/>
              </a:rPr>
              <a:t>; PO, taken orally; SC, subcutaneous; SEL, selinexor; TTNT, time to next treatment; VGPR, very good partial response; Vd, bortezomib + dexamethasone; </a:t>
            </a:r>
            <a:r>
              <a:rPr lang="en-US" spc="-4" err="1">
                <a:cs typeface="Arial"/>
              </a:rPr>
              <a:t>XVd</a:t>
            </a:r>
            <a:r>
              <a:rPr lang="en-US" spc="-4">
                <a:cs typeface="Arial"/>
              </a:rPr>
              <a:t>, selinexor + bortezomib + dexamethasone.</a:t>
            </a:r>
          </a:p>
          <a:p>
            <a:pPr marL="9525">
              <a:defRPr/>
            </a:pPr>
            <a:r>
              <a:rPr lang="en-US" spc="-4">
                <a:cs typeface="Arial"/>
              </a:rPr>
              <a:t>*DEX dosing presented is for cycles 1-8; for cycles ≥9  DEX was given as 20 mg on days 1, 2, 8, 9, 15, 16, 22, 23, 29, and 30 of each 35-day cycle; </a:t>
            </a:r>
            <a:r>
              <a:rPr lang="en-US" spc="-4" baseline="30000"/>
              <a:t>†</a:t>
            </a:r>
            <a:r>
              <a:rPr lang="en-US" spc="-4"/>
              <a:t>OS is not yet reached.</a:t>
            </a:r>
            <a:endParaRPr lang="en-US" spc="-4">
              <a:cs typeface="Arial"/>
            </a:endParaRPr>
          </a:p>
          <a:p>
            <a:pPr marL="9525">
              <a:defRPr/>
            </a:pPr>
            <a:r>
              <a:rPr lang="en-US" spc="-4" err="1">
                <a:cs typeface="Arial"/>
              </a:rPr>
              <a:t>Grosicki</a:t>
            </a:r>
            <a:r>
              <a:rPr lang="en-US" spc="-4">
                <a:cs typeface="Arial"/>
              </a:rPr>
              <a:t> S, et al. </a:t>
            </a:r>
            <a:r>
              <a:rPr lang="en-US" i="1" spc="-4">
                <a:cs typeface="Arial"/>
              </a:rPr>
              <a:t>Lancet</a:t>
            </a:r>
            <a:r>
              <a:rPr lang="en-US" spc="-4">
                <a:cs typeface="Arial"/>
              </a:rPr>
              <a:t>. 2020;396(10262):1563-1573. </a:t>
            </a:r>
          </a:p>
        </p:txBody>
      </p:sp>
      <p:grpSp>
        <p:nvGrpSpPr>
          <p:cNvPr id="61" name="Group 60">
            <a:extLst>
              <a:ext uri="{FF2B5EF4-FFF2-40B4-BE49-F238E27FC236}">
                <a16:creationId xmlns:a16="http://schemas.microsoft.com/office/drawing/2014/main" id="{758304E5-8030-7B43-A6E9-FB17ACFDCDA2}"/>
              </a:ext>
            </a:extLst>
          </p:cNvPr>
          <p:cNvGrpSpPr/>
          <p:nvPr/>
        </p:nvGrpSpPr>
        <p:grpSpPr>
          <a:xfrm>
            <a:off x="5088951" y="2210873"/>
            <a:ext cx="1116508" cy="944815"/>
            <a:chOff x="7029287" y="2944656"/>
            <a:chExt cx="2182277" cy="1259753"/>
          </a:xfrm>
        </p:grpSpPr>
        <p:sp>
          <p:nvSpPr>
            <p:cNvPr id="32" name="Rounded Rectangle 31">
              <a:extLst>
                <a:ext uri="{FF2B5EF4-FFF2-40B4-BE49-F238E27FC236}">
                  <a16:creationId xmlns:a16="http://schemas.microsoft.com/office/drawing/2014/main" id="{712826FF-D761-3B4C-846F-BFEA0AA481F1}"/>
                </a:ext>
              </a:extLst>
            </p:cNvPr>
            <p:cNvSpPr/>
            <p:nvPr/>
          </p:nvSpPr>
          <p:spPr>
            <a:xfrm>
              <a:off x="7029287" y="2944656"/>
              <a:ext cx="2163656" cy="1259753"/>
            </a:xfrm>
            <a:prstGeom prst="roundRect">
              <a:avLst>
                <a:gd name="adj" fmla="val 4515"/>
              </a:avLst>
            </a:prstGeom>
            <a:gradFill>
              <a:gsLst>
                <a:gs pos="0">
                  <a:schemeClr val="bg1"/>
                </a:gs>
                <a:gs pos="50000">
                  <a:schemeClr val="accent3">
                    <a:alpha val="69000"/>
                  </a:schemeClr>
                </a:gs>
                <a:gs pos="100000">
                  <a:schemeClr val="accent3"/>
                </a:gs>
              </a:gsLst>
              <a:lin ang="2700000" scaled="0"/>
            </a:gra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endParaRPr lang="en-US" sz="1350">
                <a:solidFill>
                  <a:srgbClr val="FFFFFF"/>
                </a:solidFill>
                <a:latin typeface="Arial"/>
              </a:endParaRPr>
            </a:p>
          </p:txBody>
        </p:sp>
        <p:sp>
          <p:nvSpPr>
            <p:cNvPr id="30" name="TextBox 29">
              <a:extLst>
                <a:ext uri="{FF2B5EF4-FFF2-40B4-BE49-F238E27FC236}">
                  <a16:creationId xmlns:a16="http://schemas.microsoft.com/office/drawing/2014/main" id="{4B116980-0F63-914D-BAA8-478CC76865A0}"/>
                </a:ext>
              </a:extLst>
            </p:cNvPr>
            <p:cNvSpPr txBox="1"/>
            <p:nvPr/>
          </p:nvSpPr>
          <p:spPr>
            <a:xfrm>
              <a:off x="7973339" y="3316820"/>
              <a:ext cx="1238225" cy="492443"/>
            </a:xfrm>
            <a:prstGeom prst="rect">
              <a:avLst/>
            </a:prstGeom>
            <a:noFill/>
          </p:spPr>
          <p:txBody>
            <a:bodyPr wrap="none" rtlCol="0">
              <a:spAutoFit/>
            </a:bodyPr>
            <a:lstStyle/>
            <a:p>
              <a:pPr defTabSz="685651" fontAlgn="auto">
                <a:spcBef>
                  <a:spcPts val="0"/>
                </a:spcBef>
                <a:spcAft>
                  <a:spcPts val="0"/>
                </a:spcAft>
                <a:defRPr/>
              </a:pPr>
              <a:r>
                <a:rPr lang="en-US" sz="1800" b="1" err="1">
                  <a:solidFill>
                    <a:srgbClr val="595A5A">
                      <a:lumMod val="75000"/>
                    </a:srgbClr>
                  </a:solidFill>
                  <a:latin typeface="Arial"/>
                  <a:ea typeface="+mn-ea"/>
                  <a:cs typeface="+mn-cs"/>
                </a:rPr>
                <a:t>XVd</a:t>
              </a:r>
              <a:endParaRPr lang="en-US" sz="1800" b="1">
                <a:solidFill>
                  <a:srgbClr val="595A5A">
                    <a:lumMod val="75000"/>
                  </a:srgbClr>
                </a:solidFill>
                <a:latin typeface="Arial"/>
                <a:ea typeface="+mn-ea"/>
                <a:cs typeface="+mn-cs"/>
              </a:endParaRPr>
            </a:p>
          </p:txBody>
        </p:sp>
      </p:grpSp>
      <p:grpSp>
        <p:nvGrpSpPr>
          <p:cNvPr id="60" name="Group 59">
            <a:extLst>
              <a:ext uri="{FF2B5EF4-FFF2-40B4-BE49-F238E27FC236}">
                <a16:creationId xmlns:a16="http://schemas.microsoft.com/office/drawing/2014/main" id="{88AC084A-B05B-D84F-A5DC-8FF786D92CD7}"/>
              </a:ext>
            </a:extLst>
          </p:cNvPr>
          <p:cNvGrpSpPr/>
          <p:nvPr/>
        </p:nvGrpSpPr>
        <p:grpSpPr>
          <a:xfrm>
            <a:off x="1953150" y="2195426"/>
            <a:ext cx="3777082" cy="985136"/>
            <a:chOff x="2999057" y="2924060"/>
            <a:chExt cx="4803069" cy="1313514"/>
          </a:xfrm>
        </p:grpSpPr>
        <p:pic>
          <p:nvPicPr>
            <p:cNvPr id="6" name="Picture 5">
              <a:extLst>
                <a:ext uri="{FF2B5EF4-FFF2-40B4-BE49-F238E27FC236}">
                  <a16:creationId xmlns:a16="http://schemas.microsoft.com/office/drawing/2014/main" id="{B18C15B9-EAF7-AE45-A85B-F5915E69972A}"/>
                </a:ext>
              </a:extLst>
            </p:cNvPr>
            <p:cNvPicPr>
              <a:picLocks noChangeAspect="1"/>
            </p:cNvPicPr>
            <p:nvPr/>
          </p:nvPicPr>
          <p:blipFill>
            <a:blip r:embed="rId4"/>
            <a:stretch>
              <a:fillRect/>
            </a:stretch>
          </p:blipFill>
          <p:spPr>
            <a:xfrm>
              <a:off x="2999057" y="2924060"/>
              <a:ext cx="4693197" cy="1313514"/>
            </a:xfrm>
            <a:prstGeom prst="rect">
              <a:avLst/>
            </a:prstGeom>
            <a:noFill/>
          </p:spPr>
        </p:pic>
        <p:sp>
          <p:nvSpPr>
            <p:cNvPr id="19" name="TextBox 18">
              <a:extLst>
                <a:ext uri="{FF2B5EF4-FFF2-40B4-BE49-F238E27FC236}">
                  <a16:creationId xmlns:a16="http://schemas.microsoft.com/office/drawing/2014/main" id="{D7239043-7566-C242-ADA5-BF528CBC55BB}"/>
                </a:ext>
              </a:extLst>
            </p:cNvPr>
            <p:cNvSpPr txBox="1"/>
            <p:nvPr/>
          </p:nvSpPr>
          <p:spPr>
            <a:xfrm>
              <a:off x="3095778" y="3021477"/>
              <a:ext cx="898676" cy="1077217"/>
            </a:xfrm>
            <a:prstGeom prst="rect">
              <a:avLst/>
            </a:prstGeom>
            <a:noFill/>
          </p:spPr>
          <p:txBody>
            <a:bodyPr wrap="square" lIns="68580" tIns="34290" rIns="68580" bIns="34290" rtlCol="0" anchor="t">
              <a:spAutoFit/>
            </a:bodyPr>
            <a:lstStyle/>
            <a:p>
              <a:pPr defTabSz="685651" fontAlgn="auto">
                <a:spcBef>
                  <a:spcPts val="0"/>
                </a:spcBef>
                <a:spcAft>
                  <a:spcPts val="0"/>
                </a:spcAft>
                <a:defRPr/>
              </a:pPr>
              <a:r>
                <a:rPr lang="en-US" sz="1800" b="1">
                  <a:solidFill>
                    <a:srgbClr val="595A5A">
                      <a:lumMod val="75000"/>
                    </a:srgbClr>
                  </a:solidFill>
                  <a:latin typeface="Arial"/>
                  <a:ea typeface="+mn-ea"/>
                  <a:cs typeface="+mn-cs"/>
                </a:rPr>
                <a:t>Vd</a:t>
              </a:r>
              <a:endParaRPr lang="en-US" sz="1800" b="1">
                <a:solidFill>
                  <a:srgbClr val="595A5A">
                    <a:lumMod val="75000"/>
                  </a:srgbClr>
                </a:solidFill>
                <a:latin typeface="Arial"/>
                <a:ea typeface="+mn-ea"/>
                <a:cs typeface="Arial"/>
              </a:endParaRPr>
            </a:p>
            <a:p>
              <a:pPr defTabSz="685651" fontAlgn="auto">
                <a:spcBef>
                  <a:spcPts val="0"/>
                </a:spcBef>
                <a:spcAft>
                  <a:spcPts val="0"/>
                </a:spcAft>
                <a:defRPr/>
              </a:pPr>
              <a:r>
                <a:rPr lang="en-US" sz="1200" b="1">
                  <a:solidFill>
                    <a:srgbClr val="595A5A">
                      <a:lumMod val="75000"/>
                    </a:srgbClr>
                  </a:solidFill>
                  <a:latin typeface="Arial"/>
                  <a:ea typeface="+mn-ea"/>
                  <a:cs typeface="+mn-cs"/>
                </a:rPr>
                <a:t>N = 207</a:t>
              </a:r>
              <a:endParaRPr lang="en-US" sz="1200" b="1">
                <a:solidFill>
                  <a:srgbClr val="595A5A">
                    <a:lumMod val="75000"/>
                  </a:srgbClr>
                </a:solidFill>
                <a:latin typeface="Arial"/>
                <a:ea typeface="+mn-ea"/>
                <a:cs typeface="Arial"/>
              </a:endParaRPr>
            </a:p>
            <a:p>
              <a:pPr defTabSz="685651" fontAlgn="auto">
                <a:spcBef>
                  <a:spcPts val="0"/>
                </a:spcBef>
                <a:spcAft>
                  <a:spcPts val="0"/>
                </a:spcAft>
                <a:defRPr/>
              </a:pPr>
              <a:r>
                <a:rPr lang="en-US" sz="900" i="1">
                  <a:solidFill>
                    <a:srgbClr val="595A5A">
                      <a:lumMod val="75000"/>
                    </a:srgbClr>
                  </a:solidFill>
                  <a:latin typeface="Arial"/>
                  <a:ea typeface="+mn-ea"/>
                  <a:cs typeface="+mn-cs"/>
                </a:rPr>
                <a:t>21-day </a:t>
              </a:r>
              <a:endParaRPr lang="en-US" sz="900" i="1">
                <a:solidFill>
                  <a:srgbClr val="595A5A">
                    <a:lumMod val="75000"/>
                  </a:srgbClr>
                </a:solidFill>
                <a:latin typeface="Arial"/>
                <a:ea typeface="+mn-ea"/>
                <a:cs typeface="Arial"/>
              </a:endParaRPr>
            </a:p>
            <a:p>
              <a:pPr defTabSz="685651" fontAlgn="auto">
                <a:spcBef>
                  <a:spcPts val="0"/>
                </a:spcBef>
                <a:spcAft>
                  <a:spcPts val="0"/>
                </a:spcAft>
                <a:defRPr/>
              </a:pPr>
              <a:r>
                <a:rPr lang="en-US" sz="900" i="1">
                  <a:solidFill>
                    <a:srgbClr val="595A5A">
                      <a:lumMod val="75000"/>
                    </a:srgbClr>
                  </a:solidFill>
                  <a:latin typeface="Arial"/>
                  <a:ea typeface="+mn-ea"/>
                  <a:cs typeface="+mn-cs"/>
                </a:rPr>
                <a:t>cycles</a:t>
              </a:r>
              <a:endParaRPr lang="en-US" sz="1200" i="1">
                <a:solidFill>
                  <a:srgbClr val="595A5A">
                    <a:lumMod val="75000"/>
                  </a:srgbClr>
                </a:solidFill>
                <a:latin typeface="Arial"/>
                <a:ea typeface="+mn-ea"/>
                <a:cs typeface="+mn-cs"/>
              </a:endParaRPr>
            </a:p>
          </p:txBody>
        </p:sp>
        <p:sp>
          <p:nvSpPr>
            <p:cNvPr id="21" name="TextBox 20">
              <a:extLst>
                <a:ext uri="{FF2B5EF4-FFF2-40B4-BE49-F238E27FC236}">
                  <a16:creationId xmlns:a16="http://schemas.microsoft.com/office/drawing/2014/main" id="{9D900D90-3731-D14D-9D65-98C34B25B04A}"/>
                </a:ext>
              </a:extLst>
            </p:cNvPr>
            <p:cNvSpPr txBox="1"/>
            <p:nvPr/>
          </p:nvSpPr>
          <p:spPr>
            <a:xfrm>
              <a:off x="3963347" y="3227048"/>
              <a:ext cx="3838779" cy="639490"/>
            </a:xfrm>
            <a:prstGeom prst="rect">
              <a:avLst/>
            </a:prstGeom>
            <a:noFill/>
          </p:spPr>
          <p:txBody>
            <a:bodyPr wrap="none" rtlCol="0">
              <a:spAutoFit/>
            </a:bodyPr>
            <a:lstStyle>
              <a:defPPr>
                <a:defRPr lang="en-US"/>
              </a:defPPr>
              <a:lvl1pPr lvl="0" eaLnBrk="1" fontAlgn="auto" hangingPunct="1">
                <a:spcBef>
                  <a:spcPts val="600"/>
                </a:spcBef>
                <a:spcAft>
                  <a:spcPts val="0"/>
                </a:spcAft>
                <a:defRPr sz="1400" b="1">
                  <a:solidFill>
                    <a:srgbClr val="414548"/>
                  </a:solidFill>
                  <a:latin typeface="Arial" panose="020B0604020202020204"/>
                </a:defRPr>
              </a:lvl1pPr>
            </a:lstStyle>
            <a:p>
              <a:pPr defTabSz="685651">
                <a:spcBef>
                  <a:spcPts val="450"/>
                </a:spcBef>
                <a:defRPr/>
              </a:pPr>
              <a:r>
                <a:rPr lang="en-US" sz="1050">
                  <a:ea typeface="+mn-ea"/>
                  <a:cs typeface="+mn-cs"/>
                </a:rPr>
                <a:t>BOR: </a:t>
              </a:r>
              <a:r>
                <a:rPr lang="en-US" sz="1050" b="0">
                  <a:ea typeface="+mn-ea"/>
                  <a:cs typeface="+mn-cs"/>
                </a:rPr>
                <a:t>1.3 mg/m</a:t>
              </a:r>
              <a:r>
                <a:rPr lang="en-US" sz="1050" b="0" baseline="30000">
                  <a:ea typeface="+mn-ea"/>
                  <a:cs typeface="+mn-cs"/>
                </a:rPr>
                <a:t>2</a:t>
              </a:r>
              <a:r>
                <a:rPr lang="en-US" sz="1050" b="0">
                  <a:ea typeface="+mn-ea"/>
                  <a:cs typeface="+mn-cs"/>
                </a:rPr>
                <a:t> SC on days 1, 4, 8, 11</a:t>
              </a:r>
            </a:p>
            <a:p>
              <a:pPr defTabSz="685651">
                <a:spcBef>
                  <a:spcPts val="450"/>
                </a:spcBef>
                <a:defRPr/>
              </a:pPr>
              <a:r>
                <a:rPr lang="en-US" sz="1050">
                  <a:ea typeface="+mn-ea"/>
                  <a:cs typeface="+mn-cs"/>
                </a:rPr>
                <a:t>DEX*: </a:t>
              </a:r>
              <a:r>
                <a:rPr lang="en-US" sz="1050" b="0">
                  <a:ea typeface="+mn-ea"/>
                  <a:cs typeface="+mn-cs"/>
                </a:rPr>
                <a:t>20 mg PO on days 1, 2, 4, 5, 8, 9, 11, 12</a:t>
              </a:r>
            </a:p>
          </p:txBody>
        </p:sp>
        <p:cxnSp>
          <p:nvCxnSpPr>
            <p:cNvPr id="5" name="Straight Connector 4">
              <a:extLst>
                <a:ext uri="{FF2B5EF4-FFF2-40B4-BE49-F238E27FC236}">
                  <a16:creationId xmlns:a16="http://schemas.microsoft.com/office/drawing/2014/main" id="{7393DB9D-81DC-CC4B-ACB3-B98B8AE8A7E0}"/>
                </a:ext>
              </a:extLst>
            </p:cNvPr>
            <p:cNvCxnSpPr/>
            <p:nvPr/>
          </p:nvCxnSpPr>
          <p:spPr>
            <a:xfrm>
              <a:off x="3903656" y="3094074"/>
              <a:ext cx="0" cy="9739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EA3A53DC-3CA3-5C41-8AB7-E14B352236D6}"/>
              </a:ext>
            </a:extLst>
          </p:cNvPr>
          <p:cNvGrpSpPr/>
          <p:nvPr/>
        </p:nvGrpSpPr>
        <p:grpSpPr>
          <a:xfrm>
            <a:off x="1947334" y="1075549"/>
            <a:ext cx="4251332" cy="985136"/>
            <a:chOff x="2991303" y="1430891"/>
            <a:chExt cx="6193886" cy="1313514"/>
          </a:xfrm>
        </p:grpSpPr>
        <p:sp>
          <p:nvSpPr>
            <p:cNvPr id="15" name="Rounded Rectangle 14">
              <a:extLst>
                <a:ext uri="{FF2B5EF4-FFF2-40B4-BE49-F238E27FC236}">
                  <a16:creationId xmlns:a16="http://schemas.microsoft.com/office/drawing/2014/main" id="{AC966F3A-4497-5148-A9F1-F2A6FFF73AED}"/>
                </a:ext>
              </a:extLst>
            </p:cNvPr>
            <p:cNvSpPr/>
            <p:nvPr/>
          </p:nvSpPr>
          <p:spPr>
            <a:xfrm>
              <a:off x="2991303" y="1430891"/>
              <a:ext cx="6193886" cy="1313514"/>
            </a:xfrm>
            <a:prstGeom prst="roundRect">
              <a:avLst>
                <a:gd name="adj" fmla="val 4515"/>
              </a:avLst>
            </a:prstGeom>
            <a:gradFill>
              <a:gsLst>
                <a:gs pos="0">
                  <a:schemeClr val="bg1"/>
                </a:gs>
                <a:gs pos="50000">
                  <a:schemeClr val="accent3">
                    <a:alpha val="69000"/>
                  </a:schemeClr>
                </a:gs>
                <a:gs pos="100000">
                  <a:schemeClr val="accent3"/>
                </a:gs>
              </a:gsLst>
              <a:lin ang="2700000" scaled="0"/>
            </a:gra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endParaRPr lang="en-US" sz="1350">
                <a:solidFill>
                  <a:srgbClr val="FFFFFF"/>
                </a:solidFill>
                <a:latin typeface="Arial"/>
              </a:endParaRPr>
            </a:p>
          </p:txBody>
        </p:sp>
        <p:sp>
          <p:nvSpPr>
            <p:cNvPr id="16" name="TextBox 15">
              <a:extLst>
                <a:ext uri="{FF2B5EF4-FFF2-40B4-BE49-F238E27FC236}">
                  <a16:creationId xmlns:a16="http://schemas.microsoft.com/office/drawing/2014/main" id="{82E9EA5F-9513-C84F-9118-270380E8A7DD}"/>
                </a:ext>
              </a:extLst>
            </p:cNvPr>
            <p:cNvSpPr txBox="1"/>
            <p:nvPr/>
          </p:nvSpPr>
          <p:spPr>
            <a:xfrm>
              <a:off x="3094488" y="1547286"/>
              <a:ext cx="991169" cy="1077217"/>
            </a:xfrm>
            <a:prstGeom prst="rect">
              <a:avLst/>
            </a:prstGeom>
            <a:noFill/>
          </p:spPr>
          <p:txBody>
            <a:bodyPr wrap="none" lIns="68580" tIns="34290" rIns="68580" bIns="34290" rtlCol="0" anchor="t">
              <a:spAutoFit/>
            </a:bodyPr>
            <a:lstStyle/>
            <a:p>
              <a:pPr defTabSz="685651" fontAlgn="auto">
                <a:spcBef>
                  <a:spcPts val="0"/>
                </a:spcBef>
                <a:spcAft>
                  <a:spcPts val="0"/>
                </a:spcAft>
                <a:defRPr/>
              </a:pPr>
              <a:r>
                <a:rPr lang="en-US" sz="1800" b="1" err="1">
                  <a:solidFill>
                    <a:srgbClr val="595A5A">
                      <a:lumMod val="75000"/>
                    </a:srgbClr>
                  </a:solidFill>
                  <a:latin typeface="Arial"/>
                  <a:ea typeface="+mn-ea"/>
                  <a:cs typeface="+mn-cs"/>
                </a:rPr>
                <a:t>XVd</a:t>
              </a:r>
              <a:endParaRPr lang="en-US" sz="1800" b="1">
                <a:solidFill>
                  <a:srgbClr val="595A5A">
                    <a:lumMod val="75000"/>
                  </a:srgbClr>
                </a:solidFill>
                <a:latin typeface="Arial"/>
                <a:ea typeface="+mn-ea"/>
                <a:cs typeface="+mn-cs"/>
              </a:endParaRPr>
            </a:p>
            <a:p>
              <a:pPr defTabSz="685651" fontAlgn="auto">
                <a:spcBef>
                  <a:spcPts val="0"/>
                </a:spcBef>
                <a:spcAft>
                  <a:spcPts val="0"/>
                </a:spcAft>
                <a:defRPr/>
              </a:pPr>
              <a:r>
                <a:rPr lang="en-US" sz="1200" b="1">
                  <a:solidFill>
                    <a:srgbClr val="595A5A">
                      <a:lumMod val="75000"/>
                    </a:srgbClr>
                  </a:solidFill>
                  <a:latin typeface="Arial"/>
                  <a:ea typeface="+mn-ea"/>
                  <a:cs typeface="+mn-cs"/>
                </a:rPr>
                <a:t>N = 195</a:t>
              </a:r>
              <a:endParaRPr lang="en-US" sz="1200" b="1">
                <a:solidFill>
                  <a:srgbClr val="595A5A">
                    <a:lumMod val="75000"/>
                  </a:srgbClr>
                </a:solidFill>
                <a:latin typeface="Arial"/>
                <a:ea typeface="+mn-ea"/>
                <a:cs typeface="Arial"/>
              </a:endParaRPr>
            </a:p>
            <a:p>
              <a:pPr defTabSz="685651" fontAlgn="auto">
                <a:spcBef>
                  <a:spcPts val="0"/>
                </a:spcBef>
                <a:spcAft>
                  <a:spcPts val="0"/>
                </a:spcAft>
                <a:defRPr/>
              </a:pPr>
              <a:r>
                <a:rPr lang="en-US" sz="900" i="1">
                  <a:solidFill>
                    <a:srgbClr val="595A5A">
                      <a:lumMod val="75000"/>
                    </a:srgbClr>
                  </a:solidFill>
                  <a:latin typeface="Arial"/>
                  <a:ea typeface="+mn-ea"/>
                  <a:cs typeface="+mn-cs"/>
                </a:rPr>
                <a:t>35-day </a:t>
              </a:r>
              <a:endParaRPr lang="en-US" sz="900" i="1">
                <a:solidFill>
                  <a:srgbClr val="595A5A">
                    <a:lumMod val="75000"/>
                  </a:srgbClr>
                </a:solidFill>
                <a:latin typeface="Arial"/>
                <a:ea typeface="+mn-ea"/>
                <a:cs typeface="Arial"/>
              </a:endParaRPr>
            </a:p>
            <a:p>
              <a:pPr defTabSz="685651" fontAlgn="auto">
                <a:spcBef>
                  <a:spcPts val="0"/>
                </a:spcBef>
                <a:spcAft>
                  <a:spcPts val="0"/>
                </a:spcAft>
                <a:defRPr/>
              </a:pPr>
              <a:r>
                <a:rPr lang="en-US" sz="900" i="1">
                  <a:solidFill>
                    <a:srgbClr val="595A5A">
                      <a:lumMod val="75000"/>
                    </a:srgbClr>
                  </a:solidFill>
                  <a:latin typeface="Arial"/>
                  <a:ea typeface="+mn-ea"/>
                  <a:cs typeface="+mn-cs"/>
                </a:rPr>
                <a:t>cycles</a:t>
              </a:r>
              <a:endParaRPr lang="en-US" sz="1200" i="1">
                <a:solidFill>
                  <a:srgbClr val="595A5A">
                    <a:lumMod val="75000"/>
                  </a:srgbClr>
                </a:solidFill>
                <a:latin typeface="Arial"/>
                <a:ea typeface="+mn-ea"/>
                <a:cs typeface="+mn-cs"/>
              </a:endParaRPr>
            </a:p>
          </p:txBody>
        </p:sp>
        <p:sp>
          <p:nvSpPr>
            <p:cNvPr id="17" name="TextBox 16">
              <a:extLst>
                <a:ext uri="{FF2B5EF4-FFF2-40B4-BE49-F238E27FC236}">
                  <a16:creationId xmlns:a16="http://schemas.microsoft.com/office/drawing/2014/main" id="{37C07584-4155-8F4B-A11D-75CC08D69F24}"/>
                </a:ext>
              </a:extLst>
            </p:cNvPr>
            <p:cNvSpPr txBox="1"/>
            <p:nvPr/>
          </p:nvSpPr>
          <p:spPr>
            <a:xfrm>
              <a:off x="3963348" y="1631143"/>
              <a:ext cx="5194532" cy="940428"/>
            </a:xfrm>
            <a:prstGeom prst="rect">
              <a:avLst/>
            </a:prstGeom>
            <a:noFill/>
          </p:spPr>
          <p:txBody>
            <a:bodyPr wrap="none" rtlCol="0">
              <a:spAutoFit/>
            </a:bodyPr>
            <a:lstStyle/>
            <a:p>
              <a:pPr defTabSz="685651" fontAlgn="auto">
                <a:spcBef>
                  <a:spcPts val="450"/>
                </a:spcBef>
                <a:spcAft>
                  <a:spcPts val="0"/>
                </a:spcAft>
                <a:defRPr/>
              </a:pPr>
              <a:r>
                <a:rPr lang="en-US" sz="1050" b="1">
                  <a:solidFill>
                    <a:srgbClr val="414548"/>
                  </a:solidFill>
                  <a:latin typeface="Arial" panose="020B0604020202020204"/>
                  <a:ea typeface="+mn-ea"/>
                  <a:cs typeface="+mn-cs"/>
                </a:rPr>
                <a:t>SEL: </a:t>
              </a:r>
              <a:r>
                <a:rPr lang="en-US" sz="1050">
                  <a:solidFill>
                    <a:srgbClr val="414548"/>
                  </a:solidFill>
                  <a:latin typeface="Arial" panose="020B0604020202020204"/>
                  <a:ea typeface="+mn-ea"/>
                  <a:cs typeface="+mn-cs"/>
                </a:rPr>
                <a:t>100 mg PO on days 1, 8, 15, 22, 29</a:t>
              </a:r>
            </a:p>
            <a:p>
              <a:pPr defTabSz="685651" fontAlgn="auto">
                <a:spcBef>
                  <a:spcPts val="450"/>
                </a:spcBef>
                <a:spcAft>
                  <a:spcPts val="0"/>
                </a:spcAft>
                <a:defRPr/>
              </a:pPr>
              <a:r>
                <a:rPr lang="en-US" sz="1050" b="1">
                  <a:solidFill>
                    <a:srgbClr val="414548"/>
                  </a:solidFill>
                  <a:latin typeface="Arial" panose="020B0604020202020204"/>
                  <a:ea typeface="+mn-ea"/>
                  <a:cs typeface="+mn-cs"/>
                </a:rPr>
                <a:t>BOR: </a:t>
              </a:r>
              <a:r>
                <a:rPr lang="en-US" sz="1050">
                  <a:solidFill>
                    <a:srgbClr val="414548"/>
                  </a:solidFill>
                  <a:latin typeface="Arial" panose="020B0604020202020204"/>
                  <a:ea typeface="+mn-ea"/>
                  <a:cs typeface="+mn-cs"/>
                </a:rPr>
                <a:t>1.3 mg/m</a:t>
              </a:r>
              <a:r>
                <a:rPr lang="en-US" sz="1050" baseline="30000">
                  <a:solidFill>
                    <a:srgbClr val="414548"/>
                  </a:solidFill>
                  <a:latin typeface="Arial" panose="020B0604020202020204"/>
                  <a:ea typeface="+mn-ea"/>
                  <a:cs typeface="+mn-cs"/>
                </a:rPr>
                <a:t>2</a:t>
              </a:r>
              <a:r>
                <a:rPr lang="en-US" sz="1050">
                  <a:solidFill>
                    <a:srgbClr val="414548"/>
                  </a:solidFill>
                  <a:latin typeface="Arial" panose="020B0604020202020204"/>
                  <a:ea typeface="+mn-ea"/>
                  <a:cs typeface="+mn-cs"/>
                </a:rPr>
                <a:t> SC on days 1, 8, 15, 22</a:t>
              </a:r>
            </a:p>
            <a:p>
              <a:pPr defTabSz="685651" fontAlgn="auto">
                <a:spcBef>
                  <a:spcPts val="450"/>
                </a:spcBef>
                <a:spcAft>
                  <a:spcPts val="0"/>
                </a:spcAft>
                <a:defRPr/>
              </a:pPr>
              <a:r>
                <a:rPr lang="en-US" sz="1050" b="1">
                  <a:solidFill>
                    <a:srgbClr val="414548"/>
                  </a:solidFill>
                  <a:latin typeface="Arial" panose="020B0604020202020204"/>
                  <a:ea typeface="+mn-ea"/>
                  <a:cs typeface="+mn-cs"/>
                </a:rPr>
                <a:t>DEX: </a:t>
              </a:r>
              <a:r>
                <a:rPr lang="en-US" sz="1050">
                  <a:solidFill>
                    <a:srgbClr val="414548"/>
                  </a:solidFill>
                  <a:latin typeface="Arial" panose="020B0604020202020204"/>
                  <a:ea typeface="+mn-ea"/>
                  <a:cs typeface="+mn-cs"/>
                </a:rPr>
                <a:t>20 mg PO on days 1, 2, 8, 9, 15, 16, 22, 23, 29, 30</a:t>
              </a:r>
            </a:p>
          </p:txBody>
        </p:sp>
        <p:cxnSp>
          <p:nvCxnSpPr>
            <p:cNvPr id="24" name="Straight Connector 23">
              <a:extLst>
                <a:ext uri="{FF2B5EF4-FFF2-40B4-BE49-F238E27FC236}">
                  <a16:creationId xmlns:a16="http://schemas.microsoft.com/office/drawing/2014/main" id="{C4D4B4F1-279D-6746-83F5-86E0BD6BCF59}"/>
                </a:ext>
              </a:extLst>
            </p:cNvPr>
            <p:cNvCxnSpPr/>
            <p:nvPr/>
          </p:nvCxnSpPr>
          <p:spPr>
            <a:xfrm>
              <a:off x="3997474" y="1589819"/>
              <a:ext cx="0" cy="9739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ACF8A1ED-01BF-654D-9F2D-DAF3C4AD408D}"/>
              </a:ext>
            </a:extLst>
          </p:cNvPr>
          <p:cNvGrpSpPr/>
          <p:nvPr/>
        </p:nvGrpSpPr>
        <p:grpSpPr>
          <a:xfrm>
            <a:off x="6584258" y="1041909"/>
            <a:ext cx="2369368" cy="2689198"/>
            <a:chOff x="9410121" y="1472995"/>
            <a:chExt cx="1914787" cy="3072409"/>
          </a:xfrm>
        </p:grpSpPr>
        <p:sp>
          <p:nvSpPr>
            <p:cNvPr id="34" name="Rounded Rectangle 33">
              <a:extLst>
                <a:ext uri="{FF2B5EF4-FFF2-40B4-BE49-F238E27FC236}">
                  <a16:creationId xmlns:a16="http://schemas.microsoft.com/office/drawing/2014/main" id="{DC94AEE5-44BC-D34A-AB60-D0D77BBCC653}"/>
                </a:ext>
              </a:extLst>
            </p:cNvPr>
            <p:cNvSpPr/>
            <p:nvPr/>
          </p:nvSpPr>
          <p:spPr>
            <a:xfrm>
              <a:off x="9410121" y="1510798"/>
              <a:ext cx="1914787" cy="2630327"/>
            </a:xfrm>
            <a:prstGeom prst="roundRect">
              <a:avLst>
                <a:gd name="adj" fmla="val 4270"/>
              </a:avLst>
            </a:prstGeom>
            <a:solidFill>
              <a:schemeClr val="accent4"/>
            </a:soli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r>
                <a:rPr lang="en-US" sz="1350">
                  <a:solidFill>
                    <a:srgbClr val="FFFFFF"/>
                  </a:solidFill>
                  <a:latin typeface="Arial"/>
                </a:rPr>
                <a:t> </a:t>
              </a:r>
            </a:p>
          </p:txBody>
        </p:sp>
        <p:sp>
          <p:nvSpPr>
            <p:cNvPr id="9" name="TextBox 8">
              <a:extLst>
                <a:ext uri="{FF2B5EF4-FFF2-40B4-BE49-F238E27FC236}">
                  <a16:creationId xmlns:a16="http://schemas.microsoft.com/office/drawing/2014/main" id="{75F3FFA2-990C-DC47-9D03-97D71A504E9A}"/>
                </a:ext>
              </a:extLst>
            </p:cNvPr>
            <p:cNvSpPr txBox="1"/>
            <p:nvPr/>
          </p:nvSpPr>
          <p:spPr>
            <a:xfrm>
              <a:off x="9430596" y="1472995"/>
              <a:ext cx="1814155" cy="3072409"/>
            </a:xfrm>
            <a:prstGeom prst="rect">
              <a:avLst/>
            </a:prstGeom>
            <a:noFill/>
          </p:spPr>
          <p:txBody>
            <a:bodyPr wrap="square" rtlCol="0">
              <a:spAutoFit/>
            </a:bodyPr>
            <a:lstStyle/>
            <a:p>
              <a:pPr defTabSz="685651" fontAlgn="auto">
                <a:lnSpc>
                  <a:spcPct val="150000"/>
                </a:lnSpc>
                <a:spcBef>
                  <a:spcPts val="0"/>
                </a:spcBef>
                <a:spcAft>
                  <a:spcPts val="0"/>
                </a:spcAft>
                <a:defRPr/>
              </a:pPr>
              <a:r>
                <a:rPr lang="en-US" sz="1350" b="1">
                  <a:solidFill>
                    <a:prstClr val="white"/>
                  </a:solidFill>
                  <a:latin typeface="Arial"/>
                  <a:ea typeface="+mn-ea"/>
                  <a:cs typeface="Calibri" panose="020F0502020204030204" pitchFamily="34" charset="0"/>
                </a:rPr>
                <a:t>Primary endpoint: PFS</a:t>
              </a:r>
            </a:p>
            <a:p>
              <a:pPr defTabSz="685651" fontAlgn="auto">
                <a:lnSpc>
                  <a:spcPct val="150000"/>
                </a:lnSpc>
                <a:spcBef>
                  <a:spcPts val="0"/>
                </a:spcBef>
                <a:spcAft>
                  <a:spcPts val="0"/>
                </a:spcAft>
                <a:defRPr/>
              </a:pPr>
              <a:r>
                <a:rPr lang="en-US" sz="1350" b="1">
                  <a:solidFill>
                    <a:prstClr val="white"/>
                  </a:solidFill>
                  <a:latin typeface="Arial"/>
                  <a:ea typeface="+mn-ea"/>
                  <a:cs typeface="Calibri" panose="020F0502020204030204" pitchFamily="34" charset="0"/>
                </a:rPr>
                <a:t>Key secondary endpoints</a:t>
              </a: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ORR</a:t>
              </a:r>
              <a:endParaRPr lang="en-GB" sz="1350" baseline="30000">
                <a:solidFill>
                  <a:prstClr val="white"/>
                </a:solidFill>
                <a:latin typeface="Arial"/>
                <a:ea typeface="+mn-ea"/>
                <a:cs typeface="Calibri" panose="020F0502020204030204" pitchFamily="34" charset="0"/>
              </a:endParaRP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≥VGPR</a:t>
              </a: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Grade ≥2 PN</a:t>
              </a:r>
            </a:p>
            <a:p>
              <a:pPr defTabSz="685651" fontAlgn="auto">
                <a:spcBef>
                  <a:spcPts val="0"/>
                </a:spcBef>
                <a:spcAft>
                  <a:spcPts val="0"/>
                </a:spcAft>
                <a:defRPr/>
              </a:pPr>
              <a:r>
                <a:rPr lang="en-GB" sz="1350" b="1">
                  <a:solidFill>
                    <a:prstClr val="white"/>
                  </a:solidFill>
                  <a:latin typeface="Arial"/>
                  <a:ea typeface="+mn-ea"/>
                  <a:cs typeface="Calibri" panose="020F0502020204030204" pitchFamily="34" charset="0"/>
                </a:rPr>
                <a:t>Secondary endpoints:</a:t>
              </a:r>
            </a:p>
            <a:p>
              <a:pPr marL="216694" indent="-216694"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OS</a:t>
              </a:r>
              <a:r>
                <a:rPr lang="en-GB" sz="1350" baseline="30000">
                  <a:solidFill>
                    <a:prstClr val="white"/>
                  </a:solidFill>
                  <a:latin typeface="Arial" panose="020B0604020202020204" pitchFamily="34" charset="0"/>
                  <a:ea typeface="+mn-ea"/>
                  <a:cs typeface="Arial" panose="020B0604020202020204" pitchFamily="34" charset="0"/>
                </a:rPr>
                <a:t>†</a:t>
              </a:r>
              <a:endParaRPr lang="en-GB" sz="1350" baseline="30000">
                <a:solidFill>
                  <a:prstClr val="white"/>
                </a:solidFill>
                <a:latin typeface="Arial"/>
                <a:ea typeface="+mn-ea"/>
                <a:cs typeface="Calibri" panose="020F0502020204030204" pitchFamily="34" charset="0"/>
              </a:endParaRP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DOR</a:t>
              </a: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TTNT</a:t>
              </a:r>
            </a:p>
            <a:p>
              <a:pPr marL="214313" indent="-214313" defTabSz="685651" fontAlgn="auto">
                <a:spcBef>
                  <a:spcPts val="0"/>
                </a:spcBef>
                <a:spcAft>
                  <a:spcPts val="0"/>
                </a:spcAft>
                <a:buFont typeface="Arial" panose="020B0604020202020204" pitchFamily="34" charset="0"/>
                <a:buChar char="•"/>
                <a:defRPr/>
              </a:pPr>
              <a:r>
                <a:rPr lang="en-GB" sz="1350">
                  <a:solidFill>
                    <a:prstClr val="white"/>
                  </a:solidFill>
                  <a:latin typeface="Arial"/>
                  <a:ea typeface="+mn-ea"/>
                  <a:cs typeface="Calibri" panose="020F0502020204030204" pitchFamily="34" charset="0"/>
                </a:rPr>
                <a:t>Safety</a:t>
              </a:r>
            </a:p>
          </p:txBody>
        </p:sp>
      </p:grpSp>
      <p:grpSp>
        <p:nvGrpSpPr>
          <p:cNvPr id="22" name="Group 21">
            <a:extLst>
              <a:ext uri="{FF2B5EF4-FFF2-40B4-BE49-F238E27FC236}">
                <a16:creationId xmlns:a16="http://schemas.microsoft.com/office/drawing/2014/main" id="{59846C83-B5AF-194A-AAAF-749B17BD89BF}"/>
              </a:ext>
            </a:extLst>
          </p:cNvPr>
          <p:cNvGrpSpPr/>
          <p:nvPr/>
        </p:nvGrpSpPr>
        <p:grpSpPr>
          <a:xfrm>
            <a:off x="2724153" y="3015579"/>
            <a:ext cx="3401180" cy="390278"/>
            <a:chOff x="5204564" y="4218131"/>
            <a:chExt cx="4731723" cy="520371"/>
          </a:xfrm>
        </p:grpSpPr>
        <p:sp>
          <p:nvSpPr>
            <p:cNvPr id="35" name="Rounded Rectangle 34">
              <a:extLst>
                <a:ext uri="{FF2B5EF4-FFF2-40B4-BE49-F238E27FC236}">
                  <a16:creationId xmlns:a16="http://schemas.microsoft.com/office/drawing/2014/main" id="{4B2A5395-D879-5240-9C1A-CB31C78BBA8A}"/>
                </a:ext>
              </a:extLst>
            </p:cNvPr>
            <p:cNvSpPr/>
            <p:nvPr/>
          </p:nvSpPr>
          <p:spPr>
            <a:xfrm>
              <a:off x="5204564" y="4218131"/>
              <a:ext cx="4731723" cy="499451"/>
            </a:xfrm>
            <a:prstGeom prst="roundRect">
              <a:avLst>
                <a:gd name="adj" fmla="val 4270"/>
              </a:avLst>
            </a:prstGeom>
            <a:solidFill>
              <a:schemeClr val="accent4">
                <a:lumMod val="40000"/>
                <a:lumOff val="60000"/>
              </a:schemeClr>
            </a:soli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endParaRPr lang="en-US" sz="1350">
                <a:solidFill>
                  <a:srgbClr val="FFFFFF"/>
                </a:solidFill>
                <a:latin typeface="Arial"/>
              </a:endParaRPr>
            </a:p>
          </p:txBody>
        </p:sp>
        <p:sp>
          <p:nvSpPr>
            <p:cNvPr id="10" name="TextBox 9">
              <a:extLst>
                <a:ext uri="{FF2B5EF4-FFF2-40B4-BE49-F238E27FC236}">
                  <a16:creationId xmlns:a16="http://schemas.microsoft.com/office/drawing/2014/main" id="{3891F7EE-D505-724F-9D2C-5BBE9581CBDC}"/>
                </a:ext>
              </a:extLst>
            </p:cNvPr>
            <p:cNvSpPr txBox="1"/>
            <p:nvPr/>
          </p:nvSpPr>
          <p:spPr>
            <a:xfrm>
              <a:off x="5243092" y="4276836"/>
              <a:ext cx="4578242" cy="461666"/>
            </a:xfrm>
            <a:prstGeom prst="rect">
              <a:avLst/>
            </a:prstGeom>
            <a:noFill/>
          </p:spPr>
          <p:txBody>
            <a:bodyPr wrap="square" rtlCol="0">
              <a:spAutoFit/>
            </a:bodyPr>
            <a:lstStyle/>
            <a:p>
              <a:pPr marL="68580" indent="-68580" defTabSz="685651" fontAlgn="auto">
                <a:spcBef>
                  <a:spcPts val="0"/>
                </a:spcBef>
                <a:spcAft>
                  <a:spcPts val="0"/>
                </a:spcAft>
                <a:buFont typeface="Arial" panose="020B0604020202020204" pitchFamily="34" charset="0"/>
                <a:buChar char="•"/>
                <a:defRPr/>
              </a:pPr>
              <a:r>
                <a:rPr lang="en-US" sz="825">
                  <a:solidFill>
                    <a:srgbClr val="595A5A">
                      <a:lumMod val="75000"/>
                    </a:srgbClr>
                  </a:solidFill>
                  <a:latin typeface="Arial"/>
                  <a:ea typeface="+mn-ea"/>
                  <a:cs typeface="+mn-cs"/>
                </a:rPr>
                <a:t>Pts with prior Vd allowed on trial</a:t>
              </a:r>
              <a:endParaRPr lang="en-US" sz="825" baseline="30000">
                <a:solidFill>
                  <a:srgbClr val="595A5A">
                    <a:lumMod val="75000"/>
                  </a:srgbClr>
                </a:solidFill>
                <a:latin typeface="Arial"/>
                <a:ea typeface="+mn-ea"/>
                <a:cs typeface="+mn-cs"/>
              </a:endParaRPr>
            </a:p>
            <a:p>
              <a:pPr marL="68580" indent="-68580" defTabSz="685651" fontAlgn="auto">
                <a:spcBef>
                  <a:spcPts val="0"/>
                </a:spcBef>
                <a:spcAft>
                  <a:spcPts val="0"/>
                </a:spcAft>
                <a:buFont typeface="Arial" panose="020B0604020202020204" pitchFamily="34" charset="0"/>
                <a:buChar char="•"/>
                <a:defRPr/>
              </a:pPr>
              <a:r>
                <a:rPr lang="en-US" sz="825">
                  <a:solidFill>
                    <a:srgbClr val="595A5A">
                      <a:lumMod val="75000"/>
                    </a:srgbClr>
                  </a:solidFill>
                  <a:latin typeface="Arial"/>
                  <a:ea typeface="+mn-ea"/>
                  <a:cs typeface="+mn-cs"/>
                </a:rPr>
                <a:t>Patients with IRC confirmed PD on Vd could crossover to </a:t>
              </a:r>
              <a:r>
                <a:rPr lang="en-US" sz="825" err="1">
                  <a:solidFill>
                    <a:srgbClr val="595A5A">
                      <a:lumMod val="75000"/>
                    </a:srgbClr>
                  </a:solidFill>
                  <a:latin typeface="Arial"/>
                  <a:ea typeface="+mn-ea"/>
                  <a:cs typeface="+mn-cs"/>
                </a:rPr>
                <a:t>XVd</a:t>
              </a:r>
              <a:endParaRPr lang="en-US" sz="825">
                <a:solidFill>
                  <a:srgbClr val="595A5A">
                    <a:lumMod val="75000"/>
                  </a:srgbClr>
                </a:solidFill>
                <a:latin typeface="Arial"/>
                <a:ea typeface="+mn-ea"/>
                <a:cs typeface="+mn-cs"/>
              </a:endParaRPr>
            </a:p>
          </p:txBody>
        </p:sp>
      </p:grpSp>
      <p:grpSp>
        <p:nvGrpSpPr>
          <p:cNvPr id="58" name="Group 57">
            <a:extLst>
              <a:ext uri="{FF2B5EF4-FFF2-40B4-BE49-F238E27FC236}">
                <a16:creationId xmlns:a16="http://schemas.microsoft.com/office/drawing/2014/main" id="{26DE698D-DAED-8E44-B5C7-01039FB00696}"/>
              </a:ext>
            </a:extLst>
          </p:cNvPr>
          <p:cNvGrpSpPr/>
          <p:nvPr/>
        </p:nvGrpSpPr>
        <p:grpSpPr>
          <a:xfrm>
            <a:off x="6206680" y="1547514"/>
            <a:ext cx="338036" cy="1019105"/>
            <a:chOff x="9273108" y="2060176"/>
            <a:chExt cx="450714" cy="1358807"/>
          </a:xfrm>
        </p:grpSpPr>
        <p:cxnSp>
          <p:nvCxnSpPr>
            <p:cNvPr id="42" name="Straight Connector 41">
              <a:extLst>
                <a:ext uri="{FF2B5EF4-FFF2-40B4-BE49-F238E27FC236}">
                  <a16:creationId xmlns:a16="http://schemas.microsoft.com/office/drawing/2014/main" id="{16FDD77E-7A5B-D84F-84ED-EE75058AAA93}"/>
                </a:ext>
              </a:extLst>
            </p:cNvPr>
            <p:cNvCxnSpPr>
              <a:cxnSpLocks/>
            </p:cNvCxnSpPr>
            <p:nvPr/>
          </p:nvCxnSpPr>
          <p:spPr>
            <a:xfrm>
              <a:off x="9273108" y="2060176"/>
              <a:ext cx="450714" cy="0"/>
            </a:xfrm>
            <a:prstGeom prst="line">
              <a:avLst/>
            </a:prstGeom>
            <a:ln w="19050">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FFF22D2-5F3A-2F46-9E1E-EEA7FD96C808}"/>
                </a:ext>
              </a:extLst>
            </p:cNvPr>
            <p:cNvCxnSpPr>
              <a:cxnSpLocks/>
            </p:cNvCxnSpPr>
            <p:nvPr/>
          </p:nvCxnSpPr>
          <p:spPr>
            <a:xfrm>
              <a:off x="9273108" y="3418983"/>
              <a:ext cx="450714" cy="0"/>
            </a:xfrm>
            <a:prstGeom prst="line">
              <a:avLst/>
            </a:prstGeom>
            <a:ln w="19050">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3" name="Rounded Rectangle 2">
            <a:extLst>
              <a:ext uri="{FF2B5EF4-FFF2-40B4-BE49-F238E27FC236}">
                <a16:creationId xmlns:a16="http://schemas.microsoft.com/office/drawing/2014/main" id="{FE8F10DA-CC29-0043-B84D-025346005CCC}"/>
              </a:ext>
            </a:extLst>
          </p:cNvPr>
          <p:cNvSpPr/>
          <p:nvPr/>
        </p:nvSpPr>
        <p:spPr>
          <a:xfrm>
            <a:off x="284110" y="1173721"/>
            <a:ext cx="1267264" cy="747584"/>
          </a:xfrm>
          <a:prstGeom prst="roundRect">
            <a:avLst>
              <a:gd name="adj" fmla="val 4270"/>
            </a:avLst>
          </a:prstGeom>
          <a:solidFill>
            <a:schemeClr val="accent4"/>
          </a:soli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endParaRPr lang="en-US" sz="1350">
              <a:solidFill>
                <a:srgbClr val="FFFFFF"/>
              </a:solidFill>
              <a:latin typeface="Arial"/>
            </a:endParaRPr>
          </a:p>
        </p:txBody>
      </p:sp>
      <p:sp>
        <p:nvSpPr>
          <p:cNvPr id="38" name="TextBox 37">
            <a:extLst>
              <a:ext uri="{FF2B5EF4-FFF2-40B4-BE49-F238E27FC236}">
                <a16:creationId xmlns:a16="http://schemas.microsoft.com/office/drawing/2014/main" id="{A41A124C-3AF2-AA44-88CD-9AE27D07EF07}"/>
              </a:ext>
            </a:extLst>
          </p:cNvPr>
          <p:cNvSpPr txBox="1"/>
          <p:nvPr/>
        </p:nvSpPr>
        <p:spPr>
          <a:xfrm>
            <a:off x="236409" y="1175530"/>
            <a:ext cx="1372964" cy="653256"/>
          </a:xfrm>
          <a:prstGeom prst="rect">
            <a:avLst/>
          </a:prstGeom>
          <a:noFill/>
        </p:spPr>
        <p:txBody>
          <a:bodyPr wrap="square" rtlCol="0">
            <a:spAutoFit/>
          </a:bodyPr>
          <a:lstStyle/>
          <a:p>
            <a:pPr algn="ctr" defTabSz="685651" fontAlgn="auto">
              <a:lnSpc>
                <a:spcPct val="90000"/>
              </a:lnSpc>
              <a:spcBef>
                <a:spcPts val="0"/>
              </a:spcBef>
              <a:spcAft>
                <a:spcPts val="0"/>
              </a:spcAft>
              <a:defRPr/>
            </a:pPr>
            <a:r>
              <a:rPr lang="en-US" sz="1350" b="1">
                <a:solidFill>
                  <a:srgbClr val="FFFFFF"/>
                </a:solidFill>
                <a:latin typeface="Arial"/>
                <a:ea typeface="+mn-ea"/>
                <a:cs typeface="+mn-cs"/>
              </a:rPr>
              <a:t>1:1 </a:t>
            </a:r>
          </a:p>
          <a:p>
            <a:pPr algn="ctr" defTabSz="685651" fontAlgn="auto">
              <a:lnSpc>
                <a:spcPct val="90000"/>
              </a:lnSpc>
              <a:spcBef>
                <a:spcPts val="0"/>
              </a:spcBef>
              <a:spcAft>
                <a:spcPts val="0"/>
              </a:spcAft>
              <a:defRPr/>
            </a:pPr>
            <a:r>
              <a:rPr lang="en-US" sz="1350" b="1">
                <a:solidFill>
                  <a:srgbClr val="FFFFFF"/>
                </a:solidFill>
                <a:latin typeface="Arial"/>
                <a:ea typeface="+mn-ea"/>
                <a:cs typeface="+mn-cs"/>
              </a:rPr>
              <a:t>Randomization</a:t>
            </a:r>
          </a:p>
        </p:txBody>
      </p:sp>
      <p:grpSp>
        <p:nvGrpSpPr>
          <p:cNvPr id="57" name="Group 56">
            <a:extLst>
              <a:ext uri="{FF2B5EF4-FFF2-40B4-BE49-F238E27FC236}">
                <a16:creationId xmlns:a16="http://schemas.microsoft.com/office/drawing/2014/main" id="{6E2A8FE4-24DC-2C46-8E8A-BF7D54C4BD23}"/>
              </a:ext>
            </a:extLst>
          </p:cNvPr>
          <p:cNvGrpSpPr/>
          <p:nvPr/>
        </p:nvGrpSpPr>
        <p:grpSpPr>
          <a:xfrm>
            <a:off x="872923" y="1930517"/>
            <a:ext cx="1039059" cy="675435"/>
            <a:chOff x="1558755" y="2570848"/>
            <a:chExt cx="1385412" cy="900580"/>
          </a:xfrm>
        </p:grpSpPr>
        <p:cxnSp>
          <p:nvCxnSpPr>
            <p:cNvPr id="46" name="Straight Connector 45">
              <a:extLst>
                <a:ext uri="{FF2B5EF4-FFF2-40B4-BE49-F238E27FC236}">
                  <a16:creationId xmlns:a16="http://schemas.microsoft.com/office/drawing/2014/main" id="{1FD14C7A-9328-794B-A224-203A7AA0C855}"/>
                </a:ext>
              </a:extLst>
            </p:cNvPr>
            <p:cNvCxnSpPr>
              <a:cxnSpLocks/>
            </p:cNvCxnSpPr>
            <p:nvPr/>
          </p:nvCxnSpPr>
          <p:spPr>
            <a:xfrm>
              <a:off x="1558755" y="2570848"/>
              <a:ext cx="0" cy="900580"/>
            </a:xfrm>
            <a:prstGeom prst="line">
              <a:avLst/>
            </a:prstGeom>
            <a:ln w="19050">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9C84F90-0EE5-2741-8464-273535F26182}"/>
                </a:ext>
              </a:extLst>
            </p:cNvPr>
            <p:cNvCxnSpPr>
              <a:cxnSpLocks/>
            </p:cNvCxnSpPr>
            <p:nvPr/>
          </p:nvCxnSpPr>
          <p:spPr>
            <a:xfrm>
              <a:off x="1558755" y="3471428"/>
              <a:ext cx="1385412" cy="0"/>
            </a:xfrm>
            <a:prstGeom prst="line">
              <a:avLst/>
            </a:prstGeom>
            <a:ln w="19050">
              <a:prstDash val="dash"/>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70A312CD-0C06-7B4B-AA41-9CB9D34728EB}"/>
              </a:ext>
            </a:extLst>
          </p:cNvPr>
          <p:cNvSpPr/>
          <p:nvPr/>
        </p:nvSpPr>
        <p:spPr>
          <a:xfrm>
            <a:off x="503897" y="1608328"/>
            <a:ext cx="738051" cy="23513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200">
                <a:solidFill>
                  <a:srgbClr val="FFFFFF"/>
                </a:solidFill>
                <a:latin typeface="Arial Nova Cond" panose="020B0506020202020204" pitchFamily="34" charset="0"/>
                <a:ea typeface="Rockwell" charset="0"/>
                <a:cs typeface="Rockwell" charset="0"/>
              </a:rPr>
              <a:t>N=402</a:t>
            </a:r>
          </a:p>
        </p:txBody>
      </p:sp>
      <p:grpSp>
        <p:nvGrpSpPr>
          <p:cNvPr id="41" name="Group 40">
            <a:extLst>
              <a:ext uri="{FF2B5EF4-FFF2-40B4-BE49-F238E27FC236}">
                <a16:creationId xmlns:a16="http://schemas.microsoft.com/office/drawing/2014/main" id="{036F7E40-9916-4DB8-8ED3-AA9E177F43A7}"/>
              </a:ext>
            </a:extLst>
          </p:cNvPr>
          <p:cNvGrpSpPr/>
          <p:nvPr/>
        </p:nvGrpSpPr>
        <p:grpSpPr>
          <a:xfrm>
            <a:off x="2730696" y="1899002"/>
            <a:ext cx="3394640" cy="263319"/>
            <a:chOff x="5204564" y="4218131"/>
            <a:chExt cx="4731723" cy="351093"/>
          </a:xfrm>
        </p:grpSpPr>
        <p:sp>
          <p:nvSpPr>
            <p:cNvPr id="45" name="Rounded Rectangle 34">
              <a:extLst>
                <a:ext uri="{FF2B5EF4-FFF2-40B4-BE49-F238E27FC236}">
                  <a16:creationId xmlns:a16="http://schemas.microsoft.com/office/drawing/2014/main" id="{F4C9AA62-3790-4042-A80F-54E27C844933}"/>
                </a:ext>
              </a:extLst>
            </p:cNvPr>
            <p:cNvSpPr/>
            <p:nvPr/>
          </p:nvSpPr>
          <p:spPr>
            <a:xfrm>
              <a:off x="5204564" y="4218131"/>
              <a:ext cx="4731723" cy="329435"/>
            </a:xfrm>
            <a:prstGeom prst="roundRect">
              <a:avLst>
                <a:gd name="adj" fmla="val 4270"/>
              </a:avLst>
            </a:prstGeom>
            <a:solidFill>
              <a:schemeClr val="accent4">
                <a:lumMod val="40000"/>
                <a:lumOff val="60000"/>
              </a:schemeClr>
            </a:solidFill>
            <a:ln>
              <a:noFill/>
            </a:ln>
            <a:effectLst>
              <a:outerShdw blurRad="38100" dist="25400" dir="2700000" algn="ctr" rotWithShape="0">
                <a:schemeClr val="tx1">
                  <a:lumMod val="85000"/>
                  <a:lumOff val="15000"/>
                  <a:alpha val="35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685651" fontAlgn="auto">
                <a:spcBef>
                  <a:spcPts val="0"/>
                </a:spcBef>
                <a:spcAft>
                  <a:spcPts val="0"/>
                </a:spcAft>
                <a:defRPr/>
              </a:pPr>
              <a:endParaRPr lang="en-US" sz="1350">
                <a:solidFill>
                  <a:srgbClr val="FFFFFF"/>
                </a:solidFill>
                <a:latin typeface="Arial"/>
              </a:endParaRPr>
            </a:p>
          </p:txBody>
        </p:sp>
        <p:sp>
          <p:nvSpPr>
            <p:cNvPr id="48" name="TextBox 47">
              <a:extLst>
                <a:ext uri="{FF2B5EF4-FFF2-40B4-BE49-F238E27FC236}">
                  <a16:creationId xmlns:a16="http://schemas.microsoft.com/office/drawing/2014/main" id="{F89A850E-2926-4101-B47C-ED7483CDAF80}"/>
                </a:ext>
              </a:extLst>
            </p:cNvPr>
            <p:cNvSpPr txBox="1"/>
            <p:nvPr/>
          </p:nvSpPr>
          <p:spPr>
            <a:xfrm>
              <a:off x="5243091" y="4276836"/>
              <a:ext cx="4578241" cy="292388"/>
            </a:xfrm>
            <a:prstGeom prst="rect">
              <a:avLst/>
            </a:prstGeom>
            <a:noFill/>
          </p:spPr>
          <p:txBody>
            <a:bodyPr wrap="square" rtlCol="0">
              <a:spAutoFit/>
            </a:bodyPr>
            <a:lstStyle/>
            <a:p>
              <a:pPr marL="68580" indent="-68580" defTabSz="685651" fontAlgn="auto">
                <a:spcBef>
                  <a:spcPts val="0"/>
                </a:spcBef>
                <a:spcAft>
                  <a:spcPts val="0"/>
                </a:spcAft>
                <a:buFont typeface="Arial" panose="020B0604020202020204" pitchFamily="34" charset="0"/>
                <a:buChar char="•"/>
                <a:defRPr/>
              </a:pPr>
              <a:r>
                <a:rPr lang="en-GB" sz="825">
                  <a:solidFill>
                    <a:srgbClr val="595A5A">
                      <a:lumMod val="75000"/>
                    </a:srgbClr>
                  </a:solidFill>
                  <a:latin typeface="Arial"/>
                  <a:ea typeface="+mn-ea"/>
                  <a:cs typeface="+mn-cs"/>
                </a:rPr>
                <a:t>5HT-3 prophylactic recommended</a:t>
              </a:r>
              <a:endParaRPr lang="en-US" sz="825">
                <a:solidFill>
                  <a:srgbClr val="595A5A">
                    <a:lumMod val="75000"/>
                  </a:srgbClr>
                </a:solidFill>
                <a:latin typeface="Arial"/>
                <a:ea typeface="+mn-ea"/>
                <a:cs typeface="+mn-cs"/>
              </a:endParaRPr>
            </a:p>
          </p:txBody>
        </p:sp>
      </p:grpSp>
      <p:sp>
        <p:nvSpPr>
          <p:cNvPr id="7" name="Slide Number Placeholder 6">
            <a:extLst>
              <a:ext uri="{FF2B5EF4-FFF2-40B4-BE49-F238E27FC236}">
                <a16:creationId xmlns:a16="http://schemas.microsoft.com/office/drawing/2014/main" id="{FD7BAF83-E1D7-4ACF-93EF-5FB9A3649380}"/>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92</a:t>
            </a:fld>
            <a:endParaRPr lang="en-US">
              <a:solidFill>
                <a:srgbClr val="000000"/>
              </a:solidFill>
              <a:latin typeface="Arial"/>
            </a:endParaRPr>
          </a:p>
        </p:txBody>
      </p:sp>
    </p:spTree>
    <p:custDataLst>
      <p:tags r:id="rId1"/>
    </p:custDataLst>
    <p:extLst>
      <p:ext uri="{BB962C8B-B14F-4D97-AF65-F5344CB8AC3E}">
        <p14:creationId xmlns:p14="http://schemas.microsoft.com/office/powerpoint/2010/main" val="2678787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5C51F48-8688-4053-8BC3-D5F6F624F9C0}"/>
              </a:ext>
            </a:extLst>
          </p:cNvPr>
          <p:cNvSpPr>
            <a:spLocks noGrp="1"/>
          </p:cNvSpPr>
          <p:nvPr>
            <p:ph type="title"/>
          </p:nvPr>
        </p:nvSpPr>
        <p:spPr>
          <a:xfrm>
            <a:off x="284111" y="151627"/>
            <a:ext cx="8572500" cy="383182"/>
          </a:xfrm>
        </p:spPr>
        <p:txBody>
          <a:bodyPr/>
          <a:lstStyle/>
          <a:p>
            <a:r>
              <a:rPr lang="en-US"/>
              <a:t>Baseline Patient Characteristics</a:t>
            </a:r>
          </a:p>
        </p:txBody>
      </p:sp>
      <p:sp>
        <p:nvSpPr>
          <p:cNvPr id="2" name="Text Placeholder 1">
            <a:extLst>
              <a:ext uri="{FF2B5EF4-FFF2-40B4-BE49-F238E27FC236}">
                <a16:creationId xmlns:a16="http://schemas.microsoft.com/office/drawing/2014/main" id="{C385BD3F-196A-46CF-9C6A-120C7C323F28}"/>
              </a:ext>
            </a:extLst>
          </p:cNvPr>
          <p:cNvSpPr>
            <a:spLocks noGrp="1"/>
          </p:cNvSpPr>
          <p:nvPr>
            <p:ph type="body" sz="quarter" idx="10"/>
          </p:nvPr>
        </p:nvSpPr>
        <p:spPr/>
        <p:txBody>
          <a:bodyPr/>
          <a:lstStyle/>
          <a:p>
            <a:pPr marL="9525">
              <a:defRPr/>
            </a:pPr>
            <a:r>
              <a:rPr lang="en-US" spc="-4" dirty="0" err="1">
                <a:cs typeface="Arial"/>
              </a:rPr>
              <a:t>IMiD</a:t>
            </a:r>
            <a:r>
              <a:rPr lang="en-US" spc="-4" dirty="0">
                <a:cs typeface="Arial"/>
              </a:rPr>
              <a:t>, immunomodulatory drug; PI, proteasome inhibitor; R-ISS, revised international staging system; </a:t>
            </a:r>
            <a:r>
              <a:rPr lang="en-US" spc="-4" dirty="0" err="1">
                <a:cs typeface="Arial"/>
              </a:rPr>
              <a:t>Vd</a:t>
            </a:r>
            <a:r>
              <a:rPr lang="en-US" spc="-4" dirty="0">
                <a:cs typeface="Arial"/>
              </a:rPr>
              <a:t>, </a:t>
            </a:r>
            <a:r>
              <a:rPr lang="en-US" spc="-4" dirty="0" err="1">
                <a:cs typeface="Arial"/>
              </a:rPr>
              <a:t>bortezomib</a:t>
            </a:r>
            <a:r>
              <a:rPr lang="en-US" spc="-4" dirty="0">
                <a:cs typeface="Arial"/>
              </a:rPr>
              <a:t> + dexamethasone; </a:t>
            </a:r>
            <a:r>
              <a:rPr lang="en-US" spc="-4" dirty="0" err="1">
                <a:cs typeface="Arial"/>
              </a:rPr>
              <a:t>XVd</a:t>
            </a:r>
            <a:r>
              <a:rPr lang="en-US" spc="-4" dirty="0">
                <a:cs typeface="Arial"/>
              </a:rPr>
              <a:t>, </a:t>
            </a:r>
            <a:r>
              <a:rPr lang="en-US" spc="-4" dirty="0" err="1">
                <a:cs typeface="Arial"/>
              </a:rPr>
              <a:t>selinexor</a:t>
            </a:r>
            <a:r>
              <a:rPr lang="en-US" spc="-4" dirty="0">
                <a:cs typeface="Arial"/>
              </a:rPr>
              <a:t> + </a:t>
            </a:r>
            <a:r>
              <a:rPr lang="en-US" spc="-4" dirty="0" err="1">
                <a:cs typeface="Arial"/>
              </a:rPr>
              <a:t>bortezomib</a:t>
            </a:r>
            <a:r>
              <a:rPr lang="en-US" spc="-4" dirty="0">
                <a:cs typeface="Arial"/>
              </a:rPr>
              <a:t> + dexamethasone</a:t>
            </a:r>
          </a:p>
          <a:p>
            <a:pPr marL="9525">
              <a:defRPr/>
            </a:pPr>
            <a:r>
              <a:rPr lang="en-US" spc="-4" dirty="0">
                <a:cs typeface="Arial"/>
              </a:rPr>
              <a:t>*3 or more copies of 1q21</a:t>
            </a:r>
          </a:p>
          <a:p>
            <a:pPr marL="9525">
              <a:defRPr/>
            </a:pPr>
            <a:r>
              <a:rPr lang="en-US" b="1" spc="-4" dirty="0">
                <a:cs typeface="Arial"/>
              </a:rPr>
              <a:t>1. </a:t>
            </a:r>
            <a:r>
              <a:rPr lang="en-US" spc="-4" dirty="0" err="1">
                <a:cs typeface="Arial"/>
              </a:rPr>
              <a:t>Grosicki</a:t>
            </a:r>
            <a:r>
              <a:rPr lang="en-US" spc="-4" dirty="0">
                <a:cs typeface="Arial"/>
              </a:rPr>
              <a:t> S, et al. </a:t>
            </a:r>
            <a:r>
              <a:rPr lang="en-US" i="1" spc="-4" dirty="0">
                <a:cs typeface="Arial"/>
              </a:rPr>
              <a:t>Lancet</a:t>
            </a:r>
            <a:r>
              <a:rPr lang="en-US" spc="-4" dirty="0">
                <a:cs typeface="Arial"/>
              </a:rPr>
              <a:t>. 2020;396(10262):1563-1573; </a:t>
            </a:r>
            <a:r>
              <a:rPr lang="en-US" b="1" spc="-4" dirty="0">
                <a:cs typeface="Arial"/>
              </a:rPr>
              <a:t>2. </a:t>
            </a:r>
            <a:r>
              <a:rPr lang="en-US" spc="-4" dirty="0">
                <a:cs typeface="Arial"/>
              </a:rPr>
              <a:t>Data on file (KPTSC1007); </a:t>
            </a:r>
            <a:r>
              <a:rPr lang="en-US" spc="-4" dirty="0" err="1">
                <a:cs typeface="Arial"/>
              </a:rPr>
              <a:t>Karyopharm</a:t>
            </a:r>
            <a:r>
              <a:rPr lang="en-US" spc="-4" dirty="0">
                <a:cs typeface="Arial"/>
              </a:rPr>
              <a:t> Therapeutics, 2021; </a:t>
            </a:r>
            <a:r>
              <a:rPr lang="en-US" b="1" spc="-4" dirty="0">
                <a:cs typeface="Arial"/>
              </a:rPr>
              <a:t>3. </a:t>
            </a:r>
            <a:r>
              <a:rPr lang="en-US" spc="-4" dirty="0">
                <a:cs typeface="Arial"/>
              </a:rPr>
              <a:t>Data on file (KPTSC1005); </a:t>
            </a:r>
            <a:r>
              <a:rPr lang="en-US" spc="-4" dirty="0" err="1">
                <a:cs typeface="Arial"/>
              </a:rPr>
              <a:t>Karyopharm</a:t>
            </a:r>
            <a:r>
              <a:rPr lang="en-US" spc="-4" dirty="0">
                <a:cs typeface="Arial"/>
              </a:rPr>
              <a:t> Therapeutics, 2021.</a:t>
            </a:r>
          </a:p>
        </p:txBody>
      </p:sp>
      <p:graphicFrame>
        <p:nvGraphicFramePr>
          <p:cNvPr id="6" name="Table 6">
            <a:extLst>
              <a:ext uri="{FF2B5EF4-FFF2-40B4-BE49-F238E27FC236}">
                <a16:creationId xmlns:a16="http://schemas.microsoft.com/office/drawing/2014/main" id="{6C17B778-8082-48CE-ACF0-E62C8A10E2A2}"/>
              </a:ext>
            </a:extLst>
          </p:cNvPr>
          <p:cNvGraphicFramePr>
            <a:graphicFrameLocks/>
          </p:cNvGraphicFramePr>
          <p:nvPr/>
        </p:nvGraphicFramePr>
        <p:xfrm>
          <a:off x="280987" y="751102"/>
          <a:ext cx="8327681" cy="3746382"/>
        </p:xfrm>
        <a:graphic>
          <a:graphicData uri="http://schemas.openxmlformats.org/drawingml/2006/table">
            <a:tbl>
              <a:tblPr firstRow="1">
                <a:tableStyleId>{1E171933-4619-4E11-9A3F-F7608DF75F80}</a:tableStyleId>
              </a:tblPr>
              <a:tblGrid>
                <a:gridCol w="4480100">
                  <a:extLst>
                    <a:ext uri="{9D8B030D-6E8A-4147-A177-3AD203B41FA5}">
                      <a16:colId xmlns:a16="http://schemas.microsoft.com/office/drawing/2014/main" val="3622133593"/>
                    </a:ext>
                  </a:extLst>
                </a:gridCol>
                <a:gridCol w="1866751">
                  <a:extLst>
                    <a:ext uri="{9D8B030D-6E8A-4147-A177-3AD203B41FA5}">
                      <a16:colId xmlns:a16="http://schemas.microsoft.com/office/drawing/2014/main" val="1437433154"/>
                    </a:ext>
                  </a:extLst>
                </a:gridCol>
                <a:gridCol w="1980830">
                  <a:extLst>
                    <a:ext uri="{9D8B030D-6E8A-4147-A177-3AD203B41FA5}">
                      <a16:colId xmlns:a16="http://schemas.microsoft.com/office/drawing/2014/main" val="1274134302"/>
                    </a:ext>
                  </a:extLst>
                </a:gridCol>
              </a:tblGrid>
              <a:tr h="233172">
                <a:tc>
                  <a:txBody>
                    <a:bodyPr/>
                    <a:lstStyle/>
                    <a:p>
                      <a:pPr>
                        <a:lnSpc>
                          <a:spcPct val="90000"/>
                        </a:lnSpc>
                      </a:pPr>
                      <a:r>
                        <a:rPr lang="en-GB" sz="1200"/>
                        <a:t>Characteristic</a:t>
                      </a:r>
                      <a:endParaRPr lang="en-GB" sz="12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200"/>
                        <a:t>XVd arm (n = 195)</a:t>
                      </a:r>
                      <a:endParaRPr lang="en-GB" sz="12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200"/>
                        <a:t>Vd arm (n = 207)</a:t>
                      </a:r>
                      <a:endParaRPr lang="en-GB" sz="1200" b="1">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518521766"/>
                  </a:ext>
                </a:extLst>
              </a:tr>
              <a:tr h="315468">
                <a:tc>
                  <a:txBody>
                    <a:bodyPr/>
                    <a:lstStyle/>
                    <a:p>
                      <a:pPr>
                        <a:lnSpc>
                          <a:spcPct val="90000"/>
                        </a:lnSpc>
                      </a:pPr>
                      <a:r>
                        <a:rPr lang="en-GB" sz="900" b="1"/>
                        <a:t>Median Age, years (range)</a:t>
                      </a:r>
                      <a:r>
                        <a:rPr lang="en-GB" sz="900" b="1" baseline="30000"/>
                        <a:t>1</a:t>
                      </a:r>
                    </a:p>
                    <a:p>
                      <a:pPr lvl="1">
                        <a:lnSpc>
                          <a:spcPct val="90000"/>
                        </a:lnSpc>
                      </a:pPr>
                      <a:r>
                        <a:rPr lang="en-GB" sz="900"/>
                        <a:t>≥75 years, n (%)</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66 (40, 87)</a:t>
                      </a:r>
                    </a:p>
                    <a:p>
                      <a:pPr algn="ctr">
                        <a:lnSpc>
                          <a:spcPct val="90000"/>
                        </a:lnSpc>
                      </a:pPr>
                      <a:r>
                        <a:rPr lang="en-GB" sz="900"/>
                        <a:t>34 (17)</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67 (38, 90)</a:t>
                      </a:r>
                    </a:p>
                    <a:p>
                      <a:pPr algn="ctr">
                        <a:lnSpc>
                          <a:spcPct val="90000"/>
                        </a:lnSpc>
                      </a:pPr>
                      <a:r>
                        <a:rPr lang="en-GB" sz="900"/>
                        <a:t>47 (23)</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2236256001"/>
                  </a:ext>
                </a:extLst>
              </a:tr>
              <a:tr h="192024">
                <a:tc>
                  <a:txBody>
                    <a:bodyPr/>
                    <a:lstStyle/>
                    <a:p>
                      <a:pPr>
                        <a:lnSpc>
                          <a:spcPct val="90000"/>
                        </a:lnSpc>
                      </a:pPr>
                      <a:r>
                        <a:rPr lang="en-GB" sz="900" b="1"/>
                        <a:t>Male, n (%)</a:t>
                      </a:r>
                      <a:r>
                        <a:rPr lang="en-GB" sz="900" b="1" baseline="30000"/>
                        <a:t>1</a:t>
                      </a:r>
                      <a:endParaRPr lang="en-GB" sz="9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115 (59)</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115 (56)</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763125877"/>
                  </a:ext>
                </a:extLst>
              </a:tr>
              <a:tr h="438912">
                <a:tc>
                  <a:txBody>
                    <a:bodyPr/>
                    <a:lstStyle/>
                    <a:p>
                      <a:pPr>
                        <a:lnSpc>
                          <a:spcPct val="90000"/>
                        </a:lnSpc>
                      </a:pPr>
                      <a:r>
                        <a:rPr lang="en-GB" sz="900" b="1"/>
                        <a:t>Creatinine Clearance, mL/min, n (%)</a:t>
                      </a:r>
                      <a:r>
                        <a:rPr lang="en-GB" sz="900" b="1" baseline="30000"/>
                        <a:t>1</a:t>
                      </a:r>
                    </a:p>
                    <a:p>
                      <a:pPr lvl="1">
                        <a:lnSpc>
                          <a:spcPct val="90000"/>
                        </a:lnSpc>
                      </a:pPr>
                      <a:r>
                        <a:rPr lang="en-GB" sz="900"/>
                        <a:t>&lt;30</a:t>
                      </a:r>
                      <a:br>
                        <a:rPr lang="en-GB" sz="900"/>
                      </a:br>
                      <a:r>
                        <a:rPr lang="en-GB" sz="900"/>
                        <a:t>30-60</a:t>
                      </a:r>
                      <a:endParaRPr lang="en-GB" sz="900" b="0">
                        <a:latin typeface="+mn-lt"/>
                        <a:cs typeface="Calibri" panose="020F0502020204030204" pitchFamily="34" charset="0"/>
                      </a:endParaRPr>
                    </a:p>
                  </a:txBody>
                  <a:tcPr marL="68580" marR="68580" marT="34290" marB="34290" anchor="ctr"/>
                </a:tc>
                <a:tc>
                  <a:txBody>
                    <a:bodyPr/>
                    <a:lstStyle/>
                    <a:p>
                      <a:pPr algn="ctr">
                        <a:lnSpc>
                          <a:spcPct val="90000"/>
                        </a:lnSpc>
                      </a:pPr>
                      <a:br>
                        <a:rPr lang="en-GB" sz="900"/>
                      </a:br>
                      <a:r>
                        <a:rPr lang="en-GB" sz="900"/>
                        <a:t>3 (2)</a:t>
                      </a:r>
                    </a:p>
                    <a:p>
                      <a:pPr algn="ctr">
                        <a:lnSpc>
                          <a:spcPct val="90000"/>
                        </a:lnSpc>
                      </a:pPr>
                      <a:r>
                        <a:rPr lang="en-GB" sz="900"/>
                        <a:t>53 (27)</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br>
                        <a:rPr lang="en-GB" sz="900"/>
                      </a:br>
                      <a:r>
                        <a:rPr lang="en-GB" sz="900"/>
                        <a:t>10 (5)</a:t>
                      </a:r>
                      <a:br>
                        <a:rPr lang="en-GB" sz="900"/>
                      </a:br>
                      <a:r>
                        <a:rPr lang="en-GB" sz="900"/>
                        <a:t>60 (29)</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2998017918"/>
                  </a:ext>
                </a:extLst>
              </a:tr>
              <a:tr h="192024">
                <a:tc>
                  <a:txBody>
                    <a:bodyPr/>
                    <a:lstStyle/>
                    <a:p>
                      <a:pPr>
                        <a:lnSpc>
                          <a:spcPct val="90000"/>
                        </a:lnSpc>
                      </a:pPr>
                      <a:r>
                        <a:rPr lang="en-GB" sz="900" b="1"/>
                        <a:t>Time since initial diagnosis, years, (range)</a:t>
                      </a:r>
                      <a:r>
                        <a:rPr lang="en-GB" sz="900" b="1" baseline="30000"/>
                        <a:t>1</a:t>
                      </a:r>
                      <a:endParaRPr lang="en-GB" sz="9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3.8 (0.4, 23.0)</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3.6 (0.4, 22.0)</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697332758"/>
                  </a:ext>
                </a:extLst>
              </a:tr>
              <a:tr h="192024">
                <a:tc>
                  <a:txBody>
                    <a:bodyPr/>
                    <a:lstStyle/>
                    <a:p>
                      <a:pPr>
                        <a:lnSpc>
                          <a:spcPct val="90000"/>
                        </a:lnSpc>
                      </a:pPr>
                      <a:r>
                        <a:rPr lang="en-GB" sz="900" b="1" kern="1200"/>
                        <a:t>High Risk Cytogenetics, [del (17p) or t (14;16) or t (4;14) or amp 1q21] </a:t>
                      </a:r>
                      <a:r>
                        <a:rPr lang="en-GB" sz="900" b="1"/>
                        <a:t>n (%)</a:t>
                      </a:r>
                      <a:r>
                        <a:rPr lang="en-GB" sz="900" b="1" baseline="30000"/>
                        <a:t>1*</a:t>
                      </a:r>
                      <a:endParaRPr lang="en-GB" sz="9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97 (50)</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r>
                        <a:rPr lang="en-GB" sz="900"/>
                        <a:t>95 (46)</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248387923"/>
                  </a:ext>
                </a:extLst>
              </a:tr>
              <a:tr h="562356">
                <a:tc>
                  <a:txBody>
                    <a:bodyPr/>
                    <a:lstStyle/>
                    <a:p>
                      <a:pPr>
                        <a:lnSpc>
                          <a:spcPct val="90000"/>
                        </a:lnSpc>
                      </a:pPr>
                      <a:r>
                        <a:rPr lang="en-GB" sz="900" b="1"/>
                        <a:t>R-ISS disease stage at screening, n (%)</a:t>
                      </a:r>
                      <a:r>
                        <a:rPr lang="en-GB" sz="900" b="1" baseline="30000"/>
                        <a:t>1</a:t>
                      </a:r>
                    </a:p>
                    <a:p>
                      <a:pPr lvl="1">
                        <a:lnSpc>
                          <a:spcPct val="90000"/>
                        </a:lnSpc>
                      </a:pPr>
                      <a:r>
                        <a:rPr lang="en-GB" sz="900"/>
                        <a:t>I or II</a:t>
                      </a:r>
                    </a:p>
                    <a:p>
                      <a:pPr lvl="1">
                        <a:lnSpc>
                          <a:spcPct val="90000"/>
                        </a:lnSpc>
                      </a:pPr>
                      <a:r>
                        <a:rPr lang="en-GB" sz="900"/>
                        <a:t>III</a:t>
                      </a:r>
                    </a:p>
                    <a:p>
                      <a:pPr lvl="1">
                        <a:lnSpc>
                          <a:spcPct val="90000"/>
                        </a:lnSpc>
                      </a:pPr>
                      <a:r>
                        <a:rPr lang="en-GB" sz="900"/>
                        <a:t>Unknown</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173 (89)</a:t>
                      </a:r>
                    </a:p>
                    <a:p>
                      <a:pPr algn="ctr">
                        <a:lnSpc>
                          <a:spcPct val="90000"/>
                        </a:lnSpc>
                      </a:pPr>
                      <a:r>
                        <a:rPr lang="en-GB" sz="900"/>
                        <a:t>12 (6)</a:t>
                      </a:r>
                    </a:p>
                    <a:p>
                      <a:pPr algn="ctr">
                        <a:lnSpc>
                          <a:spcPct val="90000"/>
                        </a:lnSpc>
                      </a:pPr>
                      <a:r>
                        <a:rPr lang="en-GB" sz="900"/>
                        <a:t>10 (5)</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177 (86)</a:t>
                      </a:r>
                    </a:p>
                    <a:p>
                      <a:pPr algn="ctr">
                        <a:lnSpc>
                          <a:spcPct val="90000"/>
                        </a:lnSpc>
                      </a:pPr>
                      <a:r>
                        <a:rPr lang="en-GB" sz="900"/>
                        <a:t>16 (8)</a:t>
                      </a:r>
                    </a:p>
                    <a:p>
                      <a:pPr algn="ctr">
                        <a:lnSpc>
                          <a:spcPct val="90000"/>
                        </a:lnSpc>
                      </a:pPr>
                      <a:r>
                        <a:rPr lang="en-GB" sz="900"/>
                        <a:t>14 (7)</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929095726"/>
                  </a:ext>
                </a:extLst>
              </a:tr>
              <a:tr h="562356">
                <a:tc>
                  <a:txBody>
                    <a:bodyPr/>
                    <a:lstStyle/>
                    <a:p>
                      <a:pPr>
                        <a:lnSpc>
                          <a:spcPct val="90000"/>
                        </a:lnSpc>
                      </a:pPr>
                      <a:r>
                        <a:rPr lang="en-GB" sz="900" b="1"/>
                        <a:t>Number of prior lines of therapy, n (%)</a:t>
                      </a:r>
                      <a:r>
                        <a:rPr lang="en-GB" sz="900" b="1" baseline="30000"/>
                        <a:t>1</a:t>
                      </a:r>
                    </a:p>
                    <a:p>
                      <a:pPr lvl="1">
                        <a:lnSpc>
                          <a:spcPct val="90000"/>
                        </a:lnSpc>
                      </a:pPr>
                      <a:r>
                        <a:rPr lang="en-GB" sz="900"/>
                        <a:t>1</a:t>
                      </a:r>
                    </a:p>
                    <a:p>
                      <a:pPr lvl="1">
                        <a:lnSpc>
                          <a:spcPct val="90000"/>
                        </a:lnSpc>
                      </a:pPr>
                      <a:r>
                        <a:rPr lang="en-GB" sz="900"/>
                        <a:t>2</a:t>
                      </a:r>
                    </a:p>
                    <a:p>
                      <a:pPr lvl="1">
                        <a:lnSpc>
                          <a:spcPct val="90000"/>
                        </a:lnSpc>
                      </a:pPr>
                      <a:r>
                        <a:rPr lang="en-GB" sz="900"/>
                        <a:t>3</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99 (51)</a:t>
                      </a:r>
                    </a:p>
                    <a:p>
                      <a:pPr algn="ctr">
                        <a:lnSpc>
                          <a:spcPct val="90000"/>
                        </a:lnSpc>
                      </a:pPr>
                      <a:r>
                        <a:rPr lang="en-GB" sz="900"/>
                        <a:t>65 (33)</a:t>
                      </a:r>
                    </a:p>
                    <a:p>
                      <a:pPr algn="ctr">
                        <a:lnSpc>
                          <a:spcPct val="90000"/>
                        </a:lnSpc>
                      </a:pPr>
                      <a:r>
                        <a:rPr lang="en-GB" sz="900"/>
                        <a:t>31 (16)</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99 (48)</a:t>
                      </a:r>
                    </a:p>
                    <a:p>
                      <a:pPr algn="ctr">
                        <a:lnSpc>
                          <a:spcPct val="90000"/>
                        </a:lnSpc>
                      </a:pPr>
                      <a:r>
                        <a:rPr lang="en-GB" sz="900"/>
                        <a:t>64 (31)</a:t>
                      </a:r>
                    </a:p>
                    <a:p>
                      <a:pPr algn="ctr">
                        <a:lnSpc>
                          <a:spcPct val="90000"/>
                        </a:lnSpc>
                      </a:pPr>
                      <a:r>
                        <a:rPr lang="en-GB" sz="900"/>
                        <a:t>44 (21)</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048117213"/>
                  </a:ext>
                </a:extLst>
              </a:tr>
              <a:tr h="1058046">
                <a:tc>
                  <a:txBody>
                    <a:bodyPr/>
                    <a:lstStyle/>
                    <a:p>
                      <a:pPr>
                        <a:lnSpc>
                          <a:spcPct val="90000"/>
                        </a:lnSpc>
                      </a:pPr>
                      <a:r>
                        <a:rPr lang="en-GB" sz="900" b="1"/>
                        <a:t>Prior Therapies, n (%)</a:t>
                      </a:r>
                    </a:p>
                    <a:p>
                      <a:pPr lvl="1">
                        <a:lnSpc>
                          <a:spcPct val="90000"/>
                        </a:lnSpc>
                      </a:pPr>
                      <a:r>
                        <a:rPr lang="en-GB" sz="900"/>
                        <a:t>Bortezomib</a:t>
                      </a:r>
                      <a:r>
                        <a:rPr lang="en-GB" sz="900" baseline="30000"/>
                        <a:t>1</a:t>
                      </a:r>
                    </a:p>
                    <a:p>
                      <a:pPr lvl="1">
                        <a:lnSpc>
                          <a:spcPct val="90000"/>
                        </a:lnSpc>
                      </a:pPr>
                      <a:r>
                        <a:rPr lang="en-GB" sz="900"/>
                        <a:t>Carfilzomib</a:t>
                      </a:r>
                      <a:r>
                        <a:rPr lang="en-GB" sz="900" baseline="30000"/>
                        <a:t>1</a:t>
                      </a:r>
                    </a:p>
                    <a:p>
                      <a:pPr lvl="1">
                        <a:lnSpc>
                          <a:spcPct val="90000"/>
                        </a:lnSpc>
                      </a:pPr>
                      <a:r>
                        <a:rPr lang="en-GB" sz="900"/>
                        <a:t>Daratumumab</a:t>
                      </a:r>
                      <a:r>
                        <a:rPr lang="en-GB" sz="900" baseline="30000"/>
                        <a:t>1</a:t>
                      </a:r>
                    </a:p>
                    <a:p>
                      <a:pPr lvl="1">
                        <a:lnSpc>
                          <a:spcPct val="90000"/>
                        </a:lnSpc>
                      </a:pPr>
                      <a:r>
                        <a:rPr lang="en-GB" sz="900"/>
                        <a:t>Lenalidomide</a:t>
                      </a:r>
                      <a:r>
                        <a:rPr lang="en-GB" sz="900" baseline="30000"/>
                        <a:t>1</a:t>
                      </a:r>
                    </a:p>
                    <a:p>
                      <a:pPr lvl="1">
                        <a:lnSpc>
                          <a:spcPct val="90000"/>
                        </a:lnSpc>
                      </a:pPr>
                      <a:r>
                        <a:rPr lang="en-GB" sz="900"/>
                        <a:t>Thalidomide</a:t>
                      </a:r>
                      <a:r>
                        <a:rPr lang="en-GB" sz="900" baseline="30000"/>
                        <a:t>2</a:t>
                      </a:r>
                    </a:p>
                    <a:p>
                      <a:pPr lvl="1">
                        <a:lnSpc>
                          <a:spcPct val="90000"/>
                        </a:lnSpc>
                      </a:pPr>
                      <a:r>
                        <a:rPr lang="en-GB" sz="900"/>
                        <a:t>IMiD and PI</a:t>
                      </a:r>
                      <a:r>
                        <a:rPr lang="en-GB" sz="900" baseline="30000"/>
                        <a:t>3</a:t>
                      </a:r>
                    </a:p>
                    <a:p>
                      <a:pPr lvl="1">
                        <a:lnSpc>
                          <a:spcPct val="90000"/>
                        </a:lnSpc>
                      </a:pPr>
                      <a:r>
                        <a:rPr lang="en-GB" sz="900"/>
                        <a:t>Stem cell transplant</a:t>
                      </a:r>
                      <a:r>
                        <a:rPr lang="en-GB" sz="900" baseline="30000"/>
                        <a:t>1</a:t>
                      </a:r>
                      <a:endParaRPr lang="en-GB" sz="900" b="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134 (68.7)</a:t>
                      </a:r>
                    </a:p>
                    <a:p>
                      <a:pPr algn="ctr">
                        <a:lnSpc>
                          <a:spcPct val="90000"/>
                        </a:lnSpc>
                      </a:pPr>
                      <a:r>
                        <a:rPr lang="en-GB" sz="900"/>
                        <a:t>20 (10.3)</a:t>
                      </a:r>
                    </a:p>
                    <a:p>
                      <a:pPr algn="ctr">
                        <a:lnSpc>
                          <a:spcPct val="90000"/>
                        </a:lnSpc>
                      </a:pPr>
                      <a:r>
                        <a:rPr lang="en-GB" sz="900"/>
                        <a:t>11 (5.6)</a:t>
                      </a:r>
                    </a:p>
                    <a:p>
                      <a:pPr algn="ctr">
                        <a:lnSpc>
                          <a:spcPct val="90000"/>
                        </a:lnSpc>
                      </a:pPr>
                      <a:r>
                        <a:rPr lang="en-GB" sz="900"/>
                        <a:t>77 (39.5)</a:t>
                      </a:r>
                    </a:p>
                    <a:p>
                      <a:pPr algn="ctr">
                        <a:lnSpc>
                          <a:spcPct val="90000"/>
                        </a:lnSpc>
                      </a:pPr>
                      <a:r>
                        <a:rPr lang="en-GB" sz="900"/>
                        <a:t>78 (40.0)</a:t>
                      </a:r>
                    </a:p>
                    <a:p>
                      <a:pPr algn="ctr">
                        <a:lnSpc>
                          <a:spcPct val="90000"/>
                        </a:lnSpc>
                      </a:pPr>
                      <a:r>
                        <a:rPr lang="en-GB" sz="900"/>
                        <a:t>60 (30.8)</a:t>
                      </a:r>
                    </a:p>
                    <a:p>
                      <a:pPr algn="ctr">
                        <a:lnSpc>
                          <a:spcPct val="90000"/>
                        </a:lnSpc>
                      </a:pPr>
                      <a:r>
                        <a:rPr lang="en-GB" sz="900"/>
                        <a:t>76 (39.0)</a:t>
                      </a:r>
                      <a:endParaRPr lang="en-GB" sz="900">
                        <a:latin typeface="+mn-lt"/>
                        <a:cs typeface="Calibri" panose="020F0502020204030204" pitchFamily="34" charset="0"/>
                      </a:endParaRPr>
                    </a:p>
                  </a:txBody>
                  <a:tcPr marL="68580" marR="68580" marT="34290" marB="34290" anchor="ctr"/>
                </a:tc>
                <a:tc>
                  <a:txBody>
                    <a:bodyPr/>
                    <a:lstStyle/>
                    <a:p>
                      <a:pPr algn="ctr">
                        <a:lnSpc>
                          <a:spcPct val="90000"/>
                        </a:lnSpc>
                      </a:pPr>
                      <a:endParaRPr lang="en-GB" sz="900"/>
                    </a:p>
                    <a:p>
                      <a:pPr algn="ctr">
                        <a:lnSpc>
                          <a:spcPct val="90000"/>
                        </a:lnSpc>
                      </a:pPr>
                      <a:r>
                        <a:rPr lang="en-GB" sz="900"/>
                        <a:t>145 (70.0)</a:t>
                      </a:r>
                    </a:p>
                    <a:p>
                      <a:pPr algn="ctr">
                        <a:lnSpc>
                          <a:spcPct val="90000"/>
                        </a:lnSpc>
                      </a:pPr>
                      <a:r>
                        <a:rPr lang="en-GB" sz="900"/>
                        <a:t>21 (10.1)</a:t>
                      </a:r>
                    </a:p>
                    <a:p>
                      <a:pPr algn="ctr">
                        <a:lnSpc>
                          <a:spcPct val="90000"/>
                        </a:lnSpc>
                      </a:pPr>
                      <a:r>
                        <a:rPr lang="en-GB" sz="900"/>
                        <a:t>6 (2.9)</a:t>
                      </a:r>
                    </a:p>
                    <a:p>
                      <a:pPr algn="ctr">
                        <a:lnSpc>
                          <a:spcPct val="90000"/>
                        </a:lnSpc>
                      </a:pPr>
                      <a:r>
                        <a:rPr lang="en-GB" sz="900"/>
                        <a:t>77 (37.2)</a:t>
                      </a:r>
                    </a:p>
                    <a:p>
                      <a:pPr algn="ctr">
                        <a:lnSpc>
                          <a:spcPct val="90000"/>
                        </a:lnSpc>
                      </a:pPr>
                      <a:r>
                        <a:rPr lang="en-GB" sz="900"/>
                        <a:t>87 (42.0)</a:t>
                      </a:r>
                    </a:p>
                    <a:p>
                      <a:pPr algn="ctr">
                        <a:lnSpc>
                          <a:spcPct val="90000"/>
                        </a:lnSpc>
                      </a:pPr>
                      <a:r>
                        <a:rPr lang="en-GB" sz="900"/>
                        <a:t>64 (30.9)</a:t>
                      </a:r>
                    </a:p>
                    <a:p>
                      <a:pPr algn="ctr">
                        <a:lnSpc>
                          <a:spcPct val="90000"/>
                        </a:lnSpc>
                      </a:pPr>
                      <a:r>
                        <a:rPr lang="en-GB" sz="900"/>
                        <a:t>63 (30.4)</a:t>
                      </a:r>
                      <a:endParaRPr lang="en-GB" sz="900">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1770916514"/>
                  </a:ext>
                </a:extLst>
              </a:tr>
            </a:tbl>
          </a:graphicData>
        </a:graphic>
      </p:graphicFrame>
      <p:sp>
        <p:nvSpPr>
          <p:cNvPr id="3" name="Slide Number Placeholder 2">
            <a:extLst>
              <a:ext uri="{FF2B5EF4-FFF2-40B4-BE49-F238E27FC236}">
                <a16:creationId xmlns:a16="http://schemas.microsoft.com/office/drawing/2014/main" id="{FDE17C31-5AE3-4914-80DC-C502ABB71CB9}"/>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93</a:t>
            </a:fld>
            <a:endParaRPr lang="en-US">
              <a:solidFill>
                <a:srgbClr val="000000"/>
              </a:solidFill>
              <a:latin typeface="Arial"/>
            </a:endParaRPr>
          </a:p>
        </p:txBody>
      </p:sp>
    </p:spTree>
    <p:extLst>
      <p:ext uri="{BB962C8B-B14F-4D97-AF65-F5344CB8AC3E}">
        <p14:creationId xmlns:p14="http://schemas.microsoft.com/office/powerpoint/2010/main" val="2692701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itle 1">
            <a:extLst>
              <a:ext uri="{FF2B5EF4-FFF2-40B4-BE49-F238E27FC236}">
                <a16:creationId xmlns:a16="http://schemas.microsoft.com/office/drawing/2014/main" id="{544F4B43-E2CC-404C-9384-8FA1523FE4C1}"/>
              </a:ext>
            </a:extLst>
          </p:cNvPr>
          <p:cNvSpPr>
            <a:spLocks noGrp="1"/>
          </p:cNvSpPr>
          <p:nvPr>
            <p:ph type="title"/>
          </p:nvPr>
        </p:nvSpPr>
        <p:spPr>
          <a:xfrm>
            <a:off x="284111" y="153691"/>
            <a:ext cx="8572500" cy="383182"/>
          </a:xfrm>
        </p:spPr>
        <p:txBody>
          <a:bodyPr/>
          <a:lstStyle/>
          <a:p>
            <a:r>
              <a:rPr lang="en-US"/>
              <a:t>Median PFS With </a:t>
            </a:r>
            <a:r>
              <a:rPr lang="en-US" err="1"/>
              <a:t>XVd</a:t>
            </a:r>
            <a:r>
              <a:rPr lang="en-US"/>
              <a:t> vs Vd</a:t>
            </a:r>
          </a:p>
        </p:txBody>
      </p:sp>
      <p:sp>
        <p:nvSpPr>
          <p:cNvPr id="3" name="Text Placeholder 2">
            <a:extLst>
              <a:ext uri="{FF2B5EF4-FFF2-40B4-BE49-F238E27FC236}">
                <a16:creationId xmlns:a16="http://schemas.microsoft.com/office/drawing/2014/main" id="{5A9B69D8-C839-478B-8979-2EC23704CEDF}"/>
              </a:ext>
            </a:extLst>
          </p:cNvPr>
          <p:cNvSpPr>
            <a:spLocks noGrp="1"/>
          </p:cNvSpPr>
          <p:nvPr>
            <p:ph type="body" sz="quarter" idx="10"/>
          </p:nvPr>
        </p:nvSpPr>
        <p:spPr/>
        <p:txBody>
          <a:bodyPr/>
          <a:lstStyle/>
          <a:p>
            <a:r>
              <a:rPr lang="en-US">
                <a:ea typeface="+mn-lt"/>
                <a:cs typeface="+mn-lt"/>
              </a:rPr>
              <a:t>CI, confidence interval; HR, hazard ratio; NE, not evaluable; PFS, progression free survival; </a:t>
            </a:r>
            <a:r>
              <a:rPr lang="en-US" spc="-4">
                <a:cs typeface="Arial"/>
              </a:rPr>
              <a:t>Vd, bortezomib + dexamethasone; </a:t>
            </a:r>
            <a:r>
              <a:rPr lang="en-US" spc="-4" err="1">
                <a:cs typeface="Arial"/>
              </a:rPr>
              <a:t>XVd</a:t>
            </a:r>
            <a:r>
              <a:rPr lang="en-US" spc="-4">
                <a:cs typeface="Arial"/>
              </a:rPr>
              <a:t>, selinexor + bortezomib + dexamethasone</a:t>
            </a:r>
            <a:endParaRPr lang="en-US">
              <a:ea typeface="+mn-lt"/>
              <a:cs typeface="+mn-lt"/>
            </a:endParaRPr>
          </a:p>
          <a:p>
            <a:r>
              <a:rPr lang="en-US" err="1">
                <a:ea typeface="+mn-lt"/>
                <a:cs typeface="+mn-lt"/>
              </a:rPr>
              <a:t>Grosicki</a:t>
            </a:r>
            <a:r>
              <a:rPr lang="en-US">
                <a:ea typeface="+mn-lt"/>
                <a:cs typeface="+mn-lt"/>
              </a:rPr>
              <a:t> S, et al. </a:t>
            </a:r>
            <a:r>
              <a:rPr lang="en-US" i="1">
                <a:ea typeface="+mn-lt"/>
                <a:cs typeface="+mn-lt"/>
              </a:rPr>
              <a:t>Lancet</a:t>
            </a:r>
            <a:r>
              <a:rPr lang="en-US">
                <a:ea typeface="+mn-lt"/>
                <a:cs typeface="+mn-lt"/>
              </a:rPr>
              <a:t>. </a:t>
            </a:r>
            <a:r>
              <a:rPr lang="en-US"/>
              <a:t>2020;396(10262):1563-1573. </a:t>
            </a:r>
          </a:p>
        </p:txBody>
      </p:sp>
      <p:graphicFrame>
        <p:nvGraphicFramePr>
          <p:cNvPr id="7" name="Table 6">
            <a:extLst>
              <a:ext uri="{FF2B5EF4-FFF2-40B4-BE49-F238E27FC236}">
                <a16:creationId xmlns:a16="http://schemas.microsoft.com/office/drawing/2014/main" id="{EF877D92-5FC8-4EF4-B78B-F30607918960}"/>
              </a:ext>
            </a:extLst>
          </p:cNvPr>
          <p:cNvGraphicFramePr>
            <a:graphicFrameLocks/>
          </p:cNvGraphicFramePr>
          <p:nvPr/>
        </p:nvGraphicFramePr>
        <p:xfrm>
          <a:off x="280987" y="803672"/>
          <a:ext cx="8327681" cy="804423"/>
        </p:xfrm>
        <a:graphic>
          <a:graphicData uri="http://schemas.openxmlformats.org/drawingml/2006/table">
            <a:tbl>
              <a:tblPr firstRow="1">
                <a:tableStyleId>{1E171933-4619-4E11-9A3F-F7608DF75F80}</a:tableStyleId>
              </a:tblPr>
              <a:tblGrid>
                <a:gridCol w="4434935">
                  <a:extLst>
                    <a:ext uri="{9D8B030D-6E8A-4147-A177-3AD203B41FA5}">
                      <a16:colId xmlns:a16="http://schemas.microsoft.com/office/drawing/2014/main" val="3622133593"/>
                    </a:ext>
                  </a:extLst>
                </a:gridCol>
                <a:gridCol w="1888664">
                  <a:extLst>
                    <a:ext uri="{9D8B030D-6E8A-4147-A177-3AD203B41FA5}">
                      <a16:colId xmlns:a16="http://schemas.microsoft.com/office/drawing/2014/main" val="1437433154"/>
                    </a:ext>
                  </a:extLst>
                </a:gridCol>
                <a:gridCol w="2004082">
                  <a:extLst>
                    <a:ext uri="{9D8B030D-6E8A-4147-A177-3AD203B41FA5}">
                      <a16:colId xmlns:a16="http://schemas.microsoft.com/office/drawing/2014/main" val="1274134302"/>
                    </a:ext>
                  </a:extLst>
                </a:gridCol>
              </a:tblGrid>
              <a:tr h="253746">
                <a:tc>
                  <a:txBody>
                    <a:bodyPr/>
                    <a:lstStyle/>
                    <a:p>
                      <a:pPr>
                        <a:lnSpc>
                          <a:spcPct val="90000"/>
                        </a:lnSpc>
                      </a:pPr>
                      <a:endParaRPr lang="en-GB" sz="14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400"/>
                        <a:t>XVd arm (n = 195)</a:t>
                      </a:r>
                      <a:endParaRPr lang="en-GB" sz="14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400" err="1"/>
                        <a:t>Vd</a:t>
                      </a:r>
                      <a:r>
                        <a:rPr lang="en-GB" sz="1400"/>
                        <a:t> arm (n = 207)</a:t>
                      </a:r>
                      <a:endParaRPr lang="en-GB" sz="1400" b="1">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518521766"/>
                  </a:ext>
                </a:extLst>
              </a:tr>
              <a:tr h="310647">
                <a:tc>
                  <a:txBody>
                    <a:bodyPr/>
                    <a:lstStyle/>
                    <a:p>
                      <a:pPr algn="l" defTabSz="914400" rtl="0" eaLnBrk="1" latinLnBrk="0" hangingPunct="1">
                        <a:lnSpc>
                          <a:spcPct val="90000"/>
                        </a:lnSpc>
                      </a:pPr>
                      <a:r>
                        <a:rPr lang="en-US" sz="1200" b="1" kern="1200">
                          <a:solidFill>
                            <a:schemeClr val="dk1"/>
                          </a:solidFill>
                          <a:latin typeface="+mn-lt"/>
                          <a:ea typeface="+mn-ea"/>
                          <a:cs typeface="+mn-cs"/>
                        </a:rPr>
                        <a:t>Median PFS, months (95% CI)</a:t>
                      </a:r>
                    </a:p>
                  </a:txBody>
                  <a:tcPr marL="68580" marR="68580" marT="34290" marB="34290"/>
                </a:tc>
                <a:tc>
                  <a:txBody>
                    <a:bodyPr/>
                    <a:lstStyle/>
                    <a:p>
                      <a:pPr algn="ctr" defTabSz="914400" rtl="0" eaLnBrk="1" latinLnBrk="0" hangingPunct="1">
                        <a:lnSpc>
                          <a:spcPct val="90000"/>
                        </a:lnSpc>
                      </a:pPr>
                      <a:r>
                        <a:rPr lang="en-US" sz="1200" kern="1200">
                          <a:solidFill>
                            <a:schemeClr val="dk1"/>
                          </a:solidFill>
                          <a:latin typeface="+mn-lt"/>
                          <a:ea typeface="+mn-ea"/>
                          <a:cs typeface="+mn-cs"/>
                        </a:rPr>
                        <a:t>13.93 (11.73, NE)</a:t>
                      </a:r>
                    </a:p>
                  </a:txBody>
                  <a:tcPr marL="68580" marR="68580" marT="34290" marB="34290"/>
                </a:tc>
                <a:tc>
                  <a:txBody>
                    <a:bodyPr/>
                    <a:lstStyle/>
                    <a:p>
                      <a:pPr algn="ctr" defTabSz="914400" rtl="0" eaLnBrk="1" latinLnBrk="0" hangingPunct="1">
                        <a:lnSpc>
                          <a:spcPct val="90000"/>
                        </a:lnSpc>
                      </a:pPr>
                      <a:r>
                        <a:rPr lang="en-US" sz="1200" kern="1200">
                          <a:solidFill>
                            <a:schemeClr val="dk1"/>
                          </a:solidFill>
                          <a:latin typeface="+mn-lt"/>
                          <a:ea typeface="+mn-ea"/>
                          <a:cs typeface="+mn-cs"/>
                        </a:rPr>
                        <a:t>9.46 (8.11, 10.78)</a:t>
                      </a:r>
                    </a:p>
                  </a:txBody>
                  <a:tcPr marL="68580" marR="68580" marT="34290" marB="34290"/>
                </a:tc>
                <a:extLst>
                  <a:ext uri="{0D108BD9-81ED-4DB2-BD59-A6C34878D82A}">
                    <a16:rowId xmlns:a16="http://schemas.microsoft.com/office/drawing/2014/main" val="2236256001"/>
                  </a:ext>
                </a:extLst>
              </a:tr>
              <a:tr h="233172">
                <a:tc gridSpan="3">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u="none" strike="noStrike" kern="1200" cap="none" spc="0" normalizeH="0" baseline="0" noProof="0">
                          <a:ln>
                            <a:noFill/>
                          </a:ln>
                          <a:effectLst/>
                          <a:uLnTx/>
                          <a:uFillTx/>
                        </a:rPr>
                        <a:t>HR=0.70 (95% CI: 0.53, 0.93); one-sided  </a:t>
                      </a:r>
                      <a:r>
                        <a:rPr kumimoji="0" lang="en-GB" sz="1200" i="1" u="none" strike="noStrike" kern="1200" cap="none" spc="0" normalizeH="0" baseline="0" noProof="0">
                          <a:ln>
                            <a:noFill/>
                          </a:ln>
                          <a:effectLst/>
                          <a:uLnTx/>
                          <a:uFillTx/>
                        </a:rPr>
                        <a:t>P</a:t>
                      </a:r>
                      <a:r>
                        <a:rPr kumimoji="0" lang="en-GB" sz="1200" u="none" strike="noStrike" kern="1200" cap="none" spc="0" normalizeH="0" baseline="0" noProof="0">
                          <a:ln>
                            <a:noFill/>
                          </a:ln>
                          <a:effectLst/>
                          <a:uLnTx/>
                          <a:uFillTx/>
                        </a:rPr>
                        <a:t> = .0075</a:t>
                      </a:r>
                      <a:endParaRPr kumimoji="0" lang="en-GB" sz="1200" b="0" i="0" u="none" strike="noStrike" kern="1200" cap="none" spc="0" normalizeH="0" baseline="0" noProof="0">
                        <a:ln>
                          <a:noFill/>
                        </a:ln>
                        <a:solidFill>
                          <a:schemeClr val="tx1"/>
                        </a:solidFill>
                        <a:effectLst/>
                        <a:uLnTx/>
                        <a:uFillTx/>
                        <a:latin typeface="+mn-lt"/>
                        <a:ea typeface="+mn-ea"/>
                        <a:cs typeface="Calibri" panose="020F0502020204030204" pitchFamily="34" charset="0"/>
                      </a:endParaRPr>
                    </a:p>
                  </a:txBody>
                  <a:tcPr marL="68580" marR="68580" marT="34290" marB="34290" anchor="ctr"/>
                </a:tc>
                <a:tc hMerge="1">
                  <a:txBody>
                    <a:bodyPr/>
                    <a:lstStyle/>
                    <a:p>
                      <a:pPr algn="ctr">
                        <a:lnSpc>
                          <a:spcPct val="90000"/>
                        </a:lnSpc>
                      </a:pPr>
                      <a:endParaRPr lang="en-GB" sz="1200">
                        <a:latin typeface="+mn-lt"/>
                        <a:cs typeface="Calibri" panose="020F0502020204030204" pitchFamily="34" charset="0"/>
                      </a:endParaRPr>
                    </a:p>
                  </a:txBody>
                  <a:tcPr anchor="ctr"/>
                </a:tc>
                <a:tc hMerge="1">
                  <a:txBody>
                    <a:bodyPr/>
                    <a:lstStyle/>
                    <a:p>
                      <a:pPr algn="ctr">
                        <a:lnSpc>
                          <a:spcPct val="90000"/>
                        </a:lnSpc>
                      </a:pPr>
                      <a:endParaRPr lang="en-GB" sz="1200">
                        <a:latin typeface="+mn-lt"/>
                        <a:cs typeface="Calibri" panose="020F0502020204030204" pitchFamily="34" charset="0"/>
                      </a:endParaRPr>
                    </a:p>
                  </a:txBody>
                  <a:tcPr anchor="ctr"/>
                </a:tc>
                <a:extLst>
                  <a:ext uri="{0D108BD9-81ED-4DB2-BD59-A6C34878D82A}">
                    <a16:rowId xmlns:a16="http://schemas.microsoft.com/office/drawing/2014/main" val="3763125877"/>
                  </a:ext>
                </a:extLst>
              </a:tr>
            </a:tbl>
          </a:graphicData>
        </a:graphic>
      </p:graphicFrame>
      <p:sp>
        <p:nvSpPr>
          <p:cNvPr id="9" name="Rectangle: Rounded Corners 8">
            <a:extLst>
              <a:ext uri="{FF2B5EF4-FFF2-40B4-BE49-F238E27FC236}">
                <a16:creationId xmlns:a16="http://schemas.microsoft.com/office/drawing/2014/main" id="{6829DABD-8CB6-41FC-8107-678C3D4DE967}"/>
              </a:ext>
            </a:extLst>
          </p:cNvPr>
          <p:cNvSpPr/>
          <p:nvPr/>
        </p:nvSpPr>
        <p:spPr>
          <a:xfrm>
            <a:off x="6899634" y="1918600"/>
            <a:ext cx="1926349" cy="1719564"/>
          </a:xfrm>
          <a:prstGeom prst="round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defTabSz="685651" fontAlgn="auto">
              <a:spcBef>
                <a:spcPts val="0"/>
              </a:spcBef>
              <a:spcAft>
                <a:spcPts val="0"/>
              </a:spcAft>
              <a:defRPr/>
            </a:pPr>
            <a:r>
              <a:rPr lang="en-US" sz="1350">
                <a:solidFill>
                  <a:srgbClr val="000000"/>
                </a:solidFill>
                <a:latin typeface="Arial" panose="020B0604020202020204" pitchFamily="34" charset="0"/>
                <a:cs typeface="Arial" panose="020B0604020202020204" pitchFamily="34" charset="0"/>
              </a:rPr>
              <a:t>This data represents:</a:t>
            </a:r>
          </a:p>
          <a:p>
            <a:pPr marL="257175" indent="-257175" defTabSz="685651" fontAlgn="auto">
              <a:spcBef>
                <a:spcPts val="0"/>
              </a:spcBef>
              <a:spcAft>
                <a:spcPts val="0"/>
              </a:spcAft>
              <a:buFont typeface="+mj-lt"/>
              <a:buAutoNum type="arabicPeriod"/>
              <a:defRPr/>
            </a:pPr>
            <a:r>
              <a:rPr lang="en-US" sz="1200">
                <a:solidFill>
                  <a:srgbClr val="000000"/>
                </a:solidFill>
                <a:latin typeface="Arial" panose="020B0604020202020204" pitchFamily="34" charset="0"/>
                <a:cs typeface="Arial" panose="020B0604020202020204" pitchFamily="34" charset="0"/>
              </a:rPr>
              <a:t>An increase of </a:t>
            </a:r>
            <a:r>
              <a:rPr lang="en-US" sz="1200" b="1">
                <a:solidFill>
                  <a:srgbClr val="000000"/>
                </a:solidFill>
                <a:latin typeface="Arial" panose="020B0604020202020204" pitchFamily="34" charset="0"/>
                <a:cs typeface="Arial" panose="020B0604020202020204" pitchFamily="34" charset="0"/>
              </a:rPr>
              <a:t>4.47 months </a:t>
            </a:r>
            <a:r>
              <a:rPr lang="en-US" sz="1200">
                <a:solidFill>
                  <a:srgbClr val="000000"/>
                </a:solidFill>
                <a:latin typeface="Arial" panose="020B0604020202020204" pitchFamily="34" charset="0"/>
                <a:cs typeface="Arial" panose="020B0604020202020204" pitchFamily="34" charset="0"/>
              </a:rPr>
              <a:t>in median PFS</a:t>
            </a:r>
            <a:endParaRPr lang="en-US" sz="1200" b="1">
              <a:solidFill>
                <a:srgbClr val="000000"/>
              </a:solidFill>
              <a:latin typeface="Arial" panose="020B0604020202020204" pitchFamily="34" charset="0"/>
              <a:cs typeface="Arial" panose="020B0604020202020204" pitchFamily="34" charset="0"/>
            </a:endParaRPr>
          </a:p>
          <a:p>
            <a:pPr marL="257175" indent="-257175" defTabSz="685651" fontAlgn="auto">
              <a:spcBef>
                <a:spcPts val="0"/>
              </a:spcBef>
              <a:spcAft>
                <a:spcPts val="0"/>
              </a:spcAft>
              <a:buFont typeface="+mj-lt"/>
              <a:buAutoNum type="arabicPeriod"/>
              <a:defRPr/>
            </a:pPr>
            <a:r>
              <a:rPr lang="en-US" sz="1200">
                <a:solidFill>
                  <a:srgbClr val="000000"/>
                </a:solidFill>
                <a:latin typeface="Arial" panose="020B0604020202020204" pitchFamily="34" charset="0"/>
                <a:cs typeface="Arial" panose="020B0604020202020204" pitchFamily="34" charset="0"/>
              </a:rPr>
              <a:t>A </a:t>
            </a:r>
            <a:r>
              <a:rPr lang="en-US" sz="1200" b="1">
                <a:solidFill>
                  <a:srgbClr val="000000"/>
                </a:solidFill>
                <a:latin typeface="Arial" panose="020B0604020202020204" pitchFamily="34" charset="0"/>
                <a:cs typeface="Arial" panose="020B0604020202020204" pitchFamily="34" charset="0"/>
              </a:rPr>
              <a:t>30% reduction</a:t>
            </a:r>
            <a:r>
              <a:rPr lang="en-US" sz="1200">
                <a:solidFill>
                  <a:srgbClr val="000000"/>
                </a:solidFill>
                <a:latin typeface="Arial" panose="020B0604020202020204" pitchFamily="34" charset="0"/>
                <a:cs typeface="Arial" panose="020B0604020202020204" pitchFamily="34" charset="0"/>
              </a:rPr>
              <a:t> in the risk of disease progression</a:t>
            </a:r>
            <a:endParaRPr lang="en-US" sz="1200">
              <a:solidFill>
                <a:srgbClr val="000000"/>
              </a:solidFill>
              <a:latin typeface="Arial"/>
            </a:endParaRPr>
          </a:p>
        </p:txBody>
      </p:sp>
      <p:pic>
        <p:nvPicPr>
          <p:cNvPr id="2" name="Picture 1">
            <a:extLst>
              <a:ext uri="{FF2B5EF4-FFF2-40B4-BE49-F238E27FC236}">
                <a16:creationId xmlns:a16="http://schemas.microsoft.com/office/drawing/2014/main" id="{F1D758EF-929A-45C7-ADE0-BF527DEED1AC}"/>
              </a:ext>
            </a:extLst>
          </p:cNvPr>
          <p:cNvPicPr>
            <a:picLocks noChangeAspect="1"/>
          </p:cNvPicPr>
          <p:nvPr/>
        </p:nvPicPr>
        <p:blipFill>
          <a:blip r:embed="rId3"/>
          <a:stretch>
            <a:fillRect/>
          </a:stretch>
        </p:blipFill>
        <p:spPr>
          <a:xfrm>
            <a:off x="280988" y="1884303"/>
            <a:ext cx="6441931" cy="2398295"/>
          </a:xfrm>
          <a:prstGeom prst="rect">
            <a:avLst/>
          </a:prstGeom>
        </p:spPr>
      </p:pic>
      <p:sp>
        <p:nvSpPr>
          <p:cNvPr id="4" name="Slide Number Placeholder 3">
            <a:extLst>
              <a:ext uri="{FF2B5EF4-FFF2-40B4-BE49-F238E27FC236}">
                <a16:creationId xmlns:a16="http://schemas.microsoft.com/office/drawing/2014/main" id="{4900E2C7-DEA6-4391-9DE6-FDA97009AF3B}"/>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94</a:t>
            </a:fld>
            <a:endParaRPr lang="en-US">
              <a:solidFill>
                <a:srgbClr val="000000"/>
              </a:solidFill>
              <a:latin typeface="Arial"/>
            </a:endParaRPr>
          </a:p>
        </p:txBody>
      </p:sp>
    </p:spTree>
    <p:extLst>
      <p:ext uri="{BB962C8B-B14F-4D97-AF65-F5344CB8AC3E}">
        <p14:creationId xmlns:p14="http://schemas.microsoft.com/office/powerpoint/2010/main" val="33238124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C3A5-E7A1-456B-A59B-D524E44FA8A2}"/>
              </a:ext>
            </a:extLst>
          </p:cNvPr>
          <p:cNvSpPr>
            <a:spLocks noGrp="1"/>
          </p:cNvSpPr>
          <p:nvPr>
            <p:ph type="title"/>
          </p:nvPr>
        </p:nvSpPr>
        <p:spPr>
          <a:xfrm>
            <a:off x="284111" y="132916"/>
            <a:ext cx="8572500" cy="424732"/>
          </a:xfrm>
        </p:spPr>
        <p:txBody>
          <a:bodyPr/>
          <a:lstStyle/>
          <a:p>
            <a:r>
              <a:rPr lang="en-US" dirty="0"/>
              <a:t>MM TREATMENT LANDSCAPE:  PFS </a:t>
            </a:r>
          </a:p>
        </p:txBody>
      </p:sp>
      <p:graphicFrame>
        <p:nvGraphicFramePr>
          <p:cNvPr id="7" name="Table 5">
            <a:extLst>
              <a:ext uri="{FF2B5EF4-FFF2-40B4-BE49-F238E27FC236}">
                <a16:creationId xmlns:a16="http://schemas.microsoft.com/office/drawing/2014/main" id="{B578D5F4-C649-4E03-9B53-35B9DDFF59D6}"/>
              </a:ext>
            </a:extLst>
          </p:cNvPr>
          <p:cNvGraphicFramePr>
            <a:graphicFrameLocks noGrp="1"/>
          </p:cNvGraphicFramePr>
          <p:nvPr/>
        </p:nvGraphicFramePr>
        <p:xfrm>
          <a:off x="1504979" y="1113487"/>
          <a:ext cx="5582600" cy="1844040"/>
        </p:xfrm>
        <a:graphic>
          <a:graphicData uri="http://schemas.openxmlformats.org/drawingml/2006/table">
            <a:tbl>
              <a:tblPr firstRow="1" bandRow="1">
                <a:tableStyleId>{9DCAF9ED-07DC-4A11-8D7F-57B35C25682E}</a:tableStyleId>
              </a:tblPr>
              <a:tblGrid>
                <a:gridCol w="1395650">
                  <a:extLst>
                    <a:ext uri="{9D8B030D-6E8A-4147-A177-3AD203B41FA5}">
                      <a16:colId xmlns:a16="http://schemas.microsoft.com/office/drawing/2014/main" val="3796394512"/>
                    </a:ext>
                  </a:extLst>
                </a:gridCol>
                <a:gridCol w="1395650">
                  <a:extLst>
                    <a:ext uri="{9D8B030D-6E8A-4147-A177-3AD203B41FA5}">
                      <a16:colId xmlns:a16="http://schemas.microsoft.com/office/drawing/2014/main" val="4031754188"/>
                    </a:ext>
                  </a:extLst>
                </a:gridCol>
                <a:gridCol w="1395650">
                  <a:extLst>
                    <a:ext uri="{9D8B030D-6E8A-4147-A177-3AD203B41FA5}">
                      <a16:colId xmlns:a16="http://schemas.microsoft.com/office/drawing/2014/main" val="973173226"/>
                    </a:ext>
                  </a:extLst>
                </a:gridCol>
                <a:gridCol w="1395650">
                  <a:extLst>
                    <a:ext uri="{9D8B030D-6E8A-4147-A177-3AD203B41FA5}">
                      <a16:colId xmlns:a16="http://schemas.microsoft.com/office/drawing/2014/main" val="284847805"/>
                    </a:ext>
                  </a:extLst>
                </a:gridCol>
              </a:tblGrid>
              <a:tr h="480060">
                <a:tc>
                  <a:txBody>
                    <a:bodyPr/>
                    <a:lstStyle/>
                    <a:p>
                      <a:pPr algn="ctr"/>
                      <a:endParaRPr lang="en-US" sz="1400" dirty="0">
                        <a:solidFill>
                          <a:schemeClr val="tx1"/>
                        </a:solidFill>
                        <a:latin typeface="Arial Nova Cond" panose="020B0506020202020204" pitchFamily="34" charset="0"/>
                      </a:endParaRPr>
                    </a:p>
                  </a:txBody>
                  <a:tcPr marL="68580" marR="68580" marT="34290" marB="34290">
                    <a:solidFill>
                      <a:srgbClr val="002060"/>
                    </a:solidFill>
                  </a:tcPr>
                </a:tc>
                <a:tc>
                  <a:txBody>
                    <a:bodyPr/>
                    <a:lstStyle/>
                    <a:p>
                      <a:pPr algn="ctr"/>
                      <a:r>
                        <a:rPr lang="en-US" sz="1400" dirty="0">
                          <a:latin typeface="Arial Nova Cond" panose="020B0506020202020204" pitchFamily="34" charset="0"/>
                        </a:rPr>
                        <a:t>SVd</a:t>
                      </a:r>
                    </a:p>
                    <a:p>
                      <a:pPr algn="ctr"/>
                      <a:r>
                        <a:rPr lang="en-US" sz="1400" dirty="0">
                          <a:latin typeface="Arial Nova Cond" panose="020B0506020202020204" pitchFamily="34" charset="0"/>
                        </a:rPr>
                        <a:t>(BOSTON)</a:t>
                      </a:r>
                      <a:r>
                        <a:rPr lang="en-US" sz="1400" b="1" baseline="30000" dirty="0">
                          <a:latin typeface="Arial Nova Cond" panose="020B0506020202020204" pitchFamily="34" charset="0"/>
                        </a:rPr>
                        <a:t>1</a:t>
                      </a:r>
                      <a:endParaRPr lang="en-US" sz="1400" dirty="0">
                        <a:latin typeface="Arial Nova Cond" panose="020B0506020202020204" pitchFamily="34" charset="0"/>
                      </a:endParaRPr>
                    </a:p>
                  </a:txBody>
                  <a:tcPr marL="68580" marR="68580" marT="34290" marB="34290">
                    <a:solidFill>
                      <a:srgbClr val="002060"/>
                    </a:solidFill>
                  </a:tcPr>
                </a:tc>
                <a:tc>
                  <a:txBody>
                    <a:bodyPr/>
                    <a:lstStyle/>
                    <a:p>
                      <a:pPr algn="ctr"/>
                      <a:r>
                        <a:rPr lang="en-US" sz="1400" dirty="0" err="1">
                          <a:latin typeface="Arial Nova Cond" panose="020B0506020202020204" pitchFamily="34" charset="0"/>
                        </a:rPr>
                        <a:t>PVd</a:t>
                      </a:r>
                      <a:endParaRPr lang="en-US" sz="1400" dirty="0">
                        <a:latin typeface="Arial Nova Cond" panose="020B0506020202020204" pitchFamily="34" charset="0"/>
                      </a:endParaRPr>
                    </a:p>
                    <a:p>
                      <a:pPr algn="ctr"/>
                      <a:r>
                        <a:rPr lang="en-US" sz="1400" dirty="0">
                          <a:latin typeface="Arial Nova Cond" panose="020B0506020202020204" pitchFamily="34" charset="0"/>
                        </a:rPr>
                        <a:t>(OPTIMISMM)</a:t>
                      </a:r>
                      <a:r>
                        <a:rPr lang="en-US" sz="1400" b="1" baseline="30000" dirty="0">
                          <a:latin typeface="Arial Nova Cond" panose="020B0506020202020204" pitchFamily="34" charset="0"/>
                        </a:rPr>
                        <a:t>2</a:t>
                      </a:r>
                      <a:endParaRPr lang="en-US" sz="1400" dirty="0">
                        <a:latin typeface="Arial Nova Cond" panose="020B0506020202020204" pitchFamily="34" charset="0"/>
                      </a:endParaRPr>
                    </a:p>
                  </a:txBody>
                  <a:tcPr marL="68580" marR="68580" marT="34290" marB="34290">
                    <a:solidFill>
                      <a:srgbClr val="002060"/>
                    </a:solidFill>
                  </a:tcPr>
                </a:tc>
                <a:tc>
                  <a:txBody>
                    <a:bodyPr/>
                    <a:lstStyle/>
                    <a:p>
                      <a:pPr algn="ctr"/>
                      <a:r>
                        <a:rPr lang="en-US" sz="1400" dirty="0">
                          <a:latin typeface="Arial Nova Cond" panose="020B0506020202020204" pitchFamily="34" charset="0"/>
                        </a:rPr>
                        <a:t>DVd</a:t>
                      </a:r>
                    </a:p>
                    <a:p>
                      <a:pPr algn="ctr"/>
                      <a:r>
                        <a:rPr lang="en-US" sz="1400" dirty="0">
                          <a:latin typeface="Arial Nova Cond" panose="020B0506020202020204" pitchFamily="34" charset="0"/>
                        </a:rPr>
                        <a:t>(CASTOR)</a:t>
                      </a:r>
                      <a:r>
                        <a:rPr lang="en-US" sz="1400" b="1" baseline="30000" dirty="0">
                          <a:latin typeface="Arial Nova Cond" panose="020B0506020202020204" pitchFamily="34" charset="0"/>
                        </a:rPr>
                        <a:t>3</a:t>
                      </a:r>
                      <a:endParaRPr lang="en-US" sz="1400" dirty="0">
                        <a:latin typeface="Arial Nova Cond" panose="020B0506020202020204" pitchFamily="34" charset="0"/>
                      </a:endParaRPr>
                    </a:p>
                  </a:txBody>
                  <a:tcPr marL="68580" marR="68580" marT="34290" marB="34290">
                    <a:solidFill>
                      <a:srgbClr val="002060"/>
                    </a:solidFill>
                  </a:tcPr>
                </a:tc>
                <a:extLst>
                  <a:ext uri="{0D108BD9-81ED-4DB2-BD59-A6C34878D82A}">
                    <a16:rowId xmlns:a16="http://schemas.microsoft.com/office/drawing/2014/main" val="1861241176"/>
                  </a:ext>
                </a:extLst>
              </a:tr>
              <a:tr h="1348740">
                <a:tc>
                  <a:txBody>
                    <a:bodyPr/>
                    <a:lstStyle/>
                    <a:p>
                      <a:r>
                        <a:rPr lang="en-US" sz="1200" b="1" i="0" dirty="0">
                          <a:solidFill>
                            <a:schemeClr val="tx1"/>
                          </a:solidFill>
                          <a:latin typeface="Arial Nova Cond" panose="020B0506020202020204" pitchFamily="34" charset="0"/>
                        </a:rPr>
                        <a:t>HR PFS</a:t>
                      </a:r>
                    </a:p>
                  </a:txBody>
                  <a:tcPr marL="68580" marR="68580" marT="34290" marB="34290">
                    <a:solidFill>
                      <a:schemeClr val="accent6"/>
                    </a:solidFill>
                  </a:tcPr>
                </a:tc>
                <a:tc>
                  <a:txBody>
                    <a:bodyPr/>
                    <a:lstStyle/>
                    <a:p>
                      <a:r>
                        <a:rPr lang="en-US" sz="1200" b="0" i="0" dirty="0">
                          <a:latin typeface="Arial Nova Cond" panose="020B0506020202020204" pitchFamily="34" charset="0"/>
                        </a:rPr>
                        <a:t>Median PFS: [</a:t>
                      </a:r>
                      <a:r>
                        <a:rPr lang="en-US" sz="1200" b="0" i="0" dirty="0" err="1">
                          <a:latin typeface="Arial Nova Cond" panose="020B0506020202020204" pitchFamily="34" charset="0"/>
                        </a:rPr>
                        <a:t>SVd</a:t>
                      </a:r>
                      <a:r>
                        <a:rPr lang="en-US" sz="1200" b="0" i="0" dirty="0">
                          <a:latin typeface="Arial Nova Cond" panose="020B0506020202020204" pitchFamily="34" charset="0"/>
                        </a:rPr>
                        <a:t>] 13.93 vs </a:t>
                      </a:r>
                    </a:p>
                    <a:p>
                      <a:r>
                        <a:rPr lang="en-US" sz="1200" b="0" i="0" dirty="0">
                          <a:latin typeface="Arial Nova Cond" panose="020B0506020202020204" pitchFamily="34" charset="0"/>
                        </a:rPr>
                        <a:t>[</a:t>
                      </a:r>
                      <a:r>
                        <a:rPr lang="en-US" sz="1200" b="0" i="0" dirty="0" err="1">
                          <a:latin typeface="Arial Nova Cond" panose="020B0506020202020204" pitchFamily="34" charset="0"/>
                        </a:rPr>
                        <a:t>Vd</a:t>
                      </a:r>
                      <a:r>
                        <a:rPr lang="en-US" sz="1200" b="0" i="0" dirty="0">
                          <a:latin typeface="Arial Nova Cond" panose="020B0506020202020204" pitchFamily="34" charset="0"/>
                        </a:rPr>
                        <a:t>] 9.46 </a:t>
                      </a:r>
                    </a:p>
                    <a:p>
                      <a:endParaRPr lang="en-US" sz="1200" b="0" i="0" dirty="0">
                        <a:latin typeface="Arial Nova Cond" panose="020B0506020202020204" pitchFamily="34" charset="0"/>
                      </a:endParaRPr>
                    </a:p>
                    <a:p>
                      <a:endParaRPr lang="en-US" sz="1200" b="0" i="0" dirty="0">
                        <a:latin typeface="Arial Nova Cond" panose="020B0506020202020204" pitchFamily="34" charset="0"/>
                      </a:endParaRPr>
                    </a:p>
                    <a:p>
                      <a:endParaRPr lang="en-US" sz="1200" b="0" i="0" dirty="0">
                        <a:latin typeface="Arial Nova Cond" panose="020B0506020202020204" pitchFamily="34" charset="0"/>
                      </a:endParaRPr>
                    </a:p>
                    <a:p>
                      <a:endParaRPr lang="en-US" sz="1200" b="0" i="0" dirty="0">
                        <a:latin typeface="Arial Nova Cond" panose="020B0506020202020204" pitchFamily="34" charset="0"/>
                      </a:endParaRPr>
                    </a:p>
                  </a:txBody>
                  <a:tcPr marL="68580" marR="68580" marT="34290" marB="34290">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Median PFS: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PVd</a:t>
                      </a:r>
                      <a:r>
                        <a:rPr lang="en-US" sz="1200" i="0" dirty="0">
                          <a:latin typeface="Arial Nova Cond" panose="020B0506020202020204" pitchFamily="34" charset="0"/>
                        </a:rPr>
                        <a:t>] 11.2 vs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[Vd] 7.10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rial Nova Cond" panose="020B0506020202020204" pitchFamily="34" charset="0"/>
                      </a:endParaRPr>
                    </a:p>
                  </a:txBody>
                  <a:tcPr marL="68580" marR="68580" marT="34290" marB="34290">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Median PFS: [DVd] 16.7 vs [Vd] 7.10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endParaRPr>
                    </a:p>
                  </a:txBody>
                  <a:tcPr marL="68580" marR="68580" marT="34290" marB="34290">
                    <a:solidFill>
                      <a:schemeClr val="accent6"/>
                    </a:solidFill>
                  </a:tcPr>
                </a:tc>
                <a:extLst>
                  <a:ext uri="{0D108BD9-81ED-4DB2-BD59-A6C34878D82A}">
                    <a16:rowId xmlns:a16="http://schemas.microsoft.com/office/drawing/2014/main" val="2423185751"/>
                  </a:ext>
                </a:extLst>
              </a:tr>
            </a:tbl>
          </a:graphicData>
        </a:graphic>
      </p:graphicFrame>
      <p:sp>
        <p:nvSpPr>
          <p:cNvPr id="8" name="Rectangle 7">
            <a:extLst>
              <a:ext uri="{FF2B5EF4-FFF2-40B4-BE49-F238E27FC236}">
                <a16:creationId xmlns:a16="http://schemas.microsoft.com/office/drawing/2014/main" id="{5D5D6B04-3CD3-4EB3-8216-708456D51216}"/>
              </a:ext>
            </a:extLst>
          </p:cNvPr>
          <p:cNvSpPr/>
          <p:nvPr/>
        </p:nvSpPr>
        <p:spPr>
          <a:xfrm>
            <a:off x="2915675" y="1113488"/>
            <a:ext cx="1280997" cy="18288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Trebuchet MS"/>
            </a:endParaRPr>
          </a:p>
        </p:txBody>
      </p:sp>
      <p:sp>
        <p:nvSpPr>
          <p:cNvPr id="5" name="TextBox 4">
            <a:extLst>
              <a:ext uri="{FF2B5EF4-FFF2-40B4-BE49-F238E27FC236}">
                <a16:creationId xmlns:a16="http://schemas.microsoft.com/office/drawing/2014/main" id="{1BB64520-1D1D-47E9-9F8E-5CE74D26BC62}"/>
              </a:ext>
            </a:extLst>
          </p:cNvPr>
          <p:cNvSpPr txBox="1"/>
          <p:nvPr/>
        </p:nvSpPr>
        <p:spPr>
          <a:xfrm>
            <a:off x="238388" y="4155403"/>
            <a:ext cx="3499222" cy="981038"/>
          </a:xfrm>
          <a:prstGeom prst="rect">
            <a:avLst/>
          </a:prstGeom>
          <a:noFill/>
        </p:spPr>
        <p:txBody>
          <a:bodyPr wrap="square" rtlCol="0">
            <a:spAutoFit/>
          </a:bodyPr>
          <a:lstStyle/>
          <a:p>
            <a:pPr marL="171450" indent="-171450" defTabSz="685800" fontAlgn="auto">
              <a:spcBef>
                <a:spcPts val="0"/>
              </a:spcBef>
              <a:spcAft>
                <a:spcPts val="0"/>
              </a:spcAft>
              <a:buFontTx/>
              <a:buAutoNum type="arabicPeriod"/>
              <a:defRPr/>
            </a:pPr>
            <a:r>
              <a:rPr lang="en-US" sz="825" dirty="0" err="1">
                <a:solidFill>
                  <a:srgbClr val="000000"/>
                </a:solidFill>
                <a:latin typeface="Arial"/>
                <a:ea typeface="+mn-ea"/>
                <a:cs typeface="+mn-cs"/>
              </a:rPr>
              <a:t>Dimopoulos</a:t>
            </a:r>
            <a:r>
              <a:rPr lang="en-US" sz="825" dirty="0">
                <a:solidFill>
                  <a:srgbClr val="000000"/>
                </a:solidFill>
                <a:latin typeface="Arial"/>
                <a:ea typeface="+mn-ea"/>
                <a:cs typeface="+mn-cs"/>
              </a:rPr>
              <a:t> MA, et al. ASCO 2020 Oral presentation. BOSTON.</a:t>
            </a:r>
          </a:p>
          <a:p>
            <a:pPr marL="171450" indent="-171450" defTabSz="685800" fontAlgn="auto">
              <a:spcBef>
                <a:spcPts val="0"/>
              </a:spcBef>
              <a:spcAft>
                <a:spcPts val="0"/>
              </a:spcAft>
              <a:buFontTx/>
              <a:buAutoNum type="arabicPeriod"/>
              <a:defRPr/>
            </a:pPr>
            <a:r>
              <a:rPr lang="en-US" sz="825" dirty="0">
                <a:solidFill>
                  <a:srgbClr val="000000"/>
                </a:solidFill>
                <a:latin typeface="Arial"/>
                <a:ea typeface="+mn-ea"/>
                <a:cs typeface="+mn-cs"/>
              </a:rPr>
              <a:t>Richardson P, et al, Lancet Oncol. 2019. OPTIMISMM. </a:t>
            </a:r>
          </a:p>
          <a:p>
            <a:pPr marL="171450" indent="-171450" defTabSz="685800" fontAlgn="auto">
              <a:spcBef>
                <a:spcPts val="0"/>
              </a:spcBef>
              <a:spcAft>
                <a:spcPts val="0"/>
              </a:spcAft>
              <a:buFontTx/>
              <a:buAutoNum type="arabicPeriod"/>
              <a:defRPr/>
            </a:pPr>
            <a:r>
              <a:rPr lang="en-US" sz="825" dirty="0" err="1">
                <a:solidFill>
                  <a:srgbClr val="000000"/>
                </a:solidFill>
                <a:latin typeface="Arial"/>
                <a:ea typeface="+mn-ea"/>
                <a:cs typeface="+mn-cs"/>
              </a:rPr>
              <a:t>Mateos</a:t>
            </a:r>
            <a:r>
              <a:rPr lang="en-US" sz="825" dirty="0">
                <a:solidFill>
                  <a:srgbClr val="000000"/>
                </a:solidFill>
                <a:latin typeface="Arial"/>
                <a:ea typeface="+mn-ea"/>
                <a:cs typeface="+mn-cs"/>
              </a:rPr>
              <a:t> MV, et al, Clin Lymph, MM &amp; Leukemia. 2019. CASTOR.</a:t>
            </a:r>
          </a:p>
          <a:p>
            <a:pPr marL="171450" indent="-171450" defTabSz="685800" fontAlgn="auto">
              <a:spcBef>
                <a:spcPts val="0"/>
              </a:spcBef>
              <a:spcAft>
                <a:spcPts val="0"/>
              </a:spcAft>
              <a:buFontTx/>
              <a:buAutoNum type="arabicPeriod"/>
              <a:defRPr/>
            </a:pPr>
            <a:r>
              <a:rPr lang="en-US" sz="825" dirty="0">
                <a:solidFill>
                  <a:srgbClr val="000000"/>
                </a:solidFill>
                <a:latin typeface="Arial"/>
                <a:ea typeface="+mn-ea"/>
                <a:cs typeface="+mn-cs"/>
              </a:rPr>
              <a:t>KYPROLIS (carfilzomib) prescribing information.  </a:t>
            </a:r>
          </a:p>
          <a:p>
            <a:pPr marL="171450" indent="-171450" defTabSz="685800" fontAlgn="auto">
              <a:spcBef>
                <a:spcPts val="0"/>
              </a:spcBef>
              <a:spcAft>
                <a:spcPts val="0"/>
              </a:spcAft>
              <a:buFontTx/>
              <a:buAutoNum type="arabicPeriod"/>
              <a:defRPr/>
            </a:pPr>
            <a:r>
              <a:rPr lang="it-IT" sz="825" dirty="0">
                <a:solidFill>
                  <a:srgbClr val="000000"/>
                </a:solidFill>
                <a:latin typeface="Arial"/>
                <a:ea typeface="+mn-ea"/>
                <a:cs typeface="+mn-cs"/>
              </a:rPr>
              <a:t>Usmani. ASH 2019. Abstract LBA6</a:t>
            </a:r>
            <a:r>
              <a:rPr lang="fr-FR" sz="825" dirty="0">
                <a:solidFill>
                  <a:srgbClr val="000000"/>
                </a:solidFill>
                <a:latin typeface="Arial"/>
                <a:ea typeface="+mn-ea"/>
                <a:cs typeface="+mn-cs"/>
              </a:rPr>
              <a:t>. CANDOR. </a:t>
            </a:r>
          </a:p>
          <a:p>
            <a:pPr defTabSz="685800" fontAlgn="auto">
              <a:spcBef>
                <a:spcPts val="0"/>
              </a:spcBef>
              <a:spcAft>
                <a:spcPts val="0"/>
              </a:spcAft>
              <a:defRPr/>
            </a:pPr>
            <a:r>
              <a:rPr lang="en-US" sz="825" dirty="0">
                <a:solidFill>
                  <a:srgbClr val="000000"/>
                </a:solidFill>
                <a:latin typeface="Arial"/>
                <a:ea typeface="+mn-ea"/>
                <a:cs typeface="+mn-cs"/>
              </a:rPr>
              <a:t> </a:t>
            </a:r>
          </a:p>
          <a:p>
            <a:pPr defTabSz="685800" fontAlgn="auto">
              <a:spcBef>
                <a:spcPts val="0"/>
              </a:spcBef>
              <a:spcAft>
                <a:spcPts val="0"/>
              </a:spcAft>
              <a:defRPr/>
            </a:pPr>
            <a:endParaRPr lang="en-US" sz="825" dirty="0">
              <a:solidFill>
                <a:srgbClr val="000000"/>
              </a:solidFill>
              <a:latin typeface="Arial"/>
              <a:ea typeface="+mn-ea"/>
              <a:cs typeface="+mn-cs"/>
            </a:endParaRPr>
          </a:p>
        </p:txBody>
      </p:sp>
    </p:spTree>
    <p:extLst>
      <p:ext uri="{BB962C8B-B14F-4D97-AF65-F5344CB8AC3E}">
        <p14:creationId xmlns:p14="http://schemas.microsoft.com/office/powerpoint/2010/main" val="1536809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6D27-0D1A-4597-8FDF-CECE74411B2A}"/>
              </a:ext>
            </a:extLst>
          </p:cNvPr>
          <p:cNvSpPr>
            <a:spLocks noGrp="1"/>
          </p:cNvSpPr>
          <p:nvPr>
            <p:ph type="title"/>
          </p:nvPr>
        </p:nvSpPr>
        <p:spPr>
          <a:xfrm>
            <a:off x="284111" y="49816"/>
            <a:ext cx="8572500" cy="590931"/>
          </a:xfrm>
        </p:spPr>
        <p:txBody>
          <a:bodyPr/>
          <a:lstStyle/>
          <a:p>
            <a:r>
              <a:rPr lang="en-US" sz="1800"/>
              <a:t>Efficacy Outcomes with </a:t>
            </a:r>
            <a:r>
              <a:rPr lang="en-US" sz="1800" err="1"/>
              <a:t>XVd</a:t>
            </a:r>
            <a:r>
              <a:rPr lang="en-US" sz="1800"/>
              <a:t> Were not Impacted in Patients Receiving a Selinexor Dose Reduction</a:t>
            </a:r>
          </a:p>
        </p:txBody>
      </p:sp>
      <p:sp>
        <p:nvSpPr>
          <p:cNvPr id="7" name="Text Placeholder 3">
            <a:extLst>
              <a:ext uri="{FF2B5EF4-FFF2-40B4-BE49-F238E27FC236}">
                <a16:creationId xmlns:a16="http://schemas.microsoft.com/office/drawing/2014/main" id="{A707A5B6-823A-4443-ADD3-638736E3D472}"/>
              </a:ext>
            </a:extLst>
          </p:cNvPr>
          <p:cNvSpPr>
            <a:spLocks noGrp="1"/>
          </p:cNvSpPr>
          <p:nvPr>
            <p:ph type="body" sz="quarter" idx="10"/>
          </p:nvPr>
        </p:nvSpPr>
        <p:spPr>
          <a:xfrm>
            <a:off x="3326025" y="3923691"/>
            <a:ext cx="5285767" cy="948347"/>
          </a:xfrm>
        </p:spPr>
        <p:txBody>
          <a:bodyPr/>
          <a:lstStyle/>
          <a:p>
            <a:r>
              <a:rPr lang="en-US">
                <a:latin typeface="Arial"/>
                <a:cs typeface="Arial"/>
              </a:rPr>
              <a:t>CR, complete response; HR, hazard ratio; IRC, independent review committee; </a:t>
            </a:r>
            <a:r>
              <a:rPr lang="en-US" err="1">
                <a:latin typeface="Arial"/>
                <a:cs typeface="Arial"/>
              </a:rPr>
              <a:t>mPFS</a:t>
            </a:r>
            <a:r>
              <a:rPr lang="en-US">
                <a:latin typeface="Arial"/>
                <a:cs typeface="Arial"/>
              </a:rPr>
              <a:t>, median progression free survival; PD, progressive disease PR, partial response; </a:t>
            </a:r>
            <a:r>
              <a:rPr lang="en-US" err="1">
                <a:latin typeface="Arial"/>
                <a:cs typeface="Arial"/>
              </a:rPr>
              <a:t>sCR</a:t>
            </a:r>
            <a:r>
              <a:rPr lang="en-US">
                <a:latin typeface="Arial"/>
                <a:cs typeface="Arial"/>
              </a:rPr>
              <a:t>, stringent complete response; VGPR, very good partial response; </a:t>
            </a:r>
            <a:r>
              <a:rPr lang="en-US" err="1">
                <a:latin typeface="Arial"/>
                <a:cs typeface="Arial"/>
              </a:rPr>
              <a:t>XVd</a:t>
            </a:r>
            <a:r>
              <a:rPr lang="en-US">
                <a:latin typeface="Arial"/>
                <a:cs typeface="Arial"/>
              </a:rPr>
              <a:t>, selinexor + bortezomib + dexamethasone.</a:t>
            </a:r>
          </a:p>
          <a:p>
            <a:r>
              <a:rPr lang="en-US" baseline="30000">
                <a:latin typeface="Arial"/>
                <a:cs typeface="Arial"/>
              </a:rPr>
              <a:t>†</a:t>
            </a:r>
            <a:r>
              <a:rPr lang="en-US">
                <a:latin typeface="Arial"/>
                <a:cs typeface="Arial"/>
              </a:rPr>
              <a:t>Overall response rate is the proportion of patients who achieve a partial response or better, before IRC-confirmed PD or initiating a new MM treatment or crossover.</a:t>
            </a:r>
            <a:endParaRPr lang="en-US"/>
          </a:p>
          <a:p>
            <a:r>
              <a:rPr lang="en-US"/>
              <a:t>Jagannath S, et al. Presented at: American Society of Hematology; Dec 10-14, 2021. Abstract 3793.</a:t>
            </a:r>
          </a:p>
        </p:txBody>
      </p:sp>
      <p:graphicFrame>
        <p:nvGraphicFramePr>
          <p:cNvPr id="26" name="Chart 25">
            <a:extLst>
              <a:ext uri="{FF2B5EF4-FFF2-40B4-BE49-F238E27FC236}">
                <a16:creationId xmlns:a16="http://schemas.microsoft.com/office/drawing/2014/main" id="{496FE28F-27BA-420C-974E-78A75D916890}"/>
              </a:ext>
            </a:extLst>
          </p:cNvPr>
          <p:cNvGraphicFramePr/>
          <p:nvPr/>
        </p:nvGraphicFramePr>
        <p:xfrm>
          <a:off x="4495583" y="1094894"/>
          <a:ext cx="3886200" cy="2517775"/>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a:extLst>
              <a:ext uri="{FF2B5EF4-FFF2-40B4-BE49-F238E27FC236}">
                <a16:creationId xmlns:a16="http://schemas.microsoft.com/office/drawing/2014/main" id="{C3C7455F-65DE-4AE5-A91C-4AE63E34A80E}"/>
              </a:ext>
            </a:extLst>
          </p:cNvPr>
          <p:cNvSpPr txBox="1"/>
          <p:nvPr/>
        </p:nvSpPr>
        <p:spPr>
          <a:xfrm rot="16200000">
            <a:off x="3505525" y="1952434"/>
            <a:ext cx="1796932" cy="230832"/>
          </a:xfrm>
          <a:prstGeom prst="rect">
            <a:avLst/>
          </a:prstGeom>
          <a:noFill/>
        </p:spPr>
        <p:txBody>
          <a:bodyPr wrap="square" rtlCol="0">
            <a:spAutoFit/>
          </a:bodyPr>
          <a:lstStyle/>
          <a:p>
            <a:pPr algn="ctr" defTabSz="685651" fontAlgn="auto">
              <a:spcBef>
                <a:spcPts val="0"/>
              </a:spcBef>
              <a:spcAft>
                <a:spcPts val="0"/>
              </a:spcAft>
              <a:defRPr/>
            </a:pPr>
            <a:r>
              <a:rPr lang="en-US" sz="900" b="1">
                <a:solidFill>
                  <a:srgbClr val="000000"/>
                </a:solidFill>
                <a:latin typeface="Arial"/>
                <a:ea typeface="+mn-ea"/>
                <a:cs typeface="+mn-cs"/>
              </a:rPr>
              <a:t>Proportion of patients (%) </a:t>
            </a:r>
          </a:p>
        </p:txBody>
      </p:sp>
      <p:sp>
        <p:nvSpPr>
          <p:cNvPr id="28" name="TextBox 27">
            <a:extLst>
              <a:ext uri="{FF2B5EF4-FFF2-40B4-BE49-F238E27FC236}">
                <a16:creationId xmlns:a16="http://schemas.microsoft.com/office/drawing/2014/main" id="{521E15F0-E82C-486F-A93B-FA77C20EEC85}"/>
              </a:ext>
            </a:extLst>
          </p:cNvPr>
          <p:cNvSpPr txBox="1"/>
          <p:nvPr/>
        </p:nvSpPr>
        <p:spPr>
          <a:xfrm>
            <a:off x="4300117" y="783870"/>
            <a:ext cx="4189910" cy="230832"/>
          </a:xfrm>
          <a:prstGeom prst="rect">
            <a:avLst/>
          </a:prstGeom>
          <a:noFill/>
        </p:spPr>
        <p:txBody>
          <a:bodyPr wrap="square" rtlCol="0">
            <a:spAutoFit/>
          </a:bodyPr>
          <a:lstStyle/>
          <a:p>
            <a:pPr algn="ctr" defTabSz="685651" fontAlgn="auto">
              <a:spcBef>
                <a:spcPts val="0"/>
              </a:spcBef>
              <a:spcAft>
                <a:spcPts val="0"/>
              </a:spcAft>
              <a:defRPr/>
            </a:pPr>
            <a:r>
              <a:rPr lang="en-US" sz="900" b="1">
                <a:solidFill>
                  <a:srgbClr val="000000"/>
                </a:solidFill>
                <a:latin typeface="Arial"/>
                <a:ea typeface="+mn-ea"/>
                <a:cs typeface="+mn-cs"/>
              </a:rPr>
              <a:t>Overall Response Rates by Dose Reduction of Selinexor in the </a:t>
            </a:r>
            <a:r>
              <a:rPr lang="en-US" sz="900" b="1" err="1">
                <a:solidFill>
                  <a:srgbClr val="000000"/>
                </a:solidFill>
                <a:latin typeface="Arial"/>
                <a:ea typeface="+mn-ea"/>
                <a:cs typeface="+mn-cs"/>
              </a:rPr>
              <a:t>XVd</a:t>
            </a:r>
            <a:r>
              <a:rPr lang="en-US" sz="900" b="1">
                <a:solidFill>
                  <a:srgbClr val="000000"/>
                </a:solidFill>
                <a:latin typeface="Arial"/>
                <a:ea typeface="+mn-ea"/>
                <a:cs typeface="+mn-cs"/>
              </a:rPr>
              <a:t> arm*</a:t>
            </a:r>
            <a:endParaRPr lang="en-US" sz="900" b="1" baseline="30000">
              <a:solidFill>
                <a:srgbClr val="000000"/>
              </a:solidFill>
              <a:latin typeface="Arial"/>
              <a:ea typeface="+mn-ea"/>
              <a:cs typeface="+mn-cs"/>
            </a:endParaRPr>
          </a:p>
        </p:txBody>
      </p:sp>
      <p:sp>
        <p:nvSpPr>
          <p:cNvPr id="33" name="TextBox 32">
            <a:extLst>
              <a:ext uri="{FF2B5EF4-FFF2-40B4-BE49-F238E27FC236}">
                <a16:creationId xmlns:a16="http://schemas.microsoft.com/office/drawing/2014/main" id="{4001F626-990E-4EBC-B4CC-19EFC58716EE}"/>
              </a:ext>
            </a:extLst>
          </p:cNvPr>
          <p:cNvSpPr txBox="1"/>
          <p:nvPr/>
        </p:nvSpPr>
        <p:spPr>
          <a:xfrm>
            <a:off x="5396400" y="1186432"/>
            <a:ext cx="635833"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fontAlgn="auto">
              <a:spcBef>
                <a:spcPts val="0"/>
              </a:spcBef>
              <a:spcAft>
                <a:spcPts val="0"/>
              </a:spcAft>
              <a:defRPr/>
            </a:pPr>
            <a:r>
              <a:rPr lang="en-US" sz="900" b="1">
                <a:solidFill>
                  <a:srgbClr val="000000"/>
                </a:solidFill>
                <a:latin typeface="Arial"/>
                <a:cs typeface="Calibri" panose="020F0502020204030204" pitchFamily="34" charset="0"/>
              </a:rPr>
              <a:t>81.7%</a:t>
            </a:r>
            <a:r>
              <a:rPr lang="en-US" sz="900" b="1" baseline="30000">
                <a:solidFill>
                  <a:srgbClr val="000000"/>
                </a:solidFill>
                <a:latin typeface="Arial"/>
                <a:cs typeface="Calibri" panose="020F0502020204030204" pitchFamily="34" charset="0"/>
              </a:rPr>
              <a:t>†</a:t>
            </a:r>
          </a:p>
        </p:txBody>
      </p:sp>
      <p:sp>
        <p:nvSpPr>
          <p:cNvPr id="34" name="TextBox 33">
            <a:extLst>
              <a:ext uri="{FF2B5EF4-FFF2-40B4-BE49-F238E27FC236}">
                <a16:creationId xmlns:a16="http://schemas.microsoft.com/office/drawing/2014/main" id="{8DB4A402-A1D4-40B5-BAB8-5976BBFC79E8}"/>
              </a:ext>
            </a:extLst>
          </p:cNvPr>
          <p:cNvSpPr txBox="1"/>
          <p:nvPr/>
        </p:nvSpPr>
        <p:spPr>
          <a:xfrm>
            <a:off x="7148293" y="1459388"/>
            <a:ext cx="670547"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fontAlgn="auto">
              <a:spcBef>
                <a:spcPts val="0"/>
              </a:spcBef>
              <a:spcAft>
                <a:spcPts val="0"/>
              </a:spcAft>
              <a:defRPr/>
            </a:pPr>
            <a:r>
              <a:rPr lang="en-US" sz="900" b="1">
                <a:solidFill>
                  <a:srgbClr val="000000"/>
                </a:solidFill>
                <a:latin typeface="Arial"/>
                <a:cs typeface="Calibri" panose="020F0502020204030204" pitchFamily="34" charset="0"/>
              </a:rPr>
              <a:t>66.7%</a:t>
            </a:r>
            <a:r>
              <a:rPr lang="en-US" sz="900" b="1" baseline="30000">
                <a:solidFill>
                  <a:srgbClr val="000000"/>
                </a:solidFill>
                <a:latin typeface="Arial"/>
                <a:cs typeface="Calibri" panose="020F0502020204030204" pitchFamily="34" charset="0"/>
              </a:rPr>
              <a:t>†</a:t>
            </a:r>
          </a:p>
        </p:txBody>
      </p:sp>
      <p:sp>
        <p:nvSpPr>
          <p:cNvPr id="35" name="TextBox 34">
            <a:extLst>
              <a:ext uri="{FF2B5EF4-FFF2-40B4-BE49-F238E27FC236}">
                <a16:creationId xmlns:a16="http://schemas.microsoft.com/office/drawing/2014/main" id="{7546B0D5-A6C3-428D-A8B8-49FD4F52B16D}"/>
              </a:ext>
            </a:extLst>
          </p:cNvPr>
          <p:cNvSpPr txBox="1"/>
          <p:nvPr/>
        </p:nvSpPr>
        <p:spPr>
          <a:xfrm>
            <a:off x="5396399" y="3162742"/>
            <a:ext cx="1388126" cy="230832"/>
          </a:xfrm>
          <a:prstGeom prst="rect">
            <a:avLst/>
          </a:prstGeom>
          <a:noFill/>
        </p:spPr>
        <p:txBody>
          <a:bodyPr wrap="square" rtlCol="0">
            <a:spAutoFit/>
          </a:bodyPr>
          <a:lstStyle/>
          <a:p>
            <a:pPr defTabSz="685651" fontAlgn="auto">
              <a:spcBef>
                <a:spcPts val="0"/>
              </a:spcBef>
              <a:spcAft>
                <a:spcPts val="0"/>
              </a:spcAft>
              <a:defRPr/>
            </a:pPr>
            <a:r>
              <a:rPr lang="en-US" sz="900" err="1">
                <a:solidFill>
                  <a:srgbClr val="000000"/>
                </a:solidFill>
                <a:latin typeface="Arial"/>
                <a:ea typeface="+mn-ea"/>
                <a:cs typeface="+mn-cs"/>
              </a:rPr>
              <a:t>XVd</a:t>
            </a:r>
            <a:r>
              <a:rPr lang="en-US" sz="900">
                <a:solidFill>
                  <a:srgbClr val="000000"/>
                </a:solidFill>
                <a:latin typeface="Arial"/>
                <a:ea typeface="+mn-ea"/>
                <a:cs typeface="+mn-cs"/>
              </a:rPr>
              <a:t> (n =126)</a:t>
            </a:r>
          </a:p>
        </p:txBody>
      </p:sp>
      <p:sp>
        <p:nvSpPr>
          <p:cNvPr id="36" name="TextBox 35">
            <a:extLst>
              <a:ext uri="{FF2B5EF4-FFF2-40B4-BE49-F238E27FC236}">
                <a16:creationId xmlns:a16="http://schemas.microsoft.com/office/drawing/2014/main" id="{15847A4D-307F-4F86-AC70-ACE48201F538}"/>
              </a:ext>
            </a:extLst>
          </p:cNvPr>
          <p:cNvSpPr txBox="1"/>
          <p:nvPr/>
        </p:nvSpPr>
        <p:spPr>
          <a:xfrm>
            <a:off x="7148293" y="3187304"/>
            <a:ext cx="1388126" cy="230832"/>
          </a:xfrm>
          <a:prstGeom prst="rect">
            <a:avLst/>
          </a:prstGeom>
          <a:noFill/>
        </p:spPr>
        <p:txBody>
          <a:bodyPr wrap="square" rtlCol="0">
            <a:spAutoFit/>
          </a:bodyPr>
          <a:lstStyle/>
          <a:p>
            <a:pPr defTabSz="685651" fontAlgn="auto">
              <a:spcBef>
                <a:spcPts val="0"/>
              </a:spcBef>
              <a:spcAft>
                <a:spcPts val="0"/>
              </a:spcAft>
              <a:defRPr/>
            </a:pPr>
            <a:r>
              <a:rPr lang="en-US" sz="900" err="1">
                <a:solidFill>
                  <a:srgbClr val="000000"/>
                </a:solidFill>
                <a:latin typeface="Arial"/>
                <a:ea typeface="+mn-ea"/>
                <a:cs typeface="+mn-cs"/>
              </a:rPr>
              <a:t>XVd</a:t>
            </a:r>
            <a:r>
              <a:rPr lang="en-US" sz="900">
                <a:solidFill>
                  <a:srgbClr val="000000"/>
                </a:solidFill>
                <a:latin typeface="Arial"/>
                <a:ea typeface="+mn-ea"/>
                <a:cs typeface="+mn-cs"/>
              </a:rPr>
              <a:t> (n =69)</a:t>
            </a:r>
          </a:p>
        </p:txBody>
      </p:sp>
      <p:pic>
        <p:nvPicPr>
          <p:cNvPr id="6" name="Picture 5">
            <a:extLst>
              <a:ext uri="{FF2B5EF4-FFF2-40B4-BE49-F238E27FC236}">
                <a16:creationId xmlns:a16="http://schemas.microsoft.com/office/drawing/2014/main" id="{05DD92B1-4285-4E28-9E42-BDDF2D66910D}"/>
              </a:ext>
            </a:extLst>
          </p:cNvPr>
          <p:cNvPicPr>
            <a:picLocks noChangeAspect="1"/>
          </p:cNvPicPr>
          <p:nvPr/>
        </p:nvPicPr>
        <p:blipFill>
          <a:blip r:embed="rId4"/>
          <a:stretch>
            <a:fillRect/>
          </a:stretch>
        </p:blipFill>
        <p:spPr>
          <a:xfrm>
            <a:off x="159504" y="783870"/>
            <a:ext cx="3166522" cy="3788489"/>
          </a:xfrm>
          <a:prstGeom prst="rect">
            <a:avLst/>
          </a:prstGeom>
        </p:spPr>
      </p:pic>
      <p:sp>
        <p:nvSpPr>
          <p:cNvPr id="18" name="TextBox 35">
            <a:extLst>
              <a:ext uri="{FF2B5EF4-FFF2-40B4-BE49-F238E27FC236}">
                <a16:creationId xmlns:a16="http://schemas.microsoft.com/office/drawing/2014/main" id="{064EE4C7-2446-4B0B-8F4D-1B4CF97BF21A}"/>
              </a:ext>
            </a:extLst>
          </p:cNvPr>
          <p:cNvSpPr txBox="1"/>
          <p:nvPr/>
        </p:nvSpPr>
        <p:spPr>
          <a:xfrm>
            <a:off x="6275767" y="1737233"/>
            <a:ext cx="542936" cy="5078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914201" rtl="0" eaLnBrk="1" latinLnBrk="0" hangingPunct="1">
              <a:defRPr sz="1800" kern="1200">
                <a:solidFill>
                  <a:schemeClr val="dk1"/>
                </a:solidFill>
                <a:latin typeface="+mn-lt"/>
                <a:ea typeface="+mn-ea"/>
                <a:cs typeface="+mn-cs"/>
              </a:defRPr>
            </a:lvl1pPr>
            <a:lvl2pPr marL="457100" algn="l" defTabSz="914201" rtl="0" eaLnBrk="1" latinLnBrk="0" hangingPunct="1">
              <a:defRPr sz="1800" kern="1200">
                <a:solidFill>
                  <a:schemeClr val="dk1"/>
                </a:solidFill>
                <a:latin typeface="+mn-lt"/>
                <a:ea typeface="+mn-ea"/>
                <a:cs typeface="+mn-cs"/>
              </a:defRPr>
            </a:lvl2pPr>
            <a:lvl3pPr marL="914201" algn="l" defTabSz="914201" rtl="0" eaLnBrk="1" latinLnBrk="0" hangingPunct="1">
              <a:defRPr sz="1800" kern="1200">
                <a:solidFill>
                  <a:schemeClr val="dk1"/>
                </a:solidFill>
                <a:latin typeface="+mn-lt"/>
                <a:ea typeface="+mn-ea"/>
                <a:cs typeface="+mn-cs"/>
              </a:defRPr>
            </a:lvl3pPr>
            <a:lvl4pPr marL="1371302" algn="l" defTabSz="914201" rtl="0" eaLnBrk="1" latinLnBrk="0" hangingPunct="1">
              <a:defRPr sz="1800" kern="1200">
                <a:solidFill>
                  <a:schemeClr val="dk1"/>
                </a:solidFill>
                <a:latin typeface="+mn-lt"/>
                <a:ea typeface="+mn-ea"/>
                <a:cs typeface="+mn-cs"/>
              </a:defRPr>
            </a:lvl4pPr>
            <a:lvl5pPr marL="1828402" algn="l" defTabSz="914201" rtl="0" eaLnBrk="1" latinLnBrk="0" hangingPunct="1">
              <a:defRPr sz="1800" kern="1200">
                <a:solidFill>
                  <a:schemeClr val="dk1"/>
                </a:solidFill>
                <a:latin typeface="+mn-lt"/>
                <a:ea typeface="+mn-ea"/>
                <a:cs typeface="+mn-cs"/>
              </a:defRPr>
            </a:lvl5pPr>
            <a:lvl6pPr marL="2285503" algn="l" defTabSz="914201" rtl="0" eaLnBrk="1" latinLnBrk="0" hangingPunct="1">
              <a:defRPr sz="1800" kern="1200">
                <a:solidFill>
                  <a:schemeClr val="dk1"/>
                </a:solidFill>
                <a:latin typeface="+mn-lt"/>
                <a:ea typeface="+mn-ea"/>
                <a:cs typeface="+mn-cs"/>
              </a:defRPr>
            </a:lvl6pPr>
            <a:lvl7pPr marL="2742603" algn="l" defTabSz="914201" rtl="0" eaLnBrk="1" latinLnBrk="0" hangingPunct="1">
              <a:defRPr sz="1800" kern="1200">
                <a:solidFill>
                  <a:schemeClr val="dk1"/>
                </a:solidFill>
                <a:latin typeface="+mn-lt"/>
                <a:ea typeface="+mn-ea"/>
                <a:cs typeface="+mn-cs"/>
              </a:defRPr>
            </a:lvl7pPr>
            <a:lvl8pPr marL="3199704" algn="l" defTabSz="914201" rtl="0" eaLnBrk="1" latinLnBrk="0" hangingPunct="1">
              <a:defRPr sz="1800" kern="1200">
                <a:solidFill>
                  <a:schemeClr val="dk1"/>
                </a:solidFill>
                <a:latin typeface="+mn-lt"/>
                <a:ea typeface="+mn-ea"/>
                <a:cs typeface="+mn-cs"/>
              </a:defRPr>
            </a:lvl8pPr>
            <a:lvl9pPr marL="3656804" algn="l" defTabSz="914201" rtl="0" eaLnBrk="1" latinLnBrk="0" hangingPunct="1">
              <a:defRPr sz="1800" kern="1200">
                <a:solidFill>
                  <a:schemeClr val="dk1"/>
                </a:solidFill>
                <a:latin typeface="+mn-lt"/>
                <a:ea typeface="+mn-ea"/>
                <a:cs typeface="+mn-cs"/>
              </a:defRPr>
            </a:lvl9p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≥VGPR 51.6%</a:t>
            </a:r>
          </a:p>
        </p:txBody>
      </p:sp>
      <p:grpSp>
        <p:nvGrpSpPr>
          <p:cNvPr id="30" name="Group 29">
            <a:extLst>
              <a:ext uri="{FF2B5EF4-FFF2-40B4-BE49-F238E27FC236}">
                <a16:creationId xmlns:a16="http://schemas.microsoft.com/office/drawing/2014/main" id="{6F213B1B-8E62-47AA-8081-9895080FEAD9}"/>
              </a:ext>
            </a:extLst>
          </p:cNvPr>
          <p:cNvGrpSpPr/>
          <p:nvPr/>
        </p:nvGrpSpPr>
        <p:grpSpPr>
          <a:xfrm rot="5400000">
            <a:off x="5720112" y="1867863"/>
            <a:ext cx="1025519" cy="34289"/>
            <a:chOff x="2310728" y="1871059"/>
            <a:chExt cx="382004" cy="165819"/>
          </a:xfrm>
        </p:grpSpPr>
        <p:cxnSp>
          <p:nvCxnSpPr>
            <p:cNvPr id="31" name="Straight Connector 30">
              <a:extLst>
                <a:ext uri="{FF2B5EF4-FFF2-40B4-BE49-F238E27FC236}">
                  <a16:creationId xmlns:a16="http://schemas.microsoft.com/office/drawing/2014/main" id="{1DB3018D-F29D-40E8-ACA9-1362139B3EF2}"/>
                </a:ext>
              </a:extLst>
            </p:cNvPr>
            <p:cNvCxnSpPr>
              <a:cxnSpLocks/>
            </p:cNvCxnSpPr>
            <p:nvPr/>
          </p:nvCxnSpPr>
          <p:spPr>
            <a:xfrm flipV="1">
              <a:off x="2310728" y="1871059"/>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32" name="Straight Connector 31">
              <a:extLst>
                <a:ext uri="{FF2B5EF4-FFF2-40B4-BE49-F238E27FC236}">
                  <a16:creationId xmlns:a16="http://schemas.microsoft.com/office/drawing/2014/main" id="{0B1CA600-E530-47CE-89D7-6BB2FFB7822E}"/>
                </a:ext>
              </a:extLst>
            </p:cNvPr>
            <p:cNvCxnSpPr>
              <a:cxnSpLocks/>
            </p:cNvCxnSpPr>
            <p:nvPr/>
          </p:nvCxnSpPr>
          <p:spPr>
            <a:xfrm flipV="1">
              <a:off x="2692445" y="1889560"/>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37" name="Straight Connector 36">
              <a:extLst>
                <a:ext uri="{FF2B5EF4-FFF2-40B4-BE49-F238E27FC236}">
                  <a16:creationId xmlns:a16="http://schemas.microsoft.com/office/drawing/2014/main" id="{41530C71-D7D8-4A27-A735-76625F820B90}"/>
                </a:ext>
              </a:extLst>
            </p:cNvPr>
            <p:cNvCxnSpPr>
              <a:cxnSpLocks/>
            </p:cNvCxnSpPr>
            <p:nvPr/>
          </p:nvCxnSpPr>
          <p:spPr>
            <a:xfrm>
              <a:off x="2310728" y="1882452"/>
              <a:ext cx="382004" cy="0"/>
            </a:xfrm>
            <a:prstGeom prst="line">
              <a:avLst/>
            </a:prstGeom>
            <a:ln/>
          </p:spPr>
          <p:style>
            <a:lnRef idx="2">
              <a:schemeClr val="dk1"/>
            </a:lnRef>
            <a:fillRef idx="1">
              <a:schemeClr val="lt1"/>
            </a:fillRef>
            <a:effectRef idx="0">
              <a:schemeClr val="dk1"/>
            </a:effectRef>
            <a:fontRef idx="minor">
              <a:schemeClr val="dk1"/>
            </a:fontRef>
          </p:style>
        </p:cxnSp>
      </p:grpSp>
      <p:sp>
        <p:nvSpPr>
          <p:cNvPr id="38" name="TextBox 35">
            <a:extLst>
              <a:ext uri="{FF2B5EF4-FFF2-40B4-BE49-F238E27FC236}">
                <a16:creationId xmlns:a16="http://schemas.microsoft.com/office/drawing/2014/main" id="{C807B1E5-813C-46A5-B49A-701D5DAC15F2}"/>
              </a:ext>
            </a:extLst>
          </p:cNvPr>
          <p:cNvSpPr txBox="1"/>
          <p:nvPr/>
        </p:nvSpPr>
        <p:spPr>
          <a:xfrm>
            <a:off x="7956877" y="1807474"/>
            <a:ext cx="542936" cy="5078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914201" rtl="0" eaLnBrk="1" latinLnBrk="0" hangingPunct="1">
              <a:defRPr sz="1800" kern="1200">
                <a:solidFill>
                  <a:schemeClr val="dk1"/>
                </a:solidFill>
                <a:latin typeface="+mn-lt"/>
                <a:ea typeface="+mn-ea"/>
                <a:cs typeface="+mn-cs"/>
              </a:defRPr>
            </a:lvl1pPr>
            <a:lvl2pPr marL="457100" algn="l" defTabSz="914201" rtl="0" eaLnBrk="1" latinLnBrk="0" hangingPunct="1">
              <a:defRPr sz="1800" kern="1200">
                <a:solidFill>
                  <a:schemeClr val="dk1"/>
                </a:solidFill>
                <a:latin typeface="+mn-lt"/>
                <a:ea typeface="+mn-ea"/>
                <a:cs typeface="+mn-cs"/>
              </a:defRPr>
            </a:lvl2pPr>
            <a:lvl3pPr marL="914201" algn="l" defTabSz="914201" rtl="0" eaLnBrk="1" latinLnBrk="0" hangingPunct="1">
              <a:defRPr sz="1800" kern="1200">
                <a:solidFill>
                  <a:schemeClr val="dk1"/>
                </a:solidFill>
                <a:latin typeface="+mn-lt"/>
                <a:ea typeface="+mn-ea"/>
                <a:cs typeface="+mn-cs"/>
              </a:defRPr>
            </a:lvl3pPr>
            <a:lvl4pPr marL="1371302" algn="l" defTabSz="914201" rtl="0" eaLnBrk="1" latinLnBrk="0" hangingPunct="1">
              <a:defRPr sz="1800" kern="1200">
                <a:solidFill>
                  <a:schemeClr val="dk1"/>
                </a:solidFill>
                <a:latin typeface="+mn-lt"/>
                <a:ea typeface="+mn-ea"/>
                <a:cs typeface="+mn-cs"/>
              </a:defRPr>
            </a:lvl4pPr>
            <a:lvl5pPr marL="1828402" algn="l" defTabSz="914201" rtl="0" eaLnBrk="1" latinLnBrk="0" hangingPunct="1">
              <a:defRPr sz="1800" kern="1200">
                <a:solidFill>
                  <a:schemeClr val="dk1"/>
                </a:solidFill>
                <a:latin typeface="+mn-lt"/>
                <a:ea typeface="+mn-ea"/>
                <a:cs typeface="+mn-cs"/>
              </a:defRPr>
            </a:lvl5pPr>
            <a:lvl6pPr marL="2285503" algn="l" defTabSz="914201" rtl="0" eaLnBrk="1" latinLnBrk="0" hangingPunct="1">
              <a:defRPr sz="1800" kern="1200">
                <a:solidFill>
                  <a:schemeClr val="dk1"/>
                </a:solidFill>
                <a:latin typeface="+mn-lt"/>
                <a:ea typeface="+mn-ea"/>
                <a:cs typeface="+mn-cs"/>
              </a:defRPr>
            </a:lvl6pPr>
            <a:lvl7pPr marL="2742603" algn="l" defTabSz="914201" rtl="0" eaLnBrk="1" latinLnBrk="0" hangingPunct="1">
              <a:defRPr sz="1800" kern="1200">
                <a:solidFill>
                  <a:schemeClr val="dk1"/>
                </a:solidFill>
                <a:latin typeface="+mn-lt"/>
                <a:ea typeface="+mn-ea"/>
                <a:cs typeface="+mn-cs"/>
              </a:defRPr>
            </a:lvl7pPr>
            <a:lvl8pPr marL="3199704" algn="l" defTabSz="914201" rtl="0" eaLnBrk="1" latinLnBrk="0" hangingPunct="1">
              <a:defRPr sz="1800" kern="1200">
                <a:solidFill>
                  <a:schemeClr val="dk1"/>
                </a:solidFill>
                <a:latin typeface="+mn-lt"/>
                <a:ea typeface="+mn-ea"/>
                <a:cs typeface="+mn-cs"/>
              </a:defRPr>
            </a:lvl8pPr>
            <a:lvl9pPr marL="3656804" algn="l" defTabSz="914201" rtl="0" eaLnBrk="1" latinLnBrk="0" hangingPunct="1">
              <a:defRPr sz="1800" kern="1200">
                <a:solidFill>
                  <a:schemeClr val="dk1"/>
                </a:solidFill>
                <a:latin typeface="+mn-lt"/>
                <a:ea typeface="+mn-ea"/>
                <a:cs typeface="+mn-cs"/>
              </a:defRPr>
            </a:lvl9p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≥VGPR 31.9%</a:t>
            </a:r>
          </a:p>
        </p:txBody>
      </p:sp>
      <p:grpSp>
        <p:nvGrpSpPr>
          <p:cNvPr id="39" name="Group 38">
            <a:extLst>
              <a:ext uri="{FF2B5EF4-FFF2-40B4-BE49-F238E27FC236}">
                <a16:creationId xmlns:a16="http://schemas.microsoft.com/office/drawing/2014/main" id="{E2546EA6-66E2-48E3-9D40-474A9A391047}"/>
              </a:ext>
            </a:extLst>
          </p:cNvPr>
          <p:cNvGrpSpPr/>
          <p:nvPr/>
        </p:nvGrpSpPr>
        <p:grpSpPr>
          <a:xfrm rot="5400000">
            <a:off x="7625152" y="1934419"/>
            <a:ext cx="593606" cy="69813"/>
            <a:chOff x="2310728" y="1871059"/>
            <a:chExt cx="382004" cy="165819"/>
          </a:xfrm>
        </p:grpSpPr>
        <p:cxnSp>
          <p:nvCxnSpPr>
            <p:cNvPr id="40" name="Straight Connector 39">
              <a:extLst>
                <a:ext uri="{FF2B5EF4-FFF2-40B4-BE49-F238E27FC236}">
                  <a16:creationId xmlns:a16="http://schemas.microsoft.com/office/drawing/2014/main" id="{15F37D67-8E40-4AA8-9F99-5423BF3BFD66}"/>
                </a:ext>
              </a:extLst>
            </p:cNvPr>
            <p:cNvCxnSpPr>
              <a:cxnSpLocks/>
            </p:cNvCxnSpPr>
            <p:nvPr/>
          </p:nvCxnSpPr>
          <p:spPr>
            <a:xfrm flipV="1">
              <a:off x="2310728" y="1871059"/>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41" name="Straight Connector 40">
              <a:extLst>
                <a:ext uri="{FF2B5EF4-FFF2-40B4-BE49-F238E27FC236}">
                  <a16:creationId xmlns:a16="http://schemas.microsoft.com/office/drawing/2014/main" id="{180D45AD-1417-42F0-8928-96376A040E89}"/>
                </a:ext>
              </a:extLst>
            </p:cNvPr>
            <p:cNvCxnSpPr>
              <a:cxnSpLocks/>
            </p:cNvCxnSpPr>
            <p:nvPr/>
          </p:nvCxnSpPr>
          <p:spPr>
            <a:xfrm flipV="1">
              <a:off x="2692445" y="1889560"/>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42" name="Straight Connector 41">
              <a:extLst>
                <a:ext uri="{FF2B5EF4-FFF2-40B4-BE49-F238E27FC236}">
                  <a16:creationId xmlns:a16="http://schemas.microsoft.com/office/drawing/2014/main" id="{25BCBD32-3B3D-483C-8430-871F9D112037}"/>
                </a:ext>
              </a:extLst>
            </p:cNvPr>
            <p:cNvCxnSpPr>
              <a:cxnSpLocks/>
            </p:cNvCxnSpPr>
            <p:nvPr/>
          </p:nvCxnSpPr>
          <p:spPr>
            <a:xfrm>
              <a:off x="2310728" y="1882452"/>
              <a:ext cx="382004" cy="0"/>
            </a:xfrm>
            <a:prstGeom prst="line">
              <a:avLst/>
            </a:prstGeom>
            <a:ln/>
          </p:spPr>
          <p:style>
            <a:lnRef idx="2">
              <a:schemeClr val="dk1"/>
            </a:lnRef>
            <a:fillRef idx="1">
              <a:schemeClr val="lt1"/>
            </a:fillRef>
            <a:effectRef idx="0">
              <a:schemeClr val="dk1"/>
            </a:effectRef>
            <a:fontRef idx="minor">
              <a:schemeClr val="dk1"/>
            </a:fontRef>
          </p:style>
        </p:cxnSp>
      </p:grpSp>
      <p:sp>
        <p:nvSpPr>
          <p:cNvPr id="4" name="TextBox 3">
            <a:extLst>
              <a:ext uri="{FF2B5EF4-FFF2-40B4-BE49-F238E27FC236}">
                <a16:creationId xmlns:a16="http://schemas.microsoft.com/office/drawing/2014/main" id="{BAF45201-E6DF-48B7-B21F-0841096A73DD}"/>
              </a:ext>
            </a:extLst>
          </p:cNvPr>
          <p:cNvSpPr txBox="1"/>
          <p:nvPr/>
        </p:nvSpPr>
        <p:spPr>
          <a:xfrm>
            <a:off x="488023" y="783870"/>
            <a:ext cx="195209" cy="196208"/>
          </a:xfrm>
          <a:prstGeom prst="rect">
            <a:avLst/>
          </a:prstGeom>
          <a:noFill/>
        </p:spPr>
        <p:txBody>
          <a:bodyPr wrap="square" rtlCol="0">
            <a:spAutoFit/>
          </a:bodyPr>
          <a:lstStyle/>
          <a:p>
            <a:r>
              <a:rPr lang="en-US" sz="675" b="1"/>
              <a:t>m</a:t>
            </a:r>
          </a:p>
        </p:txBody>
      </p:sp>
      <p:sp>
        <p:nvSpPr>
          <p:cNvPr id="25" name="TextBox 24">
            <a:extLst>
              <a:ext uri="{FF2B5EF4-FFF2-40B4-BE49-F238E27FC236}">
                <a16:creationId xmlns:a16="http://schemas.microsoft.com/office/drawing/2014/main" id="{B853A56E-3EC0-49C3-9845-4B2B293C11A2}"/>
              </a:ext>
            </a:extLst>
          </p:cNvPr>
          <p:cNvSpPr txBox="1"/>
          <p:nvPr/>
        </p:nvSpPr>
        <p:spPr>
          <a:xfrm>
            <a:off x="640851" y="2757793"/>
            <a:ext cx="195209" cy="196208"/>
          </a:xfrm>
          <a:prstGeom prst="rect">
            <a:avLst/>
          </a:prstGeom>
          <a:noFill/>
        </p:spPr>
        <p:txBody>
          <a:bodyPr wrap="square" rtlCol="0">
            <a:spAutoFit/>
          </a:bodyPr>
          <a:lstStyle/>
          <a:p>
            <a:r>
              <a:rPr lang="en-US" sz="675" b="1"/>
              <a:t>m</a:t>
            </a:r>
          </a:p>
        </p:txBody>
      </p:sp>
      <p:sp>
        <p:nvSpPr>
          <p:cNvPr id="45" name="TextBox 44">
            <a:extLst>
              <a:ext uri="{FF2B5EF4-FFF2-40B4-BE49-F238E27FC236}">
                <a16:creationId xmlns:a16="http://schemas.microsoft.com/office/drawing/2014/main" id="{BD98E5FF-CC03-4074-844C-5956FC0A53F9}"/>
              </a:ext>
            </a:extLst>
          </p:cNvPr>
          <p:cNvSpPr txBox="1"/>
          <p:nvPr/>
        </p:nvSpPr>
        <p:spPr>
          <a:xfrm>
            <a:off x="3329583" y="3516819"/>
            <a:ext cx="5170229" cy="507831"/>
          </a:xfrm>
          <a:prstGeom prst="rect">
            <a:avLst/>
          </a:prstGeom>
          <a:noFill/>
        </p:spPr>
        <p:txBody>
          <a:bodyPr wrap="square" rtlCol="0">
            <a:spAutoFit/>
          </a:bodyPr>
          <a:lstStyle/>
          <a:p>
            <a:r>
              <a:rPr lang="en-US" sz="900" b="1"/>
              <a:t>These subgroup analyses were exploratory in nature, not included in the study objectives and do not control for type 1 error. The analyses were not powered or adjusted for multiplicity to assess efficacy outcomes across these subgroups.</a:t>
            </a:r>
          </a:p>
        </p:txBody>
      </p:sp>
    </p:spTree>
    <p:extLst>
      <p:ext uri="{BB962C8B-B14F-4D97-AF65-F5344CB8AC3E}">
        <p14:creationId xmlns:p14="http://schemas.microsoft.com/office/powerpoint/2010/main" val="20694197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34D08F-2495-466D-80B7-0396731906AD}"/>
              </a:ext>
            </a:extLst>
          </p:cNvPr>
          <p:cNvSpPr>
            <a:spLocks noGrp="1"/>
          </p:cNvSpPr>
          <p:nvPr>
            <p:ph type="title"/>
          </p:nvPr>
        </p:nvSpPr>
        <p:spPr>
          <a:xfrm>
            <a:off x="284111" y="49816"/>
            <a:ext cx="8572500" cy="590931"/>
          </a:xfrm>
        </p:spPr>
        <p:txBody>
          <a:bodyPr/>
          <a:lstStyle/>
          <a:p>
            <a:r>
              <a:rPr lang="en-US" sz="1800" dirty="0"/>
              <a:t>In the BOSTON Trial, </a:t>
            </a:r>
            <a:r>
              <a:rPr lang="en-US" sz="1800" dirty="0" err="1"/>
              <a:t>XVd</a:t>
            </a:r>
            <a:r>
              <a:rPr lang="en-US" sz="1800" dirty="0"/>
              <a:t> Treatment-Related Nausea was Transient With</a:t>
            </a:r>
            <a:br>
              <a:rPr lang="en-US" sz="1800" dirty="0"/>
            </a:br>
            <a:r>
              <a:rPr lang="en-US" sz="1800" dirty="0"/>
              <a:t>Decreasing Incidence After the First Month of Therapy</a:t>
            </a:r>
          </a:p>
        </p:txBody>
      </p:sp>
      <p:graphicFrame>
        <p:nvGraphicFramePr>
          <p:cNvPr id="5" name="Content Placeholder 4">
            <a:extLst>
              <a:ext uri="{FF2B5EF4-FFF2-40B4-BE49-F238E27FC236}">
                <a16:creationId xmlns:a16="http://schemas.microsoft.com/office/drawing/2014/main" id="{058CB442-B59C-4639-8141-B7E29B68968B}"/>
              </a:ext>
            </a:extLst>
          </p:cNvPr>
          <p:cNvGraphicFramePr>
            <a:graphicFrameLocks noGrp="1"/>
          </p:cNvGraphicFramePr>
          <p:nvPr>
            <p:ph sz="quarter" idx="13"/>
          </p:nvPr>
        </p:nvGraphicFramePr>
        <p:xfrm>
          <a:off x="953294" y="1092798"/>
          <a:ext cx="7081574" cy="3466538"/>
        </p:xfrm>
        <a:graphic>
          <a:graphicData uri="http://schemas.openxmlformats.org/drawingml/2006/chart">
            <c:chart xmlns:c="http://schemas.openxmlformats.org/drawingml/2006/chart" xmlns:r="http://schemas.openxmlformats.org/officeDocument/2006/relationships" r:id="rId3"/>
          </a:graphicData>
        </a:graphic>
      </p:graphicFrame>
      <p:sp>
        <p:nvSpPr>
          <p:cNvPr id="7" name="object 3">
            <a:extLst>
              <a:ext uri="{FF2B5EF4-FFF2-40B4-BE49-F238E27FC236}">
                <a16:creationId xmlns:a16="http://schemas.microsoft.com/office/drawing/2014/main" id="{E75E11D6-036C-4E7F-86DB-ABCF3A2C5AD0}"/>
              </a:ext>
            </a:extLst>
          </p:cNvPr>
          <p:cNvSpPr txBox="1"/>
          <p:nvPr/>
        </p:nvSpPr>
        <p:spPr>
          <a:xfrm>
            <a:off x="280987" y="4616954"/>
            <a:ext cx="8605838" cy="239970"/>
          </a:xfrm>
          <a:prstGeom prst="rect">
            <a:avLst/>
          </a:prstGeom>
        </p:spPr>
        <p:txBody>
          <a:bodyPr vert="horz" wrap="square" lIns="0" tIns="9049" rIns="0" bIns="0" rtlCol="0" anchor="b">
            <a:spAutoFit/>
          </a:bodyPr>
          <a:lstStyle/>
          <a:p>
            <a:pPr marL="9525" defTabSz="685651" fontAlgn="auto">
              <a:spcBef>
                <a:spcPts val="0"/>
              </a:spcBef>
              <a:spcAft>
                <a:spcPts val="0"/>
              </a:spcAft>
              <a:defRPr/>
            </a:pPr>
            <a:r>
              <a:rPr lang="en-US" sz="750" err="1">
                <a:solidFill>
                  <a:srgbClr val="000000"/>
                </a:solidFill>
                <a:latin typeface="Arial"/>
                <a:ea typeface="+mn-ea"/>
                <a:cs typeface="Arial"/>
              </a:rPr>
              <a:t>XVd</a:t>
            </a:r>
            <a:r>
              <a:rPr lang="en-US" sz="750">
                <a:solidFill>
                  <a:srgbClr val="000000"/>
                </a:solidFill>
                <a:latin typeface="Arial"/>
                <a:ea typeface="+mn-ea"/>
                <a:cs typeface="Arial"/>
              </a:rPr>
              <a:t>, selinexor + bortezomib + dexamethasone. </a:t>
            </a:r>
          </a:p>
          <a:p>
            <a:pPr marL="9525" defTabSz="685651" fontAlgn="auto">
              <a:spcBef>
                <a:spcPts val="0"/>
              </a:spcBef>
              <a:spcAft>
                <a:spcPts val="0"/>
              </a:spcAft>
              <a:defRPr/>
            </a:pPr>
            <a:r>
              <a:rPr lang="en-US" sz="750">
                <a:solidFill>
                  <a:srgbClr val="000000"/>
                </a:solidFill>
                <a:latin typeface="Arial"/>
                <a:ea typeface="+mn-ea"/>
                <a:cs typeface="+mn-cs"/>
              </a:rPr>
              <a:t>Data on file (KPTSC1019); Karyopharm Therapeutics Inc., 2021.</a:t>
            </a:r>
          </a:p>
        </p:txBody>
      </p:sp>
      <p:sp>
        <p:nvSpPr>
          <p:cNvPr id="9" name="Rectangle 8">
            <a:extLst>
              <a:ext uri="{FF2B5EF4-FFF2-40B4-BE49-F238E27FC236}">
                <a16:creationId xmlns:a16="http://schemas.microsoft.com/office/drawing/2014/main" id="{8ED3AB28-971A-48B3-BD00-A4BB71CB28A7}"/>
              </a:ext>
            </a:extLst>
          </p:cNvPr>
          <p:cNvSpPr/>
          <p:nvPr/>
        </p:nvSpPr>
        <p:spPr>
          <a:xfrm>
            <a:off x="1571047" y="3038408"/>
            <a:ext cx="447558" cy="253916"/>
          </a:xfrm>
          <a:prstGeom prst="rect">
            <a:avLst/>
          </a:prstGeom>
        </p:spPr>
        <p:txBody>
          <a:bodyPr wrap="none">
            <a:spAutoFit/>
          </a:bodyPr>
          <a:lstStyle/>
          <a:p>
            <a:pPr algn="ctr" fontAlgn="auto" hangingPunct="0">
              <a:spcBef>
                <a:spcPts val="0"/>
              </a:spcBef>
              <a:spcAft>
                <a:spcPts val="0"/>
              </a:spcAft>
              <a:defRPr/>
            </a:pPr>
            <a:r>
              <a:rPr lang="en-US" sz="1050" b="1">
                <a:solidFill>
                  <a:srgbClr val="000000"/>
                </a:solidFill>
                <a:latin typeface="Arial"/>
                <a:ea typeface="+mn-ea"/>
                <a:cs typeface="+mn-cs"/>
              </a:rPr>
              <a:t>33.8</a:t>
            </a:r>
          </a:p>
        </p:txBody>
      </p:sp>
      <p:sp>
        <p:nvSpPr>
          <p:cNvPr id="14" name="Rectangle 13">
            <a:extLst>
              <a:ext uri="{FF2B5EF4-FFF2-40B4-BE49-F238E27FC236}">
                <a16:creationId xmlns:a16="http://schemas.microsoft.com/office/drawing/2014/main" id="{15AC7E43-2A1F-4B30-A5C2-AF773DEE6EF2}"/>
              </a:ext>
            </a:extLst>
          </p:cNvPr>
          <p:cNvSpPr/>
          <p:nvPr/>
        </p:nvSpPr>
        <p:spPr>
          <a:xfrm>
            <a:off x="2537439" y="3683488"/>
            <a:ext cx="617411" cy="253916"/>
          </a:xfrm>
          <a:prstGeom prst="rect">
            <a:avLst/>
          </a:prstGeom>
        </p:spPr>
        <p:txBody>
          <a:bodyPr wrap="square">
            <a:spAutoFit/>
          </a:bodyPr>
          <a:lstStyle/>
          <a:p>
            <a:pPr algn="ctr" fontAlgn="auto" hangingPunct="0">
              <a:spcBef>
                <a:spcPts val="0"/>
              </a:spcBef>
              <a:spcAft>
                <a:spcPts val="0"/>
              </a:spcAft>
              <a:defRPr/>
            </a:pPr>
            <a:r>
              <a:rPr lang="en-US" sz="1050" b="1">
                <a:solidFill>
                  <a:srgbClr val="000000"/>
                </a:solidFill>
                <a:latin typeface="Arial"/>
                <a:ea typeface="+mn-ea"/>
                <a:cs typeface="+mn-cs"/>
              </a:rPr>
              <a:t>13.1</a:t>
            </a:r>
          </a:p>
        </p:txBody>
      </p:sp>
      <p:sp>
        <p:nvSpPr>
          <p:cNvPr id="15" name="Rectangle 14">
            <a:extLst>
              <a:ext uri="{FF2B5EF4-FFF2-40B4-BE49-F238E27FC236}">
                <a16:creationId xmlns:a16="http://schemas.microsoft.com/office/drawing/2014/main" id="{F1DF2B49-1232-4567-80A3-FA4929459898}"/>
              </a:ext>
            </a:extLst>
          </p:cNvPr>
          <p:cNvSpPr/>
          <p:nvPr/>
        </p:nvSpPr>
        <p:spPr>
          <a:xfrm>
            <a:off x="3638013" y="3833962"/>
            <a:ext cx="507605" cy="253916"/>
          </a:xfrm>
          <a:prstGeom prst="rect">
            <a:avLst/>
          </a:prstGeom>
        </p:spPr>
        <p:txBody>
          <a:bodyPr wrap="square">
            <a:spAutoFit/>
          </a:bodyPr>
          <a:lstStyle/>
          <a:p>
            <a:pPr algn="ctr" fontAlgn="auto" hangingPunct="0">
              <a:spcBef>
                <a:spcPts val="0"/>
              </a:spcBef>
              <a:spcAft>
                <a:spcPts val="0"/>
              </a:spcAft>
              <a:defRPr/>
            </a:pPr>
            <a:r>
              <a:rPr lang="en-US" sz="1050" b="1">
                <a:solidFill>
                  <a:srgbClr val="000000"/>
                </a:solidFill>
                <a:latin typeface="Arial"/>
                <a:ea typeface="+mn-ea"/>
                <a:cs typeface="+mn-cs"/>
              </a:rPr>
              <a:t>8.6</a:t>
            </a:r>
          </a:p>
        </p:txBody>
      </p:sp>
      <p:grpSp>
        <p:nvGrpSpPr>
          <p:cNvPr id="20" name="Group 19">
            <a:extLst>
              <a:ext uri="{FF2B5EF4-FFF2-40B4-BE49-F238E27FC236}">
                <a16:creationId xmlns:a16="http://schemas.microsoft.com/office/drawing/2014/main" id="{CB75F2B1-AB32-4864-9AB8-8EADBD50C76B}"/>
              </a:ext>
            </a:extLst>
          </p:cNvPr>
          <p:cNvGrpSpPr/>
          <p:nvPr/>
        </p:nvGrpSpPr>
        <p:grpSpPr>
          <a:xfrm>
            <a:off x="2691101" y="2831033"/>
            <a:ext cx="1569208" cy="844046"/>
            <a:chOff x="2483299" y="1525228"/>
            <a:chExt cx="2092277" cy="1125394"/>
          </a:xfrm>
        </p:grpSpPr>
        <p:grpSp>
          <p:nvGrpSpPr>
            <p:cNvPr id="21" name="Group 20">
              <a:extLst>
                <a:ext uri="{FF2B5EF4-FFF2-40B4-BE49-F238E27FC236}">
                  <a16:creationId xmlns:a16="http://schemas.microsoft.com/office/drawing/2014/main" id="{2C616451-FD41-4255-A103-B0EB699377CA}"/>
                </a:ext>
              </a:extLst>
            </p:cNvPr>
            <p:cNvGrpSpPr/>
            <p:nvPr/>
          </p:nvGrpSpPr>
          <p:grpSpPr>
            <a:xfrm>
              <a:off x="2483299" y="1530413"/>
              <a:ext cx="2092277" cy="1120209"/>
              <a:chOff x="2901300" y="1453658"/>
              <a:chExt cx="2092277" cy="1120209"/>
            </a:xfrm>
          </p:grpSpPr>
          <p:sp>
            <p:nvSpPr>
              <p:cNvPr id="23" name="Rectangle 22">
                <a:extLst>
                  <a:ext uri="{FF2B5EF4-FFF2-40B4-BE49-F238E27FC236}">
                    <a16:creationId xmlns:a16="http://schemas.microsoft.com/office/drawing/2014/main" id="{738F3E18-25D6-4836-A601-99B524C79060}"/>
                  </a:ext>
                </a:extLst>
              </p:cNvPr>
              <p:cNvSpPr/>
              <p:nvPr/>
            </p:nvSpPr>
            <p:spPr>
              <a:xfrm>
                <a:off x="3110339" y="1798239"/>
                <a:ext cx="1883238" cy="775628"/>
              </a:xfrm>
              <a:prstGeom prst="rect">
                <a:avLst/>
              </a:prstGeom>
              <a:solidFill>
                <a:schemeClr val="accent1">
                  <a:lumMod val="20000"/>
                  <a:lumOff val="80000"/>
                </a:schemeClr>
              </a:solidFill>
              <a:ln>
                <a:noFill/>
              </a:ln>
              <a:effectLst>
                <a:outerShdw blurRad="38100" dist="25400" dir="27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auto" hangingPunct="0">
                  <a:spcBef>
                    <a:spcPts val="0"/>
                  </a:spcBef>
                  <a:spcAft>
                    <a:spcPts val="0"/>
                  </a:spcAft>
                  <a:defRPr/>
                </a:pPr>
                <a:r>
                  <a:rPr lang="en-US" sz="1200" b="1" kern="0">
                    <a:solidFill>
                      <a:srgbClr val="F05023"/>
                    </a:solidFill>
                    <a:latin typeface="Arial"/>
                    <a:sym typeface="Neue Haas Grotesk Text Std 55 Roman"/>
                  </a:rPr>
                  <a:t>80.0%</a:t>
                </a:r>
              </a:p>
              <a:p>
                <a:pPr algn="ctr" fontAlgn="auto" hangingPunct="0">
                  <a:spcBef>
                    <a:spcPts val="0"/>
                  </a:spcBef>
                  <a:spcAft>
                    <a:spcPts val="0"/>
                  </a:spcAft>
                  <a:defRPr/>
                </a:pPr>
                <a:r>
                  <a:rPr lang="en-US" sz="1050">
                    <a:solidFill>
                      <a:srgbClr val="000000"/>
                    </a:solidFill>
                    <a:latin typeface="Arial"/>
                  </a:rPr>
                  <a:t>Patients with nausea resolved/resolving</a:t>
                </a:r>
                <a:endParaRPr lang="en-US" sz="1050">
                  <a:solidFill>
                    <a:srgbClr val="000000"/>
                  </a:solidFill>
                  <a:latin typeface="Arial"/>
                  <a:cs typeface="Arial"/>
                </a:endParaRPr>
              </a:p>
            </p:txBody>
          </p:sp>
          <p:pic>
            <p:nvPicPr>
              <p:cNvPr id="24" name="Picture 2" descr="Medical Icon Png #193857 - Free Icons Library">
                <a:extLst>
                  <a:ext uri="{FF2B5EF4-FFF2-40B4-BE49-F238E27FC236}">
                    <a16:creationId xmlns:a16="http://schemas.microsoft.com/office/drawing/2014/main" id="{22DC9452-DA2D-4612-8B9E-A979FDC71A23}"/>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9778" b="89778" l="3111" r="94667">
                            <a14:foregroundMark x1="88889" y1="64000" x2="92000" y2="75556"/>
                            <a14:foregroundMark x1="92889" y1="63556" x2="94667" y2="66222"/>
                            <a14:foregroundMark x1="3556" y1="48000" x2="10222" y2="71111"/>
                            <a14:foregroundMark x1="10222" y1="71111" x2="8889" y2="50667"/>
                            <a14:foregroundMark x1="8000" y1="49778" x2="2667" y2="72444"/>
                            <a14:foregroundMark x1="2667" y1="72444" x2="15556" y2="53333"/>
                            <a14:foregroundMark x1="15556" y1="53333" x2="3111" y2="56000"/>
                            <a14:foregroundMark x1="50667" y1="44444" x2="53333" y2="22222"/>
                            <a14:foregroundMark x1="53333" y1="22222" x2="78667" y2="20000"/>
                            <a14:foregroundMark x1="78667" y1="20000" x2="92889" y2="37333"/>
                            <a14:foregroundMark x1="92889" y1="37333" x2="82667" y2="57333"/>
                            <a14:foregroundMark x1="82667" y1="57333" x2="82222" y2="57333"/>
                          </a14:backgroundRemoval>
                        </a14:imgEffect>
                      </a14:imgLayer>
                    </a14:imgProps>
                  </a:ext>
                  <a:ext uri="{28A0092B-C50C-407E-A947-70E740481C1C}">
                    <a14:useLocalDpi xmlns:a14="http://schemas.microsoft.com/office/drawing/2010/main" val="0"/>
                  </a:ext>
                </a:extLst>
              </a:blip>
              <a:srcRect/>
              <a:stretch>
                <a:fillRect/>
              </a:stretch>
            </p:blipFill>
            <p:spPr bwMode="auto">
              <a:xfrm>
                <a:off x="2901300" y="1453658"/>
                <a:ext cx="598700" cy="5987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651C087F-A83E-401D-85F3-6173FB9707B6}"/>
                </a:ext>
              </a:extLst>
            </p:cNvPr>
            <p:cNvSpPr/>
            <p:nvPr/>
          </p:nvSpPr>
          <p:spPr>
            <a:xfrm>
              <a:off x="2764626" y="1525228"/>
              <a:ext cx="1790781" cy="369332"/>
            </a:xfrm>
            <a:prstGeom prst="rect">
              <a:avLst/>
            </a:prstGeom>
          </p:spPr>
          <p:txBody>
            <a:bodyPr wrap="square">
              <a:spAutoFit/>
            </a:bodyPr>
            <a:lstStyle/>
            <a:p>
              <a:pPr algn="ctr" fontAlgn="auto" hangingPunct="0">
                <a:spcBef>
                  <a:spcPts val="0"/>
                </a:spcBef>
                <a:spcAft>
                  <a:spcPts val="0"/>
                </a:spcAft>
                <a:defRPr/>
              </a:pPr>
              <a:r>
                <a:rPr lang="en-US" sz="1200" b="1">
                  <a:solidFill>
                    <a:srgbClr val="000000"/>
                  </a:solidFill>
                  <a:latin typeface="Arial"/>
                  <a:ea typeface="+mn-ea"/>
                  <a:cs typeface="+mn-cs"/>
                </a:rPr>
                <a:t>In Month 2</a:t>
              </a:r>
            </a:p>
          </p:txBody>
        </p:sp>
      </p:grpSp>
      <p:grpSp>
        <p:nvGrpSpPr>
          <p:cNvPr id="45" name="Group 44">
            <a:extLst>
              <a:ext uri="{FF2B5EF4-FFF2-40B4-BE49-F238E27FC236}">
                <a16:creationId xmlns:a16="http://schemas.microsoft.com/office/drawing/2014/main" id="{918BB8D4-F8A6-4800-832F-953ADD6D8AB8}"/>
              </a:ext>
            </a:extLst>
          </p:cNvPr>
          <p:cNvGrpSpPr/>
          <p:nvPr/>
        </p:nvGrpSpPr>
        <p:grpSpPr>
          <a:xfrm>
            <a:off x="4898820" y="2723657"/>
            <a:ext cx="2110999" cy="840157"/>
            <a:chOff x="2483299" y="1530413"/>
            <a:chExt cx="2814665" cy="1120209"/>
          </a:xfrm>
        </p:grpSpPr>
        <p:grpSp>
          <p:nvGrpSpPr>
            <p:cNvPr id="46" name="Group 45">
              <a:extLst>
                <a:ext uri="{FF2B5EF4-FFF2-40B4-BE49-F238E27FC236}">
                  <a16:creationId xmlns:a16="http://schemas.microsoft.com/office/drawing/2014/main" id="{4C6F7B3B-E65E-4B43-9C1F-8C56B6A58644}"/>
                </a:ext>
              </a:extLst>
            </p:cNvPr>
            <p:cNvGrpSpPr/>
            <p:nvPr/>
          </p:nvGrpSpPr>
          <p:grpSpPr>
            <a:xfrm>
              <a:off x="2483299" y="1530413"/>
              <a:ext cx="2527458" cy="1120209"/>
              <a:chOff x="2901300" y="1453658"/>
              <a:chExt cx="2527458" cy="1120209"/>
            </a:xfrm>
          </p:grpSpPr>
          <p:sp>
            <p:nvSpPr>
              <p:cNvPr id="48" name="Rectangle 47">
                <a:extLst>
                  <a:ext uri="{FF2B5EF4-FFF2-40B4-BE49-F238E27FC236}">
                    <a16:creationId xmlns:a16="http://schemas.microsoft.com/office/drawing/2014/main" id="{67B4AEEE-DE3E-4F37-B237-C2443757D192}"/>
                  </a:ext>
                </a:extLst>
              </p:cNvPr>
              <p:cNvSpPr/>
              <p:nvPr/>
            </p:nvSpPr>
            <p:spPr>
              <a:xfrm>
                <a:off x="3110339" y="1798239"/>
                <a:ext cx="2318419" cy="775628"/>
              </a:xfrm>
              <a:prstGeom prst="rect">
                <a:avLst/>
              </a:prstGeom>
              <a:solidFill>
                <a:schemeClr val="accent1">
                  <a:lumMod val="20000"/>
                  <a:lumOff val="80000"/>
                </a:schemeClr>
              </a:solidFill>
              <a:ln>
                <a:noFill/>
              </a:ln>
              <a:effectLst>
                <a:outerShdw blurRad="38100" dist="25400" dir="27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auto" hangingPunct="0">
                  <a:spcBef>
                    <a:spcPts val="0"/>
                  </a:spcBef>
                  <a:spcAft>
                    <a:spcPts val="0"/>
                  </a:spcAft>
                  <a:defRPr/>
                </a:pPr>
                <a:r>
                  <a:rPr lang="en-US" sz="1200" b="1" kern="0">
                    <a:solidFill>
                      <a:srgbClr val="F05023"/>
                    </a:solidFill>
                    <a:latin typeface="Arial"/>
                    <a:sym typeface="Neue Haas Grotesk Text Std 55 Roman"/>
                  </a:rPr>
                  <a:t>100%</a:t>
                </a:r>
              </a:p>
              <a:p>
                <a:pPr algn="ctr" fontAlgn="auto" hangingPunct="0">
                  <a:spcBef>
                    <a:spcPts val="0"/>
                  </a:spcBef>
                  <a:spcAft>
                    <a:spcPts val="0"/>
                  </a:spcAft>
                  <a:defRPr/>
                </a:pPr>
                <a:r>
                  <a:rPr lang="en-US" sz="1050">
                    <a:solidFill>
                      <a:srgbClr val="000000"/>
                    </a:solidFill>
                    <a:latin typeface="Arial"/>
                  </a:rPr>
                  <a:t>Patients with nausea resolved/resolving</a:t>
                </a:r>
                <a:endParaRPr lang="en-US" sz="1050">
                  <a:solidFill>
                    <a:srgbClr val="000000"/>
                  </a:solidFill>
                  <a:latin typeface="Arial"/>
                  <a:cs typeface="Arial"/>
                </a:endParaRPr>
              </a:p>
            </p:txBody>
          </p:sp>
          <p:pic>
            <p:nvPicPr>
              <p:cNvPr id="49" name="Picture 2" descr="Medical Icon Png #193857 - Free Icons Library">
                <a:extLst>
                  <a:ext uri="{FF2B5EF4-FFF2-40B4-BE49-F238E27FC236}">
                    <a16:creationId xmlns:a16="http://schemas.microsoft.com/office/drawing/2014/main" id="{46A836ED-44FA-45E3-88A6-93066567C7ED}"/>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9778" b="89778" l="3111" r="94667">
                            <a14:foregroundMark x1="88889" y1="64000" x2="92000" y2="75556"/>
                            <a14:foregroundMark x1="92889" y1="63556" x2="94667" y2="66222"/>
                            <a14:foregroundMark x1="3556" y1="48000" x2="10222" y2="71111"/>
                            <a14:foregroundMark x1="10222" y1="71111" x2="8889" y2="50667"/>
                            <a14:foregroundMark x1="8000" y1="49778" x2="2667" y2="72444"/>
                            <a14:foregroundMark x1="2667" y1="72444" x2="15556" y2="53333"/>
                            <a14:foregroundMark x1="15556" y1="53333" x2="3111" y2="56000"/>
                            <a14:foregroundMark x1="50667" y1="44444" x2="53333" y2="22222"/>
                            <a14:foregroundMark x1="53333" y1="22222" x2="78667" y2="20000"/>
                            <a14:foregroundMark x1="78667" y1="20000" x2="92889" y2="37333"/>
                            <a14:foregroundMark x1="92889" y1="37333" x2="82667" y2="57333"/>
                            <a14:foregroundMark x1="82667" y1="57333" x2="82222" y2="57333"/>
                          </a14:backgroundRemoval>
                        </a14:imgEffect>
                      </a14:imgLayer>
                    </a14:imgProps>
                  </a:ext>
                  <a:ext uri="{28A0092B-C50C-407E-A947-70E740481C1C}">
                    <a14:useLocalDpi xmlns:a14="http://schemas.microsoft.com/office/drawing/2010/main" val="0"/>
                  </a:ext>
                </a:extLst>
              </a:blip>
              <a:srcRect/>
              <a:stretch>
                <a:fillRect/>
              </a:stretch>
            </p:blipFill>
            <p:spPr bwMode="auto">
              <a:xfrm>
                <a:off x="2901300" y="1453658"/>
                <a:ext cx="598700" cy="598700"/>
              </a:xfrm>
              <a:prstGeom prst="rect">
                <a:avLst/>
              </a:prstGeom>
              <a:noFill/>
              <a:extLst>
                <a:ext uri="{909E8E84-426E-40DD-AFC4-6F175D3DCCD1}">
                  <a14:hiddenFill xmlns:a14="http://schemas.microsoft.com/office/drawing/2010/main">
                    <a:solidFill>
                      <a:srgbClr val="FFFFFF"/>
                    </a:solidFill>
                  </a14:hiddenFill>
                </a:ext>
              </a:extLst>
            </p:spPr>
          </p:pic>
        </p:grpSp>
        <p:sp>
          <p:nvSpPr>
            <p:cNvPr id="47" name="Rectangle 46">
              <a:extLst>
                <a:ext uri="{FF2B5EF4-FFF2-40B4-BE49-F238E27FC236}">
                  <a16:creationId xmlns:a16="http://schemas.microsoft.com/office/drawing/2014/main" id="{46C31DCF-0EF4-4DDB-8D90-CE0C438DEFD2}"/>
                </a:ext>
              </a:extLst>
            </p:cNvPr>
            <p:cNvSpPr/>
            <p:nvPr/>
          </p:nvSpPr>
          <p:spPr>
            <a:xfrm>
              <a:off x="2921386" y="1536505"/>
              <a:ext cx="2376578" cy="369332"/>
            </a:xfrm>
            <a:prstGeom prst="rect">
              <a:avLst/>
            </a:prstGeom>
          </p:spPr>
          <p:txBody>
            <a:bodyPr wrap="square">
              <a:spAutoFit/>
            </a:bodyPr>
            <a:lstStyle/>
            <a:p>
              <a:pPr algn="ctr" fontAlgn="auto" hangingPunct="0">
                <a:spcBef>
                  <a:spcPts val="0"/>
                </a:spcBef>
                <a:spcAft>
                  <a:spcPts val="0"/>
                </a:spcAft>
                <a:defRPr/>
              </a:pPr>
              <a:r>
                <a:rPr lang="en-US" sz="1200" b="1">
                  <a:solidFill>
                    <a:srgbClr val="000000"/>
                  </a:solidFill>
                  <a:latin typeface="Arial"/>
                  <a:ea typeface="+mn-ea"/>
                  <a:cs typeface="+mn-cs"/>
                </a:rPr>
                <a:t> In Months 3, 4, 5 &amp; 6</a:t>
              </a:r>
            </a:p>
          </p:txBody>
        </p:sp>
      </p:grpSp>
      <p:sp>
        <p:nvSpPr>
          <p:cNvPr id="51" name="Rectangle 50">
            <a:extLst>
              <a:ext uri="{FF2B5EF4-FFF2-40B4-BE49-F238E27FC236}">
                <a16:creationId xmlns:a16="http://schemas.microsoft.com/office/drawing/2014/main" id="{A4AA8BBF-E287-40E9-85AC-B885258A42AF}"/>
              </a:ext>
            </a:extLst>
          </p:cNvPr>
          <p:cNvSpPr/>
          <p:nvPr/>
        </p:nvSpPr>
        <p:spPr>
          <a:xfrm>
            <a:off x="4662583" y="3940048"/>
            <a:ext cx="507605" cy="253916"/>
          </a:xfrm>
          <a:prstGeom prst="rect">
            <a:avLst/>
          </a:prstGeom>
        </p:spPr>
        <p:txBody>
          <a:bodyPr wrap="square">
            <a:spAutoFit/>
          </a:bodyPr>
          <a:lstStyle/>
          <a:p>
            <a:pPr algn="ctr" fontAlgn="auto" hangingPunct="0">
              <a:spcBef>
                <a:spcPts val="0"/>
              </a:spcBef>
              <a:spcAft>
                <a:spcPts val="0"/>
              </a:spcAft>
              <a:defRPr/>
            </a:pPr>
            <a:r>
              <a:rPr lang="en-US" sz="1050" b="1">
                <a:solidFill>
                  <a:srgbClr val="000000"/>
                </a:solidFill>
                <a:latin typeface="Arial"/>
                <a:ea typeface="+mn-ea"/>
                <a:cs typeface="+mn-cs"/>
              </a:rPr>
              <a:t>5.2</a:t>
            </a:r>
          </a:p>
        </p:txBody>
      </p:sp>
      <p:sp>
        <p:nvSpPr>
          <p:cNvPr id="52" name="Rectangle 51">
            <a:extLst>
              <a:ext uri="{FF2B5EF4-FFF2-40B4-BE49-F238E27FC236}">
                <a16:creationId xmlns:a16="http://schemas.microsoft.com/office/drawing/2014/main" id="{79945D27-3797-4882-9202-729094B52596}"/>
              </a:ext>
            </a:extLst>
          </p:cNvPr>
          <p:cNvSpPr/>
          <p:nvPr/>
        </p:nvSpPr>
        <p:spPr>
          <a:xfrm>
            <a:off x="5743451" y="3875251"/>
            <a:ext cx="439781" cy="253916"/>
          </a:xfrm>
          <a:prstGeom prst="rect">
            <a:avLst/>
          </a:prstGeom>
        </p:spPr>
        <p:txBody>
          <a:bodyPr wrap="square">
            <a:spAutoFit/>
          </a:bodyPr>
          <a:lstStyle/>
          <a:p>
            <a:pPr algn="ctr" fontAlgn="auto" hangingPunct="0">
              <a:spcBef>
                <a:spcPts val="0"/>
              </a:spcBef>
              <a:spcAft>
                <a:spcPts val="0"/>
              </a:spcAft>
              <a:defRPr/>
            </a:pPr>
            <a:r>
              <a:rPr lang="en-US" sz="1050" b="1">
                <a:solidFill>
                  <a:srgbClr val="000000"/>
                </a:solidFill>
                <a:latin typeface="Arial"/>
                <a:ea typeface="+mn-ea"/>
                <a:cs typeface="+mn-cs"/>
              </a:rPr>
              <a:t>7.5</a:t>
            </a:r>
          </a:p>
        </p:txBody>
      </p:sp>
      <p:cxnSp>
        <p:nvCxnSpPr>
          <p:cNvPr id="37" name="Straight Connector 36">
            <a:extLst>
              <a:ext uri="{FF2B5EF4-FFF2-40B4-BE49-F238E27FC236}">
                <a16:creationId xmlns:a16="http://schemas.microsoft.com/office/drawing/2014/main" id="{A6AD2C4D-CE5E-4108-B809-02F357268CF5}"/>
              </a:ext>
            </a:extLst>
          </p:cNvPr>
          <p:cNvCxnSpPr>
            <a:cxnSpLocks/>
          </p:cNvCxnSpPr>
          <p:nvPr/>
        </p:nvCxnSpPr>
        <p:spPr>
          <a:xfrm flipV="1">
            <a:off x="3694471" y="3817632"/>
            <a:ext cx="3451123" cy="16331"/>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EFE696E1-43E6-4672-B570-51242FCFF55A}"/>
              </a:ext>
            </a:extLst>
          </p:cNvPr>
          <p:cNvSpPr/>
          <p:nvPr/>
        </p:nvSpPr>
        <p:spPr>
          <a:xfrm>
            <a:off x="6768022" y="3940048"/>
            <a:ext cx="439781" cy="253916"/>
          </a:xfrm>
          <a:prstGeom prst="rect">
            <a:avLst/>
          </a:prstGeom>
        </p:spPr>
        <p:txBody>
          <a:bodyPr wrap="square">
            <a:spAutoFit/>
          </a:bodyPr>
          <a:lstStyle/>
          <a:p>
            <a:pPr algn="ctr" fontAlgn="auto" hangingPunct="0">
              <a:spcBef>
                <a:spcPts val="0"/>
              </a:spcBef>
              <a:spcAft>
                <a:spcPts val="0"/>
              </a:spcAft>
              <a:defRPr/>
            </a:pPr>
            <a:r>
              <a:rPr lang="en-US" sz="1050" b="1">
                <a:solidFill>
                  <a:srgbClr val="000000"/>
                </a:solidFill>
                <a:latin typeface="Arial"/>
                <a:ea typeface="+mn-ea"/>
                <a:cs typeface="+mn-cs"/>
              </a:rPr>
              <a:t>5.0</a:t>
            </a:r>
          </a:p>
        </p:txBody>
      </p:sp>
      <p:sp>
        <p:nvSpPr>
          <p:cNvPr id="3" name="TextBox 2">
            <a:extLst>
              <a:ext uri="{FF2B5EF4-FFF2-40B4-BE49-F238E27FC236}">
                <a16:creationId xmlns:a16="http://schemas.microsoft.com/office/drawing/2014/main" id="{4957B470-7EEF-43E6-B6F0-63CB6D05848F}"/>
              </a:ext>
            </a:extLst>
          </p:cNvPr>
          <p:cNvSpPr txBox="1"/>
          <p:nvPr/>
        </p:nvSpPr>
        <p:spPr>
          <a:xfrm>
            <a:off x="626060" y="783302"/>
            <a:ext cx="7736043" cy="300082"/>
          </a:xfrm>
          <a:prstGeom prst="rect">
            <a:avLst/>
          </a:prstGeom>
          <a:noFill/>
        </p:spPr>
        <p:txBody>
          <a:bodyPr wrap="square" rtlCol="0">
            <a:spAutoFit/>
          </a:bodyPr>
          <a:lstStyle/>
          <a:p>
            <a:pPr algn="ctr" defTabSz="685651" fontAlgn="auto">
              <a:spcBef>
                <a:spcPts val="0"/>
              </a:spcBef>
              <a:spcAft>
                <a:spcPts val="0"/>
              </a:spcAft>
              <a:defRPr/>
            </a:pPr>
            <a:r>
              <a:rPr lang="en-US" sz="1350" b="1">
                <a:solidFill>
                  <a:srgbClr val="000000"/>
                </a:solidFill>
                <a:latin typeface="Arial"/>
                <a:ea typeface="+mn-ea"/>
                <a:cs typeface="+mn-cs"/>
              </a:rPr>
              <a:t>Patients Experiencing Nausea in the First 6 months of </a:t>
            </a:r>
            <a:r>
              <a:rPr lang="en-US" sz="1350" b="1" err="1">
                <a:solidFill>
                  <a:srgbClr val="000000"/>
                </a:solidFill>
                <a:latin typeface="Arial"/>
                <a:ea typeface="+mn-ea"/>
                <a:cs typeface="+mn-cs"/>
              </a:rPr>
              <a:t>XVd</a:t>
            </a:r>
            <a:r>
              <a:rPr lang="en-US" sz="1350" b="1">
                <a:solidFill>
                  <a:srgbClr val="000000"/>
                </a:solidFill>
                <a:latin typeface="Arial"/>
                <a:ea typeface="+mn-ea"/>
                <a:cs typeface="+mn-cs"/>
              </a:rPr>
              <a:t> Treatment in the BOSTON Trial</a:t>
            </a:r>
          </a:p>
        </p:txBody>
      </p:sp>
      <p:sp>
        <p:nvSpPr>
          <p:cNvPr id="4" name="TextBox 3">
            <a:extLst>
              <a:ext uri="{FF2B5EF4-FFF2-40B4-BE49-F238E27FC236}">
                <a16:creationId xmlns:a16="http://schemas.microsoft.com/office/drawing/2014/main" id="{CDF87BE5-F876-4A34-922F-B46180D1EECD}"/>
              </a:ext>
            </a:extLst>
          </p:cNvPr>
          <p:cNvSpPr txBox="1"/>
          <p:nvPr/>
        </p:nvSpPr>
        <p:spPr>
          <a:xfrm rot="16200000">
            <a:off x="-834158" y="2607868"/>
            <a:ext cx="3260976" cy="230832"/>
          </a:xfrm>
          <a:prstGeom prst="rect">
            <a:avLst/>
          </a:prstGeom>
          <a:noFill/>
        </p:spPr>
        <p:txBody>
          <a:bodyPr wrap="square" rtlCol="0">
            <a:spAutoFit/>
          </a:bodyPr>
          <a:lstStyle/>
          <a:p>
            <a:pPr algn="ctr" defTabSz="685651" fontAlgn="auto">
              <a:spcBef>
                <a:spcPts val="0"/>
              </a:spcBef>
              <a:spcAft>
                <a:spcPts val="0"/>
              </a:spcAft>
              <a:defRPr/>
            </a:pPr>
            <a:r>
              <a:rPr lang="en-US" sz="900">
                <a:solidFill>
                  <a:srgbClr val="000000"/>
                </a:solidFill>
                <a:latin typeface="Arial"/>
                <a:ea typeface="+mn-ea"/>
                <a:cs typeface="+mn-cs"/>
              </a:rPr>
              <a:t>Patients With At Least 1 Nausea Event by Grade, %</a:t>
            </a:r>
          </a:p>
        </p:txBody>
      </p:sp>
      <p:grpSp>
        <p:nvGrpSpPr>
          <p:cNvPr id="54" name="Group 53">
            <a:extLst>
              <a:ext uri="{FF2B5EF4-FFF2-40B4-BE49-F238E27FC236}">
                <a16:creationId xmlns:a16="http://schemas.microsoft.com/office/drawing/2014/main" id="{5FE88110-FD06-4A24-AD71-EF670CFF1D12}"/>
              </a:ext>
            </a:extLst>
          </p:cNvPr>
          <p:cNvGrpSpPr/>
          <p:nvPr/>
        </p:nvGrpSpPr>
        <p:grpSpPr>
          <a:xfrm>
            <a:off x="1403668" y="1955185"/>
            <a:ext cx="1585963" cy="844575"/>
            <a:chOff x="2483299" y="1524522"/>
            <a:chExt cx="2114617" cy="1126100"/>
          </a:xfrm>
        </p:grpSpPr>
        <p:grpSp>
          <p:nvGrpSpPr>
            <p:cNvPr id="55" name="Group 54">
              <a:extLst>
                <a:ext uri="{FF2B5EF4-FFF2-40B4-BE49-F238E27FC236}">
                  <a16:creationId xmlns:a16="http://schemas.microsoft.com/office/drawing/2014/main" id="{D5055493-7DAC-40D3-8C40-13FEA0F7DE16}"/>
                </a:ext>
              </a:extLst>
            </p:cNvPr>
            <p:cNvGrpSpPr/>
            <p:nvPr/>
          </p:nvGrpSpPr>
          <p:grpSpPr>
            <a:xfrm>
              <a:off x="2483299" y="1530413"/>
              <a:ext cx="2092277" cy="1120209"/>
              <a:chOff x="2901300" y="1453658"/>
              <a:chExt cx="2092277" cy="1120209"/>
            </a:xfrm>
          </p:grpSpPr>
          <p:sp>
            <p:nvSpPr>
              <p:cNvPr id="57" name="Rectangle 56">
                <a:extLst>
                  <a:ext uri="{FF2B5EF4-FFF2-40B4-BE49-F238E27FC236}">
                    <a16:creationId xmlns:a16="http://schemas.microsoft.com/office/drawing/2014/main" id="{7CA320A0-56A6-4E07-8FD1-76D9EE8559A1}"/>
                  </a:ext>
                </a:extLst>
              </p:cNvPr>
              <p:cNvSpPr/>
              <p:nvPr/>
            </p:nvSpPr>
            <p:spPr>
              <a:xfrm>
                <a:off x="3110339" y="1798239"/>
                <a:ext cx="1883238" cy="775628"/>
              </a:xfrm>
              <a:prstGeom prst="rect">
                <a:avLst/>
              </a:prstGeom>
              <a:solidFill>
                <a:schemeClr val="accent1">
                  <a:lumMod val="20000"/>
                  <a:lumOff val="80000"/>
                </a:schemeClr>
              </a:solidFill>
              <a:ln>
                <a:noFill/>
              </a:ln>
              <a:effectLst>
                <a:outerShdw blurRad="38100" dist="25400" dir="27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fontAlgn="auto" hangingPunct="0">
                  <a:spcBef>
                    <a:spcPts val="0"/>
                  </a:spcBef>
                  <a:spcAft>
                    <a:spcPts val="0"/>
                  </a:spcAft>
                  <a:defRPr/>
                </a:pPr>
                <a:r>
                  <a:rPr lang="en-US" sz="1200" b="1" kern="0">
                    <a:solidFill>
                      <a:srgbClr val="F05023"/>
                    </a:solidFill>
                    <a:latin typeface="Arial"/>
                    <a:sym typeface="Neue Haas Grotesk Text Std 55 Roman"/>
                  </a:rPr>
                  <a:t>92.4%</a:t>
                </a:r>
              </a:p>
              <a:p>
                <a:pPr algn="ctr" fontAlgn="auto" hangingPunct="0">
                  <a:spcBef>
                    <a:spcPts val="0"/>
                  </a:spcBef>
                  <a:spcAft>
                    <a:spcPts val="0"/>
                  </a:spcAft>
                  <a:defRPr/>
                </a:pPr>
                <a:r>
                  <a:rPr lang="en-US" sz="1050">
                    <a:solidFill>
                      <a:srgbClr val="000000"/>
                    </a:solidFill>
                    <a:latin typeface="Arial"/>
                  </a:rPr>
                  <a:t>Patients with nausea resolved/resolving</a:t>
                </a:r>
                <a:endParaRPr lang="en-US" sz="1050">
                  <a:solidFill>
                    <a:srgbClr val="000000"/>
                  </a:solidFill>
                  <a:latin typeface="Arial"/>
                  <a:cs typeface="Arial"/>
                </a:endParaRPr>
              </a:p>
            </p:txBody>
          </p:sp>
          <p:pic>
            <p:nvPicPr>
              <p:cNvPr id="58" name="Picture 2" descr="Medical Icon Png #193857 - Free Icons Library">
                <a:extLst>
                  <a:ext uri="{FF2B5EF4-FFF2-40B4-BE49-F238E27FC236}">
                    <a16:creationId xmlns:a16="http://schemas.microsoft.com/office/drawing/2014/main" id="{56A950EB-39F9-4A98-8581-A9E4A77BC17B}"/>
                  </a:ext>
                </a:extLst>
              </p:cNvPr>
              <p:cNvPicPr>
                <a:picLocks noChangeAspect="1" noChangeArrowheads="1"/>
              </p:cNvPicPr>
              <p:nvPr/>
            </p:nvPicPr>
            <p:blipFill>
              <a:blip r:embed="rId4" cstate="hq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9778" b="89778" l="3111" r="94667">
                            <a14:foregroundMark x1="88889" y1="64000" x2="92000" y2="75556"/>
                            <a14:foregroundMark x1="92889" y1="63556" x2="94667" y2="66222"/>
                            <a14:foregroundMark x1="3556" y1="48000" x2="10222" y2="71111"/>
                            <a14:foregroundMark x1="10222" y1="71111" x2="8889" y2="50667"/>
                            <a14:foregroundMark x1="8000" y1="49778" x2="2667" y2="72444"/>
                            <a14:foregroundMark x1="2667" y1="72444" x2="15556" y2="53333"/>
                            <a14:foregroundMark x1="15556" y1="53333" x2="3111" y2="56000"/>
                            <a14:foregroundMark x1="50667" y1="44444" x2="53333" y2="22222"/>
                            <a14:foregroundMark x1="53333" y1="22222" x2="78667" y2="20000"/>
                            <a14:foregroundMark x1="78667" y1="20000" x2="92889" y2="37333"/>
                            <a14:foregroundMark x1="92889" y1="37333" x2="82667" y2="57333"/>
                            <a14:foregroundMark x1="82667" y1="57333" x2="82222" y2="57333"/>
                          </a14:backgroundRemoval>
                        </a14:imgEffect>
                      </a14:imgLayer>
                    </a14:imgProps>
                  </a:ext>
                  <a:ext uri="{28A0092B-C50C-407E-A947-70E740481C1C}">
                    <a14:useLocalDpi xmlns:a14="http://schemas.microsoft.com/office/drawing/2010/main" val="0"/>
                  </a:ext>
                </a:extLst>
              </a:blip>
              <a:srcRect/>
              <a:stretch>
                <a:fillRect/>
              </a:stretch>
            </p:blipFill>
            <p:spPr bwMode="auto">
              <a:xfrm>
                <a:off x="2901300" y="1453658"/>
                <a:ext cx="598700" cy="59870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Rectangle 55">
              <a:extLst>
                <a:ext uri="{FF2B5EF4-FFF2-40B4-BE49-F238E27FC236}">
                  <a16:creationId xmlns:a16="http://schemas.microsoft.com/office/drawing/2014/main" id="{EE0AEC13-81C9-4666-9EDC-866212824303}"/>
                </a:ext>
              </a:extLst>
            </p:cNvPr>
            <p:cNvSpPr/>
            <p:nvPr/>
          </p:nvSpPr>
          <p:spPr>
            <a:xfrm>
              <a:off x="2807135" y="1524522"/>
              <a:ext cx="1790781" cy="369332"/>
            </a:xfrm>
            <a:prstGeom prst="rect">
              <a:avLst/>
            </a:prstGeom>
          </p:spPr>
          <p:txBody>
            <a:bodyPr wrap="square">
              <a:spAutoFit/>
            </a:bodyPr>
            <a:lstStyle/>
            <a:p>
              <a:pPr algn="ctr" fontAlgn="auto" hangingPunct="0">
                <a:spcBef>
                  <a:spcPts val="0"/>
                </a:spcBef>
                <a:spcAft>
                  <a:spcPts val="0"/>
                </a:spcAft>
                <a:defRPr/>
              </a:pPr>
              <a:r>
                <a:rPr lang="en-US" sz="1200" b="1">
                  <a:solidFill>
                    <a:srgbClr val="000000"/>
                  </a:solidFill>
                  <a:latin typeface="Arial"/>
                  <a:ea typeface="+mn-ea"/>
                  <a:cs typeface="+mn-cs"/>
                </a:rPr>
                <a:t>In Month 1</a:t>
              </a:r>
            </a:p>
          </p:txBody>
        </p:sp>
      </p:grpSp>
    </p:spTree>
    <p:extLst>
      <p:ext uri="{BB962C8B-B14F-4D97-AF65-F5344CB8AC3E}">
        <p14:creationId xmlns:p14="http://schemas.microsoft.com/office/powerpoint/2010/main" val="36465561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B2F27B-055C-4CFE-B8E0-243F7F198563}"/>
              </a:ext>
            </a:extLst>
          </p:cNvPr>
          <p:cNvSpPr>
            <a:spLocks noGrp="1"/>
          </p:cNvSpPr>
          <p:nvPr>
            <p:ph type="title"/>
          </p:nvPr>
        </p:nvSpPr>
        <p:spPr>
          <a:xfrm>
            <a:off x="284111" y="153691"/>
            <a:ext cx="8572500" cy="383182"/>
          </a:xfrm>
        </p:spPr>
        <p:txBody>
          <a:bodyPr/>
          <a:lstStyle/>
          <a:p>
            <a:r>
              <a:rPr lang="en-US"/>
              <a:t>Treatment Responses With XVd</a:t>
            </a:r>
          </a:p>
        </p:txBody>
      </p:sp>
      <p:sp>
        <p:nvSpPr>
          <p:cNvPr id="2" name="Text Placeholder 1">
            <a:extLst>
              <a:ext uri="{FF2B5EF4-FFF2-40B4-BE49-F238E27FC236}">
                <a16:creationId xmlns:a16="http://schemas.microsoft.com/office/drawing/2014/main" id="{F37C2531-F721-4A55-829E-DF53846B9A8B}"/>
              </a:ext>
            </a:extLst>
          </p:cNvPr>
          <p:cNvSpPr>
            <a:spLocks noGrp="1"/>
          </p:cNvSpPr>
          <p:nvPr>
            <p:ph type="body" sz="quarter" idx="10"/>
          </p:nvPr>
        </p:nvSpPr>
        <p:spPr/>
        <p:txBody>
          <a:bodyPr/>
          <a:lstStyle/>
          <a:p>
            <a:r>
              <a:rPr lang="en-US">
                <a:ea typeface="+mn-lt"/>
                <a:cs typeface="+mn-lt"/>
              </a:rPr>
              <a:t>CR, complete response; ORR, overall response rate; PR, partial response; </a:t>
            </a:r>
            <a:r>
              <a:rPr lang="en-US" err="1">
                <a:ea typeface="+mn-lt"/>
                <a:cs typeface="+mn-lt"/>
              </a:rPr>
              <a:t>sCR</a:t>
            </a:r>
            <a:r>
              <a:rPr lang="en-US">
                <a:ea typeface="+mn-lt"/>
                <a:cs typeface="+mn-lt"/>
              </a:rPr>
              <a:t>, stringent complete response; VGPR, very good partial response; ; Vd, bortezomib + selinexor; </a:t>
            </a:r>
            <a:r>
              <a:rPr lang="en-US" err="1">
                <a:ea typeface="+mn-lt"/>
                <a:cs typeface="+mn-lt"/>
              </a:rPr>
              <a:t>XVd</a:t>
            </a:r>
            <a:r>
              <a:rPr lang="en-US">
                <a:ea typeface="+mn-lt"/>
                <a:cs typeface="+mn-lt"/>
              </a:rPr>
              <a:t>, selinexor + bortezomib + dexamethasone.</a:t>
            </a:r>
          </a:p>
          <a:p>
            <a:r>
              <a:rPr lang="en-US">
                <a:ea typeface="+mn-lt"/>
                <a:cs typeface="+mn-lt"/>
              </a:rPr>
              <a:t>*Statistical analyses using one-sided P value.</a:t>
            </a:r>
          </a:p>
          <a:p>
            <a:r>
              <a:rPr lang="en-US" err="1">
                <a:ea typeface="+mn-lt"/>
                <a:cs typeface="+mn-lt"/>
              </a:rPr>
              <a:t>Grosicki</a:t>
            </a:r>
            <a:r>
              <a:rPr lang="en-US">
                <a:ea typeface="+mn-lt"/>
                <a:cs typeface="+mn-lt"/>
              </a:rPr>
              <a:t> S, et al. </a:t>
            </a:r>
            <a:r>
              <a:rPr lang="en-US" i="1">
                <a:ea typeface="+mn-lt"/>
                <a:cs typeface="+mn-lt"/>
              </a:rPr>
              <a:t>Lancet</a:t>
            </a:r>
            <a:r>
              <a:rPr lang="en-US">
                <a:ea typeface="+mn-lt"/>
                <a:cs typeface="+mn-lt"/>
              </a:rPr>
              <a:t>. </a:t>
            </a:r>
            <a:r>
              <a:rPr lang="en-US"/>
              <a:t>2020;396(10262):1563-1573.</a:t>
            </a:r>
          </a:p>
        </p:txBody>
      </p:sp>
      <p:graphicFrame>
        <p:nvGraphicFramePr>
          <p:cNvPr id="32" name="Content Placeholder 6">
            <a:extLst>
              <a:ext uri="{FF2B5EF4-FFF2-40B4-BE49-F238E27FC236}">
                <a16:creationId xmlns:a16="http://schemas.microsoft.com/office/drawing/2014/main" id="{819A6655-0ECA-4799-8B62-8A9092196745}"/>
              </a:ext>
            </a:extLst>
          </p:cNvPr>
          <p:cNvGraphicFramePr>
            <a:graphicFrameLocks/>
          </p:cNvGraphicFramePr>
          <p:nvPr/>
        </p:nvGraphicFramePr>
        <p:xfrm>
          <a:off x="284110" y="1093597"/>
          <a:ext cx="3987404" cy="3408255"/>
        </p:xfrm>
        <a:graphic>
          <a:graphicData uri="http://schemas.openxmlformats.org/drawingml/2006/chart">
            <c:chart xmlns:c="http://schemas.openxmlformats.org/drawingml/2006/chart" xmlns:r="http://schemas.openxmlformats.org/officeDocument/2006/relationships" r:id="rId3"/>
          </a:graphicData>
        </a:graphic>
      </p:graphicFrame>
      <p:sp>
        <p:nvSpPr>
          <p:cNvPr id="34" name="TextBox 33">
            <a:extLst>
              <a:ext uri="{FF2B5EF4-FFF2-40B4-BE49-F238E27FC236}">
                <a16:creationId xmlns:a16="http://schemas.microsoft.com/office/drawing/2014/main" id="{C1FF360A-0A47-4780-B789-84916CE1157C}"/>
              </a:ext>
            </a:extLst>
          </p:cNvPr>
          <p:cNvSpPr txBox="1"/>
          <p:nvPr/>
        </p:nvSpPr>
        <p:spPr>
          <a:xfrm>
            <a:off x="1965836" y="1952246"/>
            <a:ext cx="493597" cy="5078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≥CR</a:t>
            </a:r>
          </a:p>
          <a:p>
            <a:pPr defTabSz="685800" fontAlgn="auto">
              <a:spcBef>
                <a:spcPts val="0"/>
              </a:spcBef>
              <a:spcAft>
                <a:spcPts val="0"/>
              </a:spcAft>
              <a:defRPr/>
            </a:pPr>
            <a:r>
              <a:rPr lang="en-US" sz="900" b="1">
                <a:solidFill>
                  <a:srgbClr val="000000"/>
                </a:solidFill>
                <a:latin typeface="Arial"/>
                <a:cs typeface="Calibri" panose="020F0502020204030204" pitchFamily="34" charset="0"/>
              </a:rPr>
              <a:t>16.9%</a:t>
            </a:r>
          </a:p>
        </p:txBody>
      </p:sp>
      <p:sp>
        <p:nvSpPr>
          <p:cNvPr id="35" name="TextBox 34">
            <a:extLst>
              <a:ext uri="{FF2B5EF4-FFF2-40B4-BE49-F238E27FC236}">
                <a16:creationId xmlns:a16="http://schemas.microsoft.com/office/drawing/2014/main" id="{FBF475FB-B36F-4A87-B3E0-8A63940B6CDB}"/>
              </a:ext>
            </a:extLst>
          </p:cNvPr>
          <p:cNvSpPr txBox="1"/>
          <p:nvPr/>
        </p:nvSpPr>
        <p:spPr>
          <a:xfrm>
            <a:off x="3478967" y="2222101"/>
            <a:ext cx="547996"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≥CR</a:t>
            </a:r>
          </a:p>
          <a:p>
            <a:pPr defTabSz="685800" fontAlgn="auto">
              <a:spcBef>
                <a:spcPts val="0"/>
              </a:spcBef>
              <a:spcAft>
                <a:spcPts val="0"/>
              </a:spcAft>
              <a:defRPr/>
            </a:pPr>
            <a:r>
              <a:rPr lang="en-US" sz="900" b="1">
                <a:solidFill>
                  <a:srgbClr val="000000"/>
                </a:solidFill>
                <a:latin typeface="Arial"/>
                <a:cs typeface="Calibri" panose="020F0502020204030204" pitchFamily="34" charset="0"/>
              </a:rPr>
              <a:t>10.6%</a:t>
            </a:r>
          </a:p>
        </p:txBody>
      </p:sp>
      <p:sp>
        <p:nvSpPr>
          <p:cNvPr id="36" name="TextBox 35">
            <a:extLst>
              <a:ext uri="{FF2B5EF4-FFF2-40B4-BE49-F238E27FC236}">
                <a16:creationId xmlns:a16="http://schemas.microsoft.com/office/drawing/2014/main" id="{064EE4C7-2446-4B0B-8F4D-1B4CF97BF21A}"/>
              </a:ext>
            </a:extLst>
          </p:cNvPr>
          <p:cNvSpPr txBox="1"/>
          <p:nvPr/>
        </p:nvSpPr>
        <p:spPr>
          <a:xfrm>
            <a:off x="2324647" y="2275411"/>
            <a:ext cx="542936" cy="5078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≥VGPR 44.6%</a:t>
            </a:r>
          </a:p>
        </p:txBody>
      </p:sp>
      <p:sp>
        <p:nvSpPr>
          <p:cNvPr id="37" name="TextBox 36">
            <a:extLst>
              <a:ext uri="{FF2B5EF4-FFF2-40B4-BE49-F238E27FC236}">
                <a16:creationId xmlns:a16="http://schemas.microsoft.com/office/drawing/2014/main" id="{3A3E9FF8-BAAD-4700-B36B-002B1DD9510B}"/>
              </a:ext>
            </a:extLst>
          </p:cNvPr>
          <p:cNvSpPr txBox="1"/>
          <p:nvPr/>
        </p:nvSpPr>
        <p:spPr>
          <a:xfrm>
            <a:off x="3931251" y="2631413"/>
            <a:ext cx="64873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800" fontAlgn="auto">
              <a:spcBef>
                <a:spcPts val="0"/>
              </a:spcBef>
              <a:spcAft>
                <a:spcPts val="0"/>
              </a:spcAft>
              <a:defRPr/>
            </a:pPr>
            <a:r>
              <a:rPr lang="en-US" sz="900" b="1">
                <a:solidFill>
                  <a:srgbClr val="000000"/>
                </a:solidFill>
                <a:latin typeface="Arial"/>
                <a:cs typeface="Calibri" panose="020F0502020204030204" pitchFamily="34" charset="0"/>
              </a:rPr>
              <a:t>≥VGPR</a:t>
            </a:r>
          </a:p>
          <a:p>
            <a:pPr defTabSz="685800" fontAlgn="auto">
              <a:spcBef>
                <a:spcPts val="0"/>
              </a:spcBef>
              <a:spcAft>
                <a:spcPts val="0"/>
              </a:spcAft>
              <a:defRPr/>
            </a:pPr>
            <a:r>
              <a:rPr lang="en-US" sz="900" b="1">
                <a:solidFill>
                  <a:srgbClr val="000000"/>
                </a:solidFill>
                <a:latin typeface="Arial"/>
                <a:cs typeface="Calibri" panose="020F0502020204030204" pitchFamily="34" charset="0"/>
              </a:rPr>
              <a:t>32.4%</a:t>
            </a:r>
          </a:p>
        </p:txBody>
      </p:sp>
      <p:sp>
        <p:nvSpPr>
          <p:cNvPr id="38" name="TextBox 37">
            <a:extLst>
              <a:ext uri="{FF2B5EF4-FFF2-40B4-BE49-F238E27FC236}">
                <a16:creationId xmlns:a16="http://schemas.microsoft.com/office/drawing/2014/main" id="{EFE052A4-FD0C-4D5D-A9F2-B690A76FF953}"/>
              </a:ext>
            </a:extLst>
          </p:cNvPr>
          <p:cNvSpPr txBox="1"/>
          <p:nvPr/>
        </p:nvSpPr>
        <p:spPr>
          <a:xfrm>
            <a:off x="1351831" y="1527850"/>
            <a:ext cx="60882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fontAlgn="auto">
              <a:spcBef>
                <a:spcPts val="0"/>
              </a:spcBef>
              <a:spcAft>
                <a:spcPts val="0"/>
              </a:spcAft>
              <a:defRPr/>
            </a:pPr>
            <a:r>
              <a:rPr lang="en-US" sz="900" b="1">
                <a:solidFill>
                  <a:srgbClr val="000000"/>
                </a:solidFill>
                <a:latin typeface="Arial"/>
                <a:cs typeface="Calibri" panose="020F0502020204030204" pitchFamily="34" charset="0"/>
              </a:rPr>
              <a:t>ORR 76.4%</a:t>
            </a:r>
          </a:p>
        </p:txBody>
      </p:sp>
      <p:sp>
        <p:nvSpPr>
          <p:cNvPr id="39" name="TextBox 38">
            <a:extLst>
              <a:ext uri="{FF2B5EF4-FFF2-40B4-BE49-F238E27FC236}">
                <a16:creationId xmlns:a16="http://schemas.microsoft.com/office/drawing/2014/main" id="{630E0B5C-85BD-4110-9DA8-ED8E34E126B5}"/>
              </a:ext>
            </a:extLst>
          </p:cNvPr>
          <p:cNvSpPr txBox="1"/>
          <p:nvPr/>
        </p:nvSpPr>
        <p:spPr>
          <a:xfrm>
            <a:off x="2811964" y="1899020"/>
            <a:ext cx="60882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685800" fontAlgn="auto">
              <a:spcBef>
                <a:spcPts val="0"/>
              </a:spcBef>
              <a:spcAft>
                <a:spcPts val="0"/>
              </a:spcAft>
              <a:defRPr/>
            </a:pPr>
            <a:r>
              <a:rPr lang="en-US" sz="900" b="1">
                <a:solidFill>
                  <a:srgbClr val="000000"/>
                </a:solidFill>
                <a:latin typeface="Arial"/>
                <a:cs typeface="Calibri" panose="020F0502020204030204" pitchFamily="34" charset="0"/>
              </a:rPr>
              <a:t>ORR 62.3%</a:t>
            </a:r>
          </a:p>
        </p:txBody>
      </p:sp>
      <p:grpSp>
        <p:nvGrpSpPr>
          <p:cNvPr id="40" name="Group 39">
            <a:extLst>
              <a:ext uri="{FF2B5EF4-FFF2-40B4-BE49-F238E27FC236}">
                <a16:creationId xmlns:a16="http://schemas.microsoft.com/office/drawing/2014/main" id="{5EFABC8C-9C1C-4E9E-B089-C470566C69B9}"/>
              </a:ext>
            </a:extLst>
          </p:cNvPr>
          <p:cNvGrpSpPr/>
          <p:nvPr/>
        </p:nvGrpSpPr>
        <p:grpSpPr>
          <a:xfrm rot="5400000">
            <a:off x="1709121" y="2444651"/>
            <a:ext cx="1221617" cy="66964"/>
            <a:chOff x="2310728" y="1871059"/>
            <a:chExt cx="382004" cy="165819"/>
          </a:xfrm>
        </p:grpSpPr>
        <p:cxnSp>
          <p:nvCxnSpPr>
            <p:cNvPr id="41" name="Straight Connector 40">
              <a:extLst>
                <a:ext uri="{FF2B5EF4-FFF2-40B4-BE49-F238E27FC236}">
                  <a16:creationId xmlns:a16="http://schemas.microsoft.com/office/drawing/2014/main" id="{B5E70EB0-7C62-4D3E-99D0-6ABF1F3E035F}"/>
                </a:ext>
              </a:extLst>
            </p:cNvPr>
            <p:cNvCxnSpPr>
              <a:cxnSpLocks/>
            </p:cNvCxnSpPr>
            <p:nvPr/>
          </p:nvCxnSpPr>
          <p:spPr>
            <a:xfrm flipV="1">
              <a:off x="2310728" y="1871059"/>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42" name="Straight Connector 41">
              <a:extLst>
                <a:ext uri="{FF2B5EF4-FFF2-40B4-BE49-F238E27FC236}">
                  <a16:creationId xmlns:a16="http://schemas.microsoft.com/office/drawing/2014/main" id="{997A5004-3EBC-41A9-AC1B-194345EC8874}"/>
                </a:ext>
              </a:extLst>
            </p:cNvPr>
            <p:cNvCxnSpPr>
              <a:cxnSpLocks/>
            </p:cNvCxnSpPr>
            <p:nvPr/>
          </p:nvCxnSpPr>
          <p:spPr>
            <a:xfrm flipV="1">
              <a:off x="2692445" y="1889560"/>
              <a:ext cx="0" cy="147318"/>
            </a:xfrm>
            <a:prstGeom prst="line">
              <a:avLst/>
            </a:prstGeom>
            <a:ln/>
          </p:spPr>
          <p:style>
            <a:lnRef idx="2">
              <a:schemeClr val="dk1"/>
            </a:lnRef>
            <a:fillRef idx="1">
              <a:schemeClr val="lt1"/>
            </a:fillRef>
            <a:effectRef idx="0">
              <a:schemeClr val="dk1"/>
            </a:effectRef>
            <a:fontRef idx="minor">
              <a:schemeClr val="dk1"/>
            </a:fontRef>
          </p:style>
        </p:cxnSp>
        <p:cxnSp>
          <p:nvCxnSpPr>
            <p:cNvPr id="43" name="Straight Connector 42">
              <a:extLst>
                <a:ext uri="{FF2B5EF4-FFF2-40B4-BE49-F238E27FC236}">
                  <a16:creationId xmlns:a16="http://schemas.microsoft.com/office/drawing/2014/main" id="{B767304A-688B-4DE5-9FC0-82AD6CF7476F}"/>
                </a:ext>
              </a:extLst>
            </p:cNvPr>
            <p:cNvCxnSpPr>
              <a:cxnSpLocks/>
            </p:cNvCxnSpPr>
            <p:nvPr/>
          </p:nvCxnSpPr>
          <p:spPr>
            <a:xfrm>
              <a:off x="2310728" y="1882452"/>
              <a:ext cx="382004" cy="0"/>
            </a:xfrm>
            <a:prstGeom prst="line">
              <a:avLst/>
            </a:prstGeom>
            <a:ln/>
          </p:spPr>
          <p:style>
            <a:lnRef idx="2">
              <a:schemeClr val="dk1"/>
            </a:lnRef>
            <a:fillRef idx="1">
              <a:schemeClr val="lt1"/>
            </a:fillRef>
            <a:effectRef idx="0">
              <a:schemeClr val="dk1"/>
            </a:effectRef>
            <a:fontRef idx="minor">
              <a:schemeClr val="dk1"/>
            </a:fontRef>
          </p:style>
        </p:cxnSp>
      </p:grpSp>
      <p:grpSp>
        <p:nvGrpSpPr>
          <p:cNvPr id="44" name="Group 43">
            <a:extLst>
              <a:ext uri="{FF2B5EF4-FFF2-40B4-BE49-F238E27FC236}">
                <a16:creationId xmlns:a16="http://schemas.microsoft.com/office/drawing/2014/main" id="{D186892A-45FF-4956-B7CD-231882B17CA6}"/>
              </a:ext>
            </a:extLst>
          </p:cNvPr>
          <p:cNvGrpSpPr/>
          <p:nvPr/>
        </p:nvGrpSpPr>
        <p:grpSpPr>
          <a:xfrm rot="5400000">
            <a:off x="3513523" y="2662669"/>
            <a:ext cx="835468" cy="60960"/>
            <a:chOff x="2310728" y="1908057"/>
            <a:chExt cx="345129" cy="165824"/>
          </a:xfrm>
        </p:grpSpPr>
        <p:cxnSp>
          <p:nvCxnSpPr>
            <p:cNvPr id="45" name="Straight Connector 44">
              <a:extLst>
                <a:ext uri="{FF2B5EF4-FFF2-40B4-BE49-F238E27FC236}">
                  <a16:creationId xmlns:a16="http://schemas.microsoft.com/office/drawing/2014/main" id="{F9053A41-B618-48F7-ADAC-466479F48C86}"/>
                </a:ext>
              </a:extLst>
            </p:cNvPr>
            <p:cNvCxnSpPr>
              <a:cxnSpLocks/>
            </p:cNvCxnSpPr>
            <p:nvPr/>
          </p:nvCxnSpPr>
          <p:spPr>
            <a:xfrm flipV="1">
              <a:off x="2310728" y="1908057"/>
              <a:ext cx="0" cy="147320"/>
            </a:xfrm>
            <a:prstGeom prst="line">
              <a:avLst/>
            </a:prstGeom>
            <a:ln w="12700"/>
          </p:spPr>
          <p:style>
            <a:lnRef idx="2">
              <a:schemeClr val="dk1"/>
            </a:lnRef>
            <a:fillRef idx="1">
              <a:schemeClr val="lt1"/>
            </a:fillRef>
            <a:effectRef idx="0">
              <a:schemeClr val="dk1"/>
            </a:effectRef>
            <a:fontRef idx="minor">
              <a:schemeClr val="dk1"/>
            </a:fontRef>
          </p:style>
        </p:cxnSp>
        <p:cxnSp>
          <p:nvCxnSpPr>
            <p:cNvPr id="46" name="Straight Connector 45">
              <a:extLst>
                <a:ext uri="{FF2B5EF4-FFF2-40B4-BE49-F238E27FC236}">
                  <a16:creationId xmlns:a16="http://schemas.microsoft.com/office/drawing/2014/main" id="{56FDDD6D-3342-47A8-B58B-3813AA5A1D77}"/>
                </a:ext>
              </a:extLst>
            </p:cNvPr>
            <p:cNvCxnSpPr>
              <a:cxnSpLocks/>
            </p:cNvCxnSpPr>
            <p:nvPr/>
          </p:nvCxnSpPr>
          <p:spPr>
            <a:xfrm flipV="1">
              <a:off x="2655857" y="1926556"/>
              <a:ext cx="0" cy="147325"/>
            </a:xfrm>
            <a:prstGeom prst="line">
              <a:avLst/>
            </a:prstGeom>
            <a:ln w="12700"/>
          </p:spPr>
          <p:style>
            <a:lnRef idx="2">
              <a:schemeClr val="dk1"/>
            </a:lnRef>
            <a:fillRef idx="1">
              <a:schemeClr val="lt1"/>
            </a:fillRef>
            <a:effectRef idx="0">
              <a:schemeClr val="dk1"/>
            </a:effectRef>
            <a:fontRef idx="minor">
              <a:schemeClr val="dk1"/>
            </a:fontRef>
          </p:style>
        </p:cxnSp>
        <p:cxnSp>
          <p:nvCxnSpPr>
            <p:cNvPr id="47" name="Straight Connector 46">
              <a:extLst>
                <a:ext uri="{FF2B5EF4-FFF2-40B4-BE49-F238E27FC236}">
                  <a16:creationId xmlns:a16="http://schemas.microsoft.com/office/drawing/2014/main" id="{E701622A-9DE6-40B9-A2BF-11E45620F915}"/>
                </a:ext>
              </a:extLst>
            </p:cNvPr>
            <p:cNvCxnSpPr>
              <a:cxnSpLocks/>
            </p:cNvCxnSpPr>
            <p:nvPr/>
          </p:nvCxnSpPr>
          <p:spPr>
            <a:xfrm rot="16200000">
              <a:off x="2485094" y="1762014"/>
              <a:ext cx="0" cy="329683"/>
            </a:xfrm>
            <a:prstGeom prst="line">
              <a:avLst/>
            </a:prstGeom>
            <a:ln w="12700"/>
          </p:spPr>
          <p:style>
            <a:lnRef idx="2">
              <a:schemeClr val="dk1"/>
            </a:lnRef>
            <a:fillRef idx="1">
              <a:schemeClr val="lt1"/>
            </a:fillRef>
            <a:effectRef idx="0">
              <a:schemeClr val="dk1"/>
            </a:effectRef>
            <a:fontRef idx="minor">
              <a:schemeClr val="dk1"/>
            </a:fontRef>
          </p:style>
        </p:cxnSp>
      </p:grpSp>
      <p:grpSp>
        <p:nvGrpSpPr>
          <p:cNvPr id="48" name="Group 47">
            <a:extLst>
              <a:ext uri="{FF2B5EF4-FFF2-40B4-BE49-F238E27FC236}">
                <a16:creationId xmlns:a16="http://schemas.microsoft.com/office/drawing/2014/main" id="{215F9EEB-EE83-4AA1-9900-1947C1C80DAB}"/>
              </a:ext>
            </a:extLst>
          </p:cNvPr>
          <p:cNvGrpSpPr/>
          <p:nvPr/>
        </p:nvGrpSpPr>
        <p:grpSpPr>
          <a:xfrm rot="5400000">
            <a:off x="1741756" y="2098459"/>
            <a:ext cx="448160" cy="43401"/>
            <a:chOff x="2310728" y="2000569"/>
            <a:chExt cx="382005" cy="147320"/>
          </a:xfrm>
        </p:grpSpPr>
        <p:cxnSp>
          <p:nvCxnSpPr>
            <p:cNvPr id="49" name="Straight Connector 48">
              <a:extLst>
                <a:ext uri="{FF2B5EF4-FFF2-40B4-BE49-F238E27FC236}">
                  <a16:creationId xmlns:a16="http://schemas.microsoft.com/office/drawing/2014/main" id="{7A66BE57-8953-4BCF-A651-9539B064C293}"/>
                </a:ext>
              </a:extLst>
            </p:cNvPr>
            <p:cNvCxnSpPr>
              <a:cxnSpLocks/>
            </p:cNvCxnSpPr>
            <p:nvPr/>
          </p:nvCxnSpPr>
          <p:spPr>
            <a:xfrm flipV="1">
              <a:off x="2310728" y="2000569"/>
              <a:ext cx="0" cy="147320"/>
            </a:xfrm>
            <a:prstGeom prst="line">
              <a:avLst/>
            </a:prstGeom>
            <a:ln/>
          </p:spPr>
          <p:style>
            <a:lnRef idx="2">
              <a:schemeClr val="dk1"/>
            </a:lnRef>
            <a:fillRef idx="1">
              <a:schemeClr val="lt1"/>
            </a:fillRef>
            <a:effectRef idx="0">
              <a:schemeClr val="dk1"/>
            </a:effectRef>
            <a:fontRef idx="minor">
              <a:schemeClr val="dk1"/>
            </a:fontRef>
          </p:style>
        </p:cxnSp>
        <p:cxnSp>
          <p:nvCxnSpPr>
            <p:cNvPr id="50" name="Straight Connector 49">
              <a:extLst>
                <a:ext uri="{FF2B5EF4-FFF2-40B4-BE49-F238E27FC236}">
                  <a16:creationId xmlns:a16="http://schemas.microsoft.com/office/drawing/2014/main" id="{464AE772-69B2-47B2-A3F8-A851F154BB0B}"/>
                </a:ext>
              </a:extLst>
            </p:cNvPr>
            <p:cNvCxnSpPr>
              <a:cxnSpLocks/>
            </p:cNvCxnSpPr>
            <p:nvPr/>
          </p:nvCxnSpPr>
          <p:spPr>
            <a:xfrm flipV="1">
              <a:off x="2691570" y="2000569"/>
              <a:ext cx="0" cy="147320"/>
            </a:xfrm>
            <a:prstGeom prst="line">
              <a:avLst/>
            </a:prstGeom>
            <a:ln/>
          </p:spPr>
          <p:style>
            <a:lnRef idx="2">
              <a:schemeClr val="dk1"/>
            </a:lnRef>
            <a:fillRef idx="1">
              <a:schemeClr val="lt1"/>
            </a:fillRef>
            <a:effectRef idx="0">
              <a:schemeClr val="dk1"/>
            </a:effectRef>
            <a:fontRef idx="minor">
              <a:schemeClr val="dk1"/>
            </a:fontRef>
          </p:style>
        </p:cxnSp>
        <p:cxnSp>
          <p:nvCxnSpPr>
            <p:cNvPr id="51" name="Straight Connector 50">
              <a:extLst>
                <a:ext uri="{FF2B5EF4-FFF2-40B4-BE49-F238E27FC236}">
                  <a16:creationId xmlns:a16="http://schemas.microsoft.com/office/drawing/2014/main" id="{8CC6120D-87C8-447F-9C20-6192429D7A1E}"/>
                </a:ext>
              </a:extLst>
            </p:cNvPr>
            <p:cNvCxnSpPr>
              <a:cxnSpLocks/>
            </p:cNvCxnSpPr>
            <p:nvPr/>
          </p:nvCxnSpPr>
          <p:spPr>
            <a:xfrm>
              <a:off x="2310729" y="2004335"/>
              <a:ext cx="382004" cy="0"/>
            </a:xfrm>
            <a:prstGeom prst="line">
              <a:avLst/>
            </a:prstGeom>
            <a:ln/>
          </p:spPr>
          <p:style>
            <a:lnRef idx="2">
              <a:schemeClr val="dk1"/>
            </a:lnRef>
            <a:fillRef idx="1">
              <a:schemeClr val="lt1"/>
            </a:fillRef>
            <a:effectRef idx="0">
              <a:schemeClr val="dk1"/>
            </a:effectRef>
            <a:fontRef idx="minor">
              <a:schemeClr val="dk1"/>
            </a:fontRef>
          </p:style>
        </p:cxnSp>
      </p:grpSp>
      <p:grpSp>
        <p:nvGrpSpPr>
          <p:cNvPr id="52" name="Group 51">
            <a:extLst>
              <a:ext uri="{FF2B5EF4-FFF2-40B4-BE49-F238E27FC236}">
                <a16:creationId xmlns:a16="http://schemas.microsoft.com/office/drawing/2014/main" id="{1BDE74A1-0CE3-4039-9FAB-C9A26D30280F}"/>
              </a:ext>
            </a:extLst>
          </p:cNvPr>
          <p:cNvGrpSpPr/>
          <p:nvPr/>
        </p:nvGrpSpPr>
        <p:grpSpPr>
          <a:xfrm rot="5400000">
            <a:off x="3333131" y="2381415"/>
            <a:ext cx="275905" cy="68789"/>
            <a:chOff x="2310728" y="2000569"/>
            <a:chExt cx="382005" cy="147320"/>
          </a:xfrm>
        </p:grpSpPr>
        <p:cxnSp>
          <p:nvCxnSpPr>
            <p:cNvPr id="53" name="Straight Connector 52">
              <a:extLst>
                <a:ext uri="{FF2B5EF4-FFF2-40B4-BE49-F238E27FC236}">
                  <a16:creationId xmlns:a16="http://schemas.microsoft.com/office/drawing/2014/main" id="{63A7FC9C-B50C-48B5-8042-3922F4928709}"/>
                </a:ext>
              </a:extLst>
            </p:cNvPr>
            <p:cNvCxnSpPr>
              <a:cxnSpLocks/>
            </p:cNvCxnSpPr>
            <p:nvPr/>
          </p:nvCxnSpPr>
          <p:spPr>
            <a:xfrm flipV="1">
              <a:off x="2310728" y="2000569"/>
              <a:ext cx="0" cy="147320"/>
            </a:xfrm>
            <a:prstGeom prst="line">
              <a:avLst/>
            </a:prstGeom>
            <a:ln/>
          </p:spPr>
          <p:style>
            <a:lnRef idx="2">
              <a:schemeClr val="dk1"/>
            </a:lnRef>
            <a:fillRef idx="1">
              <a:schemeClr val="lt1"/>
            </a:fillRef>
            <a:effectRef idx="0">
              <a:schemeClr val="dk1"/>
            </a:effectRef>
            <a:fontRef idx="minor">
              <a:schemeClr val="dk1"/>
            </a:fontRef>
          </p:style>
        </p:cxnSp>
        <p:cxnSp>
          <p:nvCxnSpPr>
            <p:cNvPr id="54" name="Straight Connector 53">
              <a:extLst>
                <a:ext uri="{FF2B5EF4-FFF2-40B4-BE49-F238E27FC236}">
                  <a16:creationId xmlns:a16="http://schemas.microsoft.com/office/drawing/2014/main" id="{7CA777BA-B742-42B7-8C3E-31C535283FAB}"/>
                </a:ext>
              </a:extLst>
            </p:cNvPr>
            <p:cNvCxnSpPr>
              <a:cxnSpLocks/>
            </p:cNvCxnSpPr>
            <p:nvPr/>
          </p:nvCxnSpPr>
          <p:spPr>
            <a:xfrm flipV="1">
              <a:off x="2691570" y="2000569"/>
              <a:ext cx="0" cy="147320"/>
            </a:xfrm>
            <a:prstGeom prst="line">
              <a:avLst/>
            </a:prstGeom>
            <a:ln/>
          </p:spPr>
          <p:style>
            <a:lnRef idx="2">
              <a:schemeClr val="dk1"/>
            </a:lnRef>
            <a:fillRef idx="1">
              <a:schemeClr val="lt1"/>
            </a:fillRef>
            <a:effectRef idx="0">
              <a:schemeClr val="dk1"/>
            </a:effectRef>
            <a:fontRef idx="minor">
              <a:schemeClr val="dk1"/>
            </a:fontRef>
          </p:style>
        </p:cxnSp>
        <p:cxnSp>
          <p:nvCxnSpPr>
            <p:cNvPr id="55" name="Straight Connector 54">
              <a:extLst>
                <a:ext uri="{FF2B5EF4-FFF2-40B4-BE49-F238E27FC236}">
                  <a16:creationId xmlns:a16="http://schemas.microsoft.com/office/drawing/2014/main" id="{10670CF2-A2FD-4D37-B132-0A36D989BCEE}"/>
                </a:ext>
              </a:extLst>
            </p:cNvPr>
            <p:cNvCxnSpPr>
              <a:cxnSpLocks/>
            </p:cNvCxnSpPr>
            <p:nvPr/>
          </p:nvCxnSpPr>
          <p:spPr>
            <a:xfrm>
              <a:off x="2310729" y="2004335"/>
              <a:ext cx="382004" cy="0"/>
            </a:xfrm>
            <a:prstGeom prst="line">
              <a:avLst/>
            </a:prstGeom>
            <a:ln/>
          </p:spPr>
          <p:style>
            <a:lnRef idx="2">
              <a:schemeClr val="dk1"/>
            </a:lnRef>
            <a:fillRef idx="1">
              <a:schemeClr val="lt1"/>
            </a:fillRef>
            <a:effectRef idx="0">
              <a:schemeClr val="dk1"/>
            </a:effectRef>
            <a:fontRef idx="minor">
              <a:schemeClr val="dk1"/>
            </a:fontRef>
          </p:style>
        </p:cxnSp>
      </p:grpSp>
      <p:graphicFrame>
        <p:nvGraphicFramePr>
          <p:cNvPr id="57" name="Table 56">
            <a:extLst>
              <a:ext uri="{FF2B5EF4-FFF2-40B4-BE49-F238E27FC236}">
                <a16:creationId xmlns:a16="http://schemas.microsoft.com/office/drawing/2014/main" id="{DAEF1A6C-8889-403E-84C8-512C3E35FDF3}"/>
              </a:ext>
            </a:extLst>
          </p:cNvPr>
          <p:cNvGraphicFramePr>
            <a:graphicFrameLocks/>
          </p:cNvGraphicFramePr>
          <p:nvPr/>
        </p:nvGraphicFramePr>
        <p:xfrm>
          <a:off x="4517160" y="2424958"/>
          <a:ext cx="4376458" cy="1591056"/>
        </p:xfrm>
        <a:graphic>
          <a:graphicData uri="http://schemas.openxmlformats.org/drawingml/2006/table">
            <a:tbl>
              <a:tblPr firstRow="1">
                <a:tableStyleId>{1E171933-4619-4E11-9A3F-F7608DF75F80}</a:tableStyleId>
              </a:tblPr>
              <a:tblGrid>
                <a:gridCol w="2209222">
                  <a:extLst>
                    <a:ext uri="{9D8B030D-6E8A-4147-A177-3AD203B41FA5}">
                      <a16:colId xmlns:a16="http://schemas.microsoft.com/office/drawing/2014/main" val="3622133593"/>
                    </a:ext>
                  </a:extLst>
                </a:gridCol>
                <a:gridCol w="1025237">
                  <a:extLst>
                    <a:ext uri="{9D8B030D-6E8A-4147-A177-3AD203B41FA5}">
                      <a16:colId xmlns:a16="http://schemas.microsoft.com/office/drawing/2014/main" val="1437433154"/>
                    </a:ext>
                  </a:extLst>
                </a:gridCol>
                <a:gridCol w="1141999">
                  <a:extLst>
                    <a:ext uri="{9D8B030D-6E8A-4147-A177-3AD203B41FA5}">
                      <a16:colId xmlns:a16="http://schemas.microsoft.com/office/drawing/2014/main" val="1274134302"/>
                    </a:ext>
                  </a:extLst>
                </a:gridCol>
              </a:tblGrid>
              <a:tr h="397764">
                <a:tc>
                  <a:txBody>
                    <a:bodyPr/>
                    <a:lstStyle/>
                    <a:p>
                      <a:pPr>
                        <a:lnSpc>
                          <a:spcPct val="90000"/>
                        </a:lnSpc>
                      </a:pPr>
                      <a:endParaRPr lang="en-GB" sz="12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200"/>
                        <a:t>XVd arm </a:t>
                      </a:r>
                    </a:p>
                    <a:p>
                      <a:pPr algn="ctr">
                        <a:lnSpc>
                          <a:spcPct val="90000"/>
                        </a:lnSpc>
                      </a:pPr>
                      <a:r>
                        <a:rPr lang="en-GB" sz="1200"/>
                        <a:t>(n = 195)</a:t>
                      </a:r>
                      <a:endParaRPr lang="en-GB" sz="1200" b="1">
                        <a:latin typeface="+mn-lt"/>
                        <a:cs typeface="Calibri" panose="020F0502020204030204" pitchFamily="34" charset="0"/>
                      </a:endParaRPr>
                    </a:p>
                  </a:txBody>
                  <a:tcPr marL="68580" marR="68580" marT="34290" marB="34290" anchor="ctr"/>
                </a:tc>
                <a:tc>
                  <a:txBody>
                    <a:bodyPr/>
                    <a:lstStyle/>
                    <a:p>
                      <a:pPr algn="ctr">
                        <a:lnSpc>
                          <a:spcPct val="90000"/>
                        </a:lnSpc>
                      </a:pPr>
                      <a:r>
                        <a:rPr lang="en-GB" sz="1200"/>
                        <a:t>Vd arm </a:t>
                      </a:r>
                    </a:p>
                    <a:p>
                      <a:pPr algn="ctr">
                        <a:lnSpc>
                          <a:spcPct val="90000"/>
                        </a:lnSpc>
                      </a:pPr>
                      <a:r>
                        <a:rPr lang="en-GB" sz="1200"/>
                        <a:t>(n = 207)</a:t>
                      </a:r>
                      <a:endParaRPr lang="en-GB" sz="1200" b="1">
                        <a:latin typeface="+mn-lt"/>
                        <a:cs typeface="Calibri" panose="020F0502020204030204" pitchFamily="34" charset="0"/>
                      </a:endParaRPr>
                    </a:p>
                  </a:txBody>
                  <a:tcPr marL="68580" marR="68580" marT="34290" marB="34290" anchor="ctr"/>
                </a:tc>
                <a:extLst>
                  <a:ext uri="{0D108BD9-81ED-4DB2-BD59-A6C34878D82A}">
                    <a16:rowId xmlns:a16="http://schemas.microsoft.com/office/drawing/2014/main" val="3518521766"/>
                  </a:ext>
                </a:extLst>
              </a:tr>
              <a:tr h="397764">
                <a:tc>
                  <a:txBody>
                    <a:bodyPr/>
                    <a:lstStyle/>
                    <a:p>
                      <a:pPr>
                        <a:lnSpc>
                          <a:spcPct val="90000"/>
                        </a:lnSpc>
                      </a:pPr>
                      <a:r>
                        <a:rPr kumimoji="0" lang="en-GB" sz="1200" b="1" u="none" strike="noStrike" kern="1200" cap="none" spc="0" normalizeH="0" baseline="0">
                          <a:ln>
                            <a:noFill/>
                          </a:ln>
                          <a:solidFill>
                            <a:schemeClr val="dk1"/>
                          </a:solidFill>
                          <a:effectLst/>
                          <a:uLnTx/>
                          <a:uFillTx/>
                          <a:latin typeface="+mn-lt"/>
                          <a:ea typeface="+mn-ea"/>
                          <a:cs typeface="+mn-cs"/>
                        </a:rPr>
                        <a:t>Median Time to Response, months</a:t>
                      </a:r>
                    </a:p>
                  </a:txBody>
                  <a:tcPr marL="68580" marR="68580" marT="34290" marB="34290" anchor="ctr"/>
                </a:tc>
                <a:tc>
                  <a:txBody>
                    <a:bodyPr/>
                    <a:lstStyle/>
                    <a:p>
                      <a:pPr algn="ctr" rtl="0" fontAlgn="base"/>
                      <a:r>
                        <a:rPr kumimoji="0" lang="en-GB" sz="1200" u="none" strike="noStrike" kern="1200" cap="none" spc="0" normalizeH="0" baseline="0">
                          <a:ln>
                            <a:noFill/>
                          </a:ln>
                          <a:solidFill>
                            <a:schemeClr val="dk1"/>
                          </a:solidFill>
                          <a:effectLst/>
                          <a:uLnTx/>
                          <a:uFillTx/>
                          <a:latin typeface="+mn-lt"/>
                          <a:ea typeface="+mn-ea"/>
                          <a:cs typeface="+mn-cs"/>
                        </a:rPr>
                        <a:t>1.1</a:t>
                      </a:r>
                    </a:p>
                  </a:txBody>
                  <a:tcPr marL="68580" marR="68580" marT="34290" marB="34290" anchor="ctr"/>
                </a:tc>
                <a:tc>
                  <a:txBody>
                    <a:bodyPr/>
                    <a:lstStyle/>
                    <a:p>
                      <a:pPr algn="ctr" rtl="0" fontAlgn="base"/>
                      <a:r>
                        <a:rPr kumimoji="0" lang="en-GB" sz="1200" u="none" strike="noStrike" kern="1200" cap="none" spc="0" normalizeH="0" baseline="0">
                          <a:ln>
                            <a:noFill/>
                          </a:ln>
                          <a:solidFill>
                            <a:schemeClr val="dk1"/>
                          </a:solidFill>
                          <a:effectLst/>
                          <a:uLnTx/>
                          <a:uFillTx/>
                          <a:latin typeface="+mn-lt"/>
                          <a:ea typeface="+mn-ea"/>
                          <a:cs typeface="+mn-cs"/>
                        </a:rPr>
                        <a:t>1.4</a:t>
                      </a:r>
                    </a:p>
                  </a:txBody>
                  <a:tcPr marL="68580" marR="68580" marT="34290" marB="34290" anchor="ctr"/>
                </a:tc>
                <a:extLst>
                  <a:ext uri="{0D108BD9-81ED-4DB2-BD59-A6C34878D82A}">
                    <a16:rowId xmlns:a16="http://schemas.microsoft.com/office/drawing/2014/main" val="2236256001"/>
                  </a:ext>
                </a:extLst>
              </a:tr>
              <a:tr h="397764">
                <a:tc>
                  <a:txBody>
                    <a:bodyPr/>
                    <a:lstStyle/>
                    <a:p>
                      <a:pPr>
                        <a:lnSpc>
                          <a:spcPct val="90000"/>
                        </a:lnSpc>
                      </a:pPr>
                      <a:r>
                        <a:rPr kumimoji="0" lang="en-GB" sz="1200" b="1" u="none" strike="noStrike" kern="1200" cap="none" spc="0" normalizeH="0" baseline="0">
                          <a:ln>
                            <a:noFill/>
                          </a:ln>
                          <a:solidFill>
                            <a:schemeClr val="dk1"/>
                          </a:solidFill>
                          <a:effectLst/>
                          <a:uLnTx/>
                          <a:uFillTx/>
                          <a:latin typeface="+mn-lt"/>
                          <a:ea typeface="+mn-ea"/>
                          <a:cs typeface="+mn-cs"/>
                        </a:rPr>
                        <a:t>Median Duration of Response, months</a:t>
                      </a:r>
                      <a:endParaRPr kumimoji="0" lang="en-GB" sz="1200" b="1" u="none" strike="noStrike" kern="1200" cap="none" spc="0" normalizeH="0" baseline="30000">
                        <a:ln>
                          <a:noFill/>
                        </a:ln>
                        <a:solidFill>
                          <a:schemeClr val="dk1"/>
                        </a:solidFill>
                        <a:effectLst/>
                        <a:uLnTx/>
                        <a:uFillTx/>
                        <a:latin typeface="+mn-lt"/>
                        <a:ea typeface="+mn-ea"/>
                        <a:cs typeface="+mn-cs"/>
                      </a:endParaRPr>
                    </a:p>
                  </a:txBody>
                  <a:tcPr marL="68580" marR="68580" marT="34290" marB="3429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u="none" strike="noStrike" kern="1200" cap="none" spc="0" normalizeH="0" baseline="0" noProof="0">
                          <a:ln>
                            <a:noFill/>
                          </a:ln>
                          <a:solidFill>
                            <a:schemeClr val="dk1"/>
                          </a:solidFill>
                          <a:effectLst/>
                          <a:uLnTx/>
                          <a:uFillTx/>
                          <a:latin typeface="+mn-lt"/>
                          <a:ea typeface="+mn-ea"/>
                          <a:cs typeface="+mn-cs"/>
                        </a:rPr>
                        <a:t>20.3</a:t>
                      </a:r>
                    </a:p>
                  </a:txBody>
                  <a:tcPr marL="68580" marR="68580" marT="34290" marB="3429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u="none" strike="noStrike" kern="1200" cap="none" spc="0" normalizeH="0" baseline="0" noProof="0">
                          <a:ln>
                            <a:noFill/>
                          </a:ln>
                          <a:solidFill>
                            <a:schemeClr val="dk1"/>
                          </a:solidFill>
                          <a:effectLst/>
                          <a:uLnTx/>
                          <a:uFillTx/>
                          <a:latin typeface="+mn-lt"/>
                          <a:ea typeface="+mn-ea"/>
                          <a:cs typeface="+mn-cs"/>
                        </a:rPr>
                        <a:t>12.9</a:t>
                      </a:r>
                    </a:p>
                  </a:txBody>
                  <a:tcPr marL="68580" marR="68580" marT="34290" marB="34290" anchor="ctr"/>
                </a:tc>
                <a:extLst>
                  <a:ext uri="{0D108BD9-81ED-4DB2-BD59-A6C34878D82A}">
                    <a16:rowId xmlns:a16="http://schemas.microsoft.com/office/drawing/2014/main" val="1392560612"/>
                  </a:ext>
                </a:extLst>
              </a:tr>
              <a:tr h="397764">
                <a:tc>
                  <a:txBody>
                    <a:bodyPr/>
                    <a:lstStyle/>
                    <a:p>
                      <a:pPr>
                        <a:lnSpc>
                          <a:spcPct val="90000"/>
                        </a:lnSpc>
                      </a:pPr>
                      <a:r>
                        <a:rPr kumimoji="0" lang="en-GB" sz="1200" b="1" u="none" strike="noStrike" kern="1200" cap="none" spc="0" normalizeH="0" baseline="0">
                          <a:ln>
                            <a:noFill/>
                          </a:ln>
                          <a:solidFill>
                            <a:schemeClr val="dk1"/>
                          </a:solidFill>
                          <a:effectLst/>
                          <a:uLnTx/>
                          <a:uFillTx/>
                          <a:latin typeface="+mn-lt"/>
                          <a:ea typeface="+mn-ea"/>
                          <a:cs typeface="+mn-cs"/>
                        </a:rPr>
                        <a:t>Median Time to Next Treatment, months</a:t>
                      </a:r>
                    </a:p>
                  </a:txBody>
                  <a:tcPr marL="68580" marR="68580" marT="34290" marB="3429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u="none" strike="noStrike" kern="1200" cap="none" spc="0" normalizeH="0" baseline="0" noProof="0">
                          <a:ln>
                            <a:noFill/>
                          </a:ln>
                          <a:solidFill>
                            <a:schemeClr val="dk1"/>
                          </a:solidFill>
                          <a:effectLst/>
                          <a:uLnTx/>
                          <a:uFillTx/>
                          <a:latin typeface="+mn-lt"/>
                          <a:ea typeface="+mn-ea"/>
                          <a:cs typeface="+mn-cs"/>
                        </a:rPr>
                        <a:t>16.1</a:t>
                      </a:r>
                    </a:p>
                  </a:txBody>
                  <a:tcPr marL="68580" marR="68580" marT="34290" marB="3429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200" u="none" strike="noStrike" kern="1200" cap="none" spc="0" normalizeH="0" baseline="0" noProof="0">
                          <a:ln>
                            <a:noFill/>
                          </a:ln>
                          <a:solidFill>
                            <a:schemeClr val="dk1"/>
                          </a:solidFill>
                          <a:effectLst/>
                          <a:uLnTx/>
                          <a:uFillTx/>
                          <a:latin typeface="+mn-lt"/>
                          <a:ea typeface="+mn-ea"/>
                          <a:cs typeface="+mn-cs"/>
                        </a:rPr>
                        <a:t>10.8</a:t>
                      </a:r>
                    </a:p>
                  </a:txBody>
                  <a:tcPr marL="68580" marR="68580" marT="34290" marB="34290" anchor="ctr"/>
                </a:tc>
                <a:extLst>
                  <a:ext uri="{0D108BD9-81ED-4DB2-BD59-A6C34878D82A}">
                    <a16:rowId xmlns:a16="http://schemas.microsoft.com/office/drawing/2014/main" val="1066840613"/>
                  </a:ext>
                </a:extLst>
              </a:tr>
            </a:tbl>
          </a:graphicData>
        </a:graphic>
      </p:graphicFrame>
      <p:sp>
        <p:nvSpPr>
          <p:cNvPr id="58" name="Rectangle: Rounded Corners 57">
            <a:extLst>
              <a:ext uri="{FF2B5EF4-FFF2-40B4-BE49-F238E27FC236}">
                <a16:creationId xmlns:a16="http://schemas.microsoft.com/office/drawing/2014/main" id="{A1684812-EC0F-4345-81E0-AE2A2385F368}"/>
              </a:ext>
            </a:extLst>
          </p:cNvPr>
          <p:cNvSpPr/>
          <p:nvPr/>
        </p:nvSpPr>
        <p:spPr>
          <a:xfrm>
            <a:off x="4469240" y="829900"/>
            <a:ext cx="4423544" cy="1512974"/>
          </a:xfrm>
          <a:prstGeom prst="roundRect">
            <a:avLst/>
          </a:prstGeom>
          <a:noFill/>
          <a:ln w="285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t"/>
          <a:lstStyle/>
          <a:p>
            <a:pPr marL="214313" indent="-214313" defTabSz="685651" fontAlgn="auto">
              <a:spcBef>
                <a:spcPts val="0"/>
              </a:spcBef>
              <a:spcAft>
                <a:spcPts val="0"/>
              </a:spcAft>
              <a:buFont typeface="Arial" panose="020B0604020202020204" pitchFamily="34" charset="0"/>
              <a:buChar char="•"/>
              <a:defRPr/>
            </a:pPr>
            <a:r>
              <a:rPr lang="en-US" sz="1200">
                <a:solidFill>
                  <a:srgbClr val="000000"/>
                </a:solidFill>
                <a:latin typeface="Arial"/>
                <a:cs typeface="Arial" panose="020B0604020202020204" pitchFamily="34" charset="0"/>
              </a:rPr>
              <a:t>Key evidence of deep responses:</a:t>
            </a:r>
          </a:p>
          <a:p>
            <a:pPr marL="600075" lvl="1" indent="-257175" defTabSz="685651" fontAlgn="auto">
              <a:spcBef>
                <a:spcPts val="0"/>
              </a:spcBef>
              <a:spcAft>
                <a:spcPts val="0"/>
              </a:spcAft>
              <a:buFont typeface="Wingdings" panose="05000000000000000000" pitchFamily="2" charset="2"/>
              <a:buChar char="Ø"/>
              <a:defRPr/>
            </a:pPr>
            <a:r>
              <a:rPr lang="en-US" sz="1050">
                <a:solidFill>
                  <a:srgbClr val="000000"/>
                </a:solidFill>
                <a:latin typeface="Arial"/>
                <a:cs typeface="Arial" panose="020B0604020202020204" pitchFamily="34" charset="0"/>
              </a:rPr>
              <a:t>≥VGPR </a:t>
            </a:r>
            <a:r>
              <a:rPr lang="en-US" sz="1050" i="1">
                <a:solidFill>
                  <a:srgbClr val="000000"/>
                </a:solidFill>
                <a:latin typeface="Arial"/>
                <a:cs typeface="Arial" panose="020B0604020202020204" pitchFamily="34" charset="0"/>
              </a:rPr>
              <a:t>P = </a:t>
            </a:r>
            <a:r>
              <a:rPr lang="en-US" sz="1050">
                <a:solidFill>
                  <a:srgbClr val="000000"/>
                </a:solidFill>
                <a:latin typeface="Arial"/>
                <a:cs typeface="Arial" panose="020B0604020202020204" pitchFamily="34" charset="0"/>
              </a:rPr>
              <a:t>.0082</a:t>
            </a:r>
            <a:r>
              <a:rPr lang="en-US" sz="1050" baseline="30000">
                <a:solidFill>
                  <a:srgbClr val="000000"/>
                </a:solidFill>
                <a:latin typeface="Arial"/>
                <a:cs typeface="Arial" panose="020B0604020202020204" pitchFamily="34" charset="0"/>
              </a:rPr>
              <a:t>*</a:t>
            </a:r>
          </a:p>
          <a:p>
            <a:pPr marL="600075" lvl="1" indent="-257175" defTabSz="685651" fontAlgn="auto">
              <a:spcBef>
                <a:spcPts val="0"/>
              </a:spcBef>
              <a:spcAft>
                <a:spcPts val="0"/>
              </a:spcAft>
              <a:buFont typeface="Wingdings" panose="05000000000000000000" pitchFamily="2" charset="2"/>
              <a:buChar char="Ø"/>
              <a:defRPr/>
            </a:pPr>
            <a:r>
              <a:rPr lang="en-US" sz="1050">
                <a:solidFill>
                  <a:srgbClr val="000000"/>
                </a:solidFill>
                <a:latin typeface="Arial"/>
                <a:cs typeface="Arial" panose="020B0604020202020204" pitchFamily="34" charset="0"/>
              </a:rPr>
              <a:t>6% absolute difference in ≥CR</a:t>
            </a:r>
          </a:p>
          <a:p>
            <a:pPr defTabSz="685651" fontAlgn="auto">
              <a:spcBef>
                <a:spcPts val="0"/>
              </a:spcBef>
              <a:spcAft>
                <a:spcPts val="0"/>
              </a:spcAft>
              <a:defRPr/>
            </a:pPr>
            <a:endParaRPr lang="en-US" sz="1050">
              <a:solidFill>
                <a:srgbClr val="000000"/>
              </a:solidFill>
              <a:latin typeface="Arial"/>
              <a:cs typeface="Arial" panose="020B0604020202020204" pitchFamily="34" charset="0"/>
            </a:endParaRPr>
          </a:p>
          <a:p>
            <a:pPr marL="214313" indent="-214313" defTabSz="685651" fontAlgn="auto">
              <a:spcBef>
                <a:spcPts val="0"/>
              </a:spcBef>
              <a:spcAft>
                <a:spcPts val="0"/>
              </a:spcAft>
              <a:buFont typeface="Arial" panose="020B0604020202020204" pitchFamily="34" charset="0"/>
              <a:buChar char="•"/>
              <a:defRPr/>
            </a:pPr>
            <a:r>
              <a:rPr lang="en-US" sz="1200">
                <a:solidFill>
                  <a:srgbClr val="000000"/>
                </a:solidFill>
                <a:latin typeface="Arial"/>
                <a:cs typeface="Arial" panose="020B0604020202020204" pitchFamily="34" charset="0"/>
              </a:rPr>
              <a:t>Clinical benefit was evident in the </a:t>
            </a:r>
            <a:r>
              <a:rPr lang="en-US" sz="1200" err="1">
                <a:solidFill>
                  <a:srgbClr val="000000"/>
                </a:solidFill>
                <a:latin typeface="Arial"/>
                <a:cs typeface="Arial" panose="020B0604020202020204" pitchFamily="34" charset="0"/>
              </a:rPr>
              <a:t>XVd</a:t>
            </a:r>
            <a:r>
              <a:rPr lang="en-US" sz="1200">
                <a:solidFill>
                  <a:srgbClr val="000000"/>
                </a:solidFill>
                <a:latin typeface="Arial"/>
                <a:cs typeface="Arial" panose="020B0604020202020204" pitchFamily="34" charset="0"/>
              </a:rPr>
              <a:t> arm vs the Vd arm:</a:t>
            </a:r>
            <a:endParaRPr lang="en-GB" sz="1200" baseline="30000">
              <a:solidFill>
                <a:srgbClr val="000000"/>
              </a:solidFill>
              <a:latin typeface="Arial"/>
              <a:cs typeface="Arial" panose="020B0604020202020204" pitchFamily="34" charset="0"/>
            </a:endParaRPr>
          </a:p>
          <a:p>
            <a:pPr marL="600075" lvl="1" indent="-257175" defTabSz="685651" fontAlgn="auto">
              <a:spcBef>
                <a:spcPts val="0"/>
              </a:spcBef>
              <a:spcAft>
                <a:spcPts val="0"/>
              </a:spcAft>
              <a:buFont typeface="Wingdings" panose="05000000000000000000" pitchFamily="2" charset="2"/>
              <a:buChar char="Ø"/>
              <a:defRPr/>
            </a:pPr>
            <a:r>
              <a:rPr lang="en-US" sz="1050">
                <a:solidFill>
                  <a:srgbClr val="000000"/>
                </a:solidFill>
                <a:latin typeface="Arial"/>
                <a:cs typeface="Arial" panose="020B0604020202020204" pitchFamily="34" charset="0"/>
              </a:rPr>
              <a:t>Proportion of patients with progressive disease: 0.5% in the </a:t>
            </a:r>
            <a:r>
              <a:rPr lang="en-US" sz="1050" err="1">
                <a:solidFill>
                  <a:srgbClr val="000000"/>
                </a:solidFill>
                <a:latin typeface="Arial"/>
                <a:cs typeface="Arial" panose="020B0604020202020204" pitchFamily="34" charset="0"/>
              </a:rPr>
              <a:t>XVd</a:t>
            </a:r>
            <a:r>
              <a:rPr lang="en-US" sz="1050">
                <a:solidFill>
                  <a:srgbClr val="000000"/>
                </a:solidFill>
                <a:latin typeface="Arial"/>
                <a:cs typeface="Arial" panose="020B0604020202020204" pitchFamily="34" charset="0"/>
              </a:rPr>
              <a:t> arm vs 5% in the Vd arm</a:t>
            </a:r>
          </a:p>
          <a:p>
            <a:pPr defTabSz="685651" fontAlgn="auto">
              <a:spcBef>
                <a:spcPts val="0"/>
              </a:spcBef>
              <a:spcAft>
                <a:spcPts val="0"/>
              </a:spcAft>
              <a:defRPr/>
            </a:pPr>
            <a:endParaRPr lang="en-US" sz="1050">
              <a:solidFill>
                <a:srgbClr val="000000"/>
              </a:solidFill>
              <a:latin typeface="Arial"/>
              <a:cs typeface="Arial" panose="020B0604020202020204" pitchFamily="34" charset="0"/>
            </a:endParaRPr>
          </a:p>
          <a:p>
            <a:pPr defTabSz="685651" fontAlgn="auto">
              <a:spcBef>
                <a:spcPts val="0"/>
              </a:spcBef>
              <a:spcAft>
                <a:spcPts val="0"/>
              </a:spcAft>
              <a:defRPr/>
            </a:pPr>
            <a:endParaRPr lang="en-US" sz="1050">
              <a:solidFill>
                <a:srgbClr val="000000"/>
              </a:solidFill>
              <a:latin typeface="Arial"/>
              <a:cs typeface="Arial" panose="020B0604020202020204" pitchFamily="34" charset="0"/>
            </a:endParaRPr>
          </a:p>
          <a:p>
            <a:pPr defTabSz="685651" fontAlgn="auto">
              <a:spcBef>
                <a:spcPts val="0"/>
              </a:spcBef>
              <a:spcAft>
                <a:spcPts val="0"/>
              </a:spcAft>
              <a:defRPr/>
            </a:pPr>
            <a:endParaRPr lang="en-US" sz="1050">
              <a:solidFill>
                <a:srgbClr val="000000"/>
              </a:solidFill>
              <a:latin typeface="Arial"/>
              <a:cs typeface="Arial" panose="020B0604020202020204" pitchFamily="34" charset="0"/>
            </a:endParaRPr>
          </a:p>
        </p:txBody>
      </p:sp>
      <p:sp>
        <p:nvSpPr>
          <p:cNvPr id="6" name="TextBox 5">
            <a:extLst>
              <a:ext uri="{FF2B5EF4-FFF2-40B4-BE49-F238E27FC236}">
                <a16:creationId xmlns:a16="http://schemas.microsoft.com/office/drawing/2014/main" id="{1EAF4903-48F3-4EE5-ACA1-D5D975DAA192}"/>
              </a:ext>
            </a:extLst>
          </p:cNvPr>
          <p:cNvSpPr txBox="1"/>
          <p:nvPr/>
        </p:nvSpPr>
        <p:spPr>
          <a:xfrm>
            <a:off x="448480" y="906688"/>
            <a:ext cx="4068680" cy="253916"/>
          </a:xfrm>
          <a:prstGeom prst="rect">
            <a:avLst/>
          </a:prstGeom>
          <a:noFill/>
        </p:spPr>
        <p:txBody>
          <a:bodyPr wrap="square" rtlCol="0">
            <a:spAutoFit/>
          </a:bodyPr>
          <a:lstStyle/>
          <a:p>
            <a:pPr algn="ctr" defTabSz="685651" fontAlgn="auto">
              <a:spcBef>
                <a:spcPts val="0"/>
              </a:spcBef>
              <a:spcAft>
                <a:spcPts val="0"/>
              </a:spcAft>
              <a:defRPr/>
            </a:pPr>
            <a:r>
              <a:rPr lang="en-US" sz="1050" b="1">
                <a:solidFill>
                  <a:srgbClr val="000000"/>
                </a:solidFill>
                <a:latin typeface="Arial"/>
                <a:ea typeface="+mn-ea"/>
                <a:cs typeface="+mn-cs"/>
              </a:rPr>
              <a:t>Overall Response Rate</a:t>
            </a:r>
            <a:endParaRPr lang="en-US" sz="1050" b="1" baseline="30000">
              <a:solidFill>
                <a:srgbClr val="000000"/>
              </a:solidFill>
              <a:latin typeface="Arial"/>
              <a:ea typeface="+mn-ea"/>
              <a:cs typeface="+mn-cs"/>
            </a:endParaRPr>
          </a:p>
        </p:txBody>
      </p:sp>
      <p:sp>
        <p:nvSpPr>
          <p:cNvPr id="3" name="Slide Number Placeholder 2">
            <a:extLst>
              <a:ext uri="{FF2B5EF4-FFF2-40B4-BE49-F238E27FC236}">
                <a16:creationId xmlns:a16="http://schemas.microsoft.com/office/drawing/2014/main" id="{3B18C2A3-325C-4DE9-82E3-B3AF1627B8DC}"/>
              </a:ext>
            </a:extLst>
          </p:cNvPr>
          <p:cNvSpPr>
            <a:spLocks noGrp="1"/>
          </p:cNvSpPr>
          <p:nvPr>
            <p:ph type="sldNum" sz="quarter" idx="4"/>
          </p:nvPr>
        </p:nvSpPr>
        <p:spPr/>
        <p:txBody>
          <a:bodyPr/>
          <a:lstStyle/>
          <a:p>
            <a:pPr defTabSz="685651" fontAlgn="auto">
              <a:spcBef>
                <a:spcPts val="0"/>
              </a:spcBef>
              <a:spcAft>
                <a:spcPts val="0"/>
              </a:spcAft>
              <a:defRPr/>
            </a:pPr>
            <a:fld id="{ACACDCC2-A4AF-FB44-B2B2-D552A29314C5}" type="slidenum">
              <a:rPr lang="en-US">
                <a:solidFill>
                  <a:srgbClr val="000000"/>
                </a:solidFill>
                <a:latin typeface="Arial"/>
              </a:rPr>
              <a:pPr defTabSz="685651" fontAlgn="auto">
                <a:spcBef>
                  <a:spcPts val="0"/>
                </a:spcBef>
                <a:spcAft>
                  <a:spcPts val="0"/>
                </a:spcAft>
                <a:defRPr/>
              </a:pPr>
              <a:t>98</a:t>
            </a:fld>
            <a:endParaRPr lang="en-US">
              <a:solidFill>
                <a:srgbClr val="000000"/>
              </a:solidFill>
              <a:latin typeface="Arial"/>
            </a:endParaRPr>
          </a:p>
        </p:txBody>
      </p:sp>
    </p:spTree>
    <p:extLst>
      <p:ext uri="{BB962C8B-B14F-4D97-AF65-F5344CB8AC3E}">
        <p14:creationId xmlns:p14="http://schemas.microsoft.com/office/powerpoint/2010/main" val="28523319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C3A5-E7A1-456B-A59B-D524E44FA8A2}"/>
              </a:ext>
            </a:extLst>
          </p:cNvPr>
          <p:cNvSpPr>
            <a:spLocks noGrp="1"/>
          </p:cNvSpPr>
          <p:nvPr>
            <p:ph type="title"/>
          </p:nvPr>
        </p:nvSpPr>
        <p:spPr>
          <a:xfrm>
            <a:off x="284111" y="132916"/>
            <a:ext cx="8572500" cy="424732"/>
          </a:xfrm>
        </p:spPr>
        <p:txBody>
          <a:bodyPr/>
          <a:lstStyle/>
          <a:p>
            <a:r>
              <a:rPr lang="en-US" dirty="0"/>
              <a:t>MM TREATMENT LANDSCAPE: Response Rates </a:t>
            </a:r>
          </a:p>
        </p:txBody>
      </p:sp>
      <p:graphicFrame>
        <p:nvGraphicFramePr>
          <p:cNvPr id="7" name="Table 5">
            <a:extLst>
              <a:ext uri="{FF2B5EF4-FFF2-40B4-BE49-F238E27FC236}">
                <a16:creationId xmlns:a16="http://schemas.microsoft.com/office/drawing/2014/main" id="{CD63FE7E-8216-4655-A0E0-2B3D777BC107}"/>
              </a:ext>
            </a:extLst>
          </p:cNvPr>
          <p:cNvGraphicFramePr>
            <a:graphicFrameLocks noGrp="1"/>
          </p:cNvGraphicFramePr>
          <p:nvPr/>
        </p:nvGraphicFramePr>
        <p:xfrm>
          <a:off x="1861677" y="883492"/>
          <a:ext cx="5213971" cy="2553936"/>
        </p:xfrm>
        <a:graphic>
          <a:graphicData uri="http://schemas.openxmlformats.org/drawingml/2006/table">
            <a:tbl>
              <a:tblPr firstRow="1" bandRow="1">
                <a:tableStyleId>{9DCAF9ED-07DC-4A11-8D7F-57B35C25682E}</a:tableStyleId>
              </a:tblPr>
              <a:tblGrid>
                <a:gridCol w="1850812">
                  <a:extLst>
                    <a:ext uri="{9D8B030D-6E8A-4147-A177-3AD203B41FA5}">
                      <a16:colId xmlns:a16="http://schemas.microsoft.com/office/drawing/2014/main" val="4031754188"/>
                    </a:ext>
                  </a:extLst>
                </a:gridCol>
                <a:gridCol w="1637765">
                  <a:extLst>
                    <a:ext uri="{9D8B030D-6E8A-4147-A177-3AD203B41FA5}">
                      <a16:colId xmlns:a16="http://schemas.microsoft.com/office/drawing/2014/main" val="973173226"/>
                    </a:ext>
                  </a:extLst>
                </a:gridCol>
                <a:gridCol w="1725394">
                  <a:extLst>
                    <a:ext uri="{9D8B030D-6E8A-4147-A177-3AD203B41FA5}">
                      <a16:colId xmlns:a16="http://schemas.microsoft.com/office/drawing/2014/main" val="284847805"/>
                    </a:ext>
                  </a:extLst>
                </a:gridCol>
              </a:tblGrid>
              <a:tr h="480060">
                <a:tc>
                  <a:txBody>
                    <a:bodyPr/>
                    <a:lstStyle/>
                    <a:p>
                      <a:pPr algn="ctr"/>
                      <a:r>
                        <a:rPr lang="en-US" sz="1400" dirty="0">
                          <a:latin typeface="Arial Nova Cond" panose="020B0506020202020204" pitchFamily="34" charset="0"/>
                        </a:rPr>
                        <a:t>SVd</a:t>
                      </a:r>
                    </a:p>
                    <a:p>
                      <a:pPr algn="ctr"/>
                      <a:r>
                        <a:rPr lang="en-US" sz="1400" dirty="0">
                          <a:latin typeface="Arial Nova Cond" panose="020B0506020202020204" pitchFamily="34" charset="0"/>
                        </a:rPr>
                        <a:t>(BOSTON)</a:t>
                      </a:r>
                      <a:r>
                        <a:rPr lang="en-US" sz="1400" b="1" baseline="30000" dirty="0">
                          <a:latin typeface="Arial Nova Cond" panose="020B0506020202020204" pitchFamily="34" charset="0"/>
                        </a:rPr>
                        <a:t>1</a:t>
                      </a:r>
                      <a:endParaRPr lang="en-US" sz="1400" dirty="0">
                        <a:latin typeface="Arial Nova Cond" panose="020B0506020202020204" pitchFamily="34" charset="0"/>
                      </a:endParaRPr>
                    </a:p>
                  </a:txBody>
                  <a:tcPr marL="68580" marR="68580" marT="34290" marB="34290">
                    <a:solidFill>
                      <a:srgbClr val="002060"/>
                    </a:solidFill>
                  </a:tcPr>
                </a:tc>
                <a:tc>
                  <a:txBody>
                    <a:bodyPr/>
                    <a:lstStyle/>
                    <a:p>
                      <a:pPr algn="ctr"/>
                      <a:r>
                        <a:rPr lang="en-US" sz="1400" dirty="0" err="1">
                          <a:latin typeface="Arial Nova Cond" panose="020B0506020202020204" pitchFamily="34" charset="0"/>
                        </a:rPr>
                        <a:t>PVd</a:t>
                      </a:r>
                      <a:endParaRPr lang="en-US" sz="1400" dirty="0">
                        <a:latin typeface="Arial Nova Cond" panose="020B0506020202020204" pitchFamily="34" charset="0"/>
                      </a:endParaRPr>
                    </a:p>
                    <a:p>
                      <a:pPr algn="ctr"/>
                      <a:r>
                        <a:rPr lang="en-US" sz="1400" dirty="0">
                          <a:latin typeface="Arial Nova Cond" panose="020B0506020202020204" pitchFamily="34" charset="0"/>
                        </a:rPr>
                        <a:t>(OPTIMISMM)</a:t>
                      </a:r>
                      <a:r>
                        <a:rPr lang="en-US" sz="1400" b="1" baseline="30000" dirty="0">
                          <a:latin typeface="Arial Nova Cond" panose="020B0506020202020204" pitchFamily="34" charset="0"/>
                        </a:rPr>
                        <a:t>2</a:t>
                      </a:r>
                      <a:endParaRPr lang="en-US" sz="1400" dirty="0">
                        <a:latin typeface="Arial Nova Cond" panose="020B0506020202020204" pitchFamily="34" charset="0"/>
                      </a:endParaRPr>
                    </a:p>
                  </a:txBody>
                  <a:tcPr marL="68580" marR="68580" marT="34290" marB="34290">
                    <a:solidFill>
                      <a:srgbClr val="002060"/>
                    </a:solidFill>
                  </a:tcPr>
                </a:tc>
                <a:tc>
                  <a:txBody>
                    <a:bodyPr/>
                    <a:lstStyle/>
                    <a:p>
                      <a:pPr algn="ctr"/>
                      <a:r>
                        <a:rPr lang="en-US" sz="1400" dirty="0">
                          <a:latin typeface="Arial Nova Cond" panose="020B0506020202020204" pitchFamily="34" charset="0"/>
                        </a:rPr>
                        <a:t>DVd</a:t>
                      </a:r>
                    </a:p>
                    <a:p>
                      <a:pPr algn="ctr"/>
                      <a:r>
                        <a:rPr lang="en-US" sz="1400" dirty="0">
                          <a:latin typeface="Arial Nova Cond" panose="020B0506020202020204" pitchFamily="34" charset="0"/>
                        </a:rPr>
                        <a:t>(CASTOR)</a:t>
                      </a:r>
                      <a:r>
                        <a:rPr lang="en-US" sz="1400" b="1" baseline="30000" dirty="0">
                          <a:latin typeface="Arial Nova Cond" panose="020B0506020202020204" pitchFamily="34" charset="0"/>
                        </a:rPr>
                        <a:t>3</a:t>
                      </a:r>
                      <a:endParaRPr lang="en-US" sz="1400" dirty="0">
                        <a:latin typeface="Arial Nova Cond" panose="020B0506020202020204" pitchFamily="34" charset="0"/>
                      </a:endParaRPr>
                    </a:p>
                  </a:txBody>
                  <a:tcPr marL="68580" marR="68580" marT="34290" marB="34290">
                    <a:solidFill>
                      <a:srgbClr val="002060"/>
                    </a:solidFill>
                  </a:tcPr>
                </a:tc>
                <a:extLst>
                  <a:ext uri="{0D108BD9-81ED-4DB2-BD59-A6C34878D82A}">
                    <a16:rowId xmlns:a16="http://schemas.microsoft.com/office/drawing/2014/main" val="1861241176"/>
                  </a:ext>
                </a:extLst>
              </a:tr>
              <a:tr h="2058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Nova Cond" panose="020B0506020202020204" pitchFamily="34" charset="0"/>
                        </a:rPr>
                        <a:t>[SVd] 76.4% ORR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latin typeface="Arial Nova Cond" panose="020B0506020202020204" pitchFamily="34" charset="0"/>
                        </a:rPr>
                        <a:t>[Vd] 62.3% ORR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latin typeface="Arial Nova Cond" panose="020B0506020202020204" pitchFamily="34" charset="0"/>
                      </a:endParaRPr>
                    </a:p>
                    <a:p>
                      <a:r>
                        <a:rPr lang="en-US" sz="1200" b="0" i="0" dirty="0">
                          <a:latin typeface="Arial Nova Cond" panose="020B0506020202020204" pitchFamily="34" charset="0"/>
                        </a:rPr>
                        <a:t>[SVd]16.9% CR      </a:t>
                      </a:r>
                    </a:p>
                    <a:p>
                      <a:r>
                        <a:rPr lang="en-US" sz="1200" b="0" i="0" dirty="0">
                          <a:latin typeface="Arial Nova Cond" panose="020B0506020202020204" pitchFamily="34" charset="0"/>
                        </a:rPr>
                        <a:t>[Vd] 10.6% CR</a:t>
                      </a:r>
                    </a:p>
                    <a:p>
                      <a:endParaRPr lang="en-US" sz="1200" b="0" i="0" dirty="0">
                        <a:latin typeface="Arial Nova Cond" panose="020B0506020202020204" pitchFamily="34" charset="0"/>
                      </a:endParaRPr>
                    </a:p>
                    <a:p>
                      <a:r>
                        <a:rPr lang="en-US" sz="1200" b="0" i="0" dirty="0">
                          <a:latin typeface="Arial Nova Cond" panose="020B0506020202020204" pitchFamily="34" charset="0"/>
                        </a:rPr>
                        <a:t>[</a:t>
                      </a:r>
                      <a:r>
                        <a:rPr lang="en-US" sz="1200" b="0" i="0" dirty="0" err="1">
                          <a:latin typeface="Arial Nova Cond" panose="020B0506020202020204" pitchFamily="34" charset="0"/>
                        </a:rPr>
                        <a:t>SVd</a:t>
                      </a:r>
                      <a:r>
                        <a:rPr lang="en-US" sz="1200" b="0" i="0" dirty="0">
                          <a:latin typeface="Arial Nova Cond" panose="020B0506020202020204" pitchFamily="34" charset="0"/>
                        </a:rPr>
                        <a:t>] 44.6% </a:t>
                      </a:r>
                      <a:r>
                        <a:rPr lang="en-US" sz="1200" b="0" i="0" dirty="0">
                          <a:latin typeface="Arial Nova Cond" panose="020B0506020202020204" pitchFamily="34" charset="0"/>
                          <a:cs typeface="Calibri" panose="020F0502020204030204" pitchFamily="34" charset="0"/>
                        </a:rPr>
                        <a:t>≥</a:t>
                      </a:r>
                      <a:r>
                        <a:rPr lang="en-US" sz="1200" b="0" i="0" dirty="0">
                          <a:latin typeface="Arial Nova Cond" panose="020B0506020202020204" pitchFamily="34" charset="0"/>
                        </a:rPr>
                        <a:t>VGPR</a:t>
                      </a:r>
                    </a:p>
                    <a:p>
                      <a:r>
                        <a:rPr lang="en-US" sz="1200" b="0" i="0" dirty="0">
                          <a:latin typeface="Arial Nova Cond" panose="020B0506020202020204" pitchFamily="34" charset="0"/>
                        </a:rPr>
                        <a:t>[</a:t>
                      </a:r>
                      <a:r>
                        <a:rPr lang="en-US" sz="1200" b="0" i="0" dirty="0" err="1">
                          <a:latin typeface="Arial Nova Cond" panose="020B0506020202020204" pitchFamily="34" charset="0"/>
                        </a:rPr>
                        <a:t>Vd</a:t>
                      </a:r>
                      <a:r>
                        <a:rPr lang="en-US" sz="1200" b="0" i="0" dirty="0">
                          <a:latin typeface="Arial Nova Cond" panose="020B0506020202020204" pitchFamily="34" charset="0"/>
                        </a:rPr>
                        <a:t>] 32.4% </a:t>
                      </a:r>
                      <a:r>
                        <a:rPr lang="en-US" sz="1200" b="0" i="0" dirty="0">
                          <a:latin typeface="Arial Nova Cond" panose="020B0506020202020204" pitchFamily="34" charset="0"/>
                          <a:cs typeface="Calibri" panose="020F0502020204030204" pitchFamily="34" charset="0"/>
                        </a:rPr>
                        <a:t>≥</a:t>
                      </a:r>
                      <a:r>
                        <a:rPr lang="en-US" sz="1200" b="0" i="0" dirty="0">
                          <a:latin typeface="Arial Nova Cond" panose="020B0506020202020204" pitchFamily="34" charset="0"/>
                        </a:rPr>
                        <a:t>VGPR</a:t>
                      </a:r>
                    </a:p>
                  </a:txBody>
                  <a:tcPr marL="68580" marR="68580" marT="34290" marB="34290">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PVd</a:t>
                      </a:r>
                      <a:r>
                        <a:rPr lang="en-US" sz="1200" i="0" dirty="0">
                          <a:latin typeface="Arial Nova Cond" panose="020B0506020202020204" pitchFamily="34" charset="0"/>
                        </a:rPr>
                        <a:t>] 82% ORR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Vd</a:t>
                      </a:r>
                      <a:r>
                        <a:rPr lang="en-US" sz="1200" i="0" dirty="0">
                          <a:latin typeface="Arial Nova Cond" panose="020B0506020202020204" pitchFamily="34" charset="0"/>
                        </a:rPr>
                        <a:t>] 50% ORR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rial Nova Con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PVd</a:t>
                      </a:r>
                      <a:r>
                        <a:rPr lang="en-US" sz="1200" i="0" dirty="0">
                          <a:latin typeface="Arial Nova Cond" panose="020B0506020202020204" pitchFamily="34" charset="0"/>
                        </a:rPr>
                        <a:t>] 12.5% CR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Vd</a:t>
                      </a:r>
                      <a:r>
                        <a:rPr lang="en-US" sz="1200" i="0" dirty="0">
                          <a:latin typeface="Arial Nova Cond" panose="020B0506020202020204" pitchFamily="34" charset="0"/>
                        </a:rPr>
                        <a:t>] 3.2% CR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rial Nova Cond" panose="020B0506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PVd</a:t>
                      </a:r>
                      <a:r>
                        <a:rPr lang="en-US" sz="1200" i="0" dirty="0">
                          <a:latin typeface="Arial Nova Cond" panose="020B0506020202020204" pitchFamily="34" charset="0"/>
                        </a:rPr>
                        <a:t>] 37% VGPR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Vd</a:t>
                      </a:r>
                      <a:r>
                        <a:rPr lang="en-US" sz="1200" i="0" dirty="0">
                          <a:latin typeface="Arial Nova Cond" panose="020B0506020202020204" pitchFamily="34" charset="0"/>
                        </a:rPr>
                        <a:t>] 14% VGPR</a:t>
                      </a:r>
                    </a:p>
                    <a:p>
                      <a:endParaRPr kumimoji="0" lang="en-GB" sz="1200" b="0" i="0" u="none" strike="noStrike" kern="1200" cap="none" spc="0" normalizeH="0" baseline="0" noProof="0" dirty="0">
                        <a:ln>
                          <a:noFill/>
                        </a:ln>
                        <a:solidFill>
                          <a:srgbClr val="000000">
                            <a:lumMod val="65000"/>
                            <a:lumOff val="35000"/>
                          </a:srgbClr>
                        </a:solidFill>
                        <a:effectLst/>
                        <a:uLnTx/>
                        <a:uFillTx/>
                        <a:latin typeface="Arial Nova Cond" panose="020B0506020202020204" pitchFamily="34" charset="0"/>
                        <a:ea typeface="+mn-ea"/>
                        <a:cs typeface="+mn-cs"/>
                      </a:endParaRPr>
                    </a:p>
                  </a:txBody>
                  <a:tcPr marL="68580" marR="68580" marT="34290" marB="34290">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a:t>
                      </a:r>
                      <a:r>
                        <a:rPr kumimoji="0" lang="en-US" sz="1200" b="0" i="0" u="none" strike="noStrike" kern="1200" cap="none" spc="0" normalizeH="0" baseline="0" noProof="0" dirty="0" err="1">
                          <a:ln>
                            <a:noFill/>
                          </a:ln>
                          <a:solidFill>
                            <a:srgbClr val="000000"/>
                          </a:solidFill>
                          <a:effectLst/>
                          <a:uLnTx/>
                          <a:uFillTx/>
                          <a:latin typeface="Arial Nova Cond" panose="020B0506020202020204" pitchFamily="34" charset="0"/>
                          <a:ea typeface="MS PGothic" panose="020B0600070205080204" pitchFamily="34" charset="-128"/>
                          <a:cs typeface="+mn-cs"/>
                        </a:rPr>
                        <a:t>DVd</a:t>
                      </a: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 83% ORR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a:t>
                      </a:r>
                      <a:r>
                        <a:rPr kumimoji="0" lang="en-US" sz="1200" b="0" i="0" u="none" strike="noStrike" kern="1200" cap="none" spc="0" normalizeH="0" baseline="0" noProof="0" dirty="0" err="1">
                          <a:ln>
                            <a:noFill/>
                          </a:ln>
                          <a:solidFill>
                            <a:srgbClr val="000000"/>
                          </a:solidFill>
                          <a:effectLst/>
                          <a:uLnTx/>
                          <a:uFillTx/>
                          <a:latin typeface="Arial Nova Cond" panose="020B0506020202020204" pitchFamily="34" charset="0"/>
                          <a:ea typeface="MS PGothic" panose="020B0600070205080204" pitchFamily="34" charset="-128"/>
                          <a:cs typeface="+mn-cs"/>
                        </a:rPr>
                        <a:t>Vd</a:t>
                      </a: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 63% ORR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a:t>
                      </a:r>
                      <a:r>
                        <a:rPr kumimoji="0" lang="en-US" sz="1200" b="0" i="0" u="none" strike="noStrike" kern="1200" cap="none" spc="0" normalizeH="0" baseline="0" noProof="0" dirty="0" err="1">
                          <a:ln>
                            <a:noFill/>
                          </a:ln>
                          <a:solidFill>
                            <a:srgbClr val="000000"/>
                          </a:solidFill>
                          <a:effectLst/>
                          <a:uLnTx/>
                          <a:uFillTx/>
                          <a:latin typeface="Arial Nova Cond" panose="020B0506020202020204" pitchFamily="34" charset="0"/>
                          <a:ea typeface="MS PGothic" panose="020B0600070205080204" pitchFamily="34" charset="-128"/>
                          <a:cs typeface="+mn-cs"/>
                        </a:rPr>
                        <a:t>DVd</a:t>
                      </a: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 19% CR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a:t>
                      </a:r>
                      <a:r>
                        <a:rPr kumimoji="0" lang="en-US" sz="1200" b="0" i="0" u="none" strike="noStrike" kern="1200" cap="none" spc="0" normalizeH="0" baseline="0" noProof="0" dirty="0" err="1">
                          <a:ln>
                            <a:noFill/>
                          </a:ln>
                          <a:solidFill>
                            <a:srgbClr val="000000"/>
                          </a:solidFill>
                          <a:effectLst/>
                          <a:uLnTx/>
                          <a:uFillTx/>
                          <a:latin typeface="Arial Nova Cond" panose="020B0506020202020204" pitchFamily="34" charset="0"/>
                          <a:ea typeface="MS PGothic" panose="020B0600070205080204" pitchFamily="34" charset="-128"/>
                          <a:cs typeface="+mn-cs"/>
                        </a:rPr>
                        <a:t>Vd</a:t>
                      </a:r>
                      <a:r>
                        <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rPr>
                        <a:t>] 9% CR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Nova Cond" panose="020B0506020202020204" pitchFamily="34" charset="0"/>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DVd</a:t>
                      </a:r>
                      <a:r>
                        <a:rPr lang="en-US" sz="1200" i="0" dirty="0">
                          <a:latin typeface="Arial Nova Cond" panose="020B0506020202020204" pitchFamily="34" charset="0"/>
                        </a:rPr>
                        <a:t>] 59% VGPR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Nova Cond" panose="020B0506020202020204" pitchFamily="34" charset="0"/>
                        </a:rPr>
                        <a:t>[</a:t>
                      </a:r>
                      <a:r>
                        <a:rPr lang="en-US" sz="1200" i="0" dirty="0" err="1">
                          <a:latin typeface="Arial Nova Cond" panose="020B0506020202020204" pitchFamily="34" charset="0"/>
                        </a:rPr>
                        <a:t>Vd</a:t>
                      </a:r>
                      <a:r>
                        <a:rPr lang="en-US" sz="1200" i="0" dirty="0">
                          <a:latin typeface="Arial Nova Cond" panose="020B0506020202020204" pitchFamily="34" charset="0"/>
                        </a:rPr>
                        <a:t>] 29% VGPR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lumMod val="65000"/>
                            <a:lumOff val="35000"/>
                          </a:srgbClr>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lumMod val="65000"/>
                            <a:lumOff val="35000"/>
                          </a:srgbClr>
                        </a:solidFill>
                        <a:effectLst/>
                        <a:uLnTx/>
                        <a:uFillTx/>
                        <a:latin typeface="Arial Nova Cond" panose="020B0506020202020204" pitchFamily="34" charset="0"/>
                        <a:ea typeface="+mn-ea"/>
                        <a:cs typeface="+mn-cs"/>
                      </a:endParaRPr>
                    </a:p>
                  </a:txBody>
                  <a:tcPr marL="68580" marR="68580" marT="34290" marB="34290">
                    <a:solidFill>
                      <a:schemeClr val="accent6"/>
                    </a:solidFill>
                  </a:tcPr>
                </a:tc>
                <a:extLst>
                  <a:ext uri="{0D108BD9-81ED-4DB2-BD59-A6C34878D82A}">
                    <a16:rowId xmlns:a16="http://schemas.microsoft.com/office/drawing/2014/main" val="2423185751"/>
                  </a:ext>
                </a:extLst>
              </a:tr>
            </a:tbl>
          </a:graphicData>
        </a:graphic>
      </p:graphicFrame>
      <p:sp>
        <p:nvSpPr>
          <p:cNvPr id="8" name="Rectangle 7">
            <a:extLst>
              <a:ext uri="{FF2B5EF4-FFF2-40B4-BE49-F238E27FC236}">
                <a16:creationId xmlns:a16="http://schemas.microsoft.com/office/drawing/2014/main" id="{4E02FC04-2E8E-4D97-9F72-93AC47BF86FE}"/>
              </a:ext>
            </a:extLst>
          </p:cNvPr>
          <p:cNvSpPr/>
          <p:nvPr/>
        </p:nvSpPr>
        <p:spPr>
          <a:xfrm>
            <a:off x="1861676" y="1830934"/>
            <a:ext cx="5213971" cy="6074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Trebuchet MS"/>
            </a:endParaRPr>
          </a:p>
        </p:txBody>
      </p:sp>
      <p:sp>
        <p:nvSpPr>
          <p:cNvPr id="5" name="TextBox 4">
            <a:extLst>
              <a:ext uri="{FF2B5EF4-FFF2-40B4-BE49-F238E27FC236}">
                <a16:creationId xmlns:a16="http://schemas.microsoft.com/office/drawing/2014/main" id="{64501643-A36C-44D5-BE07-1C2C23323BFE}"/>
              </a:ext>
            </a:extLst>
          </p:cNvPr>
          <p:cNvSpPr txBox="1"/>
          <p:nvPr/>
        </p:nvSpPr>
        <p:spPr>
          <a:xfrm>
            <a:off x="238388" y="3987109"/>
            <a:ext cx="3499222" cy="981038"/>
          </a:xfrm>
          <a:prstGeom prst="rect">
            <a:avLst/>
          </a:prstGeom>
          <a:noFill/>
        </p:spPr>
        <p:txBody>
          <a:bodyPr wrap="square" rtlCol="0">
            <a:spAutoFit/>
          </a:bodyPr>
          <a:lstStyle/>
          <a:p>
            <a:pPr marL="171450" indent="-171450" defTabSz="685800" fontAlgn="auto">
              <a:spcBef>
                <a:spcPts val="0"/>
              </a:spcBef>
              <a:spcAft>
                <a:spcPts val="0"/>
              </a:spcAft>
              <a:buFontTx/>
              <a:buAutoNum type="arabicPeriod"/>
              <a:defRPr/>
            </a:pPr>
            <a:r>
              <a:rPr lang="en-US" sz="825" dirty="0" err="1">
                <a:solidFill>
                  <a:srgbClr val="000000"/>
                </a:solidFill>
                <a:latin typeface="Arial"/>
                <a:ea typeface="+mn-ea"/>
                <a:cs typeface="+mn-cs"/>
              </a:rPr>
              <a:t>Dimopoulos</a:t>
            </a:r>
            <a:r>
              <a:rPr lang="en-US" sz="825" dirty="0">
                <a:solidFill>
                  <a:srgbClr val="000000"/>
                </a:solidFill>
                <a:latin typeface="Arial"/>
                <a:ea typeface="+mn-ea"/>
                <a:cs typeface="+mn-cs"/>
              </a:rPr>
              <a:t> MA, et al. ASCO 2020 Oral presentation. BOSTON.</a:t>
            </a:r>
          </a:p>
          <a:p>
            <a:pPr marL="171450" indent="-171450" defTabSz="685800" fontAlgn="auto">
              <a:spcBef>
                <a:spcPts val="0"/>
              </a:spcBef>
              <a:spcAft>
                <a:spcPts val="0"/>
              </a:spcAft>
              <a:buFontTx/>
              <a:buAutoNum type="arabicPeriod"/>
              <a:defRPr/>
            </a:pPr>
            <a:r>
              <a:rPr lang="en-US" sz="825" dirty="0">
                <a:solidFill>
                  <a:srgbClr val="000000"/>
                </a:solidFill>
                <a:latin typeface="Arial"/>
                <a:ea typeface="+mn-ea"/>
                <a:cs typeface="+mn-cs"/>
              </a:rPr>
              <a:t>Richardson P, et al, Lancet Oncol. 2019. OPTIMISMM. </a:t>
            </a:r>
          </a:p>
          <a:p>
            <a:pPr marL="171450" indent="-171450" defTabSz="685800" fontAlgn="auto">
              <a:spcBef>
                <a:spcPts val="0"/>
              </a:spcBef>
              <a:spcAft>
                <a:spcPts val="0"/>
              </a:spcAft>
              <a:buFontTx/>
              <a:buAutoNum type="arabicPeriod"/>
              <a:defRPr/>
            </a:pPr>
            <a:r>
              <a:rPr lang="en-US" sz="825" dirty="0">
                <a:solidFill>
                  <a:srgbClr val="000000"/>
                </a:solidFill>
                <a:latin typeface="Arial"/>
                <a:ea typeface="+mn-ea"/>
                <a:cs typeface="+mn-cs"/>
              </a:rPr>
              <a:t>Palumbo A, et al, N Engl J Med. 2016. CASTOR.</a:t>
            </a:r>
          </a:p>
          <a:p>
            <a:pPr marL="171450" indent="-171450" defTabSz="685800" fontAlgn="auto">
              <a:spcBef>
                <a:spcPts val="0"/>
              </a:spcBef>
              <a:spcAft>
                <a:spcPts val="0"/>
              </a:spcAft>
              <a:buFontTx/>
              <a:buAutoNum type="arabicPeriod"/>
              <a:defRPr/>
            </a:pPr>
            <a:r>
              <a:rPr lang="en-US" sz="825" dirty="0">
                <a:solidFill>
                  <a:srgbClr val="000000"/>
                </a:solidFill>
                <a:latin typeface="Arial"/>
                <a:ea typeface="+mn-ea"/>
                <a:cs typeface="+mn-cs"/>
              </a:rPr>
              <a:t>KYPROLIS (carfilzomib) prescribing information.  </a:t>
            </a:r>
          </a:p>
          <a:p>
            <a:pPr marL="171450" indent="-171450" defTabSz="685800" fontAlgn="auto">
              <a:spcBef>
                <a:spcPts val="0"/>
              </a:spcBef>
              <a:spcAft>
                <a:spcPts val="0"/>
              </a:spcAft>
              <a:buFontTx/>
              <a:buAutoNum type="arabicPeriod"/>
              <a:defRPr/>
            </a:pPr>
            <a:r>
              <a:rPr lang="it-IT" sz="825" dirty="0">
                <a:solidFill>
                  <a:srgbClr val="000000"/>
                </a:solidFill>
                <a:latin typeface="Arial"/>
                <a:ea typeface="+mn-ea"/>
                <a:cs typeface="+mn-cs"/>
              </a:rPr>
              <a:t>Usmani. ASH 2019. Abstract LBA6</a:t>
            </a:r>
            <a:r>
              <a:rPr lang="fr-FR" sz="825" dirty="0">
                <a:solidFill>
                  <a:srgbClr val="000000"/>
                </a:solidFill>
                <a:latin typeface="Arial"/>
                <a:ea typeface="+mn-ea"/>
                <a:cs typeface="+mn-cs"/>
              </a:rPr>
              <a:t>. CANDOR. </a:t>
            </a:r>
          </a:p>
          <a:p>
            <a:pPr defTabSz="685800" fontAlgn="auto">
              <a:spcBef>
                <a:spcPts val="0"/>
              </a:spcBef>
              <a:spcAft>
                <a:spcPts val="0"/>
              </a:spcAft>
              <a:defRPr/>
            </a:pPr>
            <a:r>
              <a:rPr lang="en-US" sz="825" dirty="0">
                <a:solidFill>
                  <a:srgbClr val="000000"/>
                </a:solidFill>
                <a:latin typeface="Arial"/>
                <a:ea typeface="+mn-ea"/>
                <a:cs typeface="+mn-cs"/>
              </a:rPr>
              <a:t> </a:t>
            </a:r>
          </a:p>
          <a:p>
            <a:pPr defTabSz="685800" fontAlgn="auto">
              <a:spcBef>
                <a:spcPts val="0"/>
              </a:spcBef>
              <a:spcAft>
                <a:spcPts val="0"/>
              </a:spcAft>
              <a:defRPr/>
            </a:pPr>
            <a:endParaRPr lang="en-US" sz="825" dirty="0">
              <a:solidFill>
                <a:srgbClr val="000000"/>
              </a:solidFill>
              <a:latin typeface="Arial"/>
              <a:ea typeface="+mn-ea"/>
              <a:cs typeface="+mn-cs"/>
            </a:endParaRPr>
          </a:p>
        </p:txBody>
      </p:sp>
    </p:spTree>
    <p:extLst>
      <p:ext uri="{BB962C8B-B14F-4D97-AF65-F5344CB8AC3E}">
        <p14:creationId xmlns:p14="http://schemas.microsoft.com/office/powerpoint/2010/main" val="4043358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ciComms">
  <a:themeElements>
    <a:clrScheme name="Karyopharm">
      <a:dk1>
        <a:srgbClr val="000000"/>
      </a:dk1>
      <a:lt1>
        <a:srgbClr val="FFFFFF"/>
      </a:lt1>
      <a:dk2>
        <a:srgbClr val="1F497D"/>
      </a:dk2>
      <a:lt2>
        <a:srgbClr val="EEECE1"/>
      </a:lt2>
      <a:accent1>
        <a:srgbClr val="F05023"/>
      </a:accent1>
      <a:accent2>
        <a:srgbClr val="595A5A"/>
      </a:accent2>
      <a:accent3>
        <a:srgbClr val="E0E11A"/>
      </a:accent3>
      <a:accent4>
        <a:srgbClr val="43B6C1"/>
      </a:accent4>
      <a:accent5>
        <a:srgbClr val="037B8B"/>
      </a:accent5>
      <a:accent6>
        <a:srgbClr val="D9F0F3"/>
      </a:accent6>
      <a:hlink>
        <a:srgbClr val="1F497D"/>
      </a:hlink>
      <a:folHlink>
        <a:srgbClr val="B7DEE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effectLst>
          <a:outerShdw blurRad="38100" dist="25400" dir="2700000" algn="ctr" rotWithShape="0">
            <a:schemeClr val="tx1">
              <a:lumMod val="85000"/>
              <a:lumOff val="15000"/>
              <a:alpha val="35000"/>
            </a:schemeClr>
          </a:outerShdw>
        </a:effectLst>
      </a:spPr>
      <a:bodyPr rtlCol="0" anchor="ctr"/>
      <a:lstStyle>
        <a:defPPr algn="ctr">
          <a:defRPr b="1" dirty="0" smtClean="0">
            <a:solidFill>
              <a:schemeClr val="tx1"/>
            </a:solidFill>
          </a:defRPr>
        </a:defPPr>
      </a:lstStyle>
      <a:style>
        <a:lnRef idx="1">
          <a:schemeClr val="accent5"/>
        </a:lnRef>
        <a:fillRef idx="3">
          <a:schemeClr val="accent5"/>
        </a:fillRef>
        <a:effectRef idx="2">
          <a:schemeClr val="accent5"/>
        </a:effectRef>
        <a:fontRef idx="minor">
          <a:schemeClr val="lt1"/>
        </a:fontRef>
      </a:style>
    </a:spDef>
  </a:objectDefaults>
  <a:extraClrSchemeLst/>
  <a:extLst>
    <a:ext uri="{05A4C25C-085E-4340-85A3-A5531E510DB2}">
      <thm15:themeFamily xmlns:thm15="http://schemas.microsoft.com/office/thememl/2012/main" name="Karyopharm Theme 4.0" id="{E0A02331-827F-3A4D-8801-3B75A27CEA08}" vid="{F3AF3D0F-C093-2B4B-B61B-6E4F24FC425E}"/>
    </a:ext>
  </a:extLst>
</a:theme>
</file>

<file path=ppt/theme/theme3.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xml><?xml version="1.0" encoding="utf-8"?>
<a:theme xmlns:a="http://schemas.openxmlformats.org/drawingml/2006/main" name="8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9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accent1"/>
          </a:solidFill>
          <a:miter lim="800000"/>
          <a:headEnd/>
          <a:tailEnd/>
        </a:ln>
        <a:extLst>
          <a:ext uri="{909E8E84-426E-40DD-AFC4-6F175D3DCCD1}">
            <a14:hiddenFill xmlns:a14="http://schemas.microsoft.com/office/drawing/2010/main">
              <a:noFill/>
            </a14:hiddenFill>
          </a:ext>
        </a:extLst>
      </a:spPr>
      <a:bodyPr rtlCol="0" anchor="ctr"/>
      <a:lstStyle>
        <a:defPPr algn="ctr">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6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EC0C9A-B742-4687-A9CB-8B149E7DD7A8}">
  <ds:schemaRefs>
    <ds:schemaRef ds:uri="http://purl.org/dc/elements/1.1/"/>
    <ds:schemaRef ds:uri="bd2a530d-6ddd-4962-a7b9-5fc3be46eaed"/>
    <ds:schemaRef ds:uri="http://schemas.microsoft.com/office/2006/metadata/properties"/>
    <ds:schemaRef ds:uri="http://schemas.microsoft.com/office/2006/documentManagement/types"/>
    <ds:schemaRef ds:uri="5d185315-3185-4f85-882e-9624ef9185a2"/>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10106</TotalTime>
  <Words>14493</Words>
  <Application>Microsoft Office PowerPoint</Application>
  <PresentationFormat>Custom</PresentationFormat>
  <Paragraphs>2362</Paragraphs>
  <Slides>202</Slides>
  <Notes>64</Notes>
  <HiddenSlides>29</HiddenSlides>
  <MMClips>0</MMClips>
  <ScaleCrop>false</ScaleCrop>
  <HeadingPairs>
    <vt:vector size="6" baseType="variant">
      <vt:variant>
        <vt:lpstr>Fonts Used</vt:lpstr>
      </vt:variant>
      <vt:variant>
        <vt:i4>19</vt:i4>
      </vt:variant>
      <vt:variant>
        <vt:lpstr>Theme</vt:lpstr>
      </vt:variant>
      <vt:variant>
        <vt:i4>7</vt:i4>
      </vt:variant>
      <vt:variant>
        <vt:lpstr>Slide Titles</vt:lpstr>
      </vt:variant>
      <vt:variant>
        <vt:i4>202</vt:i4>
      </vt:variant>
    </vt:vector>
  </HeadingPairs>
  <TitlesOfParts>
    <vt:vector size="228" baseType="lpstr">
      <vt:lpstr>Arial</vt:lpstr>
      <vt:lpstr>Arial Nova</vt:lpstr>
      <vt:lpstr>Arial Nova Cond</vt:lpstr>
      <vt:lpstr>Arial Nova Light</vt:lpstr>
      <vt:lpstr>BlinkMacSystemFont</vt:lpstr>
      <vt:lpstr>Calibri</vt:lpstr>
      <vt:lpstr>Corporate A Medium</vt:lpstr>
      <vt:lpstr>Corporate S Demi</vt:lpstr>
      <vt:lpstr>Courier New</vt:lpstr>
      <vt:lpstr>Garamond</vt:lpstr>
      <vt:lpstr>Garamond </vt:lpstr>
      <vt:lpstr>Georgia</vt:lpstr>
      <vt:lpstr>Montserrat ExtraBold</vt:lpstr>
      <vt:lpstr>Montserrat Light</vt:lpstr>
      <vt:lpstr>Montserrat-Bold</vt:lpstr>
      <vt:lpstr>Montserrat-Light</vt:lpstr>
      <vt:lpstr>Times New Roman</vt:lpstr>
      <vt:lpstr>Trebuchet MS</vt:lpstr>
      <vt:lpstr>Wingdings</vt:lpstr>
      <vt:lpstr>MLC2015_PPT_Slides</vt:lpstr>
      <vt:lpstr>SciComms</vt:lpstr>
      <vt:lpstr>2017_HTAA_Diabetes</vt:lpstr>
      <vt:lpstr>8_2017_HTAA_Diabetes</vt:lpstr>
      <vt:lpstr>9_2017_HTAA_Diabetes</vt:lpstr>
      <vt:lpstr>1_2017_HTAA_Diabetes</vt:lpstr>
      <vt:lpstr>6_2017_HTAA_Diabetes</vt:lpstr>
      <vt:lpstr>PowerPoint Presentation</vt:lpstr>
      <vt:lpstr>Welcome</vt:lpstr>
      <vt:lpstr>Thank You to Our Supporters:</vt:lpstr>
      <vt:lpstr>PowerPoint Presentation</vt:lpstr>
      <vt:lpstr>PowerPoint Presentation</vt:lpstr>
      <vt:lpstr>PowerPoint Presentation</vt:lpstr>
      <vt:lpstr>PowerPoint Presentation</vt:lpstr>
      <vt:lpstr>PowerPoint Presentation</vt:lpstr>
      <vt:lpstr>Program Chair</vt:lpstr>
      <vt:lpstr>PowerPoint Presentation</vt:lpstr>
      <vt:lpstr>Proteosome Inhibitors in Myeloma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INSURE STUDY</vt:lpstr>
      <vt:lpstr>PowerPoint Presentation</vt:lpstr>
      <vt:lpstr>INSURE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Oral XPO1 inhibitor Selinexor has shown promise in Triple-Class Refractory Multiple Myeloma</vt:lpstr>
      <vt:lpstr>PowerPoint Presentation</vt:lpstr>
      <vt:lpstr>BOSTON: A Phase 3, Global, Randomized, Open Label, Controlled Study in Patients with Multiple Myeloma who Had Received 1-3 Prior Therapies </vt:lpstr>
      <vt:lpstr>Baseline Patient Characteristics</vt:lpstr>
      <vt:lpstr>Median PFS With XVd vs Vd</vt:lpstr>
      <vt:lpstr>MM TREATMENT LANDSCAPE:  PFS </vt:lpstr>
      <vt:lpstr>Efficacy Outcomes with XVd Were not Impacted in Patients Receiving a Selinexor Dose Reduction</vt:lpstr>
      <vt:lpstr>In the BOSTON Trial, XVd Treatment-Related Nausea was Transient With Decreasing Incidence After the First Month of Therapy</vt:lpstr>
      <vt:lpstr>Treatment Responses With XVd</vt:lpstr>
      <vt:lpstr>MM TREATMENT LANDSCAPE: Response Rates </vt:lpstr>
      <vt:lpstr>Interim Overall Survival (OS)</vt:lpstr>
      <vt:lpstr>Peripheral Neuropathy</vt:lpstr>
      <vt:lpstr>Safety Profile</vt:lpstr>
      <vt:lpstr>Treatment-Emergent Adverse Events in Clinical Trials</vt:lpstr>
      <vt:lpstr>Treatment-Emergent Adverse Events in Clinical Trials</vt:lpstr>
      <vt:lpstr>Treatment-Emergent Adverse Events in Clinical Trials</vt:lpstr>
      <vt:lpstr> Once Weekly Selinexor, Carfilzomib and Dexamethasone (XKd)  in Triple-class Refractory Multiple Myeloma </vt:lpstr>
      <vt:lpstr>STOMP Trial Design and XKd Arm</vt:lpstr>
      <vt:lpstr>Patient Characteristics in XKd Arm</vt:lpstr>
      <vt:lpstr>Treatment-Emergent Adverse Events</vt:lpstr>
      <vt:lpstr>XKd Tolerability and Dose Intensity </vt:lpstr>
      <vt:lpstr>Efficacy</vt:lpstr>
      <vt:lpstr>PowerPoint Presentation</vt:lpstr>
      <vt:lpstr>Conclusions</vt:lpstr>
      <vt:lpstr>PowerPoint Presentation</vt:lpstr>
      <vt:lpstr>PowerPoint Presentation</vt:lpstr>
      <vt:lpstr>PowerPoint Presentation</vt:lpstr>
      <vt:lpstr>BCMA-Targeted Therapy in MM ADCs, BiTEs, and more</vt:lpstr>
      <vt:lpstr>B Cell Maturation Antigen (BCMA)</vt:lpstr>
      <vt:lpstr>Soluble BCMA (sBCMA)</vt:lpstr>
      <vt:lpstr>Pharmacological Targeting of BCMA</vt:lpstr>
      <vt:lpstr>Belantamab Mafadotin</vt:lpstr>
      <vt:lpstr>Belantamab Mafadotin</vt:lpstr>
      <vt:lpstr>Belantamab Mafadotin</vt:lpstr>
      <vt:lpstr>Belantamab Mafadotin:  ASH Updates</vt:lpstr>
      <vt:lpstr>Emerging Anti-BCMA ADCs</vt:lpstr>
      <vt:lpstr>Summary:  Anti-BCMA ADCs</vt:lpstr>
      <vt:lpstr>Pharmacological Targeting of BCMA</vt:lpstr>
      <vt:lpstr>Bispecific T Cell Engagers (BiTEs)</vt:lpstr>
      <vt:lpstr>Teclistamab:  MAJESTEC-1</vt:lpstr>
      <vt:lpstr>Teclistamab:  MAJESTEC-1, Cohort A</vt:lpstr>
      <vt:lpstr>Teclistamab:  Safety</vt:lpstr>
      <vt:lpstr>Teclistamab:  Conference Updates</vt:lpstr>
      <vt:lpstr>Ongoing MajesTEC Trials</vt:lpstr>
      <vt:lpstr>Elranatamab</vt:lpstr>
      <vt:lpstr>Elranatamab</vt:lpstr>
      <vt:lpstr>Elranatamab</vt:lpstr>
      <vt:lpstr>Summary Anti-BCMA BiTEs</vt:lpstr>
      <vt:lpstr>Pharmacological Targeting of BCMA</vt:lpstr>
      <vt:lpstr>CAR T-Cell Therapy for Multiple Myeloma</vt:lpstr>
      <vt:lpstr>Myeloma Drugs Approved Since 2000</vt:lpstr>
      <vt:lpstr>Newer Induction Regimens Have Led to Continued Improvement in Survival</vt:lpstr>
      <vt:lpstr>MAMMOTH: Suboptimal Outcomes in Patients With MM Refractory to CD38 Antibody</vt:lpstr>
      <vt:lpstr>BCMA-Targeted Therapies for Multiple Myeloma </vt:lpstr>
      <vt:lpstr>KarMMa: Idecabtagene Vicleucel for R/R MM</vt:lpstr>
      <vt:lpstr>KarMMa: Baseline Characteristics</vt:lpstr>
      <vt:lpstr>KarMMa: Response</vt:lpstr>
      <vt:lpstr>KarMMa: PFS and OS</vt:lpstr>
      <vt:lpstr>KarMMa: PFS by Dose and Best Response</vt:lpstr>
      <vt:lpstr>KarMMa Update: AEs of Interest</vt:lpstr>
      <vt:lpstr>CARTITUDE-1: Ciltacabtagene Autoleucel for R/R MM</vt:lpstr>
      <vt:lpstr>CARTITUDE-1: Baseline Characteristics</vt:lpstr>
      <vt:lpstr>CARTITUDE-1: Response and PFS</vt:lpstr>
      <vt:lpstr>CARTITUDE-1: Safety</vt:lpstr>
      <vt:lpstr>Future Directions of Most Advanced CAR T-Cell Products</vt:lpstr>
      <vt:lpstr>PowerPoint Presentation</vt:lpstr>
      <vt:lpstr>Receptor expression in B cell malignancies</vt:lpstr>
      <vt:lpstr>CAR-T cytokine release</vt:lpstr>
      <vt:lpstr>In vivo cytotoxicity – MM (MM.1s)</vt:lpstr>
      <vt:lpstr>In vivo cytotoxicity – MM (s.c., RPMI-8226)</vt:lpstr>
      <vt:lpstr>PowerPoint Presentation</vt:lpstr>
      <vt:lpstr>Other Select Autologous CAR T-Cell Products of Interest</vt:lpstr>
      <vt:lpstr>UNIVERSAL: Allogeneic CAR T-Cell Therapy With  Anti-BCMA ALLO-715 in Patients With R/R MM</vt:lpstr>
      <vt:lpstr>UNIVERSAL: Key Findings</vt:lpstr>
      <vt:lpstr>Improving On Current Products: ASH 2022</vt:lpstr>
      <vt:lpstr>Conclusion</vt:lpstr>
      <vt:lpstr>PowerPoint Presentation</vt:lpstr>
      <vt:lpstr>Presentation Title</vt:lpstr>
      <vt:lpstr>PowerPoint Presentation</vt:lpstr>
      <vt:lpstr>Anti-CD38 monoclonal antibody combinations</vt:lpstr>
      <vt:lpstr>CD38 as a Target </vt:lpstr>
      <vt:lpstr>Effector functions of anti-CD38 mAb</vt:lpstr>
      <vt:lpstr>Indications and NCCN Recommendations</vt:lpstr>
      <vt:lpstr>Contextualizing anti-CD38 mAbs in myeloma treatment</vt:lpstr>
      <vt:lpstr>Interim analysis of the ASCENT Trial </vt:lpstr>
      <vt:lpstr>Update from the ASCENT trial (Abstract 757) </vt:lpstr>
      <vt:lpstr>Update from the ASCENT trial (Abstract 757) </vt:lpstr>
      <vt:lpstr>Update from the ASCENT trial (Abstract 757) </vt:lpstr>
      <vt:lpstr>Update from the ASCENT trial (Abstract 757) </vt:lpstr>
      <vt:lpstr>Update from the ASCENT trial (Abstract 757) </vt:lpstr>
      <vt:lpstr>Updates from GRIFFIN, MASTER, and others</vt:lpstr>
      <vt:lpstr>GRIFFIN: Dara-RVD in NDMM</vt:lpstr>
      <vt:lpstr>MASTER: MRD-Adapated Dara-KRD in NDMM </vt:lpstr>
      <vt:lpstr>Analysis of TE NDMM pts who received Dara-based quadruplets with HRCA on the GRIFFIN &amp; MASTER Studies </vt:lpstr>
      <vt:lpstr>MAIA: DRd in NDMM (Abstract 3245) </vt:lpstr>
      <vt:lpstr>MAIA: Assessment of key subgroups </vt:lpstr>
      <vt:lpstr>MAIA: Assessment of key subgroups </vt:lpstr>
      <vt:lpstr>What about a glucocorticoid free approach? (IFM2017-03) </vt:lpstr>
      <vt:lpstr>What about a glucocorticoid free approach? (IFM2017-03) </vt:lpstr>
      <vt:lpstr>What about a glucocorticoid free approach? (IFM2017-03) </vt:lpstr>
      <vt:lpstr>What about a glucocorticoid free approach? (IFM2017-03) </vt:lpstr>
      <vt:lpstr>Interim analysis of the GMMG-Concept Trial </vt:lpstr>
      <vt:lpstr>Interim analysis from GMMG-CONCEPT(Abstract 759) </vt:lpstr>
      <vt:lpstr>Interim analysis from GMMG-CONCEPT(Abstract 759) </vt:lpstr>
      <vt:lpstr>Update from APOLLO</vt:lpstr>
      <vt:lpstr>Apollo: DPd vs Pd in RRMM (Abstract 3236) </vt:lpstr>
      <vt:lpstr>Apollo: DPd vs Pd in RRMM </vt:lpstr>
      <vt:lpstr>Apollo: DPd vs Pd in RRMM </vt:lpstr>
      <vt:lpstr>APOLLO: DPd vs Pd in RRMM (Abstract 3236) </vt:lpstr>
      <vt:lpstr>PowerPoint Presentation</vt:lpstr>
      <vt:lpstr>PowerPoint Presentation</vt:lpstr>
      <vt:lpstr>PowerPoint Presentation</vt:lpstr>
      <vt:lpstr>Thank You to Our Supporters: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Monica McCarthy</cp:lastModifiedBy>
  <cp:revision>147</cp:revision>
  <dcterms:modified xsi:type="dcterms:W3CDTF">2023-01-30T21:15:18Z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