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7" r:id="rId6"/>
    <p:sldMasterId id="2147483668" r:id="rId7"/>
    <p:sldMasterId id="2147483680" r:id="rId8"/>
    <p:sldMasterId id="2147483689" r:id="rId9"/>
    <p:sldMasterId id="2147483701"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Lst>
  <p:sldSz cy="5148250" cx="9144000"/>
  <p:notesSz cx="6858000" cy="9144000"/>
  <p:embeddedFontLst>
    <p:embeddedFont>
      <p:font typeface="Roboto"/>
      <p:regular r:id="rId145"/>
      <p:bold r:id="rId146"/>
      <p:italic r:id="rId147"/>
      <p:boldItalic r:id="rId148"/>
    </p:embeddedFont>
    <p:embeddedFont>
      <p:font typeface="Titillium Web"/>
      <p:regular r:id="rId149"/>
      <p:bold r:id="rId150"/>
      <p:italic r:id="rId151"/>
      <p:boldItalic r:id="rId152"/>
    </p:embeddedFont>
    <p:embeddedFont>
      <p:font typeface="Helvetica Neue"/>
      <p:regular r:id="rId153"/>
      <p:bold r:id="rId154"/>
      <p:italic r:id="rId155"/>
      <p:boldItalic r:id="rId156"/>
    </p:embeddedFont>
    <p:embeddedFont>
      <p:font typeface="Open Sans"/>
      <p:regular r:id="rId157"/>
      <p:bold r:id="rId158"/>
      <p:italic r:id="rId159"/>
      <p:boldItalic r:id="rId1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2">
          <p15:clr>
            <a:srgbClr val="A4A3A4"/>
          </p15:clr>
        </p15:guide>
        <p15:guide id="2" pos="2880">
          <p15:clr>
            <a:srgbClr val="A4A3A4"/>
          </p15:clr>
        </p15:guide>
      </p15:sldGuideLst>
    </p:ext>
    <p:ext uri="GoogleSlidesCustomDataVersion2">
      <go:slidesCustomData xmlns:go="http://customooxmlschemas.google.com/" r:id="rId161" roundtripDataSignature="AMtx7mjPfcPpgPIg3QYW/KEXS6c0TdtRN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1F75114-DA18-47F3-845B-FADB878A9381}">
  <a:tblStyle styleId="{B1F75114-DA18-47F3-845B-FADB878A9381}"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3F9FA"/>
          </a:solidFill>
        </a:fill>
      </a:tcStyle>
    </a:wholeTbl>
    <a:band1H>
      <a:tcTxStyle/>
      <a:tcStyle>
        <a:fill>
          <a:solidFill>
            <a:srgbClr val="E7F3F4"/>
          </a:solidFill>
        </a:fill>
      </a:tcStyle>
    </a:band1H>
    <a:band2H>
      <a:tcTxStyle/>
    </a:band2H>
    <a:band1V>
      <a:tcTxStyle/>
      <a:tcStyle>
        <a:fill>
          <a:solidFill>
            <a:srgbClr val="E7F3F4"/>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F9843AC5-02B8-4A6C-918A-C45C93D90B1E}"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52E26C1-3A98-4E92-9A90-B462AA1BF862}"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9EB"/>
          </a:solidFill>
        </a:fill>
      </a:tcStyle>
    </a:wholeTbl>
    <a:band1H>
      <a:tcTxStyle/>
      <a:tcStyle>
        <a:fill>
          <a:solidFill>
            <a:srgbClr val="CAD0D4"/>
          </a:solidFill>
        </a:fill>
      </a:tcStyle>
    </a:band1H>
    <a:band2H>
      <a:tcTxStyle/>
    </a:band2H>
    <a:band1V>
      <a:tcTxStyle/>
      <a:tcStyle>
        <a:fill>
          <a:solidFill>
            <a:srgbClr val="CAD0D4"/>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9BEB34E4-0AE0-4791-878F-EBEB98342D8D}" styleName="Table_3">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Arial"/>
          <a:ea typeface="Arial"/>
          <a:cs typeface="Arial"/>
        </a:font>
        <a:schemeClr val="lt1"/>
      </a:tcTxStyle>
      <a:tcStyle>
        <a:fill>
          <a:solidFill>
            <a:schemeClr val="accent4"/>
          </a:solidFill>
        </a:fill>
      </a:tcStyle>
    </a:lastCol>
    <a:firstCol>
      <a:tcTxStyle b="on" i="off">
        <a:font>
          <a:latin typeface="Arial"/>
          <a:ea typeface="Arial"/>
          <a:cs typeface="Arial"/>
        </a:font>
        <a:schemeClr val="lt1"/>
      </a:tcTxStyle>
      <a:tcStyle>
        <a:fill>
          <a:solidFill>
            <a:schemeClr val="accent4"/>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C3E9AA09-E208-4EC3-8614-5A0EC1962F56}" styleName="Table_4">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F"/>
          </a:solidFill>
        </a:fill>
      </a:tcStyle>
    </a:wholeTbl>
    <a:band1H>
      <a:tcTxStyle/>
      <a:tcStyle>
        <a:fill>
          <a:solidFill>
            <a:srgbClr val="CCCCDD"/>
          </a:solidFill>
        </a:fill>
      </a:tcStyle>
    </a:band1H>
    <a:band2H>
      <a:tcTxStyle/>
    </a:band2H>
    <a:band1V>
      <a:tcTxStyle/>
      <a:tcStyle>
        <a:fill>
          <a:solidFill>
            <a:srgbClr val="CCCCDD"/>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2"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26" Type="http://schemas.openxmlformats.org/officeDocument/2006/relationships/slide" Target="slides/slide15.xml"/><Relationship Id="rId121" Type="http://schemas.openxmlformats.org/officeDocument/2006/relationships/slide" Target="slides/slide110.xml"/><Relationship Id="rId25" Type="http://schemas.openxmlformats.org/officeDocument/2006/relationships/slide" Target="slides/slide14.xml"/><Relationship Id="rId120" Type="http://schemas.openxmlformats.org/officeDocument/2006/relationships/slide" Target="slides/slide109.xml"/><Relationship Id="rId28" Type="http://schemas.openxmlformats.org/officeDocument/2006/relationships/slide" Target="slides/slide17.xml"/><Relationship Id="rId27" Type="http://schemas.openxmlformats.org/officeDocument/2006/relationships/slide" Target="slides/slide16.xml"/><Relationship Id="rId125" Type="http://schemas.openxmlformats.org/officeDocument/2006/relationships/slide" Target="slides/slide114.xml"/><Relationship Id="rId29" Type="http://schemas.openxmlformats.org/officeDocument/2006/relationships/slide" Target="slides/slide18.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11" Type="http://schemas.openxmlformats.org/officeDocument/2006/relationships/notesMaster" Target="notesMasters/notesMaster1.xml"/><Relationship Id="rId99" Type="http://schemas.openxmlformats.org/officeDocument/2006/relationships/slide" Target="slides/slide88.xml"/><Relationship Id="rId10" Type="http://schemas.openxmlformats.org/officeDocument/2006/relationships/slideMaster" Target="slideMasters/slideMaster6.xml"/><Relationship Id="rId98" Type="http://schemas.openxmlformats.org/officeDocument/2006/relationships/slide" Target="slides/slide87.xml"/><Relationship Id="rId13" Type="http://schemas.openxmlformats.org/officeDocument/2006/relationships/slide" Target="slides/slide2.xml"/><Relationship Id="rId12" Type="http://schemas.openxmlformats.org/officeDocument/2006/relationships/slide" Target="slides/slide1.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5" Type="http://schemas.openxmlformats.org/officeDocument/2006/relationships/slide" Target="slides/slide4.xml"/><Relationship Id="rId110" Type="http://schemas.openxmlformats.org/officeDocument/2006/relationships/slide" Target="slides/slide99.xml"/><Relationship Id="rId14" Type="http://schemas.openxmlformats.org/officeDocument/2006/relationships/slide" Target="slides/slide3.xml"/><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14" Type="http://schemas.openxmlformats.org/officeDocument/2006/relationships/slide" Target="slides/slide103.xml"/><Relationship Id="rId18" Type="http://schemas.openxmlformats.org/officeDocument/2006/relationships/slide" Target="slides/slide7.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font" Target="fonts/TitilliumWeb-bold.fntdata"/><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TitilliumWeb-regular.fntdata"/><Relationship Id="rId4" Type="http://schemas.openxmlformats.org/officeDocument/2006/relationships/tableStyles" Target="tableStyles.xml"/><Relationship Id="rId148" Type="http://schemas.openxmlformats.org/officeDocument/2006/relationships/font" Target="fonts/Roboto-boldItalic.fntdata"/><Relationship Id="rId9" Type="http://schemas.openxmlformats.org/officeDocument/2006/relationships/slideMaster" Target="slideMasters/slideMaster5.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1.xml"/><Relationship Id="rId147" Type="http://schemas.openxmlformats.org/officeDocument/2006/relationships/font" Target="fonts/Roboto-italic.fntdata"/><Relationship Id="rId6" Type="http://schemas.openxmlformats.org/officeDocument/2006/relationships/slideMaster" Target="slideMasters/slideMaster2.xml"/><Relationship Id="rId146" Type="http://schemas.openxmlformats.org/officeDocument/2006/relationships/font" Target="fonts/Roboto-bold.fntdata"/><Relationship Id="rId7" Type="http://schemas.openxmlformats.org/officeDocument/2006/relationships/slideMaster" Target="slideMasters/slideMaster3.xml"/><Relationship Id="rId145" Type="http://schemas.openxmlformats.org/officeDocument/2006/relationships/font" Target="fonts/Roboto-regular.fntdata"/><Relationship Id="rId8" Type="http://schemas.openxmlformats.org/officeDocument/2006/relationships/slideMaster" Target="slideMasters/slideMaster4.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65" Type="http://schemas.openxmlformats.org/officeDocument/2006/relationships/slide" Target="slides/slide54.xml"/><Relationship Id="rId68" Type="http://schemas.openxmlformats.org/officeDocument/2006/relationships/slide" Target="slides/slide57.xml"/><Relationship Id="rId67" Type="http://schemas.openxmlformats.org/officeDocument/2006/relationships/slide" Target="slides/slide56.xml"/><Relationship Id="rId60" Type="http://schemas.openxmlformats.org/officeDocument/2006/relationships/slide" Target="slides/slide49.xml"/><Relationship Id="rId69" Type="http://schemas.openxmlformats.org/officeDocument/2006/relationships/slide" Target="slides/slide5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customschemas.google.com/relationships/presentationmetadata" Target="metadata"/><Relationship Id="rId54" Type="http://schemas.openxmlformats.org/officeDocument/2006/relationships/slide" Target="slides/slide43.xml"/><Relationship Id="rId160" Type="http://schemas.openxmlformats.org/officeDocument/2006/relationships/font" Target="fonts/OpenSans-boldItalic.fntdata"/><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font" Target="fonts/OpenSans-italic.fntdata"/><Relationship Id="rId59" Type="http://schemas.openxmlformats.org/officeDocument/2006/relationships/slide" Target="slides/slide48.xml"/><Relationship Id="rId154" Type="http://schemas.openxmlformats.org/officeDocument/2006/relationships/font" Target="fonts/HelveticaNeue-bold.fntdata"/><Relationship Id="rId58" Type="http://schemas.openxmlformats.org/officeDocument/2006/relationships/slide" Target="slides/slide47.xml"/><Relationship Id="rId153" Type="http://schemas.openxmlformats.org/officeDocument/2006/relationships/font" Target="fonts/HelveticaNeue-regular.fntdata"/><Relationship Id="rId152" Type="http://schemas.openxmlformats.org/officeDocument/2006/relationships/font" Target="fonts/TitilliumWeb-boldItalic.fntdata"/><Relationship Id="rId151" Type="http://schemas.openxmlformats.org/officeDocument/2006/relationships/font" Target="fonts/TitilliumWeb-italic.fntdata"/><Relationship Id="rId158" Type="http://schemas.openxmlformats.org/officeDocument/2006/relationships/font" Target="fonts/OpenSans-bold.fntdata"/><Relationship Id="rId157" Type="http://schemas.openxmlformats.org/officeDocument/2006/relationships/font" Target="fonts/OpenSans-regular.fntdata"/><Relationship Id="rId156" Type="http://schemas.openxmlformats.org/officeDocument/2006/relationships/font" Target="fonts/HelveticaNeue-boldItalic.fntdata"/><Relationship Id="rId155" Type="http://schemas.openxmlformats.org/officeDocument/2006/relationships/font" Target="fonts/HelveticaNeu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8c1b0f9feb_0_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g28c1b0f9fe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g28c1b0f9fe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8c1b0f9feb_0_14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5" name="Google Shape;1705;g28c1b0f9feb_0_141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8c1b0f9feb_0_142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1" name="Google Shape;1711;g28c1b0f9feb_0_1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2" name="Google Shape;1712;g28c1b0f9feb_0_1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8c1b0f9feb_0_14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9" name="Google Shape;1719;g28c1b0f9feb_0_143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28c1b0f9feb_0_14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5" name="Google Shape;1725;g28c1b0f9feb_0_143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28c1b0f9feb_0_14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1" name="Google Shape;1731;g28c1b0f9feb_0_144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6" name="Shape 1736"/>
        <p:cNvGrpSpPr/>
        <p:nvPr/>
      </p:nvGrpSpPr>
      <p:grpSpPr>
        <a:xfrm>
          <a:off x="0" y="0"/>
          <a:ext cx="0" cy="0"/>
          <a:chOff x="0" y="0"/>
          <a:chExt cx="0" cy="0"/>
        </a:xfrm>
      </p:grpSpPr>
      <p:sp>
        <p:nvSpPr>
          <p:cNvPr id="1737" name="Google Shape;1737;g28c1b0f9feb_0_14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8" name="Google Shape;1738;g28c1b0f9feb_0_144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8" name="Shape 1748"/>
        <p:cNvGrpSpPr/>
        <p:nvPr/>
      </p:nvGrpSpPr>
      <p:grpSpPr>
        <a:xfrm>
          <a:off x="0" y="0"/>
          <a:ext cx="0" cy="0"/>
          <a:chOff x="0" y="0"/>
          <a:chExt cx="0" cy="0"/>
        </a:xfrm>
      </p:grpSpPr>
      <p:sp>
        <p:nvSpPr>
          <p:cNvPr id="1749" name="Google Shape;1749;g28c1b0f9feb_0_14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0" name="Google Shape;1750;g28c1b0f9feb_0_145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28c1b0f9feb_0_14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6" name="Google Shape;1756;g28c1b0f9feb_0_146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3" name="Shape 1763"/>
        <p:cNvGrpSpPr/>
        <p:nvPr/>
      </p:nvGrpSpPr>
      <p:grpSpPr>
        <a:xfrm>
          <a:off x="0" y="0"/>
          <a:ext cx="0" cy="0"/>
          <a:chOff x="0" y="0"/>
          <a:chExt cx="0" cy="0"/>
        </a:xfrm>
      </p:grpSpPr>
      <p:sp>
        <p:nvSpPr>
          <p:cNvPr id="1764" name="Google Shape;1764;g28c1b0f9feb_0_14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5" name="Google Shape;1765;g28c1b0f9feb_0_147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g28c1b0f9feb_0_147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0" name="Google Shape;1770;g28c1b0f9feb_0_147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8c1b0f9feb_0_1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28c1b0f9feb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28c1b0f9feb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28c1b0f9feb_0_14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6" name="Google Shape;1776;g28c1b0f9feb_0_148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3" name="Shape 1783"/>
        <p:cNvGrpSpPr/>
        <p:nvPr/>
      </p:nvGrpSpPr>
      <p:grpSpPr>
        <a:xfrm>
          <a:off x="0" y="0"/>
          <a:ext cx="0" cy="0"/>
          <a:chOff x="0" y="0"/>
          <a:chExt cx="0" cy="0"/>
        </a:xfrm>
      </p:grpSpPr>
      <p:sp>
        <p:nvSpPr>
          <p:cNvPr id="1784" name="Google Shape;1784;g28c1b0f9feb_0_14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5" name="Google Shape;1785;g28c1b0f9feb_0_148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28c1b0f9feb_0_14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1" name="Google Shape;1791;g28c1b0f9feb_0_149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8c1b0f9feb_0_14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6" name="Google Shape;1796;g28c1b0f9feb_0_149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8c1b0f9feb_0_153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2" name="Google Shape;1802;g28c1b0f9feb_0_1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3" name="Google Shape;1803;g28c1b0f9feb_0_1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8c1b0f9feb_0_15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9" name="Google Shape;1819;g28c1b0f9feb_0_155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g28c1b0f9feb_0_1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4" name="Google Shape;1824;g28c1b0f9feb_0_155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g28c1b0f9feb_0_15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0" name="Google Shape;1830;g28c1b0f9feb_0_155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28c1b0f9feb_0_15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6" name="Google Shape;1836;g28c1b0f9feb_0_156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28c1b0f9feb_0_15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4" name="Google Shape;1844;g28c1b0f9feb_0_157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8c1b0f9feb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g28c1b0f9feb_0_2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5" name="Shape 1855"/>
        <p:cNvGrpSpPr/>
        <p:nvPr/>
      </p:nvGrpSpPr>
      <p:grpSpPr>
        <a:xfrm>
          <a:off x="0" y="0"/>
          <a:ext cx="0" cy="0"/>
          <a:chOff x="0" y="0"/>
          <a:chExt cx="0" cy="0"/>
        </a:xfrm>
      </p:grpSpPr>
      <p:sp>
        <p:nvSpPr>
          <p:cNvPr id="1856" name="Google Shape;1856;g28c1b0f9feb_0_15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7" name="Google Shape;1857;g28c1b0f9feb_0_158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g28c1b0f9feb_0_15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5" name="Google Shape;1865;g28c1b0f9feb_0_159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28c1b0f9feb_0_16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7" name="Google Shape;1887;g28c1b0f9feb_0_161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g28c1b0f9feb_0_16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4" name="Google Shape;1894;g28c1b0f9feb_0_161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g28c1b0f9feb_0_16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0" name="Google Shape;1900;g28c1b0f9feb_0_162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4" name="Shape 1904"/>
        <p:cNvGrpSpPr/>
        <p:nvPr/>
      </p:nvGrpSpPr>
      <p:grpSpPr>
        <a:xfrm>
          <a:off x="0" y="0"/>
          <a:ext cx="0" cy="0"/>
          <a:chOff x="0" y="0"/>
          <a:chExt cx="0" cy="0"/>
        </a:xfrm>
      </p:grpSpPr>
      <p:sp>
        <p:nvSpPr>
          <p:cNvPr id="1905" name="Google Shape;1905;g28c1b0f9feb_0_16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6" name="Google Shape;1906;g28c1b0f9feb_0_162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0" name="Shape 1910"/>
        <p:cNvGrpSpPr/>
        <p:nvPr/>
      </p:nvGrpSpPr>
      <p:grpSpPr>
        <a:xfrm>
          <a:off x="0" y="0"/>
          <a:ext cx="0" cy="0"/>
          <a:chOff x="0" y="0"/>
          <a:chExt cx="0" cy="0"/>
        </a:xfrm>
      </p:grpSpPr>
      <p:sp>
        <p:nvSpPr>
          <p:cNvPr id="1911" name="Google Shape;1911;g28c1b0f9feb_0_16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2" name="Google Shape;1912;g28c1b0f9feb_0_163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6" name="Shape 1916"/>
        <p:cNvGrpSpPr/>
        <p:nvPr/>
      </p:nvGrpSpPr>
      <p:grpSpPr>
        <a:xfrm>
          <a:off x="0" y="0"/>
          <a:ext cx="0" cy="0"/>
          <a:chOff x="0" y="0"/>
          <a:chExt cx="0" cy="0"/>
        </a:xfrm>
      </p:grpSpPr>
      <p:sp>
        <p:nvSpPr>
          <p:cNvPr id="1917" name="Google Shape;1917;g28c1b0f9feb_0_16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18" name="Google Shape;1918;g28c1b0f9feb_0_163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g28c1b0f9feb_0_16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4" name="Google Shape;1924;g28c1b0f9feb_0_164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8" name="Shape 1928"/>
        <p:cNvGrpSpPr/>
        <p:nvPr/>
      </p:nvGrpSpPr>
      <p:grpSpPr>
        <a:xfrm>
          <a:off x="0" y="0"/>
          <a:ext cx="0" cy="0"/>
          <a:chOff x="0" y="0"/>
          <a:chExt cx="0" cy="0"/>
        </a:xfrm>
      </p:grpSpPr>
      <p:sp>
        <p:nvSpPr>
          <p:cNvPr id="1929" name="Google Shape;1929;g28c1b0f9feb_0_16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0" name="Google Shape;1930;g28c1b0f9feb_0_164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8c1b0f9feb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28c1b0f9feb_0_2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28c1b0f9feb_0_169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5" name="Google Shape;1935;g28c1b0f9feb_0_16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6" name="Google Shape;1936;g28c1b0f9feb_0_16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28c1b0f9feb_0_17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2" name="Google Shape;1952;g28c1b0f9feb_0_170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28c1b0f9feb_0_17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7" name="Google Shape;1957;g28c1b0f9feb_0_171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1" name="Shape 1961"/>
        <p:cNvGrpSpPr/>
        <p:nvPr/>
      </p:nvGrpSpPr>
      <p:grpSpPr>
        <a:xfrm>
          <a:off x="0" y="0"/>
          <a:ext cx="0" cy="0"/>
          <a:chOff x="0" y="0"/>
          <a:chExt cx="0" cy="0"/>
        </a:xfrm>
      </p:grpSpPr>
      <p:sp>
        <p:nvSpPr>
          <p:cNvPr id="1962" name="Google Shape;1962;g28c1b0f9feb_0_17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3" name="Google Shape;1963;g28c1b0f9feb_0_171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8c1b0f9feb_0_6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8c1b0f9feb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none" strike="noStrike">
                <a:solidFill>
                  <a:srgbClr val="4D4D4D"/>
                </a:solidFill>
                <a:latin typeface="Arial"/>
                <a:ea typeface="Arial"/>
                <a:cs typeface="Arial"/>
                <a:sym typeface="Arial"/>
              </a:rPr>
              <a:t>A total of 790 patients (median age, 63 years) underwent randomization. After a median follow-up of 28.9 months, the median overall survival was 13.6 months longer with ADT plus docetaxel (combination therapy) than with ADT alone (57.6 months vs. 44.0 months; hazard ratio for death in the combination group, 0.61; 95% confidence interval [CI], 0.47 to 0.80; P&lt;0.001). The median time to biochemical, symptomatic, or radiographic progression was 20.2 months in the combination group, as compared with 11.7 months in the ADT-alone group (hazard ratio, 0.61; 95% CI, 0.51 to 0.72; P&lt;0.001). The rate of a prostate-specific antigen level of less than 0.2 ng per milliliter at 12 months was 27.7% in the combination group versus 16.8% in the ADT-alone group (P&lt;0.001). In the combination group, the rate of grade 3 or 4 febrile neutropenia was 6.2%, the rate of grade 3 or 4 infection with neutropenia was 2.3%, and the rate of grade 3 sensory neuropathy and of grade 3 motor neuropathy was 0.5%.</a:t>
            </a:r>
            <a:endParaRPr/>
          </a:p>
        </p:txBody>
      </p:sp>
      <p:sp>
        <p:nvSpPr>
          <p:cNvPr id="477" name="Google Shape;477;g28c1b0f9feb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8c1b0f9feb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28c1b0f9feb_0_7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8c1b0f9feb_0_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8c1b0f9feb_0_8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8c1b0f9feb_0_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g28c1b0f9feb_0_8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8c1b0f9feb_0_9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8c1b0f9feb_0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none" strike="noStrike">
                <a:solidFill>
                  <a:srgbClr val="505050"/>
                </a:solidFill>
                <a:latin typeface="Helvetica Neue"/>
                <a:ea typeface="Helvetica Neue"/>
                <a:cs typeface="Helvetica Neue"/>
                <a:sym typeface="Helvetica Neue"/>
              </a:rPr>
              <a:t>Between 05 October 2005 and 31 March 2013, 1086 M1 patients were randomised to receive SOC (</a:t>
            </a:r>
            <a:r>
              <a:rPr b="0" i="1" lang="en-US" u="none" strike="noStrike">
                <a:solidFill>
                  <a:srgbClr val="505050"/>
                </a:solidFill>
                <a:latin typeface="Helvetica Neue"/>
                <a:ea typeface="Helvetica Neue"/>
                <a:cs typeface="Helvetica Neue"/>
                <a:sym typeface="Helvetica Neue"/>
              </a:rPr>
              <a:t>n</a:t>
            </a:r>
            <a:r>
              <a:rPr b="0" i="0" lang="en-US" u="none" strike="noStrike">
                <a:solidFill>
                  <a:srgbClr val="505050"/>
                </a:solidFill>
                <a:latin typeface="Helvetica Neue"/>
                <a:ea typeface="Helvetica Neue"/>
                <a:cs typeface="Helvetica Neue"/>
                <a:sym typeface="Helvetica Neue"/>
              </a:rPr>
              <a:t> = 724) or SOC + docetaxel (</a:t>
            </a:r>
            <a:r>
              <a:rPr b="0" i="1" lang="en-US" u="none" strike="noStrike">
                <a:solidFill>
                  <a:srgbClr val="505050"/>
                </a:solidFill>
                <a:latin typeface="Helvetica Neue"/>
                <a:ea typeface="Helvetica Neue"/>
                <a:cs typeface="Helvetica Neue"/>
                <a:sym typeface="Helvetica Neue"/>
              </a:rPr>
              <a:t>n</a:t>
            </a:r>
            <a:r>
              <a:rPr b="0" i="0" lang="en-US" u="none" strike="noStrike">
                <a:solidFill>
                  <a:srgbClr val="505050"/>
                </a:solidFill>
                <a:latin typeface="Helvetica Neue"/>
                <a:ea typeface="Helvetica Neue"/>
                <a:cs typeface="Helvetica Neue"/>
                <a:sym typeface="Helvetica Neue"/>
              </a:rPr>
              <a:t> = 362). Metastatic burden was assessable for 830/1086 (76%) patients; 362 (44%) had low and 468 (56%) high metastatic burden. Median follow-up was 78.2 months. There were 494 deaths on SOC (41% more than the previous report). There was good evidence of benefit of docetaxel over SOC on OS (HR = 0.81, 95% CI 0.69–0.95, </a:t>
            </a:r>
            <a:r>
              <a:rPr b="0" i="1" lang="en-US" u="none" strike="noStrike">
                <a:solidFill>
                  <a:srgbClr val="505050"/>
                </a:solidFill>
                <a:latin typeface="Helvetica Neue"/>
                <a:ea typeface="Helvetica Neue"/>
                <a:cs typeface="Helvetica Neue"/>
                <a:sym typeface="Helvetica Neue"/>
              </a:rPr>
              <a:t>P</a:t>
            </a:r>
            <a:r>
              <a:rPr b="0" i="0" lang="en-US" u="none" strike="noStrike">
                <a:solidFill>
                  <a:srgbClr val="505050"/>
                </a:solidFill>
                <a:latin typeface="Helvetica Neue"/>
                <a:ea typeface="Helvetica Neue"/>
                <a:cs typeface="Helvetica Neue"/>
                <a:sym typeface="Helvetica Neue"/>
              </a:rPr>
              <a:t> = 0.009) with no evidence of heterogeneity of docetaxel effect between metastatic burden sub-groups (interaction </a:t>
            </a:r>
            <a:r>
              <a:rPr b="0" i="1" lang="en-US" u="none" strike="noStrike">
                <a:solidFill>
                  <a:srgbClr val="505050"/>
                </a:solidFill>
                <a:latin typeface="Helvetica Neue"/>
                <a:ea typeface="Helvetica Neue"/>
                <a:cs typeface="Helvetica Neue"/>
                <a:sym typeface="Helvetica Neue"/>
              </a:rPr>
              <a:t>P</a:t>
            </a:r>
            <a:r>
              <a:rPr b="0" i="0" lang="en-US" u="none" strike="noStrike">
                <a:solidFill>
                  <a:srgbClr val="505050"/>
                </a:solidFill>
                <a:latin typeface="Helvetica Neue"/>
                <a:ea typeface="Helvetica Neue"/>
                <a:cs typeface="Helvetica Neue"/>
                <a:sym typeface="Helvetica Neue"/>
              </a:rPr>
              <a:t> = 0.827). Analysis of other outcomes found evidence of benefit for docetaxel over SOC in failure-free survival (HR = 0.66, 95% CI 0.57–0.76, </a:t>
            </a:r>
            <a:r>
              <a:rPr b="0" i="1" lang="en-US" u="none" strike="noStrike">
                <a:solidFill>
                  <a:srgbClr val="505050"/>
                </a:solidFill>
                <a:latin typeface="Helvetica Neue"/>
                <a:ea typeface="Helvetica Neue"/>
                <a:cs typeface="Helvetica Neue"/>
                <a:sym typeface="Helvetica Neue"/>
              </a:rPr>
              <a:t>P</a:t>
            </a:r>
            <a:r>
              <a:rPr b="0" i="0" lang="en-US" u="none" strike="noStrike">
                <a:solidFill>
                  <a:srgbClr val="505050"/>
                </a:solidFill>
                <a:latin typeface="Helvetica Neue"/>
                <a:ea typeface="Helvetica Neue"/>
                <a:cs typeface="Helvetica Neue"/>
                <a:sym typeface="Helvetica Neue"/>
              </a:rPr>
              <a:t> &lt; 0.001) and progression-free survival (HR = 0.69, 95% CI 0.59–0.81, </a:t>
            </a:r>
            <a:r>
              <a:rPr b="0" i="1" lang="en-US" u="none" strike="noStrike">
                <a:solidFill>
                  <a:srgbClr val="505050"/>
                </a:solidFill>
                <a:latin typeface="Helvetica Neue"/>
                <a:ea typeface="Helvetica Neue"/>
                <a:cs typeface="Helvetica Neue"/>
                <a:sym typeface="Helvetica Neue"/>
              </a:rPr>
              <a:t>P</a:t>
            </a:r>
            <a:r>
              <a:rPr b="0" i="0" lang="en-US" u="none" strike="noStrike">
                <a:solidFill>
                  <a:srgbClr val="505050"/>
                </a:solidFill>
                <a:latin typeface="Helvetica Neue"/>
                <a:ea typeface="Helvetica Neue"/>
                <a:cs typeface="Helvetica Neue"/>
                <a:sym typeface="Helvetica Neue"/>
              </a:rPr>
              <a:t> &lt; 0.001) with no evidence of heterogeneity of docetaxel effect between metastatic burden sub-groups (interaction </a:t>
            </a:r>
            <a:r>
              <a:rPr b="0" i="1" lang="en-US" u="none" strike="noStrike">
                <a:solidFill>
                  <a:srgbClr val="505050"/>
                </a:solidFill>
                <a:latin typeface="Helvetica Neue"/>
                <a:ea typeface="Helvetica Neue"/>
                <a:cs typeface="Helvetica Neue"/>
                <a:sym typeface="Helvetica Neue"/>
              </a:rPr>
              <a:t>P</a:t>
            </a:r>
            <a:r>
              <a:rPr b="0" i="0" lang="en-US" u="none" strike="noStrike">
                <a:solidFill>
                  <a:srgbClr val="505050"/>
                </a:solidFill>
                <a:latin typeface="Helvetica Neue"/>
                <a:ea typeface="Helvetica Neue"/>
                <a:cs typeface="Helvetica Neue"/>
                <a:sym typeface="Helvetica Neue"/>
              </a:rPr>
              <a:t> &gt; 0.5 in each case). There was no evidence that docetaxel resulted in late toxicity compared with SOC: after 1 year, G3-5 toxicity was reported for 28% SOC and 27% docetaxel (in patients still on follow-up at 1 year without prior progression).</a:t>
            </a:r>
            <a:endParaRPr/>
          </a:p>
          <a:p>
            <a:pPr indent="0" lvl="0" marL="0" rtl="0" algn="l">
              <a:spcBef>
                <a:spcPts val="0"/>
              </a:spcBef>
              <a:spcAft>
                <a:spcPts val="0"/>
              </a:spcAft>
              <a:buNone/>
            </a:pPr>
            <a:br>
              <a:rPr lang="en-US"/>
            </a:br>
            <a:endParaRPr/>
          </a:p>
        </p:txBody>
      </p:sp>
      <p:sp>
        <p:nvSpPr>
          <p:cNvPr id="512" name="Google Shape;512;g28c1b0f9feb_0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8c1b0f9feb_0_10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8c1b0f9feb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u="none" strike="noStrike">
                <a:solidFill>
                  <a:srgbClr val="000000"/>
                </a:solidFill>
                <a:latin typeface="Arial"/>
                <a:ea typeface="Arial"/>
                <a:cs typeface="Arial"/>
                <a:sym typeface="Arial"/>
              </a:rPr>
              <a:t>Findings</a:t>
            </a:r>
            <a:endParaRPr/>
          </a:p>
          <a:p>
            <a:pPr indent="0" lvl="0" marL="0" rtl="0" algn="l">
              <a:spcBef>
                <a:spcPts val="0"/>
              </a:spcBef>
              <a:spcAft>
                <a:spcPts val="0"/>
              </a:spcAft>
              <a:buNone/>
            </a:pPr>
            <a:r>
              <a:rPr b="0" i="0" lang="en-US" u="none" strike="noStrike">
                <a:solidFill>
                  <a:srgbClr val="505050"/>
                </a:solidFill>
                <a:latin typeface="Arial"/>
                <a:ea typeface="Arial"/>
                <a:cs typeface="Arial"/>
                <a:sym typeface="Arial"/>
              </a:rPr>
              <a:t>We obtained individual participant data from 2261 patients (98% of those randomised) from three eligible trials (GETUG-AFU15, CHAARTED, and STAMPEDE trials), with a median follow-up of 72 months (IQR 55–85). Individual participant data were not obtained from two additional small trials. Based on all included trials and patients, there were clear benefits of docetaxel on overall survival (hazard ratio [HR] 0·79, 95% CI 0·70 to 0·88; p&lt;0·0001), progression-free survival (0·70, 0·63 to 0·77; p&lt;0·0001), and failure-free survival (0·64, 0·58 to 0·71; p&lt;0·0001), representing 5-year absolute improvements of around 9–11%. The overall risk of bias was assessed to be low, and there was no strong evidence of differences in effect between trials for all three main outcomes. The relative effect of docetaxel on progression-free survival appeared to be greater with increasing clinical T stage (p</a:t>
            </a:r>
            <a:r>
              <a:rPr b="0" baseline="-25000" i="0" lang="en-US" u="none" strike="noStrike">
                <a:solidFill>
                  <a:srgbClr val="505050"/>
                </a:solidFill>
                <a:latin typeface="Arial"/>
                <a:ea typeface="Arial"/>
                <a:cs typeface="Arial"/>
                <a:sym typeface="Arial"/>
              </a:rPr>
              <a:t>interaction</a:t>
            </a:r>
            <a:r>
              <a:rPr b="0" i="0" lang="en-US" u="none" strike="noStrike">
                <a:solidFill>
                  <a:srgbClr val="505050"/>
                </a:solidFill>
                <a:latin typeface="Arial"/>
                <a:ea typeface="Arial"/>
                <a:cs typeface="Arial"/>
                <a:sym typeface="Arial"/>
              </a:rPr>
              <a:t>=0·0019), higher volume of metastases (p</a:t>
            </a:r>
            <a:r>
              <a:rPr b="0" baseline="-25000" i="0" lang="en-US" u="none" strike="noStrike">
                <a:solidFill>
                  <a:srgbClr val="505050"/>
                </a:solidFill>
                <a:latin typeface="Arial"/>
                <a:ea typeface="Arial"/>
                <a:cs typeface="Arial"/>
                <a:sym typeface="Arial"/>
              </a:rPr>
              <a:t>interaction</a:t>
            </a:r>
            <a:r>
              <a:rPr b="0" i="0" lang="en-US" u="none" strike="noStrike">
                <a:solidFill>
                  <a:srgbClr val="505050"/>
                </a:solidFill>
                <a:latin typeface="Arial"/>
                <a:ea typeface="Arial"/>
                <a:cs typeface="Arial"/>
                <a:sym typeface="Arial"/>
              </a:rPr>
              <a:t>=0·020), and, to a lesser extent, synchronous diagnosis of metastatic disease (p</a:t>
            </a:r>
            <a:r>
              <a:rPr b="0" baseline="-25000" i="0" lang="en-US" u="none" strike="noStrike">
                <a:solidFill>
                  <a:srgbClr val="505050"/>
                </a:solidFill>
                <a:latin typeface="Arial"/>
                <a:ea typeface="Arial"/>
                <a:cs typeface="Arial"/>
                <a:sym typeface="Arial"/>
              </a:rPr>
              <a:t>interaction</a:t>
            </a:r>
            <a:r>
              <a:rPr b="0" i="0" lang="en-US" u="none" strike="noStrike">
                <a:solidFill>
                  <a:srgbClr val="505050"/>
                </a:solidFill>
                <a:latin typeface="Arial"/>
                <a:ea typeface="Arial"/>
                <a:cs typeface="Arial"/>
                <a:sym typeface="Arial"/>
              </a:rPr>
              <a:t>=0·077). Taking into account the other interactions, the effect of docetaxel was independently modified by volume and clinical T stage, but not timing. There was no strong evidence that docetaxel improved absolute effects at 5 years for patients with low-volume, metachronous disease (–1%, 95% CI –15 to 12, for progression-free survival; 0%, –10 to 12, for overall survival). The largest absolute improvement at 5 years was observed for those with high-volume, clinical T stage 4 disease (27%, 95% CI 17 to 37, for progression-free survival; 35%, 24 to 47, for overall survival).</a:t>
            </a:r>
            <a:endParaRPr/>
          </a:p>
          <a:p>
            <a:pPr indent="0" lvl="0" marL="0" rtl="0" algn="l">
              <a:spcBef>
                <a:spcPts val="0"/>
              </a:spcBef>
              <a:spcAft>
                <a:spcPts val="0"/>
              </a:spcAft>
              <a:buNone/>
            </a:pPr>
            <a:r>
              <a:t/>
            </a:r>
            <a:endParaRPr b="0" i="0" u="none" strike="noStrike">
              <a:solidFill>
                <a:srgbClr val="000000"/>
              </a:solidFill>
              <a:latin typeface="Arial"/>
              <a:ea typeface="Arial"/>
              <a:cs typeface="Arial"/>
              <a:sym typeface="Arial"/>
            </a:endParaRPr>
          </a:p>
          <a:p>
            <a:pPr indent="0" lvl="0" marL="0" rtl="0" algn="l">
              <a:spcBef>
                <a:spcPts val="0"/>
              </a:spcBef>
              <a:spcAft>
                <a:spcPts val="0"/>
              </a:spcAft>
              <a:buNone/>
            </a:pPr>
            <a:r>
              <a:rPr b="0" i="0" lang="en-US" u="none" strike="noStrike">
                <a:solidFill>
                  <a:srgbClr val="000000"/>
                </a:solidFill>
                <a:latin typeface="Arial"/>
                <a:ea typeface="Arial"/>
                <a:cs typeface="Arial"/>
                <a:sym typeface="Arial"/>
              </a:rPr>
              <a:t>Interpretation</a:t>
            </a:r>
            <a:endParaRPr/>
          </a:p>
          <a:p>
            <a:pPr indent="0" lvl="0" marL="0" rtl="0" algn="l">
              <a:spcBef>
                <a:spcPts val="0"/>
              </a:spcBef>
              <a:spcAft>
                <a:spcPts val="0"/>
              </a:spcAft>
              <a:buNone/>
            </a:pPr>
            <a:r>
              <a:rPr b="0" i="0" lang="en-US" u="none" strike="noStrike">
                <a:solidFill>
                  <a:srgbClr val="505050"/>
                </a:solidFill>
                <a:latin typeface="Arial"/>
                <a:ea typeface="Arial"/>
                <a:cs typeface="Arial"/>
                <a:sym typeface="Arial"/>
              </a:rPr>
              <a:t>The addition of docetaxel to hormone therapy is best suited to patients with poorer prognosis for metastatic, hormone-sensitive prostate cancer based on a high volume of disease and potentially the bulkiness of the primary tumour. There is no evidence of meaningful benefit for patients with metachronous, low-volume disease who should therefore be managed differently. These results will better characterise patients most and, importantly, least likely to gain benefit from docetaxel, potentially changing international practice, guiding clinical decision making, better informing treatment policy, and improving patient outcomes.</a:t>
            </a:r>
            <a:endParaRPr/>
          </a:p>
        </p:txBody>
      </p:sp>
      <p:sp>
        <p:nvSpPr>
          <p:cNvPr id="524" name="Google Shape;524;g28c1b0f9feb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8c1b0f9feb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28c1b0f9feb_0_11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8c1b0f9feb_0_1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g28c1b0f9feb_0_12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8c1b0f9feb_0_12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8c1b0f9feb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28c1b0f9feb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8c1b0f9feb_0_13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8c1b0f9feb_0_1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8c1b0f9feb_0_1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8c1b0f9feb_0_1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g28c1b0f9feb_0_14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28c1b0f9feb_0_1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1" name="Google Shape;571;g28c1b0f9feb_0_15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8c1b0f9feb_0_1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g28c1b0f9feb_0_15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28c1b0f9feb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g28c1b0f9feb_0_16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28c1b0f9feb_0_1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g28c1b0f9feb_0_17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8c1b0f9feb_0_1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28c1b0f9feb_0_17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8" name="Google Shape;368;p3: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8c1b0f9feb_0_1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g28c1b0f9feb_0_18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8c1b0f9feb_0_1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8c1b0f9feb_0_18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8c1b0f9feb_0_19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g28c1b0f9feb_0_19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8c1b0f9feb_0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g28c1b0f9feb_0_19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8c1b0f9feb_0_20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g28c1b0f9feb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baseline="-25000" i="1" lang="en-US" sz="1200" strike="noStrike">
                <a:solidFill>
                  <a:srgbClr val="000000"/>
                </a:solidFill>
                <a:latin typeface="Arial"/>
                <a:ea typeface="Arial"/>
                <a:cs typeface="Arial"/>
                <a:sym typeface="Arial"/>
              </a:rPr>
              <a:t>FIG 2. OS in subgroups of patients by (A) high-volume disease, (B) low-volume disease, (C) high-risk disease, and (D) low-risk disease in ARASENS. High-volume disease was defined as the presence of visceral metastases or ≥ 4 bone lesions with ≥ 1 beyond the vertebral bodies and pelvis.1 High-risk disease was defined by two of the following three risk factors: Gleason score ≥ 8, ≥ 3 bone lesions, and measurable visceral metastases.2 ADT, androgen-deprivation therapy; HR, hazard ratio; NE, not estimable; OS, overall survival.</a:t>
            </a:r>
            <a:endParaRPr b="0" sz="1200" strike="noStrike">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635" name="Google Shape;635;g28c1b0f9feb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8c1b0f9feb_0_2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28c1b0f9feb_0_21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8c1b0f9feb_0_2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g28c1b0f9feb_0_21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8c1b0f9feb_0_2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28c1b0f9feb_0_22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8c1b0f9feb_0_26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8c1b0f9feb_0_2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g28c1b0f9feb_0_2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28c1b0f9feb_0_27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28c1b0f9feb_0_2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g28c1b0f9feb_0_2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4: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28c1b0f9feb_0_2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28c1b0f9feb_0_28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8c1b0f9feb_0_2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2" name="Google Shape;692;g28c1b0f9feb_0_28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8c1b0f9feb_0_2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g28c1b0f9feb_0_29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8c1b0f9feb_0_3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28c1b0f9feb_0_30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8c1b0f9feb_0_30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28c1b0f9feb_0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g28c1b0f9feb_0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8c1b0f9feb_0_3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4" name="Google Shape;724;g28c1b0f9feb_0_31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8c1b0f9feb_0_32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8c1b0f9feb_0_3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2" name="Google Shape;732;g28c1b0f9feb_0_3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28c1b0f9feb_0_3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9" name="Google Shape;739;g28c1b0f9feb_0_32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28c1b0f9feb_0_33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28c1b0f9feb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a:t>Abi, abiraterone; HRR, homologous recombination repair; ITT, intention-to-treat; Ola, olaparib; OS, overall survival.</a:t>
            </a:r>
            <a:endParaRPr i="1"/>
          </a:p>
        </p:txBody>
      </p:sp>
      <p:sp>
        <p:nvSpPr>
          <p:cNvPr id="747" name="Google Shape;747;g28c1b0f9feb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28c1b0f9feb_0_53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5" name="Google Shape;945;g28c1b0f9feb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i="1" lang="en-US"/>
              <a:t>Abi, abiraterone; HRR, homologous recombination repair; ITT, intention-to-treat; Ola, olaparib; OS, overall survival.</a:t>
            </a:r>
            <a:endParaRPr i="1"/>
          </a:p>
        </p:txBody>
      </p:sp>
      <p:sp>
        <p:nvSpPr>
          <p:cNvPr id="946" name="Google Shape;946;g28c1b0f9feb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5: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8c1b0f9feb_0_72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g28c1b0f9feb_0_7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AEs, adverse events; SMQ, standardized MedRA Query.</a:t>
            </a:r>
            <a:endParaRPr/>
          </a:p>
        </p:txBody>
      </p:sp>
      <p:sp>
        <p:nvSpPr>
          <p:cNvPr id="1137" name="Google Shape;1137;g28c1b0f9feb_0_7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28c1b0f9feb_0_8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1" name="Google Shape;1281;g28c1b0f9feb_0_86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28c1b0f9feb_0_8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9" name="Google Shape;1289;g28c1b0f9feb_0_87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2" name="Shape 1292"/>
        <p:cNvGrpSpPr/>
        <p:nvPr/>
      </p:nvGrpSpPr>
      <p:grpSpPr>
        <a:xfrm>
          <a:off x="0" y="0"/>
          <a:ext cx="0" cy="0"/>
          <a:chOff x="0" y="0"/>
          <a:chExt cx="0" cy="0"/>
        </a:xfrm>
      </p:grpSpPr>
      <p:sp>
        <p:nvSpPr>
          <p:cNvPr id="1293" name="Google Shape;1293;g28c1b0f9feb_0_87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4" name="Google Shape;1294;g28c1b0f9feb_0_8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AAP, abiraterone acetate + prednisone; AE, adverse event; </a:t>
            </a:r>
            <a:r>
              <a:rPr b="0" i="1" lang="en-US"/>
              <a:t>HRRmut, homologous recombinant repair gene mutation; </a:t>
            </a:r>
            <a:r>
              <a:rPr i="1" lang="en-US"/>
              <a:t>TEAE, treatment-emergent adverse event.</a:t>
            </a:r>
            <a:endParaRPr/>
          </a:p>
        </p:txBody>
      </p:sp>
      <p:sp>
        <p:nvSpPr>
          <p:cNvPr id="1295" name="Google Shape;1295;g28c1b0f9feb_0_8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g28c1b0f9feb_0_8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g28c1b0f9feb_0_88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7" name="Shape 1307"/>
        <p:cNvGrpSpPr/>
        <p:nvPr/>
      </p:nvGrpSpPr>
      <p:grpSpPr>
        <a:xfrm>
          <a:off x="0" y="0"/>
          <a:ext cx="0" cy="0"/>
          <a:chOff x="0" y="0"/>
          <a:chExt cx="0" cy="0"/>
        </a:xfrm>
      </p:grpSpPr>
      <p:sp>
        <p:nvSpPr>
          <p:cNvPr id="1308" name="Google Shape;1308;g28c1b0f9feb_0_89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9" name="Google Shape;1309;g28c1b0f9feb_0_8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1" lang="en-US"/>
              <a:t>AR, androgen receptor; CRPC, castration-resistant prostate cancer; HRR, homologous recombination repair; OS, overall survival; rPFS, radiographic progression-free survival.</a:t>
            </a:r>
            <a:endParaRPr/>
          </a:p>
        </p:txBody>
      </p:sp>
      <p:sp>
        <p:nvSpPr>
          <p:cNvPr id="1310" name="Google Shape;1310;g28c1b0f9feb_0_8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28c1b0f9feb_0_9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0" name="Google Shape;1320;g28c1b0f9feb_0_90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8c1b0f9feb_0_9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8" name="Google Shape;1328;g28c1b0f9feb_0_90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3" name="Shape 1333"/>
        <p:cNvGrpSpPr/>
        <p:nvPr/>
      </p:nvGrpSpPr>
      <p:grpSpPr>
        <a:xfrm>
          <a:off x="0" y="0"/>
          <a:ext cx="0" cy="0"/>
          <a:chOff x="0" y="0"/>
          <a:chExt cx="0" cy="0"/>
        </a:xfrm>
      </p:grpSpPr>
      <p:sp>
        <p:nvSpPr>
          <p:cNvPr id="1334" name="Google Shape;1334;g28c1b0f9feb_0_9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5" name="Google Shape;1335;g28c1b0f9feb_0_91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9" name="Shape 1339"/>
        <p:cNvGrpSpPr/>
        <p:nvPr/>
      </p:nvGrpSpPr>
      <p:grpSpPr>
        <a:xfrm>
          <a:off x="0" y="0"/>
          <a:ext cx="0" cy="0"/>
          <a:chOff x="0" y="0"/>
          <a:chExt cx="0" cy="0"/>
        </a:xfrm>
      </p:grpSpPr>
      <p:sp>
        <p:nvSpPr>
          <p:cNvPr id="1340" name="Google Shape;1340;g28c1b0f9feb_0_103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1" name="Google Shape;1341;g28c1b0f9feb_0_10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2" name="Google Shape;1342;g28c1b0f9feb_0_10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6: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28c1b0f9feb_0_104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8" name="Google Shape;1358;g28c1b0f9feb_0_10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9" name="Google Shape;1359;g28c1b0f9feb_0_10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g28c1b0f9feb_0_10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5" name="Google Shape;1365;g28c1b0f9feb_0_105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8c1b0f9feb_0_105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1" name="Google Shape;1371;g28c1b0f9feb_0_10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2" name="Google Shape;1372;g28c1b0f9feb_0_10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6" name="Shape 1376"/>
        <p:cNvGrpSpPr/>
        <p:nvPr/>
      </p:nvGrpSpPr>
      <p:grpSpPr>
        <a:xfrm>
          <a:off x="0" y="0"/>
          <a:ext cx="0" cy="0"/>
          <a:chOff x="0" y="0"/>
          <a:chExt cx="0" cy="0"/>
        </a:xfrm>
      </p:grpSpPr>
      <p:sp>
        <p:nvSpPr>
          <p:cNvPr id="1377" name="Google Shape;1377;g28c1b0f9feb_0_106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8" name="Google Shape;1378;g28c1b0f9feb_0_10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293238"/>
              </a:buClr>
              <a:buSzPts val="1200"/>
              <a:buFont typeface="Arial"/>
              <a:buChar char="•"/>
            </a:pPr>
            <a:r>
              <a:rPr b="0" i="0" lang="en-US" u="none" strike="noStrike">
                <a:solidFill>
                  <a:srgbClr val="293238"/>
                </a:solidFill>
                <a:latin typeface="Roboto"/>
                <a:ea typeface="Roboto"/>
                <a:cs typeface="Roboto"/>
                <a:sym typeface="Roboto"/>
              </a:rPr>
              <a:t>The molecular structure of POSLUMA uses radiohybrid™ technology, with a DOTAGA complex with nonradioactive gallium and radioactive F 18 covalently bound to silicon</a:t>
            </a:r>
            <a:r>
              <a:rPr b="0" baseline="30000" i="0" lang="en-US" u="none" strike="noStrike">
                <a:solidFill>
                  <a:srgbClr val="293238"/>
                </a:solidFill>
                <a:latin typeface="Roboto"/>
                <a:ea typeface="Roboto"/>
                <a:cs typeface="Roboto"/>
                <a:sym typeface="Roboto"/>
              </a:rPr>
              <a:t>1,5</a:t>
            </a:r>
            <a:endParaRPr b="0" i="0" u="none" strike="noStrike">
              <a:solidFill>
                <a:srgbClr val="293238"/>
              </a:solidFill>
              <a:latin typeface="Roboto"/>
              <a:ea typeface="Roboto"/>
              <a:cs typeface="Roboto"/>
              <a:sym typeface="Roboto"/>
            </a:endParaRPr>
          </a:p>
          <a:p>
            <a:pPr indent="-76200" lvl="0" marL="0" rtl="0" algn="l">
              <a:spcBef>
                <a:spcPts val="0"/>
              </a:spcBef>
              <a:spcAft>
                <a:spcPts val="0"/>
              </a:spcAft>
              <a:buClr>
                <a:srgbClr val="293238"/>
              </a:buClr>
              <a:buSzPts val="1200"/>
              <a:buFont typeface="Arial"/>
              <a:buChar char="•"/>
            </a:pPr>
            <a:r>
              <a:rPr b="0" i="0" lang="en-US" u="none" strike="noStrike">
                <a:solidFill>
                  <a:srgbClr val="293238"/>
                </a:solidFill>
                <a:latin typeface="Roboto"/>
                <a:ea typeface="Roboto"/>
                <a:cs typeface="Roboto"/>
                <a:sym typeface="Roboto"/>
              </a:rPr>
              <a:t>The DOTAGA complex in radiohybrid™ technology can be labeled with alpha- or beta-emitting radiometals</a:t>
            </a:r>
            <a:r>
              <a:rPr b="0" baseline="30000" i="0" lang="en-US" u="none" strike="noStrike">
                <a:solidFill>
                  <a:srgbClr val="293238"/>
                </a:solidFill>
                <a:latin typeface="Roboto"/>
                <a:ea typeface="Roboto"/>
                <a:cs typeface="Roboto"/>
                <a:sym typeface="Roboto"/>
              </a:rPr>
              <a:t>5,6</a:t>
            </a:r>
            <a:endParaRPr/>
          </a:p>
          <a:p>
            <a:pPr indent="0" lvl="0" marL="0" rtl="0" algn="l">
              <a:spcBef>
                <a:spcPts val="0"/>
              </a:spcBef>
              <a:spcAft>
                <a:spcPts val="0"/>
              </a:spcAft>
              <a:buClr>
                <a:schemeClr val="dk1"/>
              </a:buClr>
              <a:buSzPts val="1200"/>
              <a:buFont typeface="Arial"/>
              <a:buNone/>
            </a:pPr>
            <a:r>
              <a:t/>
            </a:r>
            <a:endParaRPr b="0" baseline="30000" i="0" u="none" strike="noStrike">
              <a:solidFill>
                <a:srgbClr val="293238"/>
              </a:solidFill>
              <a:latin typeface="Roboto"/>
              <a:ea typeface="Roboto"/>
              <a:cs typeface="Roboto"/>
              <a:sym typeface="Roboto"/>
            </a:endParaRPr>
          </a:p>
          <a:p>
            <a:pPr indent="0" lvl="0" marL="0" rtl="0" algn="l">
              <a:spcBef>
                <a:spcPts val="0"/>
              </a:spcBef>
              <a:spcAft>
                <a:spcPts val="0"/>
              </a:spcAft>
              <a:buNone/>
            </a:pPr>
            <a:r>
              <a:rPr b="0" i="0" lang="en-US" u="none" strike="noStrike">
                <a:solidFill>
                  <a:srgbClr val="000000"/>
                </a:solidFill>
                <a:latin typeface="Arial"/>
                <a:ea typeface="Arial"/>
                <a:cs typeface="Arial"/>
                <a:sym typeface="Arial"/>
              </a:rPr>
              <a:t>My general sense about the 2 PSMA-PET imaging agents—and I think we’re probably going to wind up with about half a dozen PSMA-PET imaging agents approved at some point—is that they’re both great and better than anything that we've had before. And I think that to power a study that would head-to-head compare them in a prospective way to some oncological outcome is something that's going to take hundreds and hundreds of patients and be so expensive that it’s probably prohibitive. So, I don't know that we're ever going to have sort of this definitive answer that piflufolastat F 18 is better than Ga 68 PSMA-11, or vice versa.</a:t>
            </a:r>
            <a:endParaRPr/>
          </a:p>
          <a:p>
            <a:pPr indent="0" lvl="0" marL="0" rtl="0" algn="l">
              <a:spcBef>
                <a:spcPts val="0"/>
              </a:spcBef>
              <a:spcAft>
                <a:spcPts val="0"/>
              </a:spcAft>
              <a:buNone/>
            </a:pPr>
            <a:r>
              <a:rPr b="0" i="0" lang="en-US" u="none" strike="noStrike">
                <a:solidFill>
                  <a:srgbClr val="000000"/>
                </a:solidFill>
                <a:latin typeface="Arial"/>
                <a:ea typeface="Arial"/>
                <a:cs typeface="Arial"/>
                <a:sym typeface="Arial"/>
              </a:rPr>
              <a:t>“That said, F 18 as a radionuclide has a certain image quality and practical images relative to Ga 68; it has a longer half-life and can be made in generally much larger quantities. So, centrally producing it and sending it out to sites is a little more practical than it is with Ga 68. However, we do have a distribution model for Ga-68 dotatate PET/CT scan for neuroendocrine tumors that’s been very successful in the US and Europe and other places. So, I think that, where there’s a will there’s a way and I definitely expect Ga 68 PSMA-11 to be available nationwide in the not too distant future.</a:t>
            </a:r>
            <a:endParaRPr/>
          </a:p>
          <a:p>
            <a:pPr indent="0" lvl="0" marL="0" rtl="0" algn="l">
              <a:spcBef>
                <a:spcPts val="0"/>
              </a:spcBef>
              <a:spcAft>
                <a:spcPts val="0"/>
              </a:spcAft>
              <a:buNone/>
            </a:pPr>
            <a:r>
              <a:rPr b="0" i="0" lang="en-US" u="none" strike="noStrike">
                <a:solidFill>
                  <a:srgbClr val="000000"/>
                </a:solidFill>
                <a:latin typeface="Arial"/>
                <a:ea typeface="Arial"/>
                <a:cs typeface="Arial"/>
                <a:sym typeface="Arial"/>
              </a:rPr>
              <a:t>“So, there are some image quality advantages with F 18—looking at the scans side-by-side, it’s a little clearer; it’s a little less noisy. But the vast, vast majority of findings are going to be visible on both and I don’t think that on the whole, any of the top-level data really ever differentiates the 2 scans.”</a:t>
            </a:r>
            <a:endParaRPr/>
          </a:p>
          <a:p>
            <a:pPr indent="0" lvl="0" marL="0" rtl="0" algn="l">
              <a:spcBef>
                <a:spcPts val="0"/>
              </a:spcBef>
              <a:spcAft>
                <a:spcPts val="0"/>
              </a:spcAft>
              <a:buClr>
                <a:schemeClr val="dk1"/>
              </a:buClr>
              <a:buSzPts val="1200"/>
              <a:buFont typeface="Arial"/>
              <a:buNone/>
            </a:pPr>
            <a:r>
              <a:t/>
            </a:r>
            <a:endParaRPr b="0" i="0" u="none" strike="noStrike">
              <a:solidFill>
                <a:srgbClr val="293238"/>
              </a:solidFill>
              <a:latin typeface="Roboto"/>
              <a:ea typeface="Roboto"/>
              <a:cs typeface="Roboto"/>
              <a:sym typeface="Roboto"/>
            </a:endParaRPr>
          </a:p>
          <a:p>
            <a:pPr indent="0" lvl="0" marL="0" rtl="0" algn="l">
              <a:spcBef>
                <a:spcPts val="0"/>
              </a:spcBef>
              <a:spcAft>
                <a:spcPts val="0"/>
              </a:spcAft>
              <a:buNone/>
            </a:pPr>
            <a:r>
              <a:t/>
            </a:r>
            <a:endParaRPr/>
          </a:p>
        </p:txBody>
      </p:sp>
      <p:sp>
        <p:nvSpPr>
          <p:cNvPr id="1379" name="Google Shape;1379;g28c1b0f9feb_0_10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g28c1b0f9feb_0_107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5" name="Google Shape;1385;g28c1b0f9feb_0_10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6" name="Google Shape;1386;g28c1b0f9feb_0_10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g28c1b0f9feb_0_10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3" name="Google Shape;1393;g28c1b0f9feb_0_107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9" name="Shape 1399"/>
        <p:cNvGrpSpPr/>
        <p:nvPr/>
      </p:nvGrpSpPr>
      <p:grpSpPr>
        <a:xfrm>
          <a:off x="0" y="0"/>
          <a:ext cx="0" cy="0"/>
          <a:chOff x="0" y="0"/>
          <a:chExt cx="0" cy="0"/>
        </a:xfrm>
      </p:grpSpPr>
      <p:sp>
        <p:nvSpPr>
          <p:cNvPr id="1400" name="Google Shape;1400;g28c1b0f9feb_0_10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1" name="Google Shape;1401;g28c1b0f9feb_0_108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28c1b0f9feb_0_109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8" name="Google Shape;1408;g28c1b0f9feb_0_109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28c1b0f9feb_0_10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5" name="Google Shape;1415;g28c1b0f9feb_0_109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g28c1b0f9feb_0_1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5" name="Google Shape;1435;g28c1b0f9feb_0_1116: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7: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9" name="Shape 1439"/>
        <p:cNvGrpSpPr/>
        <p:nvPr/>
      </p:nvGrpSpPr>
      <p:grpSpPr>
        <a:xfrm>
          <a:off x="0" y="0"/>
          <a:ext cx="0" cy="0"/>
          <a:chOff x="0" y="0"/>
          <a:chExt cx="0" cy="0"/>
        </a:xfrm>
      </p:grpSpPr>
      <p:sp>
        <p:nvSpPr>
          <p:cNvPr id="1440" name="Google Shape;1440;g28c1b0f9feb_0_11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1" name="Google Shape;1441;g28c1b0f9feb_0_112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28c1b0f9feb_0_1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8" name="Google Shape;1448;g28c1b0f9feb_0_112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g28c1b0f9feb_0_11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4" name="Google Shape;1454;g28c1b0f9feb_0_1132: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8c1b0f9feb_0_1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0" name="Google Shape;1460;g28c1b0f9feb_0_113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4" name="Shape 1464"/>
        <p:cNvGrpSpPr/>
        <p:nvPr/>
      </p:nvGrpSpPr>
      <p:grpSpPr>
        <a:xfrm>
          <a:off x="0" y="0"/>
          <a:ext cx="0" cy="0"/>
          <a:chOff x="0" y="0"/>
          <a:chExt cx="0" cy="0"/>
        </a:xfrm>
      </p:grpSpPr>
      <p:sp>
        <p:nvSpPr>
          <p:cNvPr id="1465" name="Google Shape;1465;g28c1b0f9feb_0_117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6" name="Google Shape;1466;g28c1b0f9feb_0_1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7" name="Google Shape;1467;g28c1b0f9feb_0_1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28c1b0f9feb_0_119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3" name="Google Shape;1483;g28c1b0f9feb_0_1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4" name="Google Shape;1484;g28c1b0f9feb_0_1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28c1b0f9feb_0_1196:notes"/>
          <p:cNvSpPr txBox="1"/>
          <p:nvPr/>
        </p:nvSpPr>
        <p:spPr>
          <a:xfrm>
            <a:off x="4029075" y="8926513"/>
            <a:ext cx="3081300" cy="469800"/>
          </a:xfrm>
          <a:prstGeom prst="rect">
            <a:avLst/>
          </a:prstGeom>
          <a:noFill/>
          <a:ln>
            <a:noFill/>
          </a:ln>
        </p:spPr>
        <p:txBody>
          <a:bodyPr anchorCtr="0" anchor="b" bIns="47150" lIns="94300" spcFirstLastPara="1" rIns="94300" wrap="square" tIns="47150">
            <a:noAutofit/>
          </a:bodyPr>
          <a:lstStyle/>
          <a:p>
            <a:pPr indent="0" lvl="0" marL="0" marR="0" rtl="0" algn="r">
              <a:spcBef>
                <a:spcPts val="0"/>
              </a:spcBef>
              <a:spcAft>
                <a:spcPts val="0"/>
              </a:spcAft>
              <a:buNone/>
            </a:pPr>
            <a:fld id="{00000000-1234-1234-1234-123412341234}" type="slidenum">
              <a:rPr b="0" lang="en-US" sz="1200">
                <a:solidFill>
                  <a:schemeClr val="dk1"/>
                </a:solidFill>
                <a:latin typeface="Arial"/>
                <a:ea typeface="Arial"/>
                <a:cs typeface="Arial"/>
                <a:sym typeface="Arial"/>
              </a:rPr>
              <a:t>‹#›</a:t>
            </a:fld>
            <a:endParaRPr b="0" sz="1200">
              <a:solidFill>
                <a:schemeClr val="dk1"/>
              </a:solidFill>
              <a:latin typeface="Arial"/>
              <a:ea typeface="Arial"/>
              <a:cs typeface="Arial"/>
              <a:sym typeface="Arial"/>
            </a:endParaRPr>
          </a:p>
        </p:txBody>
      </p:sp>
      <p:sp>
        <p:nvSpPr>
          <p:cNvPr id="1490" name="Google Shape;1490;g28c1b0f9feb_0_1196:notes"/>
          <p:cNvSpPr/>
          <p:nvPr>
            <p:ph idx="2" type="sldImg"/>
          </p:nvPr>
        </p:nvSpPr>
        <p:spPr>
          <a:xfrm>
            <a:off x="430213" y="706438"/>
            <a:ext cx="6253200" cy="3521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91" name="Google Shape;1491;g28c1b0f9feb_0_1196:notes"/>
          <p:cNvSpPr txBox="1"/>
          <p:nvPr>
            <p:ph idx="1" type="body"/>
          </p:nvPr>
        </p:nvSpPr>
        <p:spPr>
          <a:xfrm>
            <a:off x="947738" y="4464050"/>
            <a:ext cx="5216400" cy="4229100"/>
          </a:xfrm>
          <a:prstGeom prst="rect">
            <a:avLst/>
          </a:prstGeom>
          <a:noFill/>
          <a:ln>
            <a:noFill/>
          </a:ln>
        </p:spPr>
        <p:txBody>
          <a:bodyPr anchorCtr="0" anchor="t" bIns="47150" lIns="94300" spcFirstLastPara="1" rIns="94300" wrap="square" tIns="47150">
            <a:noAutofit/>
          </a:bodyPr>
          <a:lstStyle/>
          <a:p>
            <a:pPr indent="0" lvl="0" marL="0" rtl="0" algn="l">
              <a:spcBef>
                <a:spcPts val="0"/>
              </a:spcBef>
              <a:spcAft>
                <a:spcPts val="0"/>
              </a:spcAft>
              <a:buNone/>
            </a:pPr>
            <a:r>
              <a:rPr lang="en-US"/>
              <a:t>UPDATE FOR 2023 STATS!!!</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8c1b0f9feb_0_12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8" name="Google Shape;1498;g28c1b0f9feb_0_120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28c1b0f9feb_0_12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4" name="Google Shape;1504;g28c1b0f9feb_0_120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g28c1b0f9feb_0_12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1" name="Google Shape;1511;g28c1b0f9feb_0_121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8: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8c1b0f9feb_0_12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9" name="Google Shape;1519;g28c1b0f9feb_0_122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0" name="Shape 1530"/>
        <p:cNvGrpSpPr/>
        <p:nvPr/>
      </p:nvGrpSpPr>
      <p:grpSpPr>
        <a:xfrm>
          <a:off x="0" y="0"/>
          <a:ext cx="0" cy="0"/>
          <a:chOff x="0" y="0"/>
          <a:chExt cx="0" cy="0"/>
        </a:xfrm>
      </p:grpSpPr>
      <p:sp>
        <p:nvSpPr>
          <p:cNvPr id="1531" name="Google Shape;1531;g28c1b0f9feb_0_12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2" name="Google Shape;1532;g28c1b0f9feb_0_123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8" name="Shape 1538"/>
        <p:cNvGrpSpPr/>
        <p:nvPr/>
      </p:nvGrpSpPr>
      <p:grpSpPr>
        <a:xfrm>
          <a:off x="0" y="0"/>
          <a:ext cx="0" cy="0"/>
          <a:chOff x="0" y="0"/>
          <a:chExt cx="0" cy="0"/>
        </a:xfrm>
      </p:grpSpPr>
      <p:sp>
        <p:nvSpPr>
          <p:cNvPr id="1539" name="Google Shape;1539;g28c1b0f9feb_0_12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0" name="Google Shape;1540;g28c1b0f9feb_0_124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6" name="Shape 1546"/>
        <p:cNvGrpSpPr/>
        <p:nvPr/>
      </p:nvGrpSpPr>
      <p:grpSpPr>
        <a:xfrm>
          <a:off x="0" y="0"/>
          <a:ext cx="0" cy="0"/>
          <a:chOff x="0" y="0"/>
          <a:chExt cx="0" cy="0"/>
        </a:xfrm>
      </p:grpSpPr>
      <p:sp>
        <p:nvSpPr>
          <p:cNvPr id="1547" name="Google Shape;1547;g28c1b0f9feb_0_12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8" name="Google Shape;1548;g28c1b0f9feb_0_124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28c1b0f9feb_0_12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5" name="Google Shape;1555;g28c1b0f9feb_0_125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0" name="Shape 1560"/>
        <p:cNvGrpSpPr/>
        <p:nvPr/>
      </p:nvGrpSpPr>
      <p:grpSpPr>
        <a:xfrm>
          <a:off x="0" y="0"/>
          <a:ext cx="0" cy="0"/>
          <a:chOff x="0" y="0"/>
          <a:chExt cx="0" cy="0"/>
        </a:xfrm>
      </p:grpSpPr>
      <p:sp>
        <p:nvSpPr>
          <p:cNvPr id="1561" name="Google Shape;1561;g28c1b0f9feb_0_12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2" name="Google Shape;1562;g28c1b0f9feb_0_125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8c1b0f9feb_0_12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5" name="Google Shape;1575;g28c1b0f9feb_0_127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28c1b0f9feb_0_12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9" name="Google Shape;1589;g28c1b0f9feb_0_128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g28c1b0f9feb_0_12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6" name="Google Shape;1596;g28c1b0f9feb_0_129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g28c1b0f9feb_0_12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2" name="Google Shape;1602;g28c1b0f9feb_0_1295: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9:notes"/>
          <p:cNvSpPr/>
          <p:nvPr>
            <p:ph idx="2" type="sldImg"/>
          </p:nvPr>
        </p:nvSpPr>
        <p:spPr>
          <a:xfrm>
            <a:off x="688975" y="1143000"/>
            <a:ext cx="548005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28c1b0f9feb_0_1300: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8" name="Google Shape;1608;g28c1b0f9feb_0_1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9" name="Google Shape;1609;g28c1b0f9feb_0_1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g28c1b0f9feb_0_134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4" name="Google Shape;1624;g28c1b0f9feb_0_1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5" name="Google Shape;1625;g28c1b0f9feb_0_1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28c1b0f9feb_0_136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1" name="Google Shape;1641;g28c1b0f9feb_0_13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2" name="Google Shape;1642;g28c1b0f9feb_0_13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28c1b0f9feb_0_13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8" name="Google Shape;1648;g28c1b0f9feb_0_1369: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8c1b0f9feb_0_13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3" name="Google Shape;1653;g28c1b0f9feb_0_137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28c1b0f9feb_0_13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9" name="Google Shape;1659;g28c1b0f9feb_0_1378: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3" name="Shape 1663"/>
        <p:cNvGrpSpPr/>
        <p:nvPr/>
      </p:nvGrpSpPr>
      <p:grpSpPr>
        <a:xfrm>
          <a:off x="0" y="0"/>
          <a:ext cx="0" cy="0"/>
          <a:chOff x="0" y="0"/>
          <a:chExt cx="0" cy="0"/>
        </a:xfrm>
      </p:grpSpPr>
      <p:sp>
        <p:nvSpPr>
          <p:cNvPr id="1664" name="Google Shape;1664;g28c1b0f9feb_0_13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5" name="Google Shape;1665;g28c1b0f9feb_0_1383: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28c1b0f9feb_0_1391: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4" name="Google Shape;1674;g28c1b0f9feb_0_1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5" name="Google Shape;1675;g28c1b0f9feb_0_13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28c1b0f9feb_0_1407: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1" name="Google Shape;1691;g28c1b0f9feb_0_1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2" name="Google Shape;1692;g28c1b0f9feb_0_14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28c1b0f9feb_0_14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9" name="Google Shape;1699;g28c1b0f9feb_0_1414:notes"/>
          <p:cNvSpPr/>
          <p:nvPr>
            <p:ph idx="2" type="sldImg"/>
          </p:nvPr>
        </p:nvSpPr>
        <p:spPr>
          <a:xfrm>
            <a:off x="688975" y="1143000"/>
            <a:ext cx="5480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hyperlink" Target="http://www.clinicaloptions.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Tree>
  </p:cSld>
  <p:clrMapOvr>
    <a:masterClrMapping/>
  </p:clrMapOvr>
  <p:extLst>
    <p:ext uri="{DCECCB84-F9BA-43D5-87BE-67443E8EF086}">
      <p15:sldGuideLst>
        <p15:guide id="1" orient="horz" pos="1621">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8" name="Shape 48"/>
        <p:cNvGrpSpPr/>
        <p:nvPr/>
      </p:nvGrpSpPr>
      <p:grpSpPr>
        <a:xfrm>
          <a:off x="0" y="0"/>
          <a:ext cx="0" cy="0"/>
          <a:chOff x="0" y="0"/>
          <a:chExt cx="0" cy="0"/>
        </a:xfrm>
      </p:grpSpPr>
      <p:sp>
        <p:nvSpPr>
          <p:cNvPr id="49" name="Google Shape;49;p14"/>
          <p:cNvSpPr txBox="1"/>
          <p:nvPr>
            <p:ph idx="1" type="body"/>
          </p:nvPr>
        </p:nvSpPr>
        <p:spPr>
          <a:xfrm>
            <a:off x="6858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0" name="Google Shape;50;p14"/>
          <p:cNvSpPr txBox="1"/>
          <p:nvPr>
            <p:ph idx="2" type="body"/>
          </p:nvPr>
        </p:nvSpPr>
        <p:spPr>
          <a:xfrm>
            <a:off x="46482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51" name="Google Shape;51;p14"/>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52" name="Google Shape;52;p14"/>
          <p:cNvSpPr txBox="1"/>
          <p:nvPr>
            <p:ph type="title"/>
          </p:nvPr>
        </p:nvSpPr>
        <p:spPr>
          <a:xfrm>
            <a:off x="0" y="127465"/>
            <a:ext cx="9144000" cy="695496"/>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Tree>
  </p:cSld>
  <p:clrMapOvr>
    <a:masterClrMapping/>
  </p:clrMapOvr>
  <p:extLst>
    <p:ext uri="{DCECCB84-F9BA-43D5-87BE-67443E8EF086}">
      <p15:sldGuideLst>
        <p15:guide id="1" orient="horz" pos="1621">
          <p15:clr>
            <a:srgbClr val="FBAE40"/>
          </p15:clr>
        </p15:guide>
        <p15:guide id="2" pos="28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 name="Shape 54"/>
        <p:cNvGrpSpPr/>
        <p:nvPr/>
      </p:nvGrpSpPr>
      <p:grpSpPr>
        <a:xfrm>
          <a:off x="0" y="0"/>
          <a:ext cx="0" cy="0"/>
          <a:chOff x="0" y="0"/>
          <a:chExt cx="0" cy="0"/>
        </a:xfrm>
      </p:grpSpPr>
      <p:sp>
        <p:nvSpPr>
          <p:cNvPr id="55" name="Google Shape;55;p35"/>
          <p:cNvSpPr txBox="1"/>
          <p:nvPr>
            <p:ph idx="1" type="body"/>
          </p:nvPr>
        </p:nvSpPr>
        <p:spPr>
          <a:xfrm>
            <a:off x="685800" y="844550"/>
            <a:ext cx="7772400" cy="314727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6" name="Google Shape;56;p35"/>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36"/>
          <p:cNvSpPr txBox="1"/>
          <p:nvPr>
            <p:ph type="title"/>
          </p:nvPr>
        </p:nvSpPr>
        <p:spPr>
          <a:xfrm>
            <a:off x="0" y="127464"/>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59" name="Google Shape;59;p36"/>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37"/>
          <p:cNvSpPr txBox="1"/>
          <p:nvPr>
            <p:ph type="title"/>
          </p:nvPr>
        </p:nvSpPr>
        <p:spPr>
          <a:xfrm>
            <a:off x="1792288" y="3603784"/>
            <a:ext cx="5486400" cy="42544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62" name="Google Shape;62;p37"/>
          <p:cNvSpPr/>
          <p:nvPr>
            <p:ph idx="2" type="pic"/>
          </p:nvPr>
        </p:nvSpPr>
        <p:spPr>
          <a:xfrm>
            <a:off x="1792288" y="460007"/>
            <a:ext cx="5486400" cy="3088958"/>
          </a:xfrm>
          <a:prstGeom prst="rect">
            <a:avLst/>
          </a:prstGeom>
          <a:noFill/>
          <a:ln>
            <a:noFill/>
          </a:ln>
        </p:spPr>
      </p:sp>
      <p:sp>
        <p:nvSpPr>
          <p:cNvPr id="63" name="Google Shape;63;p37"/>
          <p:cNvSpPr txBox="1"/>
          <p:nvPr>
            <p:ph idx="1" type="body"/>
          </p:nvPr>
        </p:nvSpPr>
        <p:spPr>
          <a:xfrm>
            <a:off x="1792288" y="4029231"/>
            <a:ext cx="5486400" cy="54497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4" name="Google Shape;64;p37"/>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5" name="Shape 65"/>
        <p:cNvGrpSpPr/>
        <p:nvPr/>
      </p:nvGrpSpPr>
      <p:grpSpPr>
        <a:xfrm>
          <a:off x="0" y="0"/>
          <a:ext cx="0" cy="0"/>
          <a:chOff x="0" y="0"/>
          <a:chExt cx="0" cy="0"/>
        </a:xfrm>
      </p:grpSpPr>
      <p:sp>
        <p:nvSpPr>
          <p:cNvPr id="66" name="Google Shape;66;p38"/>
          <p:cNvSpPr txBox="1"/>
          <p:nvPr>
            <p:ph type="title"/>
          </p:nvPr>
        </p:nvSpPr>
        <p:spPr>
          <a:xfrm>
            <a:off x="0" y="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67" name="Google Shape;67;p38"/>
          <p:cNvSpPr txBox="1"/>
          <p:nvPr>
            <p:ph idx="1" type="body"/>
          </p:nvPr>
        </p:nvSpPr>
        <p:spPr>
          <a:xfrm rot="5400000">
            <a:off x="3200806" y="-1142136"/>
            <a:ext cx="2742388"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68" name="Google Shape;68;p38"/>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9" name="Shape 69"/>
        <p:cNvGrpSpPr/>
        <p:nvPr/>
      </p:nvGrpSpPr>
      <p:grpSpPr>
        <a:xfrm>
          <a:off x="0" y="0"/>
          <a:ext cx="0" cy="0"/>
          <a:chOff x="0" y="0"/>
          <a:chExt cx="0" cy="0"/>
        </a:xfrm>
      </p:grpSpPr>
      <p:sp>
        <p:nvSpPr>
          <p:cNvPr id="70" name="Google Shape;70;p39"/>
          <p:cNvSpPr txBox="1"/>
          <p:nvPr>
            <p:ph type="title"/>
          </p:nvPr>
        </p:nvSpPr>
        <p:spPr>
          <a:xfrm>
            <a:off x="628650" y="274638"/>
            <a:ext cx="7886700" cy="99377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71" name="Google Shape;71;p39"/>
          <p:cNvSpPr txBox="1"/>
          <p:nvPr>
            <p:ph idx="11" type="ftr"/>
          </p:nvPr>
        </p:nvSpPr>
        <p:spPr>
          <a:xfrm>
            <a:off x="2897632" y="4593882"/>
            <a:ext cx="3903712" cy="41751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2400">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logo" type="twoObj">
  <p:cSld name="TWO_OBJECTS">
    <p:spTree>
      <p:nvGrpSpPr>
        <p:cNvPr id="72" name="Shape 72"/>
        <p:cNvGrpSpPr/>
        <p:nvPr/>
      </p:nvGrpSpPr>
      <p:grpSpPr>
        <a:xfrm>
          <a:off x="0" y="0"/>
          <a:ext cx="0" cy="0"/>
          <a:chOff x="0" y="0"/>
          <a:chExt cx="0" cy="0"/>
        </a:xfrm>
      </p:grpSpPr>
      <p:sp>
        <p:nvSpPr>
          <p:cNvPr id="73" name="Google Shape;73;g28c1b0f9feb_0_1022"/>
          <p:cNvSpPr txBox="1"/>
          <p:nvPr>
            <p:ph type="title"/>
          </p:nvPr>
        </p:nvSpPr>
        <p:spPr>
          <a:xfrm>
            <a:off x="457320" y="178761"/>
            <a:ext cx="8154300" cy="8283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g28c1b0f9feb_0_1022"/>
          <p:cNvSpPr txBox="1"/>
          <p:nvPr>
            <p:ph idx="1" type="body"/>
          </p:nvPr>
        </p:nvSpPr>
        <p:spPr>
          <a:xfrm>
            <a:off x="451365" y="1134097"/>
            <a:ext cx="3981900" cy="3512400"/>
          </a:xfrm>
          <a:prstGeom prst="rect">
            <a:avLst/>
          </a:prstGeom>
          <a:noFill/>
          <a:ln>
            <a:noFill/>
          </a:ln>
        </p:spPr>
        <p:txBody>
          <a:bodyPr anchorCtr="0" anchor="t" bIns="45700" lIns="91425" spcFirstLastPara="1" rIns="91425" wrap="square" tIns="45700">
            <a:noAutofit/>
          </a:bodyPr>
          <a:lstStyle>
            <a:lvl1pPr indent="-361950" lvl="0" marL="457200" rtl="0" algn="l">
              <a:lnSpc>
                <a:spcPct val="90000"/>
              </a:lnSpc>
              <a:spcBef>
                <a:spcPts val="750"/>
              </a:spcBef>
              <a:spcAft>
                <a:spcPts val="0"/>
              </a:spcAft>
              <a:buSzPts val="2100"/>
              <a:buChar char="•"/>
              <a:defRPr sz="2100"/>
            </a:lvl1pPr>
            <a:lvl2pPr indent="-352425" lvl="1" marL="914400" rtl="0" algn="l">
              <a:lnSpc>
                <a:spcPct val="90000"/>
              </a:lnSpc>
              <a:spcBef>
                <a:spcPts val="750"/>
              </a:spcBef>
              <a:spcAft>
                <a:spcPts val="0"/>
              </a:spcAft>
              <a:buSzPts val="1950"/>
              <a:buChar char="–"/>
              <a:defRPr sz="1950"/>
            </a:lvl2pPr>
            <a:lvl3pPr indent="-342900" lvl="2" marL="1371600" rtl="0" algn="l">
              <a:lnSpc>
                <a:spcPct val="90000"/>
              </a:lnSpc>
              <a:spcBef>
                <a:spcPts val="750"/>
              </a:spcBef>
              <a:spcAft>
                <a:spcPts val="0"/>
              </a:spcAft>
              <a:buSzPts val="1800"/>
              <a:buChar char="•"/>
              <a:defRPr sz="1800"/>
            </a:lvl3pPr>
            <a:lvl4pPr indent="-228600" lvl="3" marL="1828800" rtl="0" algn="l">
              <a:lnSpc>
                <a:spcPct val="90000"/>
              </a:lnSpc>
              <a:spcBef>
                <a:spcPts val="750"/>
              </a:spcBef>
              <a:spcAft>
                <a:spcPts val="0"/>
              </a:spcAft>
              <a:buSzPts val="1650"/>
              <a:buNone/>
              <a:defRPr sz="1650"/>
            </a:lvl4pPr>
            <a:lvl5pPr indent="-323850" lvl="4" marL="2286000" rtl="0" algn="l">
              <a:lnSpc>
                <a:spcPct val="90000"/>
              </a:lnSpc>
              <a:spcBef>
                <a:spcPts val="750"/>
              </a:spcBef>
              <a:spcAft>
                <a:spcPts val="0"/>
              </a:spcAft>
              <a:buSzPts val="1500"/>
              <a:buChar char="»"/>
              <a:defRPr sz="1500"/>
            </a:lvl5pPr>
            <a:lvl6pPr indent="-314325" lvl="5" marL="2743200" rtl="0" algn="l">
              <a:lnSpc>
                <a:spcPct val="90000"/>
              </a:lnSpc>
              <a:spcBef>
                <a:spcPts val="525"/>
              </a:spcBef>
              <a:spcAft>
                <a:spcPts val="0"/>
              </a:spcAft>
              <a:buSzPts val="1350"/>
              <a:buChar char="»"/>
              <a:defRPr sz="1350"/>
            </a:lvl6pPr>
            <a:lvl7pPr indent="-314325" lvl="6" marL="3200400" rtl="0" algn="l">
              <a:lnSpc>
                <a:spcPct val="90000"/>
              </a:lnSpc>
              <a:spcBef>
                <a:spcPts val="473"/>
              </a:spcBef>
              <a:spcAft>
                <a:spcPts val="0"/>
              </a:spcAft>
              <a:buSzPts val="1350"/>
              <a:buChar char="»"/>
              <a:defRPr sz="1350"/>
            </a:lvl7pPr>
            <a:lvl8pPr indent="-314325" lvl="7" marL="3657600" rtl="0" algn="l">
              <a:lnSpc>
                <a:spcPct val="90000"/>
              </a:lnSpc>
              <a:spcBef>
                <a:spcPts val="473"/>
              </a:spcBef>
              <a:spcAft>
                <a:spcPts val="0"/>
              </a:spcAft>
              <a:buSzPts val="1350"/>
              <a:buChar char="»"/>
              <a:defRPr sz="1350"/>
            </a:lvl8pPr>
            <a:lvl9pPr indent="-314325" lvl="8" marL="4114800" rtl="0" algn="l">
              <a:lnSpc>
                <a:spcPct val="90000"/>
              </a:lnSpc>
              <a:spcBef>
                <a:spcPts val="473"/>
              </a:spcBef>
              <a:spcAft>
                <a:spcPts val="338"/>
              </a:spcAft>
              <a:buSzPts val="1350"/>
              <a:buChar char="»"/>
              <a:defRPr sz="1350"/>
            </a:lvl9pPr>
          </a:lstStyle>
          <a:p/>
        </p:txBody>
      </p:sp>
      <p:sp>
        <p:nvSpPr>
          <p:cNvPr id="75" name="Google Shape;75;g28c1b0f9feb_0_1022"/>
          <p:cNvSpPr txBox="1"/>
          <p:nvPr>
            <p:ph idx="2" type="body"/>
          </p:nvPr>
        </p:nvSpPr>
        <p:spPr>
          <a:xfrm>
            <a:off x="4689475" y="1134097"/>
            <a:ext cx="3922200" cy="3512700"/>
          </a:xfrm>
          <a:prstGeom prst="rect">
            <a:avLst/>
          </a:prstGeom>
          <a:noFill/>
          <a:ln>
            <a:noFill/>
          </a:ln>
        </p:spPr>
        <p:txBody>
          <a:bodyPr anchorCtr="0" anchor="t" bIns="45700" lIns="91425" spcFirstLastPara="1" rIns="91425" wrap="square" tIns="45700">
            <a:noAutofit/>
          </a:bodyPr>
          <a:lstStyle>
            <a:lvl1pPr indent="-361950" lvl="0" marL="457200" rtl="0" algn="l">
              <a:lnSpc>
                <a:spcPct val="90000"/>
              </a:lnSpc>
              <a:spcBef>
                <a:spcPts val="750"/>
              </a:spcBef>
              <a:spcAft>
                <a:spcPts val="0"/>
              </a:spcAft>
              <a:buSzPts val="2100"/>
              <a:buChar char="•"/>
              <a:defRPr sz="2100"/>
            </a:lvl1pPr>
            <a:lvl2pPr indent="-352425" lvl="1" marL="914400" rtl="0" algn="l">
              <a:lnSpc>
                <a:spcPct val="90000"/>
              </a:lnSpc>
              <a:spcBef>
                <a:spcPts val="750"/>
              </a:spcBef>
              <a:spcAft>
                <a:spcPts val="0"/>
              </a:spcAft>
              <a:buSzPts val="1950"/>
              <a:buChar char="–"/>
              <a:defRPr sz="1950"/>
            </a:lvl2pPr>
            <a:lvl3pPr indent="-342900" lvl="2" marL="1371600" rtl="0" algn="l">
              <a:lnSpc>
                <a:spcPct val="90000"/>
              </a:lnSpc>
              <a:spcBef>
                <a:spcPts val="750"/>
              </a:spcBef>
              <a:spcAft>
                <a:spcPts val="0"/>
              </a:spcAft>
              <a:buSzPts val="1800"/>
              <a:buChar char="•"/>
              <a:defRPr sz="1800"/>
            </a:lvl3pPr>
            <a:lvl4pPr indent="-228600" lvl="3" marL="1828800" rtl="0" algn="l">
              <a:lnSpc>
                <a:spcPct val="90000"/>
              </a:lnSpc>
              <a:spcBef>
                <a:spcPts val="750"/>
              </a:spcBef>
              <a:spcAft>
                <a:spcPts val="0"/>
              </a:spcAft>
              <a:buSzPts val="1650"/>
              <a:buNone/>
              <a:defRPr sz="1650"/>
            </a:lvl4pPr>
            <a:lvl5pPr indent="-323850" lvl="4" marL="2286000" rtl="0" algn="l">
              <a:lnSpc>
                <a:spcPct val="90000"/>
              </a:lnSpc>
              <a:spcBef>
                <a:spcPts val="750"/>
              </a:spcBef>
              <a:spcAft>
                <a:spcPts val="0"/>
              </a:spcAft>
              <a:buSzPts val="1500"/>
              <a:buChar char="»"/>
              <a:defRPr sz="1500"/>
            </a:lvl5pPr>
            <a:lvl6pPr indent="-314325" lvl="5" marL="2743200" rtl="0" algn="l">
              <a:lnSpc>
                <a:spcPct val="90000"/>
              </a:lnSpc>
              <a:spcBef>
                <a:spcPts val="525"/>
              </a:spcBef>
              <a:spcAft>
                <a:spcPts val="0"/>
              </a:spcAft>
              <a:buSzPts val="1350"/>
              <a:buChar char="»"/>
              <a:defRPr sz="1350"/>
            </a:lvl6pPr>
            <a:lvl7pPr indent="-314325" lvl="6" marL="3200400" rtl="0" algn="l">
              <a:lnSpc>
                <a:spcPct val="90000"/>
              </a:lnSpc>
              <a:spcBef>
                <a:spcPts val="473"/>
              </a:spcBef>
              <a:spcAft>
                <a:spcPts val="0"/>
              </a:spcAft>
              <a:buSzPts val="1350"/>
              <a:buChar char="»"/>
              <a:defRPr sz="1350"/>
            </a:lvl7pPr>
            <a:lvl8pPr indent="-314325" lvl="7" marL="3657600" rtl="0" algn="l">
              <a:lnSpc>
                <a:spcPct val="90000"/>
              </a:lnSpc>
              <a:spcBef>
                <a:spcPts val="473"/>
              </a:spcBef>
              <a:spcAft>
                <a:spcPts val="0"/>
              </a:spcAft>
              <a:buSzPts val="1350"/>
              <a:buChar char="»"/>
              <a:defRPr sz="1350"/>
            </a:lvl8pPr>
            <a:lvl9pPr indent="-314325" lvl="8" marL="4114800" rtl="0" algn="l">
              <a:lnSpc>
                <a:spcPct val="90000"/>
              </a:lnSpc>
              <a:spcBef>
                <a:spcPts val="473"/>
              </a:spcBef>
              <a:spcAft>
                <a:spcPts val="338"/>
              </a:spcAft>
              <a:buSzPts val="1350"/>
              <a:buChar char="»"/>
              <a:defRPr sz="1350"/>
            </a:lvl9pPr>
          </a:lstStyle>
          <a:p/>
        </p:txBody>
      </p:sp>
      <p:grpSp>
        <p:nvGrpSpPr>
          <p:cNvPr id="76" name="Google Shape;76;g28c1b0f9feb_0_1022"/>
          <p:cNvGrpSpPr/>
          <p:nvPr/>
        </p:nvGrpSpPr>
        <p:grpSpPr>
          <a:xfrm>
            <a:off x="6652103" y="4728515"/>
            <a:ext cx="2157835" cy="296041"/>
            <a:chOff x="8869472" y="6298815"/>
            <a:chExt cx="2877113" cy="394353"/>
          </a:xfrm>
        </p:grpSpPr>
        <p:pic>
          <p:nvPicPr>
            <p:cNvPr id="77" name="Google Shape;77;g28c1b0f9feb_0_1022"/>
            <p:cNvPicPr preferRelativeResize="0"/>
            <p:nvPr/>
          </p:nvPicPr>
          <p:blipFill rotWithShape="1">
            <a:blip r:embed="rId2">
              <a:alphaModFix/>
            </a:blip>
            <a:srcRect b="0" l="0" r="0" t="0"/>
            <a:stretch/>
          </p:blipFill>
          <p:spPr>
            <a:xfrm>
              <a:off x="11007173" y="6298815"/>
              <a:ext cx="739412" cy="394353"/>
            </a:xfrm>
            <a:prstGeom prst="rect">
              <a:avLst/>
            </a:prstGeom>
            <a:noFill/>
            <a:ln>
              <a:noFill/>
            </a:ln>
          </p:spPr>
        </p:pic>
        <p:sp>
          <p:nvSpPr>
            <p:cNvPr id="78" name="Google Shape;78;g28c1b0f9feb_0_1022"/>
            <p:cNvSpPr/>
            <p:nvPr/>
          </p:nvSpPr>
          <p:spPr>
            <a:xfrm>
              <a:off x="8869472" y="6375841"/>
              <a:ext cx="2227500" cy="30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55560"/>
                </a:buClr>
                <a:buSzPts val="900"/>
                <a:buFont typeface="Noto Sans Symbols"/>
                <a:buNone/>
              </a:pPr>
              <a:r>
                <a:rPr b="0" lang="en-US" sz="900">
                  <a:solidFill>
                    <a:srgbClr val="455560"/>
                  </a:solidFill>
                  <a:latin typeface="Calibri"/>
                  <a:ea typeface="Calibri"/>
                  <a:cs typeface="Calibri"/>
                  <a:sym typeface="Calibri"/>
                </a:rPr>
                <a:t>Slide credit: </a:t>
              </a:r>
              <a:r>
                <a:rPr b="0" lang="en-US" sz="900" u="sng">
                  <a:solidFill>
                    <a:schemeClr val="dk1"/>
                  </a:solidFill>
                  <a:latin typeface="Calibri"/>
                  <a:ea typeface="Calibri"/>
                  <a:cs typeface="Calibri"/>
                  <a:sym typeface="Calibri"/>
                  <a:hlinkClick r:id="rId3">
                    <a:extLst>
                      <a:ext uri="{A12FA001-AC4F-418D-AE19-62706E023703}">
                        <ahyp:hlinkClr val="tx"/>
                      </a:ext>
                    </a:extLst>
                  </a:hlinkClick>
                </a:rPr>
                <a:t>clinicaloptions.com</a:t>
              </a:r>
              <a:endParaRPr b="0" sz="900">
                <a:solidFill>
                  <a:schemeClr val="dk1"/>
                </a:solidFill>
                <a:latin typeface="Calibri"/>
                <a:ea typeface="Calibri"/>
                <a:cs typeface="Calibri"/>
                <a:sym typeface="Calibri"/>
              </a:endParaRPr>
            </a:p>
          </p:txBody>
        </p:sp>
      </p:gr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79" name="Shape 79"/>
        <p:cNvGrpSpPr/>
        <p:nvPr/>
      </p:nvGrpSpPr>
      <p:grpSpPr>
        <a:xfrm>
          <a:off x="0" y="0"/>
          <a:ext cx="0" cy="0"/>
          <a:chOff x="0" y="0"/>
          <a:chExt cx="0" cy="0"/>
        </a:xfrm>
      </p:grpSpPr>
      <p:sp>
        <p:nvSpPr>
          <p:cNvPr id="80" name="Google Shape;80;g28c1b0f9feb_0_1029"/>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81" name="Google Shape;81;g28c1b0f9feb_0_1029"/>
          <p:cNvSpPr txBox="1"/>
          <p:nvPr>
            <p:ph idx="1" type="body"/>
          </p:nvPr>
        </p:nvSpPr>
        <p:spPr>
          <a:xfrm>
            <a:off x="428625" y="1107362"/>
            <a:ext cx="8286900" cy="3287400"/>
          </a:xfrm>
          <a:prstGeom prst="rect">
            <a:avLst/>
          </a:prstGeom>
          <a:noFill/>
          <a:ln>
            <a:noFill/>
          </a:ln>
        </p:spPr>
        <p:txBody>
          <a:bodyPr anchorCtr="0" anchor="t" bIns="45700" lIns="91425" spcFirstLastPara="1" rIns="91425" wrap="square" tIns="45700">
            <a:noAutofit/>
          </a:bodyPr>
          <a:lstStyle>
            <a:lvl1pPr indent="-323850" lvl="0" marL="457200" rtl="0" algn="l">
              <a:lnSpc>
                <a:spcPct val="90000"/>
              </a:lnSpc>
              <a:spcBef>
                <a:spcPts val="300"/>
              </a:spcBef>
              <a:spcAft>
                <a:spcPts val="0"/>
              </a:spcAft>
              <a:buClr>
                <a:srgbClr val="A4C5DB"/>
              </a:buClr>
              <a:buSzPts val="1500"/>
              <a:buFont typeface="Arial"/>
              <a:buChar char="•"/>
              <a:defRPr sz="1500">
                <a:solidFill>
                  <a:schemeClr val="dk1"/>
                </a:solidFill>
                <a:latin typeface="Arial"/>
                <a:ea typeface="Arial"/>
                <a:cs typeface="Arial"/>
                <a:sym typeface="Arial"/>
              </a:defRPr>
            </a:lvl1pPr>
            <a:lvl2pPr indent="-323850" lvl="1" marL="914400" rtl="0" algn="l">
              <a:lnSpc>
                <a:spcPct val="90000"/>
              </a:lnSpc>
              <a:spcBef>
                <a:spcPts val="300"/>
              </a:spcBef>
              <a:spcAft>
                <a:spcPts val="0"/>
              </a:spcAft>
              <a:buClr>
                <a:srgbClr val="A4C5DB"/>
              </a:buClr>
              <a:buSzPts val="1500"/>
              <a:buFont typeface="Arial"/>
              <a:buChar char="•"/>
              <a:defRPr sz="1500">
                <a:solidFill>
                  <a:schemeClr val="dk1"/>
                </a:solidFill>
                <a:latin typeface="Arial"/>
                <a:ea typeface="Arial"/>
                <a:cs typeface="Arial"/>
                <a:sym typeface="Arial"/>
              </a:defRPr>
            </a:lvl2pPr>
            <a:lvl3pPr indent="-323850" lvl="2" marL="1371600" rtl="0" algn="l">
              <a:lnSpc>
                <a:spcPct val="90000"/>
              </a:lnSpc>
              <a:spcBef>
                <a:spcPts val="300"/>
              </a:spcBef>
              <a:spcAft>
                <a:spcPts val="0"/>
              </a:spcAft>
              <a:buClr>
                <a:srgbClr val="A4C5DB"/>
              </a:buClr>
              <a:buSzPts val="1500"/>
              <a:buFont typeface="Arial"/>
              <a:buChar char="•"/>
              <a:defRPr sz="1500">
                <a:solidFill>
                  <a:schemeClr val="dk1"/>
                </a:solidFill>
                <a:latin typeface="Arial"/>
                <a:ea typeface="Arial"/>
                <a:cs typeface="Arial"/>
                <a:sym typeface="Arial"/>
              </a:defRPr>
            </a:lvl3pPr>
            <a:lvl4pPr indent="-323850" lvl="3" marL="1828800" rtl="0" algn="l">
              <a:lnSpc>
                <a:spcPct val="90000"/>
              </a:lnSpc>
              <a:spcBef>
                <a:spcPts val="300"/>
              </a:spcBef>
              <a:spcAft>
                <a:spcPts val="0"/>
              </a:spcAft>
              <a:buClr>
                <a:srgbClr val="A4C5DB"/>
              </a:buClr>
              <a:buSzPts val="1500"/>
              <a:buFont typeface="Arial"/>
              <a:buChar char="•"/>
              <a:defRPr sz="1500">
                <a:solidFill>
                  <a:schemeClr val="dk1"/>
                </a:solidFill>
                <a:latin typeface="Arial"/>
                <a:ea typeface="Arial"/>
                <a:cs typeface="Arial"/>
                <a:sym typeface="Arial"/>
              </a:defRPr>
            </a:lvl4pPr>
            <a:lvl5pPr indent="-323850" lvl="4" marL="2286000" rtl="0" algn="l">
              <a:lnSpc>
                <a:spcPct val="90000"/>
              </a:lnSpc>
              <a:spcBef>
                <a:spcPts val="300"/>
              </a:spcBef>
              <a:spcAft>
                <a:spcPts val="0"/>
              </a:spcAft>
              <a:buClr>
                <a:srgbClr val="A4C5DB"/>
              </a:buClr>
              <a:buSzPts val="1500"/>
              <a:buFont typeface="Arial"/>
              <a:buChar char="•"/>
              <a:defRPr sz="1500">
                <a:solidFill>
                  <a:schemeClr val="dk1"/>
                </a:solidFill>
                <a:latin typeface="Arial"/>
                <a:ea typeface="Arial"/>
                <a:cs typeface="Arial"/>
                <a:sym typeface="Arial"/>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7"/>
          <p:cNvSpPr txBox="1"/>
          <p:nvPr>
            <p:ph type="ctrTitle"/>
          </p:nvPr>
        </p:nvSpPr>
        <p:spPr>
          <a:xfrm>
            <a:off x="1143000" y="842552"/>
            <a:ext cx="6858000" cy="1792358"/>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7"/>
          <p:cNvSpPr txBox="1"/>
          <p:nvPr>
            <p:ph idx="1" type="subTitle"/>
          </p:nvPr>
        </p:nvSpPr>
        <p:spPr>
          <a:xfrm>
            <a:off x="1143000" y="2704030"/>
            <a:ext cx="6858000" cy="124297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91" name="Google Shape;91;p17"/>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7"/>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7"/>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sp>
        <p:nvSpPr>
          <p:cNvPr id="15" name="Google Shape;15;p18"/>
          <p:cNvSpPr txBox="1"/>
          <p:nvPr>
            <p:ph idx="1" type="subTitle"/>
          </p:nvPr>
        </p:nvSpPr>
        <p:spPr>
          <a:xfrm>
            <a:off x="1371600" y="1249681"/>
            <a:ext cx="6400800" cy="2651759"/>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6" name="Google Shape;16;p18"/>
          <p:cNvSpPr txBox="1"/>
          <p:nvPr>
            <p:ph type="title"/>
          </p:nvPr>
        </p:nvSpPr>
        <p:spPr>
          <a:xfrm>
            <a:off x="0" y="13208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25"/>
          <p:cNvSpPr txBox="1"/>
          <p:nvPr>
            <p:ph type="title"/>
          </p:nvPr>
        </p:nvSpPr>
        <p:spPr>
          <a:xfrm>
            <a:off x="628650" y="274098"/>
            <a:ext cx="7886700" cy="99509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25"/>
          <p:cNvSpPr txBox="1"/>
          <p:nvPr>
            <p:ph idx="1" type="body"/>
          </p:nvPr>
        </p:nvSpPr>
        <p:spPr>
          <a:xfrm>
            <a:off x="628650" y="1370486"/>
            <a:ext cx="7886700" cy="32665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7" name="Google Shape;97;p25"/>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5"/>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5"/>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6"/>
          <p:cNvSpPr txBox="1"/>
          <p:nvPr>
            <p:ph type="title"/>
          </p:nvPr>
        </p:nvSpPr>
        <p:spPr>
          <a:xfrm>
            <a:off x="623888" y="1283491"/>
            <a:ext cx="7886700" cy="214153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6"/>
          <p:cNvSpPr txBox="1"/>
          <p:nvPr>
            <p:ph idx="1" type="body"/>
          </p:nvPr>
        </p:nvSpPr>
        <p:spPr>
          <a:xfrm>
            <a:off x="623888" y="3445285"/>
            <a:ext cx="7886700" cy="112618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103" name="Google Shape;103;p26"/>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26"/>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5" name="Google Shape;105;p26"/>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27"/>
          <p:cNvSpPr txBox="1"/>
          <p:nvPr>
            <p:ph type="title"/>
          </p:nvPr>
        </p:nvSpPr>
        <p:spPr>
          <a:xfrm>
            <a:off x="628650" y="274098"/>
            <a:ext cx="7886700" cy="99509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 name="Google Shape;108;p27"/>
          <p:cNvSpPr txBox="1"/>
          <p:nvPr>
            <p:ph idx="1" type="body"/>
          </p:nvPr>
        </p:nvSpPr>
        <p:spPr>
          <a:xfrm>
            <a:off x="628650" y="1370486"/>
            <a:ext cx="3886200" cy="32665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09" name="Google Shape;109;p27"/>
          <p:cNvSpPr txBox="1"/>
          <p:nvPr>
            <p:ph idx="2" type="body"/>
          </p:nvPr>
        </p:nvSpPr>
        <p:spPr>
          <a:xfrm>
            <a:off x="4629150" y="1370486"/>
            <a:ext cx="3886200" cy="3266526"/>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0" name="Google Shape;110;p27"/>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7"/>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7"/>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28"/>
          <p:cNvSpPr txBox="1"/>
          <p:nvPr>
            <p:ph type="title"/>
          </p:nvPr>
        </p:nvSpPr>
        <p:spPr>
          <a:xfrm>
            <a:off x="629841" y="274098"/>
            <a:ext cx="7886700" cy="99509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5" name="Google Shape;115;p28"/>
          <p:cNvSpPr txBox="1"/>
          <p:nvPr>
            <p:ph idx="1" type="body"/>
          </p:nvPr>
        </p:nvSpPr>
        <p:spPr>
          <a:xfrm>
            <a:off x="629842" y="1262040"/>
            <a:ext cx="3868340" cy="61850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16" name="Google Shape;116;p28"/>
          <p:cNvSpPr txBox="1"/>
          <p:nvPr>
            <p:ph idx="2" type="body"/>
          </p:nvPr>
        </p:nvSpPr>
        <p:spPr>
          <a:xfrm>
            <a:off x="629842" y="1880546"/>
            <a:ext cx="3868340" cy="2766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7" name="Google Shape;117;p28"/>
          <p:cNvSpPr txBox="1"/>
          <p:nvPr>
            <p:ph idx="3" type="body"/>
          </p:nvPr>
        </p:nvSpPr>
        <p:spPr>
          <a:xfrm>
            <a:off x="4629150" y="1262040"/>
            <a:ext cx="3887391" cy="618506"/>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118" name="Google Shape;118;p28"/>
          <p:cNvSpPr txBox="1"/>
          <p:nvPr>
            <p:ph idx="4" type="body"/>
          </p:nvPr>
        </p:nvSpPr>
        <p:spPr>
          <a:xfrm>
            <a:off x="4629150" y="1880546"/>
            <a:ext cx="3887391" cy="2766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9" name="Google Shape;119;p28"/>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8"/>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8"/>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29"/>
          <p:cNvSpPr txBox="1"/>
          <p:nvPr>
            <p:ph type="title"/>
          </p:nvPr>
        </p:nvSpPr>
        <p:spPr>
          <a:xfrm>
            <a:off x="628650" y="274098"/>
            <a:ext cx="7886700" cy="99509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9"/>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29"/>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9"/>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7" name="Shape 127"/>
        <p:cNvGrpSpPr/>
        <p:nvPr/>
      </p:nvGrpSpPr>
      <p:grpSpPr>
        <a:xfrm>
          <a:off x="0" y="0"/>
          <a:ext cx="0" cy="0"/>
          <a:chOff x="0" y="0"/>
          <a:chExt cx="0" cy="0"/>
        </a:xfrm>
      </p:grpSpPr>
      <p:sp>
        <p:nvSpPr>
          <p:cNvPr id="128" name="Google Shape;128;p30"/>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30"/>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30"/>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1" name="Shape 131"/>
        <p:cNvGrpSpPr/>
        <p:nvPr/>
      </p:nvGrpSpPr>
      <p:grpSpPr>
        <a:xfrm>
          <a:off x="0" y="0"/>
          <a:ext cx="0" cy="0"/>
          <a:chOff x="0" y="0"/>
          <a:chExt cx="0" cy="0"/>
        </a:xfrm>
      </p:grpSpPr>
      <p:sp>
        <p:nvSpPr>
          <p:cNvPr id="132" name="Google Shape;132;p31"/>
          <p:cNvSpPr txBox="1"/>
          <p:nvPr>
            <p:ph type="title"/>
          </p:nvPr>
        </p:nvSpPr>
        <p:spPr>
          <a:xfrm>
            <a:off x="629841" y="343218"/>
            <a:ext cx="2949178" cy="120126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p31"/>
          <p:cNvSpPr txBox="1"/>
          <p:nvPr>
            <p:ph idx="1" type="body"/>
          </p:nvPr>
        </p:nvSpPr>
        <p:spPr>
          <a:xfrm>
            <a:off x="3887391" y="741255"/>
            <a:ext cx="4629150" cy="365860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134" name="Google Shape;134;p31"/>
          <p:cNvSpPr txBox="1"/>
          <p:nvPr>
            <p:ph idx="2" type="body"/>
          </p:nvPr>
        </p:nvSpPr>
        <p:spPr>
          <a:xfrm>
            <a:off x="629841" y="1544479"/>
            <a:ext cx="2949178" cy="286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35" name="Google Shape;135;p31"/>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1"/>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1"/>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8" name="Shape 138"/>
        <p:cNvGrpSpPr/>
        <p:nvPr/>
      </p:nvGrpSpPr>
      <p:grpSpPr>
        <a:xfrm>
          <a:off x="0" y="0"/>
          <a:ext cx="0" cy="0"/>
          <a:chOff x="0" y="0"/>
          <a:chExt cx="0" cy="0"/>
        </a:xfrm>
      </p:grpSpPr>
      <p:sp>
        <p:nvSpPr>
          <p:cNvPr id="139" name="Google Shape;139;p32"/>
          <p:cNvSpPr txBox="1"/>
          <p:nvPr>
            <p:ph type="title"/>
          </p:nvPr>
        </p:nvSpPr>
        <p:spPr>
          <a:xfrm>
            <a:off x="629841" y="343218"/>
            <a:ext cx="2949178" cy="120126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0" name="Google Shape;140;p32"/>
          <p:cNvSpPr/>
          <p:nvPr>
            <p:ph idx="2" type="pic"/>
          </p:nvPr>
        </p:nvSpPr>
        <p:spPr>
          <a:xfrm>
            <a:off x="3887391" y="741255"/>
            <a:ext cx="4629150" cy="3658604"/>
          </a:xfrm>
          <a:prstGeom prst="rect">
            <a:avLst/>
          </a:prstGeom>
          <a:noFill/>
          <a:ln>
            <a:noFill/>
          </a:ln>
        </p:spPr>
      </p:sp>
      <p:sp>
        <p:nvSpPr>
          <p:cNvPr id="141" name="Google Shape;141;p32"/>
          <p:cNvSpPr txBox="1"/>
          <p:nvPr>
            <p:ph idx="1" type="body"/>
          </p:nvPr>
        </p:nvSpPr>
        <p:spPr>
          <a:xfrm>
            <a:off x="629841" y="1544479"/>
            <a:ext cx="2949178" cy="286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142" name="Google Shape;142;p32"/>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32"/>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32"/>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5" name="Shape 145"/>
        <p:cNvGrpSpPr/>
        <p:nvPr/>
      </p:nvGrpSpPr>
      <p:grpSpPr>
        <a:xfrm>
          <a:off x="0" y="0"/>
          <a:ext cx="0" cy="0"/>
          <a:chOff x="0" y="0"/>
          <a:chExt cx="0" cy="0"/>
        </a:xfrm>
      </p:grpSpPr>
      <p:sp>
        <p:nvSpPr>
          <p:cNvPr id="146" name="Google Shape;146;p33"/>
          <p:cNvSpPr txBox="1"/>
          <p:nvPr>
            <p:ph type="title"/>
          </p:nvPr>
        </p:nvSpPr>
        <p:spPr>
          <a:xfrm>
            <a:off x="628650" y="274098"/>
            <a:ext cx="7886700" cy="99509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33"/>
          <p:cNvSpPr txBox="1"/>
          <p:nvPr>
            <p:ph idx="1" type="body"/>
          </p:nvPr>
        </p:nvSpPr>
        <p:spPr>
          <a:xfrm rot="5400000">
            <a:off x="2938737" y="-939601"/>
            <a:ext cx="3266526"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48" name="Google Shape;148;p33"/>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9" name="Google Shape;149;p33"/>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33"/>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1" name="Shape 151"/>
        <p:cNvGrpSpPr/>
        <p:nvPr/>
      </p:nvGrpSpPr>
      <p:grpSpPr>
        <a:xfrm>
          <a:off x="0" y="0"/>
          <a:ext cx="0" cy="0"/>
          <a:chOff x="0" y="0"/>
          <a:chExt cx="0" cy="0"/>
        </a:xfrm>
      </p:grpSpPr>
      <p:sp>
        <p:nvSpPr>
          <p:cNvPr id="152" name="Google Shape;152;p34"/>
          <p:cNvSpPr txBox="1"/>
          <p:nvPr>
            <p:ph type="title"/>
          </p:nvPr>
        </p:nvSpPr>
        <p:spPr>
          <a:xfrm rot="5400000">
            <a:off x="5348055" y="1469717"/>
            <a:ext cx="4362915"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34"/>
          <p:cNvSpPr txBox="1"/>
          <p:nvPr>
            <p:ph idx="1" type="body"/>
          </p:nvPr>
        </p:nvSpPr>
        <p:spPr>
          <a:xfrm rot="5400000">
            <a:off x="1347555" y="-444808"/>
            <a:ext cx="4362915"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54" name="Google Shape;154;p34"/>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5" name="Google Shape;155;p34"/>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34"/>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7" name="Shape 17"/>
        <p:cNvGrpSpPr/>
        <p:nvPr/>
      </p:nvGrpSpPr>
      <p:grpSpPr>
        <a:xfrm>
          <a:off x="0" y="0"/>
          <a:ext cx="0" cy="0"/>
          <a:chOff x="0" y="0"/>
          <a:chExt cx="0" cy="0"/>
        </a:xfrm>
      </p:grpSpPr>
      <p:sp>
        <p:nvSpPr>
          <p:cNvPr id="18" name="Google Shape;18;p19"/>
          <p:cNvSpPr txBox="1"/>
          <p:nvPr>
            <p:ph idx="1" type="body"/>
          </p:nvPr>
        </p:nvSpPr>
        <p:spPr>
          <a:xfrm>
            <a:off x="685800" y="844550"/>
            <a:ext cx="7772400" cy="314727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9" name="Google Shape;19;p19"/>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64" name="Shape 164"/>
        <p:cNvGrpSpPr/>
        <p:nvPr/>
      </p:nvGrpSpPr>
      <p:grpSpPr>
        <a:xfrm>
          <a:off x="0" y="0"/>
          <a:ext cx="0" cy="0"/>
          <a:chOff x="0" y="0"/>
          <a:chExt cx="0" cy="0"/>
        </a:xfrm>
      </p:grpSpPr>
      <p:sp>
        <p:nvSpPr>
          <p:cNvPr id="165" name="Google Shape;165;p41"/>
          <p:cNvSpPr txBox="1"/>
          <p:nvPr>
            <p:ph idx="1" type="subTitle"/>
          </p:nvPr>
        </p:nvSpPr>
        <p:spPr>
          <a:xfrm>
            <a:off x="1371600" y="1249681"/>
            <a:ext cx="6400800" cy="2651759"/>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66" name="Google Shape;166;p41"/>
          <p:cNvSpPr txBox="1"/>
          <p:nvPr>
            <p:ph type="title"/>
          </p:nvPr>
        </p:nvSpPr>
        <p:spPr>
          <a:xfrm>
            <a:off x="0" y="13208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sp>
        <p:nvSpPr>
          <p:cNvPr id="168" name="Google Shape;168;p42"/>
          <p:cNvSpPr txBox="1"/>
          <p:nvPr>
            <p:ph idx="1" type="body"/>
          </p:nvPr>
        </p:nvSpPr>
        <p:spPr>
          <a:xfrm>
            <a:off x="685800" y="844550"/>
            <a:ext cx="7772400" cy="314727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9" name="Google Shape;169;p42"/>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70" name="Shape 170"/>
        <p:cNvGrpSpPr/>
        <p:nvPr/>
      </p:nvGrpSpPr>
      <p:grpSpPr>
        <a:xfrm>
          <a:off x="0" y="0"/>
          <a:ext cx="0" cy="0"/>
          <a:chOff x="0" y="0"/>
          <a:chExt cx="0" cy="0"/>
        </a:xfrm>
      </p:grpSpPr>
      <p:sp>
        <p:nvSpPr>
          <p:cNvPr id="171" name="Google Shape;171;p43"/>
          <p:cNvSpPr txBox="1"/>
          <p:nvPr>
            <p:ph idx="1" type="body"/>
          </p:nvPr>
        </p:nvSpPr>
        <p:spPr>
          <a:xfrm>
            <a:off x="6858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72" name="Google Shape;172;p43"/>
          <p:cNvSpPr txBox="1"/>
          <p:nvPr>
            <p:ph idx="2" type="body"/>
          </p:nvPr>
        </p:nvSpPr>
        <p:spPr>
          <a:xfrm>
            <a:off x="46482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73" name="Google Shape;173;p43"/>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43"/>
          <p:cNvSpPr txBox="1"/>
          <p:nvPr>
            <p:ph type="title"/>
          </p:nvPr>
        </p:nvSpPr>
        <p:spPr>
          <a:xfrm>
            <a:off x="0" y="127465"/>
            <a:ext cx="9144000" cy="695496"/>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5" name="Shape 175"/>
        <p:cNvGrpSpPr/>
        <p:nvPr/>
      </p:nvGrpSpPr>
      <p:grpSpPr>
        <a:xfrm>
          <a:off x="0" y="0"/>
          <a:ext cx="0" cy="0"/>
          <a:chOff x="0" y="0"/>
          <a:chExt cx="0" cy="0"/>
        </a:xfrm>
      </p:grpSpPr>
      <p:sp>
        <p:nvSpPr>
          <p:cNvPr id="176" name="Google Shape;176;p44"/>
          <p:cNvSpPr txBox="1"/>
          <p:nvPr>
            <p:ph type="title"/>
          </p:nvPr>
        </p:nvSpPr>
        <p:spPr>
          <a:xfrm>
            <a:off x="0" y="127464"/>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177" name="Google Shape;177;p44"/>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8" name="Shape 178"/>
        <p:cNvGrpSpPr/>
        <p:nvPr/>
      </p:nvGrpSpPr>
      <p:grpSpPr>
        <a:xfrm>
          <a:off x="0" y="0"/>
          <a:ext cx="0" cy="0"/>
          <a:chOff x="0" y="0"/>
          <a:chExt cx="0" cy="0"/>
        </a:xfrm>
      </p:grpSpPr>
      <p:sp>
        <p:nvSpPr>
          <p:cNvPr id="179" name="Google Shape;179;p45"/>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80" name="Shape 180"/>
        <p:cNvGrpSpPr/>
        <p:nvPr/>
      </p:nvGrpSpPr>
      <p:grpSpPr>
        <a:xfrm>
          <a:off x="0" y="0"/>
          <a:ext cx="0" cy="0"/>
          <a:chOff x="0" y="0"/>
          <a:chExt cx="0" cy="0"/>
        </a:xfrm>
      </p:grpSpPr>
      <p:sp>
        <p:nvSpPr>
          <p:cNvPr id="181" name="Google Shape;181;p46"/>
          <p:cNvSpPr txBox="1"/>
          <p:nvPr>
            <p:ph type="title"/>
          </p:nvPr>
        </p:nvSpPr>
        <p:spPr>
          <a:xfrm>
            <a:off x="1792288" y="3603784"/>
            <a:ext cx="5486400" cy="42544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182" name="Google Shape;182;p46"/>
          <p:cNvSpPr/>
          <p:nvPr>
            <p:ph idx="2" type="pic"/>
          </p:nvPr>
        </p:nvSpPr>
        <p:spPr>
          <a:xfrm>
            <a:off x="1792288" y="460007"/>
            <a:ext cx="5486400" cy="3088958"/>
          </a:xfrm>
          <a:prstGeom prst="rect">
            <a:avLst/>
          </a:prstGeom>
          <a:noFill/>
          <a:ln>
            <a:noFill/>
          </a:ln>
        </p:spPr>
      </p:sp>
      <p:sp>
        <p:nvSpPr>
          <p:cNvPr id="183" name="Google Shape;183;p46"/>
          <p:cNvSpPr txBox="1"/>
          <p:nvPr>
            <p:ph idx="1" type="body"/>
          </p:nvPr>
        </p:nvSpPr>
        <p:spPr>
          <a:xfrm>
            <a:off x="1792288" y="4029231"/>
            <a:ext cx="5486400" cy="54497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84" name="Google Shape;184;p46"/>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85" name="Shape 185"/>
        <p:cNvGrpSpPr/>
        <p:nvPr/>
      </p:nvGrpSpPr>
      <p:grpSpPr>
        <a:xfrm>
          <a:off x="0" y="0"/>
          <a:ext cx="0" cy="0"/>
          <a:chOff x="0" y="0"/>
          <a:chExt cx="0" cy="0"/>
        </a:xfrm>
      </p:grpSpPr>
      <p:sp>
        <p:nvSpPr>
          <p:cNvPr id="186" name="Google Shape;186;p47"/>
          <p:cNvSpPr txBox="1"/>
          <p:nvPr>
            <p:ph type="title"/>
          </p:nvPr>
        </p:nvSpPr>
        <p:spPr>
          <a:xfrm>
            <a:off x="0" y="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187" name="Google Shape;187;p47"/>
          <p:cNvSpPr txBox="1"/>
          <p:nvPr>
            <p:ph idx="1" type="body"/>
          </p:nvPr>
        </p:nvSpPr>
        <p:spPr>
          <a:xfrm rot="5400000">
            <a:off x="3200806" y="-1142136"/>
            <a:ext cx="2742388"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88" name="Google Shape;188;p47"/>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sz="1200">
                <a:solidFill>
                  <a:srgbClr val="80000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9" name="Shape 189"/>
        <p:cNvGrpSpPr/>
        <p:nvPr/>
      </p:nvGrpSpPr>
      <p:grpSpPr>
        <a:xfrm>
          <a:off x="0" y="0"/>
          <a:ext cx="0" cy="0"/>
          <a:chOff x="0" y="0"/>
          <a:chExt cx="0" cy="0"/>
        </a:xfrm>
      </p:grpSpPr>
      <p:sp>
        <p:nvSpPr>
          <p:cNvPr id="190" name="Google Shape;190;p48"/>
          <p:cNvSpPr txBox="1"/>
          <p:nvPr>
            <p:ph type="title"/>
          </p:nvPr>
        </p:nvSpPr>
        <p:spPr>
          <a:xfrm>
            <a:off x="628650" y="274638"/>
            <a:ext cx="7886700" cy="99377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191" name="Google Shape;191;p48"/>
          <p:cNvSpPr txBox="1"/>
          <p:nvPr>
            <p:ph idx="11" type="ftr"/>
          </p:nvPr>
        </p:nvSpPr>
        <p:spPr>
          <a:xfrm>
            <a:off x="2897632" y="4593882"/>
            <a:ext cx="3903712" cy="41751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8" name="Shape 198"/>
        <p:cNvGrpSpPr/>
        <p:nvPr/>
      </p:nvGrpSpPr>
      <p:grpSpPr>
        <a:xfrm>
          <a:off x="0" y="0"/>
          <a:ext cx="0" cy="0"/>
          <a:chOff x="0" y="0"/>
          <a:chExt cx="0" cy="0"/>
        </a:xfrm>
      </p:grpSpPr>
      <p:sp>
        <p:nvSpPr>
          <p:cNvPr id="199" name="Google Shape;199;p50"/>
          <p:cNvSpPr txBox="1"/>
          <p:nvPr>
            <p:ph type="ctrTitle"/>
          </p:nvPr>
        </p:nvSpPr>
        <p:spPr>
          <a:xfrm>
            <a:off x="1143000" y="842963"/>
            <a:ext cx="6858000" cy="17922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0" name="Google Shape;200;p50"/>
          <p:cNvSpPr txBox="1"/>
          <p:nvPr>
            <p:ph idx="1" type="subTitle"/>
          </p:nvPr>
        </p:nvSpPr>
        <p:spPr>
          <a:xfrm>
            <a:off x="1143000" y="2703513"/>
            <a:ext cx="6858000" cy="124301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1" name="Google Shape;201;p50"/>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0"/>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50"/>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4" name="Shape 204"/>
        <p:cNvGrpSpPr/>
        <p:nvPr/>
      </p:nvGrpSpPr>
      <p:grpSpPr>
        <a:xfrm>
          <a:off x="0" y="0"/>
          <a:ext cx="0" cy="0"/>
          <a:chOff x="0" y="0"/>
          <a:chExt cx="0" cy="0"/>
        </a:xfrm>
      </p:grpSpPr>
      <p:sp>
        <p:nvSpPr>
          <p:cNvPr id="205" name="Google Shape;205;p51"/>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51"/>
          <p:cNvSpPr txBox="1"/>
          <p:nvPr>
            <p:ph idx="1" type="body"/>
          </p:nvPr>
        </p:nvSpPr>
        <p:spPr>
          <a:xfrm>
            <a:off x="628650" y="1370013"/>
            <a:ext cx="788670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7" name="Google Shape;207;p51"/>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51"/>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51"/>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 name="Shape 20"/>
        <p:cNvGrpSpPr/>
        <p:nvPr/>
      </p:nvGrpSpPr>
      <p:grpSpPr>
        <a:xfrm>
          <a:off x="0" y="0"/>
          <a:ext cx="0" cy="0"/>
          <a:chOff x="0" y="0"/>
          <a:chExt cx="0" cy="0"/>
        </a:xfrm>
      </p:grpSpPr>
      <p:sp>
        <p:nvSpPr>
          <p:cNvPr id="21" name="Google Shape;21;p20"/>
          <p:cNvSpPr txBox="1"/>
          <p:nvPr>
            <p:ph idx="1" type="body"/>
          </p:nvPr>
        </p:nvSpPr>
        <p:spPr>
          <a:xfrm>
            <a:off x="6858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2" name="Google Shape;22;p20"/>
          <p:cNvSpPr txBox="1"/>
          <p:nvPr>
            <p:ph idx="2" type="body"/>
          </p:nvPr>
        </p:nvSpPr>
        <p:spPr>
          <a:xfrm>
            <a:off x="4648200" y="1117600"/>
            <a:ext cx="3810000" cy="293624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228600" lvl="3" marL="1828800" algn="l">
              <a:spcBef>
                <a:spcPts val="360"/>
              </a:spcBef>
              <a:spcAft>
                <a:spcPts val="0"/>
              </a:spcAft>
              <a:buSzPts val="1400"/>
              <a:buNone/>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23" name="Google Shape;23;p20"/>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4" name="Google Shape;24;p20"/>
          <p:cNvSpPr txBox="1"/>
          <p:nvPr>
            <p:ph type="title"/>
          </p:nvPr>
        </p:nvSpPr>
        <p:spPr>
          <a:xfrm>
            <a:off x="0" y="127465"/>
            <a:ext cx="9144000" cy="695496"/>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3465"/>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0" name="Shape 210"/>
        <p:cNvGrpSpPr/>
        <p:nvPr/>
      </p:nvGrpSpPr>
      <p:grpSpPr>
        <a:xfrm>
          <a:off x="0" y="0"/>
          <a:ext cx="0" cy="0"/>
          <a:chOff x="0" y="0"/>
          <a:chExt cx="0" cy="0"/>
        </a:xfrm>
      </p:grpSpPr>
      <p:sp>
        <p:nvSpPr>
          <p:cNvPr id="211" name="Google Shape;211;p52"/>
          <p:cNvSpPr txBox="1"/>
          <p:nvPr>
            <p:ph type="title"/>
          </p:nvPr>
        </p:nvSpPr>
        <p:spPr>
          <a:xfrm>
            <a:off x="623888" y="1282700"/>
            <a:ext cx="7886700" cy="21415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2" name="Google Shape;212;p52"/>
          <p:cNvSpPr txBox="1"/>
          <p:nvPr>
            <p:ph idx="1" type="body"/>
          </p:nvPr>
        </p:nvSpPr>
        <p:spPr>
          <a:xfrm>
            <a:off x="623888" y="3444875"/>
            <a:ext cx="7886700" cy="11271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13" name="Google Shape;213;p52"/>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52"/>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52"/>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6" name="Shape 216"/>
        <p:cNvGrpSpPr/>
        <p:nvPr/>
      </p:nvGrpSpPr>
      <p:grpSpPr>
        <a:xfrm>
          <a:off x="0" y="0"/>
          <a:ext cx="0" cy="0"/>
          <a:chOff x="0" y="0"/>
          <a:chExt cx="0" cy="0"/>
        </a:xfrm>
      </p:grpSpPr>
      <p:sp>
        <p:nvSpPr>
          <p:cNvPr id="217" name="Google Shape;217;p53"/>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53"/>
          <p:cNvSpPr txBox="1"/>
          <p:nvPr>
            <p:ph idx="1" type="body"/>
          </p:nvPr>
        </p:nvSpPr>
        <p:spPr>
          <a:xfrm>
            <a:off x="628650" y="1370013"/>
            <a:ext cx="386715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53"/>
          <p:cNvSpPr txBox="1"/>
          <p:nvPr>
            <p:ph idx="2" type="body"/>
          </p:nvPr>
        </p:nvSpPr>
        <p:spPr>
          <a:xfrm>
            <a:off x="4648200" y="1370013"/>
            <a:ext cx="386715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53"/>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53"/>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2" name="Google Shape;222;p53"/>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3" name="Shape 223"/>
        <p:cNvGrpSpPr/>
        <p:nvPr/>
      </p:nvGrpSpPr>
      <p:grpSpPr>
        <a:xfrm>
          <a:off x="0" y="0"/>
          <a:ext cx="0" cy="0"/>
          <a:chOff x="0" y="0"/>
          <a:chExt cx="0" cy="0"/>
        </a:xfrm>
      </p:grpSpPr>
      <p:sp>
        <p:nvSpPr>
          <p:cNvPr id="224" name="Google Shape;224;p54"/>
          <p:cNvSpPr txBox="1"/>
          <p:nvPr>
            <p:ph type="title"/>
          </p:nvPr>
        </p:nvSpPr>
        <p:spPr>
          <a:xfrm>
            <a:off x="630238"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5" name="Google Shape;225;p54"/>
          <p:cNvSpPr txBox="1"/>
          <p:nvPr>
            <p:ph idx="1" type="body"/>
          </p:nvPr>
        </p:nvSpPr>
        <p:spPr>
          <a:xfrm>
            <a:off x="630238" y="1262063"/>
            <a:ext cx="3868737"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6" name="Google Shape;226;p54"/>
          <p:cNvSpPr txBox="1"/>
          <p:nvPr>
            <p:ph idx="2" type="body"/>
          </p:nvPr>
        </p:nvSpPr>
        <p:spPr>
          <a:xfrm>
            <a:off x="630238" y="1881188"/>
            <a:ext cx="3868737" cy="27654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54"/>
          <p:cNvSpPr txBox="1"/>
          <p:nvPr>
            <p:ph idx="3" type="body"/>
          </p:nvPr>
        </p:nvSpPr>
        <p:spPr>
          <a:xfrm>
            <a:off x="4629150" y="1262063"/>
            <a:ext cx="3887788"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28" name="Google Shape;228;p54"/>
          <p:cNvSpPr txBox="1"/>
          <p:nvPr>
            <p:ph idx="4" type="body"/>
          </p:nvPr>
        </p:nvSpPr>
        <p:spPr>
          <a:xfrm>
            <a:off x="4629150" y="1881188"/>
            <a:ext cx="3887788" cy="27654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54"/>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54"/>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54"/>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2" name="Shape 232"/>
        <p:cNvGrpSpPr/>
        <p:nvPr/>
      </p:nvGrpSpPr>
      <p:grpSpPr>
        <a:xfrm>
          <a:off x="0" y="0"/>
          <a:ext cx="0" cy="0"/>
          <a:chOff x="0" y="0"/>
          <a:chExt cx="0" cy="0"/>
        </a:xfrm>
      </p:grpSpPr>
      <p:sp>
        <p:nvSpPr>
          <p:cNvPr id="233" name="Google Shape;233;p55"/>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4" name="Google Shape;234;p55"/>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55"/>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p55"/>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7" name="Shape 237"/>
        <p:cNvGrpSpPr/>
        <p:nvPr/>
      </p:nvGrpSpPr>
      <p:grpSpPr>
        <a:xfrm>
          <a:off x="0" y="0"/>
          <a:ext cx="0" cy="0"/>
          <a:chOff x="0" y="0"/>
          <a:chExt cx="0" cy="0"/>
        </a:xfrm>
      </p:grpSpPr>
      <p:sp>
        <p:nvSpPr>
          <p:cNvPr id="238" name="Google Shape;238;p56"/>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9" name="Google Shape;239;p56"/>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0" name="Google Shape;240;p56"/>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1" name="Shape 241"/>
        <p:cNvGrpSpPr/>
        <p:nvPr/>
      </p:nvGrpSpPr>
      <p:grpSpPr>
        <a:xfrm>
          <a:off x="0" y="0"/>
          <a:ext cx="0" cy="0"/>
          <a:chOff x="0" y="0"/>
          <a:chExt cx="0" cy="0"/>
        </a:xfrm>
      </p:grpSpPr>
      <p:sp>
        <p:nvSpPr>
          <p:cNvPr id="242" name="Google Shape;242;p57"/>
          <p:cNvSpPr txBox="1"/>
          <p:nvPr>
            <p:ph type="title"/>
          </p:nvPr>
        </p:nvSpPr>
        <p:spPr>
          <a:xfrm>
            <a:off x="630238" y="342900"/>
            <a:ext cx="2949575" cy="12017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3" name="Google Shape;243;p57"/>
          <p:cNvSpPr txBox="1"/>
          <p:nvPr>
            <p:ph idx="1" type="body"/>
          </p:nvPr>
        </p:nvSpPr>
        <p:spPr>
          <a:xfrm>
            <a:off x="3887788" y="741363"/>
            <a:ext cx="4629150" cy="365918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4" name="Google Shape;244;p57"/>
          <p:cNvSpPr txBox="1"/>
          <p:nvPr>
            <p:ph idx="2" type="body"/>
          </p:nvPr>
        </p:nvSpPr>
        <p:spPr>
          <a:xfrm>
            <a:off x="630238" y="1544638"/>
            <a:ext cx="2949575" cy="2860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5" name="Google Shape;245;p57"/>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6" name="Google Shape;246;p57"/>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57"/>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8" name="Shape 248"/>
        <p:cNvGrpSpPr/>
        <p:nvPr/>
      </p:nvGrpSpPr>
      <p:grpSpPr>
        <a:xfrm>
          <a:off x="0" y="0"/>
          <a:ext cx="0" cy="0"/>
          <a:chOff x="0" y="0"/>
          <a:chExt cx="0" cy="0"/>
        </a:xfrm>
      </p:grpSpPr>
      <p:sp>
        <p:nvSpPr>
          <p:cNvPr id="249" name="Google Shape;249;p58"/>
          <p:cNvSpPr txBox="1"/>
          <p:nvPr>
            <p:ph type="title"/>
          </p:nvPr>
        </p:nvSpPr>
        <p:spPr>
          <a:xfrm>
            <a:off x="630238" y="342900"/>
            <a:ext cx="2949575" cy="12017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0" name="Google Shape;250;p58"/>
          <p:cNvSpPr/>
          <p:nvPr>
            <p:ph idx="2" type="pic"/>
          </p:nvPr>
        </p:nvSpPr>
        <p:spPr>
          <a:xfrm>
            <a:off x="3887788" y="741363"/>
            <a:ext cx="4629150" cy="3659187"/>
          </a:xfrm>
          <a:prstGeom prst="rect">
            <a:avLst/>
          </a:prstGeom>
          <a:noFill/>
          <a:ln>
            <a:noFill/>
          </a:ln>
        </p:spPr>
      </p:sp>
      <p:sp>
        <p:nvSpPr>
          <p:cNvPr id="251" name="Google Shape;251;p58"/>
          <p:cNvSpPr txBox="1"/>
          <p:nvPr>
            <p:ph idx="1" type="body"/>
          </p:nvPr>
        </p:nvSpPr>
        <p:spPr>
          <a:xfrm>
            <a:off x="630238" y="1544638"/>
            <a:ext cx="2949575" cy="2860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2" name="Google Shape;252;p58"/>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58"/>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58"/>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5" name="Shape 255"/>
        <p:cNvGrpSpPr/>
        <p:nvPr/>
      </p:nvGrpSpPr>
      <p:grpSpPr>
        <a:xfrm>
          <a:off x="0" y="0"/>
          <a:ext cx="0" cy="0"/>
          <a:chOff x="0" y="0"/>
          <a:chExt cx="0" cy="0"/>
        </a:xfrm>
      </p:grpSpPr>
      <p:sp>
        <p:nvSpPr>
          <p:cNvPr id="256" name="Google Shape;256;p59"/>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59"/>
          <p:cNvSpPr txBox="1"/>
          <p:nvPr>
            <p:ph idx="1" type="body"/>
          </p:nvPr>
        </p:nvSpPr>
        <p:spPr>
          <a:xfrm rot="5400000">
            <a:off x="2938463" y="-939800"/>
            <a:ext cx="3267075"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59"/>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59"/>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59"/>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1" name="Shape 261"/>
        <p:cNvGrpSpPr/>
        <p:nvPr/>
      </p:nvGrpSpPr>
      <p:grpSpPr>
        <a:xfrm>
          <a:off x="0" y="0"/>
          <a:ext cx="0" cy="0"/>
          <a:chOff x="0" y="0"/>
          <a:chExt cx="0" cy="0"/>
        </a:xfrm>
      </p:grpSpPr>
      <p:sp>
        <p:nvSpPr>
          <p:cNvPr id="262" name="Google Shape;262;p60"/>
          <p:cNvSpPr txBox="1"/>
          <p:nvPr>
            <p:ph type="title"/>
          </p:nvPr>
        </p:nvSpPr>
        <p:spPr>
          <a:xfrm rot="5400000">
            <a:off x="5348288" y="1470026"/>
            <a:ext cx="4362450"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60"/>
          <p:cNvSpPr txBox="1"/>
          <p:nvPr>
            <p:ph idx="1" type="body"/>
          </p:nvPr>
        </p:nvSpPr>
        <p:spPr>
          <a:xfrm rot="5400000">
            <a:off x="1328738" y="-425449"/>
            <a:ext cx="4362450" cy="57626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60"/>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5" name="Google Shape;265;p60"/>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6" name="Google Shape;266;p60"/>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3" name="Shape 273"/>
        <p:cNvGrpSpPr/>
        <p:nvPr/>
      </p:nvGrpSpPr>
      <p:grpSpPr>
        <a:xfrm>
          <a:off x="0" y="0"/>
          <a:ext cx="0" cy="0"/>
          <a:chOff x="0" y="0"/>
          <a:chExt cx="0" cy="0"/>
        </a:xfrm>
      </p:grpSpPr>
      <p:sp>
        <p:nvSpPr>
          <p:cNvPr id="274" name="Google Shape;274;p62"/>
          <p:cNvSpPr txBox="1"/>
          <p:nvPr>
            <p:ph type="ctrTitle"/>
          </p:nvPr>
        </p:nvSpPr>
        <p:spPr>
          <a:xfrm>
            <a:off x="1143000" y="842963"/>
            <a:ext cx="6858000" cy="1792287"/>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5" name="Google Shape;275;p62"/>
          <p:cNvSpPr txBox="1"/>
          <p:nvPr>
            <p:ph idx="1" type="subTitle"/>
          </p:nvPr>
        </p:nvSpPr>
        <p:spPr>
          <a:xfrm>
            <a:off x="1143000" y="2703513"/>
            <a:ext cx="6858000" cy="124301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76" name="Google Shape;276;p62"/>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62"/>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62"/>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1"/>
          <p:cNvSpPr txBox="1"/>
          <p:nvPr>
            <p:ph type="title"/>
          </p:nvPr>
        </p:nvSpPr>
        <p:spPr>
          <a:xfrm>
            <a:off x="0" y="127464"/>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27" name="Google Shape;27;p21"/>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9" name="Shape 279"/>
        <p:cNvGrpSpPr/>
        <p:nvPr/>
      </p:nvGrpSpPr>
      <p:grpSpPr>
        <a:xfrm>
          <a:off x="0" y="0"/>
          <a:ext cx="0" cy="0"/>
          <a:chOff x="0" y="0"/>
          <a:chExt cx="0" cy="0"/>
        </a:xfrm>
      </p:grpSpPr>
      <p:sp>
        <p:nvSpPr>
          <p:cNvPr id="280" name="Google Shape;280;p63"/>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63"/>
          <p:cNvSpPr txBox="1"/>
          <p:nvPr>
            <p:ph idx="1" type="body"/>
          </p:nvPr>
        </p:nvSpPr>
        <p:spPr>
          <a:xfrm>
            <a:off x="628650" y="1370013"/>
            <a:ext cx="788670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63"/>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63"/>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63"/>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5" name="Shape 285"/>
        <p:cNvGrpSpPr/>
        <p:nvPr/>
      </p:nvGrpSpPr>
      <p:grpSpPr>
        <a:xfrm>
          <a:off x="0" y="0"/>
          <a:ext cx="0" cy="0"/>
          <a:chOff x="0" y="0"/>
          <a:chExt cx="0" cy="0"/>
        </a:xfrm>
      </p:grpSpPr>
      <p:sp>
        <p:nvSpPr>
          <p:cNvPr id="286" name="Google Shape;286;p64"/>
          <p:cNvSpPr txBox="1"/>
          <p:nvPr>
            <p:ph type="title"/>
          </p:nvPr>
        </p:nvSpPr>
        <p:spPr>
          <a:xfrm>
            <a:off x="623888" y="1282700"/>
            <a:ext cx="7886700" cy="21415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7" name="Google Shape;287;p64"/>
          <p:cNvSpPr txBox="1"/>
          <p:nvPr>
            <p:ph idx="1" type="body"/>
          </p:nvPr>
        </p:nvSpPr>
        <p:spPr>
          <a:xfrm>
            <a:off x="623888" y="3444875"/>
            <a:ext cx="7886700" cy="112712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8" name="Google Shape;288;p64"/>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64"/>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0" name="Google Shape;290;p64"/>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1" name="Shape 291"/>
        <p:cNvGrpSpPr/>
        <p:nvPr/>
      </p:nvGrpSpPr>
      <p:grpSpPr>
        <a:xfrm>
          <a:off x="0" y="0"/>
          <a:ext cx="0" cy="0"/>
          <a:chOff x="0" y="0"/>
          <a:chExt cx="0" cy="0"/>
        </a:xfrm>
      </p:grpSpPr>
      <p:sp>
        <p:nvSpPr>
          <p:cNvPr id="292" name="Google Shape;292;p65"/>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65"/>
          <p:cNvSpPr txBox="1"/>
          <p:nvPr>
            <p:ph idx="1" type="body"/>
          </p:nvPr>
        </p:nvSpPr>
        <p:spPr>
          <a:xfrm>
            <a:off x="628650" y="1370013"/>
            <a:ext cx="386715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65"/>
          <p:cNvSpPr txBox="1"/>
          <p:nvPr>
            <p:ph idx="2" type="body"/>
          </p:nvPr>
        </p:nvSpPr>
        <p:spPr>
          <a:xfrm>
            <a:off x="4648200" y="1370013"/>
            <a:ext cx="3867150" cy="326707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5" name="Google Shape;295;p65"/>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65"/>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65"/>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8" name="Shape 298"/>
        <p:cNvGrpSpPr/>
        <p:nvPr/>
      </p:nvGrpSpPr>
      <p:grpSpPr>
        <a:xfrm>
          <a:off x="0" y="0"/>
          <a:ext cx="0" cy="0"/>
          <a:chOff x="0" y="0"/>
          <a:chExt cx="0" cy="0"/>
        </a:xfrm>
      </p:grpSpPr>
      <p:sp>
        <p:nvSpPr>
          <p:cNvPr id="299" name="Google Shape;299;p66"/>
          <p:cNvSpPr txBox="1"/>
          <p:nvPr>
            <p:ph type="title"/>
          </p:nvPr>
        </p:nvSpPr>
        <p:spPr>
          <a:xfrm>
            <a:off x="630238"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p66"/>
          <p:cNvSpPr txBox="1"/>
          <p:nvPr>
            <p:ph idx="1" type="body"/>
          </p:nvPr>
        </p:nvSpPr>
        <p:spPr>
          <a:xfrm>
            <a:off x="630238" y="1262063"/>
            <a:ext cx="3868737"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1" name="Google Shape;301;p66"/>
          <p:cNvSpPr txBox="1"/>
          <p:nvPr>
            <p:ph idx="2" type="body"/>
          </p:nvPr>
        </p:nvSpPr>
        <p:spPr>
          <a:xfrm>
            <a:off x="630238" y="1881188"/>
            <a:ext cx="3868737" cy="27654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66"/>
          <p:cNvSpPr txBox="1"/>
          <p:nvPr>
            <p:ph idx="3" type="body"/>
          </p:nvPr>
        </p:nvSpPr>
        <p:spPr>
          <a:xfrm>
            <a:off x="4629150" y="1262063"/>
            <a:ext cx="3887788"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03" name="Google Shape;303;p66"/>
          <p:cNvSpPr txBox="1"/>
          <p:nvPr>
            <p:ph idx="4" type="body"/>
          </p:nvPr>
        </p:nvSpPr>
        <p:spPr>
          <a:xfrm>
            <a:off x="4629150" y="1881188"/>
            <a:ext cx="3887788" cy="27654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66"/>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66"/>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66"/>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7" name="Shape 307"/>
        <p:cNvGrpSpPr/>
        <p:nvPr/>
      </p:nvGrpSpPr>
      <p:grpSpPr>
        <a:xfrm>
          <a:off x="0" y="0"/>
          <a:ext cx="0" cy="0"/>
          <a:chOff x="0" y="0"/>
          <a:chExt cx="0" cy="0"/>
        </a:xfrm>
      </p:grpSpPr>
      <p:sp>
        <p:nvSpPr>
          <p:cNvPr id="308" name="Google Shape;308;p67"/>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9" name="Google Shape;309;p67"/>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0" name="Google Shape;310;p67"/>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67"/>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2" name="Shape 312"/>
        <p:cNvGrpSpPr/>
        <p:nvPr/>
      </p:nvGrpSpPr>
      <p:grpSpPr>
        <a:xfrm>
          <a:off x="0" y="0"/>
          <a:ext cx="0" cy="0"/>
          <a:chOff x="0" y="0"/>
          <a:chExt cx="0" cy="0"/>
        </a:xfrm>
      </p:grpSpPr>
      <p:sp>
        <p:nvSpPr>
          <p:cNvPr id="313" name="Google Shape;313;p68"/>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4" name="Google Shape;314;p68"/>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68"/>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6" name="Shape 316"/>
        <p:cNvGrpSpPr/>
        <p:nvPr/>
      </p:nvGrpSpPr>
      <p:grpSpPr>
        <a:xfrm>
          <a:off x="0" y="0"/>
          <a:ext cx="0" cy="0"/>
          <a:chOff x="0" y="0"/>
          <a:chExt cx="0" cy="0"/>
        </a:xfrm>
      </p:grpSpPr>
      <p:sp>
        <p:nvSpPr>
          <p:cNvPr id="317" name="Google Shape;317;p69"/>
          <p:cNvSpPr txBox="1"/>
          <p:nvPr>
            <p:ph type="title"/>
          </p:nvPr>
        </p:nvSpPr>
        <p:spPr>
          <a:xfrm>
            <a:off x="630238" y="342900"/>
            <a:ext cx="2949575" cy="12017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8" name="Google Shape;318;p69"/>
          <p:cNvSpPr txBox="1"/>
          <p:nvPr>
            <p:ph idx="1" type="body"/>
          </p:nvPr>
        </p:nvSpPr>
        <p:spPr>
          <a:xfrm>
            <a:off x="3887788" y="741363"/>
            <a:ext cx="4629150" cy="3659187"/>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19" name="Google Shape;319;p69"/>
          <p:cNvSpPr txBox="1"/>
          <p:nvPr>
            <p:ph idx="2" type="body"/>
          </p:nvPr>
        </p:nvSpPr>
        <p:spPr>
          <a:xfrm>
            <a:off x="630238" y="1544638"/>
            <a:ext cx="2949575" cy="2860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0" name="Google Shape;320;p69"/>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69"/>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2" name="Google Shape;322;p69"/>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23" name="Shape 323"/>
        <p:cNvGrpSpPr/>
        <p:nvPr/>
      </p:nvGrpSpPr>
      <p:grpSpPr>
        <a:xfrm>
          <a:off x="0" y="0"/>
          <a:ext cx="0" cy="0"/>
          <a:chOff x="0" y="0"/>
          <a:chExt cx="0" cy="0"/>
        </a:xfrm>
      </p:grpSpPr>
      <p:sp>
        <p:nvSpPr>
          <p:cNvPr id="324" name="Google Shape;324;p70"/>
          <p:cNvSpPr txBox="1"/>
          <p:nvPr>
            <p:ph type="title"/>
          </p:nvPr>
        </p:nvSpPr>
        <p:spPr>
          <a:xfrm>
            <a:off x="630238" y="342900"/>
            <a:ext cx="2949575" cy="12017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70"/>
          <p:cNvSpPr/>
          <p:nvPr>
            <p:ph idx="2" type="pic"/>
          </p:nvPr>
        </p:nvSpPr>
        <p:spPr>
          <a:xfrm>
            <a:off x="3887788" y="741363"/>
            <a:ext cx="4629150" cy="3659187"/>
          </a:xfrm>
          <a:prstGeom prst="rect">
            <a:avLst/>
          </a:prstGeom>
          <a:noFill/>
          <a:ln>
            <a:noFill/>
          </a:ln>
        </p:spPr>
      </p:sp>
      <p:sp>
        <p:nvSpPr>
          <p:cNvPr id="326" name="Google Shape;326;p70"/>
          <p:cNvSpPr txBox="1"/>
          <p:nvPr>
            <p:ph idx="1" type="body"/>
          </p:nvPr>
        </p:nvSpPr>
        <p:spPr>
          <a:xfrm>
            <a:off x="630238" y="1544638"/>
            <a:ext cx="2949575" cy="286067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27" name="Google Shape;327;p70"/>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8" name="Google Shape;328;p70"/>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70"/>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0" name="Shape 330"/>
        <p:cNvGrpSpPr/>
        <p:nvPr/>
      </p:nvGrpSpPr>
      <p:grpSpPr>
        <a:xfrm>
          <a:off x="0" y="0"/>
          <a:ext cx="0" cy="0"/>
          <a:chOff x="0" y="0"/>
          <a:chExt cx="0" cy="0"/>
        </a:xfrm>
      </p:grpSpPr>
      <p:sp>
        <p:nvSpPr>
          <p:cNvPr id="331" name="Google Shape;331;p71"/>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71"/>
          <p:cNvSpPr txBox="1"/>
          <p:nvPr>
            <p:ph idx="1" type="body"/>
          </p:nvPr>
        </p:nvSpPr>
        <p:spPr>
          <a:xfrm rot="5400000">
            <a:off x="2938463" y="-939800"/>
            <a:ext cx="3267075"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3" name="Google Shape;333;p71"/>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71"/>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5" name="Google Shape;335;p71"/>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6" name="Shape 336"/>
        <p:cNvGrpSpPr/>
        <p:nvPr/>
      </p:nvGrpSpPr>
      <p:grpSpPr>
        <a:xfrm>
          <a:off x="0" y="0"/>
          <a:ext cx="0" cy="0"/>
          <a:chOff x="0" y="0"/>
          <a:chExt cx="0" cy="0"/>
        </a:xfrm>
      </p:grpSpPr>
      <p:sp>
        <p:nvSpPr>
          <p:cNvPr id="337" name="Google Shape;337;p72"/>
          <p:cNvSpPr txBox="1"/>
          <p:nvPr>
            <p:ph type="title"/>
          </p:nvPr>
        </p:nvSpPr>
        <p:spPr>
          <a:xfrm rot="5400000">
            <a:off x="5348288" y="1470026"/>
            <a:ext cx="4362450"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8" name="Google Shape;338;p72"/>
          <p:cNvSpPr txBox="1"/>
          <p:nvPr>
            <p:ph idx="1" type="body"/>
          </p:nvPr>
        </p:nvSpPr>
        <p:spPr>
          <a:xfrm rot="5400000">
            <a:off x="1328738" y="-425449"/>
            <a:ext cx="4362450" cy="57626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72"/>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0" name="Google Shape;340;p72"/>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72"/>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None/>
              <a:defRPr/>
            </a:lvl1pPr>
            <a:lvl2pPr indent="0" lvl="1" marL="0" algn="r">
              <a:spcBef>
                <a:spcPts val="0"/>
              </a:spcBef>
              <a:spcAft>
                <a:spcPts val="0"/>
              </a:spcAft>
              <a:buNone/>
              <a:defRPr/>
            </a:lvl2pPr>
            <a:lvl3pPr indent="0" lvl="2" marL="0" algn="r">
              <a:spcBef>
                <a:spcPts val="0"/>
              </a:spcBef>
              <a:spcAft>
                <a:spcPts val="0"/>
              </a:spcAft>
              <a:buNone/>
              <a:defRPr/>
            </a:lvl3pPr>
            <a:lvl4pPr indent="0" lvl="3" marL="0" algn="r">
              <a:spcBef>
                <a:spcPts val="0"/>
              </a:spcBef>
              <a:spcAft>
                <a:spcPts val="0"/>
              </a:spcAft>
              <a:buNone/>
              <a:defRPr/>
            </a:lvl4pPr>
            <a:lvl5pPr indent="0" lvl="4" marL="0" algn="r">
              <a:spcBef>
                <a:spcPts val="0"/>
              </a:spcBef>
              <a:spcAft>
                <a:spcPts val="0"/>
              </a:spcAft>
              <a:buNone/>
              <a:defRPr/>
            </a:lvl5pPr>
            <a:lvl6pPr indent="0" lvl="5" marL="0" algn="r">
              <a:spcBef>
                <a:spcPts val="0"/>
              </a:spcBef>
              <a:spcAft>
                <a:spcPts val="0"/>
              </a:spcAft>
              <a:buNone/>
              <a:defRPr/>
            </a:lvl6pPr>
            <a:lvl7pPr indent="0" lvl="6" marL="0" algn="r">
              <a:spcBef>
                <a:spcPts val="0"/>
              </a:spcBef>
              <a:spcAft>
                <a:spcPts val="0"/>
              </a:spcAft>
              <a:buNone/>
              <a:defRPr/>
            </a:lvl7pPr>
            <a:lvl8pPr indent="0" lvl="7" marL="0" algn="r">
              <a:spcBef>
                <a:spcPts val="0"/>
              </a:spcBef>
              <a:spcAft>
                <a:spcPts val="0"/>
              </a:spcAft>
              <a:buNone/>
              <a:defRPr/>
            </a:lvl8pPr>
            <a:lvl9pPr indent="0" lvl="8" marL="0" algn="r">
              <a:spcBef>
                <a:spcPts val="0"/>
              </a:spcBef>
              <a:spcAft>
                <a:spcPts val="0"/>
              </a:spcAft>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8" name="Shape 28"/>
        <p:cNvGrpSpPr/>
        <p:nvPr/>
      </p:nvGrpSpPr>
      <p:grpSpPr>
        <a:xfrm>
          <a:off x="0" y="0"/>
          <a:ext cx="0" cy="0"/>
          <a:chOff x="0" y="0"/>
          <a:chExt cx="0" cy="0"/>
        </a:xfrm>
      </p:grpSpPr>
      <p:sp>
        <p:nvSpPr>
          <p:cNvPr id="29" name="Google Shape;29;p22"/>
          <p:cNvSpPr txBox="1"/>
          <p:nvPr>
            <p:ph type="title"/>
          </p:nvPr>
        </p:nvSpPr>
        <p:spPr>
          <a:xfrm>
            <a:off x="1792288" y="3603784"/>
            <a:ext cx="5486400" cy="42544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1" sz="2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0" name="Google Shape;30;p22"/>
          <p:cNvSpPr/>
          <p:nvPr>
            <p:ph idx="2" type="pic"/>
          </p:nvPr>
        </p:nvSpPr>
        <p:spPr>
          <a:xfrm>
            <a:off x="1792288" y="460007"/>
            <a:ext cx="5486400" cy="3088958"/>
          </a:xfrm>
          <a:prstGeom prst="rect">
            <a:avLst/>
          </a:prstGeom>
          <a:noFill/>
          <a:ln>
            <a:noFill/>
          </a:ln>
        </p:spPr>
      </p:sp>
      <p:sp>
        <p:nvSpPr>
          <p:cNvPr id="31" name="Google Shape;31;p22"/>
          <p:cNvSpPr txBox="1"/>
          <p:nvPr>
            <p:ph idx="1" type="body"/>
          </p:nvPr>
        </p:nvSpPr>
        <p:spPr>
          <a:xfrm>
            <a:off x="1792288" y="4029231"/>
            <a:ext cx="5486400" cy="54497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32" name="Google Shape;32;p22"/>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 name="Shape 33"/>
        <p:cNvGrpSpPr/>
        <p:nvPr/>
      </p:nvGrpSpPr>
      <p:grpSpPr>
        <a:xfrm>
          <a:off x="0" y="0"/>
          <a:ext cx="0" cy="0"/>
          <a:chOff x="0" y="0"/>
          <a:chExt cx="0" cy="0"/>
        </a:xfrm>
      </p:grpSpPr>
      <p:sp>
        <p:nvSpPr>
          <p:cNvPr id="34" name="Google Shape;34;p23"/>
          <p:cNvSpPr txBox="1"/>
          <p:nvPr>
            <p:ph type="title"/>
          </p:nvPr>
        </p:nvSpPr>
        <p:spPr>
          <a:xfrm>
            <a:off x="0" y="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5" name="Google Shape;35;p23"/>
          <p:cNvSpPr txBox="1"/>
          <p:nvPr>
            <p:ph idx="1" type="body"/>
          </p:nvPr>
        </p:nvSpPr>
        <p:spPr>
          <a:xfrm rot="5400000">
            <a:off x="3200806" y="-1142136"/>
            <a:ext cx="2742388" cy="7772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228600" lvl="3" marL="1828800" algn="l">
              <a:spcBef>
                <a:spcPts val="360"/>
              </a:spcBef>
              <a:spcAft>
                <a:spcPts val="0"/>
              </a:spcAft>
              <a:buSzPts val="1400"/>
              <a:buNone/>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6" name="Google Shape;36;p23"/>
          <p:cNvSpPr txBox="1"/>
          <p:nvPr>
            <p:ph idx="11" type="ftr"/>
          </p:nvPr>
        </p:nvSpPr>
        <p:spPr>
          <a:xfrm>
            <a:off x="5076056" y="4628260"/>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 name="Shape 37"/>
        <p:cNvGrpSpPr/>
        <p:nvPr/>
      </p:nvGrpSpPr>
      <p:grpSpPr>
        <a:xfrm>
          <a:off x="0" y="0"/>
          <a:ext cx="0" cy="0"/>
          <a:chOff x="0" y="0"/>
          <a:chExt cx="0" cy="0"/>
        </a:xfrm>
      </p:grpSpPr>
      <p:sp>
        <p:nvSpPr>
          <p:cNvPr id="38" name="Google Shape;38;p24"/>
          <p:cNvSpPr txBox="1"/>
          <p:nvPr>
            <p:ph type="title"/>
          </p:nvPr>
        </p:nvSpPr>
        <p:spPr>
          <a:xfrm>
            <a:off x="628650" y="274638"/>
            <a:ext cx="7886700" cy="993775"/>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
        <p:nvSpPr>
          <p:cNvPr id="39" name="Google Shape;39;p24"/>
          <p:cNvSpPr txBox="1"/>
          <p:nvPr>
            <p:ph idx="11" type="ftr"/>
          </p:nvPr>
        </p:nvSpPr>
        <p:spPr>
          <a:xfrm>
            <a:off x="2897632" y="4593882"/>
            <a:ext cx="3903712" cy="41751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2400">
                <a:solidFill>
                  <a:schemeClr val="dk1"/>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5" name="Shape 45"/>
        <p:cNvGrpSpPr/>
        <p:nvPr/>
      </p:nvGrpSpPr>
      <p:grpSpPr>
        <a:xfrm>
          <a:off x="0" y="0"/>
          <a:ext cx="0" cy="0"/>
          <a:chOff x="0" y="0"/>
          <a:chExt cx="0" cy="0"/>
        </a:xfrm>
      </p:grpSpPr>
      <p:sp>
        <p:nvSpPr>
          <p:cNvPr id="46" name="Google Shape;46;p13"/>
          <p:cNvSpPr txBox="1"/>
          <p:nvPr>
            <p:ph idx="1" type="subTitle"/>
          </p:nvPr>
        </p:nvSpPr>
        <p:spPr>
          <a:xfrm>
            <a:off x="1371600" y="1249681"/>
            <a:ext cx="6400800" cy="2651759"/>
          </a:xfrm>
          <a:prstGeom prst="rect">
            <a:avLst/>
          </a:prstGeom>
          <a:noFill/>
          <a:ln>
            <a:noFill/>
          </a:ln>
        </p:spPr>
        <p:txBody>
          <a:bodyPr anchorCtr="0" anchor="t" bIns="45700" lIns="91425" spcFirstLastPara="1" rIns="91425" wrap="square" tIns="45700">
            <a:noAutofit/>
          </a:bodyPr>
          <a:lstStyle>
            <a:lvl1pPr lvl="0" algn="ctr">
              <a:spcBef>
                <a:spcPts val="480"/>
              </a:spcBef>
              <a:spcAft>
                <a:spcPts val="0"/>
              </a:spcAft>
              <a:buClr>
                <a:schemeClr val="dk1"/>
              </a:buClr>
              <a:buSzPts val="2400"/>
              <a:buFont typeface="Arial"/>
              <a:buNone/>
              <a:defRPr/>
            </a:lvl1pPr>
            <a:lvl2pPr lvl="1" algn="ctr">
              <a:spcBef>
                <a:spcPts val="400"/>
              </a:spcBef>
              <a:spcAft>
                <a:spcPts val="0"/>
              </a:spcAft>
              <a:buClr>
                <a:schemeClr val="dk1"/>
              </a:buClr>
              <a:buSzPts val="2000"/>
              <a:buFont typeface="Arial"/>
              <a:buNone/>
              <a:defRPr/>
            </a:lvl2pPr>
            <a:lvl3pPr lvl="2" algn="ctr">
              <a:spcBef>
                <a:spcPts val="360"/>
              </a:spcBef>
              <a:spcAft>
                <a:spcPts val="0"/>
              </a:spcAft>
              <a:buClr>
                <a:schemeClr val="dk1"/>
              </a:buClr>
              <a:buSzPts val="18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47" name="Google Shape;47;p13"/>
          <p:cNvSpPr txBox="1"/>
          <p:nvPr>
            <p:ph type="title"/>
          </p:nvPr>
        </p:nvSpPr>
        <p:spPr>
          <a:xfrm>
            <a:off x="0" y="132080"/>
            <a:ext cx="9144000" cy="1006507"/>
          </a:xfrm>
          <a:prstGeom prst="rect">
            <a:avLst/>
          </a:prstGeom>
          <a:noFill/>
          <a:ln>
            <a:noFill/>
          </a:ln>
        </p:spPr>
        <p:txBody>
          <a:bodyPr anchorCtr="0" anchor="t" bIns="45700" lIns="91425" spcFirstLastPara="1" rIns="91425" wrap="square" tIns="45700">
            <a:noAutofit/>
          </a:bodyPr>
          <a:lstStyle>
            <a:lvl1pPr lvl="0" marR="0" rtl="0" algn="ctr">
              <a:spcBef>
                <a:spcPts val="0"/>
              </a:spcBef>
              <a:spcAft>
                <a:spcPts val="0"/>
              </a:spcAft>
              <a:buSzPts val="1400"/>
              <a:buNone/>
              <a:defRPr b="0" i="0" sz="3600" u="none" cap="none" strike="noStrike">
                <a:solidFill>
                  <a:srgbClr val="002450"/>
                </a:solidFill>
                <a:latin typeface="Arial"/>
                <a:ea typeface="Arial"/>
                <a:cs typeface="Arial"/>
                <a:sym typeface="Arial"/>
              </a:defRPr>
            </a:lvl1pPr>
            <a:lvl2pPr lvl="1"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2pPr>
            <a:lvl3pPr lvl="2"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3pPr>
            <a:lvl4pPr lvl="3"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4pPr>
            <a:lvl5pPr lvl="4"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5pPr>
            <a:lvl6pPr lvl="5"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6pPr>
            <a:lvl7pPr lvl="6"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7pPr>
            <a:lvl8pPr lvl="7"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8pPr>
            <a:lvl9pPr lvl="8" marR="0" rtl="0" algn="l">
              <a:spcBef>
                <a:spcPts val="0"/>
              </a:spcBef>
              <a:spcAft>
                <a:spcPts val="0"/>
              </a:spcAft>
              <a:buSzPts val="1400"/>
              <a:buNone/>
              <a:defRPr b="0" i="0" sz="3200" u="none" cap="none" strike="noStrike">
                <a:solidFill>
                  <a:schemeClr val="dk2"/>
                </a:solidFill>
                <a:latin typeface="Georgia"/>
                <a:ea typeface="Georgia"/>
                <a:cs typeface="Georgia"/>
                <a:sym typeface="Georgi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4.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slideLayout" Target="../slideLayouts/slideLayout18.xml"/><Relationship Id="rId1" Type="http://schemas.openxmlformats.org/officeDocument/2006/relationships/image" Target="../media/image9.jpg"/><Relationship Id="rId2" Type="http://schemas.openxmlformats.org/officeDocument/2006/relationships/image" Target="../media/image1.png"/><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8.xml"/><Relationship Id="rId10" Type="http://schemas.openxmlformats.org/officeDocument/2006/relationships/slideLayout" Target="../slideLayouts/slideLayout27.xml"/><Relationship Id="rId13" Type="http://schemas.openxmlformats.org/officeDocument/2006/relationships/theme" Target="../theme/theme6.xml"/><Relationship Id="rId12" Type="http://schemas.openxmlformats.org/officeDocument/2006/relationships/slideLayout" Target="../slideLayouts/slideLayout29.xml"/><Relationship Id="rId1" Type="http://schemas.openxmlformats.org/officeDocument/2006/relationships/image" Target="../media/image3.jp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1.xml"/><Relationship Id="rId10" Type="http://schemas.openxmlformats.org/officeDocument/2006/relationships/slideLayout" Target="../slideLayouts/slideLayout37.xml"/><Relationship Id="rId1" Type="http://schemas.openxmlformats.org/officeDocument/2006/relationships/image" Target="../media/image9.jpg"/><Relationship Id="rId2" Type="http://schemas.openxmlformats.org/officeDocument/2006/relationships/image" Target="../media/image4.jpg"/><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5.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9.xml"/><Relationship Id="rId10" Type="http://schemas.openxmlformats.org/officeDocument/2006/relationships/slideLayout" Target="../slideLayouts/slideLayout58.xml"/><Relationship Id="rId12" Type="http://schemas.openxmlformats.org/officeDocument/2006/relationships/theme" Target="../theme/theme2.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application&#10;&#10;Description automatically generated with medium confidence" id="10" name="Google Shape;10;p10"/>
          <p:cNvPicPr preferRelativeResize="0"/>
          <p:nvPr/>
        </p:nvPicPr>
        <p:blipFill rotWithShape="1">
          <a:blip r:embed="rId1">
            <a:alphaModFix/>
          </a:blip>
          <a:srcRect b="0" l="0" r="0" t="0"/>
          <a:stretch/>
        </p:blipFill>
        <p:spPr>
          <a:xfrm>
            <a:off x="-71692" y="0"/>
            <a:ext cx="9215692" cy="5196626"/>
          </a:xfrm>
          <a:prstGeom prst="rect">
            <a:avLst/>
          </a:prstGeom>
          <a:noFill/>
          <a:ln>
            <a:noFill/>
          </a:ln>
        </p:spPr>
      </p:pic>
      <p:sp>
        <p:nvSpPr>
          <p:cNvPr id="11" name="Google Shape;11;p10"/>
          <p:cNvSpPr txBox="1"/>
          <p:nvPr>
            <p:ph idx="1" type="body"/>
          </p:nvPr>
        </p:nvSpPr>
        <p:spPr>
          <a:xfrm>
            <a:off x="685800" y="1372870"/>
            <a:ext cx="7772400" cy="27423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rtl="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0"/>
          <p:cNvSpPr txBox="1"/>
          <p:nvPr/>
        </p:nvSpPr>
        <p:spPr>
          <a:xfrm>
            <a:off x="6872288" y="5943600"/>
            <a:ext cx="2696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cap="none" strike="noStrike">
                <a:solidFill>
                  <a:schemeClr val="dk1"/>
                </a:solidFill>
                <a:latin typeface="Arial"/>
                <a:ea typeface="Arial"/>
                <a:cs typeface="Arial"/>
                <a:sym typeface="Arial"/>
              </a:rPr>
              <a:t> </a:t>
            </a:r>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1">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 name="Shape 40"/>
        <p:cNvGrpSpPr/>
        <p:nvPr/>
      </p:nvGrpSpPr>
      <p:grpSpPr>
        <a:xfrm>
          <a:off x="0" y="0"/>
          <a:ext cx="0" cy="0"/>
          <a:chOff x="0" y="0"/>
          <a:chExt cx="0" cy="0"/>
        </a:xfrm>
      </p:grpSpPr>
      <p:pic>
        <p:nvPicPr>
          <p:cNvPr descr="Graphical user interface, application&#10;&#10;Description automatically generated with medium confidence" id="41" name="Google Shape;41;p12"/>
          <p:cNvPicPr preferRelativeResize="0"/>
          <p:nvPr/>
        </p:nvPicPr>
        <p:blipFill rotWithShape="1">
          <a:blip r:embed="rId1">
            <a:alphaModFix/>
          </a:blip>
          <a:srcRect b="0" l="0" r="0" t="0"/>
          <a:stretch/>
        </p:blipFill>
        <p:spPr>
          <a:xfrm>
            <a:off x="-71692" y="0"/>
            <a:ext cx="9215692" cy="5196626"/>
          </a:xfrm>
          <a:prstGeom prst="rect">
            <a:avLst/>
          </a:prstGeom>
          <a:noFill/>
          <a:ln>
            <a:noFill/>
          </a:ln>
        </p:spPr>
      </p:pic>
      <p:sp>
        <p:nvSpPr>
          <p:cNvPr id="42" name="Google Shape;42;p12"/>
          <p:cNvSpPr txBox="1"/>
          <p:nvPr>
            <p:ph idx="1" type="body"/>
          </p:nvPr>
        </p:nvSpPr>
        <p:spPr>
          <a:xfrm>
            <a:off x="685800" y="1372870"/>
            <a:ext cx="7772400" cy="27423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rtl="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3" name="Google Shape;43;p12"/>
          <p:cNvSpPr txBox="1"/>
          <p:nvPr/>
        </p:nvSpPr>
        <p:spPr>
          <a:xfrm>
            <a:off x="6872288" y="5943600"/>
            <a:ext cx="2696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a:t>
            </a:r>
            <a:endParaRPr/>
          </a:p>
        </p:txBody>
      </p:sp>
      <p:pic>
        <p:nvPicPr>
          <p:cNvPr descr="A black background with green text&#10;&#10;Description automatically generated" id="44" name="Google Shape;44;p12"/>
          <p:cNvPicPr preferRelativeResize="0"/>
          <p:nvPr/>
        </p:nvPicPr>
        <p:blipFill rotWithShape="1">
          <a:blip r:embed="rId2">
            <a:alphaModFix/>
          </a:blip>
          <a:srcRect b="0" l="0" r="0" t="0"/>
          <a:stretch/>
        </p:blipFill>
        <p:spPr>
          <a:xfrm>
            <a:off x="7001932" y="4460507"/>
            <a:ext cx="1845733" cy="7382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82" name="Shape 82"/>
        <p:cNvGrpSpPr/>
        <p:nvPr/>
      </p:nvGrpSpPr>
      <p:grpSpPr>
        <a:xfrm>
          <a:off x="0" y="0"/>
          <a:ext cx="0" cy="0"/>
          <a:chOff x="0" y="0"/>
          <a:chExt cx="0" cy="0"/>
        </a:xfrm>
      </p:grpSpPr>
      <p:sp>
        <p:nvSpPr>
          <p:cNvPr id="83" name="Google Shape;83;p16"/>
          <p:cNvSpPr txBox="1"/>
          <p:nvPr>
            <p:ph type="title"/>
          </p:nvPr>
        </p:nvSpPr>
        <p:spPr>
          <a:xfrm>
            <a:off x="628650" y="274098"/>
            <a:ext cx="7886700" cy="99509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 name="Google Shape;84;p16"/>
          <p:cNvSpPr txBox="1"/>
          <p:nvPr>
            <p:ph idx="1" type="body"/>
          </p:nvPr>
        </p:nvSpPr>
        <p:spPr>
          <a:xfrm>
            <a:off x="628650" y="1370486"/>
            <a:ext cx="7886700" cy="3266526"/>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5" name="Google Shape;85;p16"/>
          <p:cNvSpPr txBox="1"/>
          <p:nvPr>
            <p:ph idx="10" type="dt"/>
          </p:nvPr>
        </p:nvSpPr>
        <p:spPr>
          <a:xfrm>
            <a:off x="628650" y="4771678"/>
            <a:ext cx="2057400" cy="274097"/>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6" name="Google Shape;86;p16"/>
          <p:cNvSpPr txBox="1"/>
          <p:nvPr>
            <p:ph idx="11" type="ftr"/>
          </p:nvPr>
        </p:nvSpPr>
        <p:spPr>
          <a:xfrm>
            <a:off x="3028950" y="4771678"/>
            <a:ext cx="3086100" cy="274097"/>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87" name="Google Shape;87;p16"/>
          <p:cNvSpPr txBox="1"/>
          <p:nvPr>
            <p:ph idx="12" type="sldNum"/>
          </p:nvPr>
        </p:nvSpPr>
        <p:spPr>
          <a:xfrm>
            <a:off x="6457950" y="4771678"/>
            <a:ext cx="2057400" cy="27409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900">
                <a:solidFill>
                  <a:srgbClr val="888888"/>
                </a:solidFill>
                <a:latin typeface="Arial"/>
                <a:ea typeface="Arial"/>
                <a:cs typeface="Arial"/>
                <a:sym typeface="Arial"/>
              </a:defRPr>
            </a:lvl1pPr>
            <a:lvl2pPr indent="0" lvl="1" marL="0" marR="0" rtl="0" algn="r">
              <a:spcBef>
                <a:spcPts val="0"/>
              </a:spcBef>
              <a:spcAft>
                <a:spcPts val="0"/>
              </a:spcAft>
              <a:buNone/>
              <a:defRPr sz="900">
                <a:solidFill>
                  <a:srgbClr val="888888"/>
                </a:solidFill>
                <a:latin typeface="Arial"/>
                <a:ea typeface="Arial"/>
                <a:cs typeface="Arial"/>
                <a:sym typeface="Arial"/>
              </a:defRPr>
            </a:lvl2pPr>
            <a:lvl3pPr indent="0" lvl="2" marL="0" marR="0" rtl="0" algn="r">
              <a:spcBef>
                <a:spcPts val="0"/>
              </a:spcBef>
              <a:spcAft>
                <a:spcPts val="0"/>
              </a:spcAft>
              <a:buNone/>
              <a:defRPr sz="900">
                <a:solidFill>
                  <a:srgbClr val="888888"/>
                </a:solidFill>
                <a:latin typeface="Arial"/>
                <a:ea typeface="Arial"/>
                <a:cs typeface="Arial"/>
                <a:sym typeface="Arial"/>
              </a:defRPr>
            </a:lvl3pPr>
            <a:lvl4pPr indent="0" lvl="3" marL="0" marR="0" rtl="0" algn="r">
              <a:spcBef>
                <a:spcPts val="0"/>
              </a:spcBef>
              <a:spcAft>
                <a:spcPts val="0"/>
              </a:spcAft>
              <a:buNone/>
              <a:defRPr sz="900">
                <a:solidFill>
                  <a:srgbClr val="888888"/>
                </a:solidFill>
                <a:latin typeface="Arial"/>
                <a:ea typeface="Arial"/>
                <a:cs typeface="Arial"/>
                <a:sym typeface="Arial"/>
              </a:defRPr>
            </a:lvl4pPr>
            <a:lvl5pPr indent="0" lvl="4" marL="0" marR="0" rtl="0" algn="r">
              <a:spcBef>
                <a:spcPts val="0"/>
              </a:spcBef>
              <a:spcAft>
                <a:spcPts val="0"/>
              </a:spcAft>
              <a:buNone/>
              <a:defRPr sz="900">
                <a:solidFill>
                  <a:srgbClr val="888888"/>
                </a:solidFill>
                <a:latin typeface="Arial"/>
                <a:ea typeface="Arial"/>
                <a:cs typeface="Arial"/>
                <a:sym typeface="Arial"/>
              </a:defRPr>
            </a:lvl5pPr>
            <a:lvl6pPr indent="0" lvl="5" marL="0" marR="0" rtl="0" algn="r">
              <a:spcBef>
                <a:spcPts val="0"/>
              </a:spcBef>
              <a:spcAft>
                <a:spcPts val="0"/>
              </a:spcAft>
              <a:buNone/>
              <a:defRPr sz="900">
                <a:solidFill>
                  <a:srgbClr val="888888"/>
                </a:solidFill>
                <a:latin typeface="Arial"/>
                <a:ea typeface="Arial"/>
                <a:cs typeface="Arial"/>
                <a:sym typeface="Arial"/>
              </a:defRPr>
            </a:lvl6pPr>
            <a:lvl7pPr indent="0" lvl="6" marL="0" marR="0" rtl="0" algn="r">
              <a:spcBef>
                <a:spcPts val="0"/>
              </a:spcBef>
              <a:spcAft>
                <a:spcPts val="0"/>
              </a:spcAft>
              <a:buNone/>
              <a:defRPr sz="900">
                <a:solidFill>
                  <a:srgbClr val="888888"/>
                </a:solidFill>
                <a:latin typeface="Arial"/>
                <a:ea typeface="Arial"/>
                <a:cs typeface="Arial"/>
                <a:sym typeface="Arial"/>
              </a:defRPr>
            </a:lvl7pPr>
            <a:lvl8pPr indent="0" lvl="7" marL="0" marR="0" rtl="0" algn="r">
              <a:spcBef>
                <a:spcPts val="0"/>
              </a:spcBef>
              <a:spcAft>
                <a:spcPts val="0"/>
              </a:spcAft>
              <a:buNone/>
              <a:defRPr sz="900">
                <a:solidFill>
                  <a:srgbClr val="888888"/>
                </a:solidFill>
                <a:latin typeface="Arial"/>
                <a:ea typeface="Arial"/>
                <a:cs typeface="Arial"/>
                <a:sym typeface="Arial"/>
              </a:defRPr>
            </a:lvl8pPr>
            <a:lvl9pPr indent="0" lvl="8" marL="0" marR="0" rtl="0" algn="r">
              <a:spcBef>
                <a:spcPts val="0"/>
              </a:spcBef>
              <a:spcAft>
                <a:spcPts val="0"/>
              </a:spcAft>
              <a:buNone/>
              <a:defRPr sz="9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7" name="Shape 157"/>
        <p:cNvGrpSpPr/>
        <p:nvPr/>
      </p:nvGrpSpPr>
      <p:grpSpPr>
        <a:xfrm>
          <a:off x="0" y="0"/>
          <a:ext cx="0" cy="0"/>
          <a:chOff x="0" y="0"/>
          <a:chExt cx="0" cy="0"/>
        </a:xfrm>
      </p:grpSpPr>
      <p:pic>
        <p:nvPicPr>
          <p:cNvPr descr="Graphical user interface, application&#10;&#10;Description automatically generated with medium confidence" id="158" name="Google Shape;158;p40"/>
          <p:cNvPicPr preferRelativeResize="0"/>
          <p:nvPr/>
        </p:nvPicPr>
        <p:blipFill rotWithShape="1">
          <a:blip r:embed="rId1">
            <a:alphaModFix/>
          </a:blip>
          <a:srcRect b="0" l="0" r="0" t="0"/>
          <a:stretch/>
        </p:blipFill>
        <p:spPr>
          <a:xfrm>
            <a:off x="-16273" y="-40426"/>
            <a:ext cx="9215692" cy="5196626"/>
          </a:xfrm>
          <a:prstGeom prst="rect">
            <a:avLst/>
          </a:prstGeom>
          <a:noFill/>
          <a:ln>
            <a:noFill/>
          </a:ln>
        </p:spPr>
      </p:pic>
      <p:sp>
        <p:nvSpPr>
          <p:cNvPr id="159" name="Google Shape;159;p40"/>
          <p:cNvSpPr txBox="1"/>
          <p:nvPr>
            <p:ph idx="1" type="body"/>
          </p:nvPr>
        </p:nvSpPr>
        <p:spPr>
          <a:xfrm>
            <a:off x="685800" y="1372870"/>
            <a:ext cx="7772400" cy="2742388"/>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228600" lvl="3" marL="1828800" marR="0" rtl="0" algn="l">
              <a:spcBef>
                <a:spcPts val="400"/>
              </a:spcBef>
              <a:spcAft>
                <a:spcPts val="0"/>
              </a:spcAft>
              <a:buSzPts val="1400"/>
              <a:buNone/>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0" name="Google Shape;160;p40"/>
          <p:cNvSpPr txBox="1"/>
          <p:nvPr>
            <p:ph idx="11" type="ftr"/>
          </p:nvPr>
        </p:nvSpPr>
        <p:spPr>
          <a:xfrm>
            <a:off x="2897632" y="4593882"/>
            <a:ext cx="3903712" cy="41751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00000"/>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61" name="Google Shape;161;p40"/>
          <p:cNvSpPr txBox="1"/>
          <p:nvPr/>
        </p:nvSpPr>
        <p:spPr>
          <a:xfrm>
            <a:off x="6872288" y="5943600"/>
            <a:ext cx="269626"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 </a:t>
            </a:r>
            <a:endParaRPr/>
          </a:p>
        </p:txBody>
      </p:sp>
      <p:cxnSp>
        <p:nvCxnSpPr>
          <p:cNvPr id="162" name="Google Shape;162;p40"/>
          <p:cNvCxnSpPr/>
          <p:nvPr/>
        </p:nvCxnSpPr>
        <p:spPr>
          <a:xfrm>
            <a:off x="0" y="4309607"/>
            <a:ext cx="9144000" cy="0"/>
          </a:xfrm>
          <a:prstGeom prst="straightConnector1">
            <a:avLst/>
          </a:prstGeom>
          <a:noFill/>
          <a:ln cap="flat" cmpd="sng" w="28575">
            <a:solidFill>
              <a:srgbClr val="003767"/>
            </a:solidFill>
            <a:prstDash val="solid"/>
            <a:round/>
            <a:headEnd len="sm" w="sm" type="none"/>
            <a:tailEnd len="sm" w="sm" type="none"/>
          </a:ln>
        </p:spPr>
      </p:cxnSp>
      <p:pic>
        <p:nvPicPr>
          <p:cNvPr id="163" name="Google Shape;163;p40"/>
          <p:cNvPicPr preferRelativeResize="0"/>
          <p:nvPr/>
        </p:nvPicPr>
        <p:blipFill rotWithShape="1">
          <a:blip r:embed="rId2">
            <a:alphaModFix/>
          </a:blip>
          <a:srcRect b="0" l="0" r="0" t="0"/>
          <a:stretch/>
        </p:blipFill>
        <p:spPr>
          <a:xfrm>
            <a:off x="6958013" y="4654236"/>
            <a:ext cx="2124222" cy="2484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2" name="Shape 192"/>
        <p:cNvGrpSpPr/>
        <p:nvPr/>
      </p:nvGrpSpPr>
      <p:grpSpPr>
        <a:xfrm>
          <a:off x="0" y="0"/>
          <a:ext cx="0" cy="0"/>
          <a:chOff x="0" y="0"/>
          <a:chExt cx="0" cy="0"/>
        </a:xfrm>
      </p:grpSpPr>
      <p:sp>
        <p:nvSpPr>
          <p:cNvPr id="193" name="Google Shape;193;p49"/>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4" name="Google Shape;194;p49"/>
          <p:cNvSpPr txBox="1"/>
          <p:nvPr>
            <p:ph idx="1" type="body"/>
          </p:nvPr>
        </p:nvSpPr>
        <p:spPr>
          <a:xfrm>
            <a:off x="628650" y="1370013"/>
            <a:ext cx="7886700" cy="326707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5" name="Google Shape;195;p49"/>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96" name="Google Shape;196;p49"/>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197" name="Google Shape;197;p49"/>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Arial"/>
                <a:ea typeface="Arial"/>
                <a:cs typeface="Arial"/>
                <a:sym typeface="Arial"/>
              </a:defRPr>
            </a:lvl1pPr>
            <a:lvl2pPr indent="0" lvl="1" marL="0" marR="0" rtl="0" algn="r">
              <a:spcBef>
                <a:spcPts val="0"/>
              </a:spcBef>
              <a:spcAft>
                <a:spcPts val="0"/>
              </a:spcAft>
              <a:buNone/>
              <a:defRPr sz="1200">
                <a:solidFill>
                  <a:srgbClr val="888888"/>
                </a:solidFill>
                <a:latin typeface="Arial"/>
                <a:ea typeface="Arial"/>
                <a:cs typeface="Arial"/>
                <a:sym typeface="Arial"/>
              </a:defRPr>
            </a:lvl2pPr>
            <a:lvl3pPr indent="0" lvl="2" marL="0" marR="0" rtl="0" algn="r">
              <a:spcBef>
                <a:spcPts val="0"/>
              </a:spcBef>
              <a:spcAft>
                <a:spcPts val="0"/>
              </a:spcAft>
              <a:buNone/>
              <a:defRPr sz="1200">
                <a:solidFill>
                  <a:srgbClr val="888888"/>
                </a:solidFill>
                <a:latin typeface="Arial"/>
                <a:ea typeface="Arial"/>
                <a:cs typeface="Arial"/>
                <a:sym typeface="Arial"/>
              </a:defRPr>
            </a:lvl3pPr>
            <a:lvl4pPr indent="0" lvl="3" marL="0" marR="0" rtl="0" algn="r">
              <a:spcBef>
                <a:spcPts val="0"/>
              </a:spcBef>
              <a:spcAft>
                <a:spcPts val="0"/>
              </a:spcAft>
              <a:buNone/>
              <a:defRPr sz="1200">
                <a:solidFill>
                  <a:srgbClr val="888888"/>
                </a:solidFill>
                <a:latin typeface="Arial"/>
                <a:ea typeface="Arial"/>
                <a:cs typeface="Arial"/>
                <a:sym typeface="Arial"/>
              </a:defRPr>
            </a:lvl4pPr>
            <a:lvl5pPr indent="0" lvl="4" marL="0" marR="0" rtl="0" algn="r">
              <a:spcBef>
                <a:spcPts val="0"/>
              </a:spcBef>
              <a:spcAft>
                <a:spcPts val="0"/>
              </a:spcAft>
              <a:buNone/>
              <a:defRPr sz="1200">
                <a:solidFill>
                  <a:srgbClr val="888888"/>
                </a:solidFill>
                <a:latin typeface="Arial"/>
                <a:ea typeface="Arial"/>
                <a:cs typeface="Arial"/>
                <a:sym typeface="Arial"/>
              </a:defRPr>
            </a:lvl5pPr>
            <a:lvl6pPr indent="0" lvl="5" marL="0" marR="0" rtl="0" algn="r">
              <a:spcBef>
                <a:spcPts val="0"/>
              </a:spcBef>
              <a:spcAft>
                <a:spcPts val="0"/>
              </a:spcAft>
              <a:buNone/>
              <a:defRPr sz="1200">
                <a:solidFill>
                  <a:srgbClr val="888888"/>
                </a:solidFill>
                <a:latin typeface="Arial"/>
                <a:ea typeface="Arial"/>
                <a:cs typeface="Arial"/>
                <a:sym typeface="Arial"/>
              </a:defRPr>
            </a:lvl6pPr>
            <a:lvl7pPr indent="0" lvl="6" marL="0" marR="0" rtl="0" algn="r">
              <a:spcBef>
                <a:spcPts val="0"/>
              </a:spcBef>
              <a:spcAft>
                <a:spcPts val="0"/>
              </a:spcAft>
              <a:buNone/>
              <a:defRPr sz="1200">
                <a:solidFill>
                  <a:srgbClr val="888888"/>
                </a:solidFill>
                <a:latin typeface="Arial"/>
                <a:ea typeface="Arial"/>
                <a:cs typeface="Arial"/>
                <a:sym typeface="Arial"/>
              </a:defRPr>
            </a:lvl7pPr>
            <a:lvl8pPr indent="0" lvl="7" marL="0" marR="0" rtl="0" algn="r">
              <a:spcBef>
                <a:spcPts val="0"/>
              </a:spcBef>
              <a:spcAft>
                <a:spcPts val="0"/>
              </a:spcAft>
              <a:buNone/>
              <a:defRPr sz="1200">
                <a:solidFill>
                  <a:srgbClr val="888888"/>
                </a:solidFill>
                <a:latin typeface="Arial"/>
                <a:ea typeface="Arial"/>
                <a:cs typeface="Arial"/>
                <a:sym typeface="Arial"/>
              </a:defRPr>
            </a:lvl8pPr>
            <a:lvl9pPr indent="0" lvl="8" marL="0" marR="0" rt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7" name="Shape 267"/>
        <p:cNvGrpSpPr/>
        <p:nvPr/>
      </p:nvGrpSpPr>
      <p:grpSpPr>
        <a:xfrm>
          <a:off x="0" y="0"/>
          <a:ext cx="0" cy="0"/>
          <a:chOff x="0" y="0"/>
          <a:chExt cx="0" cy="0"/>
        </a:xfrm>
      </p:grpSpPr>
      <p:sp>
        <p:nvSpPr>
          <p:cNvPr id="268" name="Google Shape;268;p61"/>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9" name="Google Shape;269;p61"/>
          <p:cNvSpPr txBox="1"/>
          <p:nvPr>
            <p:ph idx="1" type="body"/>
          </p:nvPr>
        </p:nvSpPr>
        <p:spPr>
          <a:xfrm>
            <a:off x="628650" y="1370013"/>
            <a:ext cx="7886700" cy="3267075"/>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0" name="Google Shape;270;p61"/>
          <p:cNvSpPr txBox="1"/>
          <p:nvPr>
            <p:ph idx="10" type="dt"/>
          </p:nvPr>
        </p:nvSpPr>
        <p:spPr>
          <a:xfrm>
            <a:off x="628650" y="4772025"/>
            <a:ext cx="2057400" cy="27305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71" name="Google Shape;271;p61"/>
          <p:cNvSpPr txBox="1"/>
          <p:nvPr>
            <p:ph idx="11" type="ftr"/>
          </p:nvPr>
        </p:nvSpPr>
        <p:spPr>
          <a:xfrm>
            <a:off x="3028950" y="4772025"/>
            <a:ext cx="3086100" cy="2730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24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24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24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24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24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24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2400" u="none" cap="none" strike="noStrike">
                <a:solidFill>
                  <a:schemeClr val="dk1"/>
                </a:solidFill>
                <a:latin typeface="Arial"/>
                <a:ea typeface="Arial"/>
                <a:cs typeface="Arial"/>
                <a:sym typeface="Arial"/>
              </a:defRPr>
            </a:lvl9pPr>
          </a:lstStyle>
          <a:p/>
        </p:txBody>
      </p:sp>
      <p:sp>
        <p:nvSpPr>
          <p:cNvPr id="272" name="Google Shape;272;p61"/>
          <p:cNvSpPr txBox="1"/>
          <p:nvPr>
            <p:ph idx="12" type="sldNum"/>
          </p:nvPr>
        </p:nvSpPr>
        <p:spPr>
          <a:xfrm>
            <a:off x="6457950" y="4772025"/>
            <a:ext cx="2057400" cy="27305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rgbClr val="888888"/>
                </a:solidFill>
                <a:latin typeface="Arial"/>
                <a:ea typeface="Arial"/>
                <a:cs typeface="Arial"/>
                <a:sym typeface="Arial"/>
              </a:defRPr>
            </a:lvl1pPr>
            <a:lvl2pPr indent="0" lvl="1" marL="0" marR="0" rtl="0" algn="r">
              <a:spcBef>
                <a:spcPts val="0"/>
              </a:spcBef>
              <a:spcAft>
                <a:spcPts val="0"/>
              </a:spcAft>
              <a:buNone/>
              <a:defRPr sz="1200">
                <a:solidFill>
                  <a:srgbClr val="888888"/>
                </a:solidFill>
                <a:latin typeface="Arial"/>
                <a:ea typeface="Arial"/>
                <a:cs typeface="Arial"/>
                <a:sym typeface="Arial"/>
              </a:defRPr>
            </a:lvl2pPr>
            <a:lvl3pPr indent="0" lvl="2" marL="0" marR="0" rtl="0" algn="r">
              <a:spcBef>
                <a:spcPts val="0"/>
              </a:spcBef>
              <a:spcAft>
                <a:spcPts val="0"/>
              </a:spcAft>
              <a:buNone/>
              <a:defRPr sz="1200">
                <a:solidFill>
                  <a:srgbClr val="888888"/>
                </a:solidFill>
                <a:latin typeface="Arial"/>
                <a:ea typeface="Arial"/>
                <a:cs typeface="Arial"/>
                <a:sym typeface="Arial"/>
              </a:defRPr>
            </a:lvl3pPr>
            <a:lvl4pPr indent="0" lvl="3" marL="0" marR="0" rtl="0" algn="r">
              <a:spcBef>
                <a:spcPts val="0"/>
              </a:spcBef>
              <a:spcAft>
                <a:spcPts val="0"/>
              </a:spcAft>
              <a:buNone/>
              <a:defRPr sz="1200">
                <a:solidFill>
                  <a:srgbClr val="888888"/>
                </a:solidFill>
                <a:latin typeface="Arial"/>
                <a:ea typeface="Arial"/>
                <a:cs typeface="Arial"/>
                <a:sym typeface="Arial"/>
              </a:defRPr>
            </a:lvl4pPr>
            <a:lvl5pPr indent="0" lvl="4" marL="0" marR="0" rtl="0" algn="r">
              <a:spcBef>
                <a:spcPts val="0"/>
              </a:spcBef>
              <a:spcAft>
                <a:spcPts val="0"/>
              </a:spcAft>
              <a:buNone/>
              <a:defRPr sz="1200">
                <a:solidFill>
                  <a:srgbClr val="888888"/>
                </a:solidFill>
                <a:latin typeface="Arial"/>
                <a:ea typeface="Arial"/>
                <a:cs typeface="Arial"/>
                <a:sym typeface="Arial"/>
              </a:defRPr>
            </a:lvl5pPr>
            <a:lvl6pPr indent="0" lvl="5" marL="0" marR="0" rtl="0" algn="r">
              <a:spcBef>
                <a:spcPts val="0"/>
              </a:spcBef>
              <a:spcAft>
                <a:spcPts val="0"/>
              </a:spcAft>
              <a:buNone/>
              <a:defRPr sz="1200">
                <a:solidFill>
                  <a:srgbClr val="888888"/>
                </a:solidFill>
                <a:latin typeface="Arial"/>
                <a:ea typeface="Arial"/>
                <a:cs typeface="Arial"/>
                <a:sym typeface="Arial"/>
              </a:defRPr>
            </a:lvl6pPr>
            <a:lvl7pPr indent="0" lvl="6" marL="0" marR="0" rtl="0" algn="r">
              <a:spcBef>
                <a:spcPts val="0"/>
              </a:spcBef>
              <a:spcAft>
                <a:spcPts val="0"/>
              </a:spcAft>
              <a:buNone/>
              <a:defRPr sz="1200">
                <a:solidFill>
                  <a:srgbClr val="888888"/>
                </a:solidFill>
                <a:latin typeface="Arial"/>
                <a:ea typeface="Arial"/>
                <a:cs typeface="Arial"/>
                <a:sym typeface="Arial"/>
              </a:defRPr>
            </a:lvl7pPr>
            <a:lvl8pPr indent="0" lvl="7" marL="0" marR="0" rtl="0" algn="r">
              <a:spcBef>
                <a:spcPts val="0"/>
              </a:spcBef>
              <a:spcAft>
                <a:spcPts val="0"/>
              </a:spcAft>
              <a:buNone/>
              <a:defRPr sz="1200">
                <a:solidFill>
                  <a:srgbClr val="888888"/>
                </a:solidFill>
                <a:latin typeface="Arial"/>
                <a:ea typeface="Arial"/>
                <a:cs typeface="Arial"/>
                <a:sym typeface="Arial"/>
              </a:defRPr>
            </a:lvl8pPr>
            <a:lvl9pPr indent="0" lvl="8" marL="0" marR="0" rtl="0" algn="r">
              <a:spcBef>
                <a:spcPts val="0"/>
              </a:spcBef>
              <a:spcAft>
                <a:spcPts val="0"/>
              </a:spcAft>
              <a:buNone/>
              <a:defRPr sz="1200">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10.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0.xml"/><Relationship Id="rId3" Type="http://schemas.openxmlformats.org/officeDocument/2006/relationships/image" Target="../media/image139.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13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3.xml"/><Relationship Id="rId3" Type="http://schemas.openxmlformats.org/officeDocument/2006/relationships/image" Target="../media/image14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4.xml"/><Relationship Id="rId3" Type="http://schemas.openxmlformats.org/officeDocument/2006/relationships/image" Target="../media/image14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6.xml"/><Relationship Id="rId3" Type="http://schemas.openxmlformats.org/officeDocument/2006/relationships/image" Target="../media/image14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image" Target="../media/image152.png"/><Relationship Id="rId4" Type="http://schemas.openxmlformats.org/officeDocument/2006/relationships/image" Target="../media/image149.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2.xml"/><Relationship Id="rId3" Type="http://schemas.openxmlformats.org/officeDocument/2006/relationships/image" Target="../media/image14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114.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8.xml"/><Relationship Id="rId3" Type="http://schemas.openxmlformats.org/officeDocument/2006/relationships/image" Target="../media/image18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1.xml"/><Relationship Id="rId3" Type="http://schemas.openxmlformats.org/officeDocument/2006/relationships/image" Target="../media/image164.jpg"/><Relationship Id="rId4" Type="http://schemas.openxmlformats.org/officeDocument/2006/relationships/hyperlink" Target="http://www.elsevier.com/termsandconditions"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2.xml"/><Relationship Id="rId3" Type="http://schemas.openxmlformats.org/officeDocument/2006/relationships/image" Target="../media/image155.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130.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2.xml"/><Relationship Id="rId3" Type="http://schemas.openxmlformats.org/officeDocument/2006/relationships/image" Target="../media/image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3.xml"/><Relationship Id="rId3" Type="http://schemas.openxmlformats.org/officeDocument/2006/relationships/image" Target="../media/image1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4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6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7.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6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6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5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7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5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4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2.xml"/><Relationship Id="rId3" Type="http://schemas.openxmlformats.org/officeDocument/2006/relationships/image" Target="../media/image5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image" Target="../media/image6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7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7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6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6.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1.xml"/><Relationship Id="rId3" Type="http://schemas.openxmlformats.org/officeDocument/2006/relationships/image" Target="../media/image81.png"/><Relationship Id="rId4" Type="http://schemas.openxmlformats.org/officeDocument/2006/relationships/image" Target="../media/image72.png"/><Relationship Id="rId5"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7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5.xml"/><Relationship Id="rId3"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 Id="rId3" Type="http://schemas.openxmlformats.org/officeDocument/2006/relationships/image" Target="../media/image100.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85.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74.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7.xml"/><Relationship Id="rId3" Type="http://schemas.openxmlformats.org/officeDocument/2006/relationships/image" Target="../media/image17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8.xml"/><Relationship Id="rId3" Type="http://schemas.openxmlformats.org/officeDocument/2006/relationships/image" Target="../media/image9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09.jpg"/><Relationship Id="rId4" Type="http://schemas.openxmlformats.org/officeDocument/2006/relationships/image" Target="../media/image10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10.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0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3.xml"/><Relationship Id="rId3" Type="http://schemas.openxmlformats.org/officeDocument/2006/relationships/image" Target="../media/image108.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4.xml"/><Relationship Id="rId3" Type="http://schemas.openxmlformats.org/officeDocument/2006/relationships/image" Target="../media/image120.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11.jpg"/><Relationship Id="rId4" Type="http://schemas.openxmlformats.org/officeDocument/2006/relationships/image" Target="../media/image11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118.jpg"/><Relationship Id="rId4" Type="http://schemas.openxmlformats.org/officeDocument/2006/relationships/image" Target="../media/image124.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7.xml"/><Relationship Id="rId3" Type="http://schemas.openxmlformats.org/officeDocument/2006/relationships/image" Target="../media/image13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8.xml"/><Relationship Id="rId3" Type="http://schemas.openxmlformats.org/officeDocument/2006/relationships/image" Target="../media/image123.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90.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91.xml.rels><?xml version="1.0" encoding="UTF-8" standalone="yes"?><Relationships xmlns="http://schemas.openxmlformats.org/package/2006/relationships"><Relationship Id="rId11" Type="http://schemas.openxmlformats.org/officeDocument/2006/relationships/image" Target="../media/image23.jpg"/><Relationship Id="rId10" Type="http://schemas.openxmlformats.org/officeDocument/2006/relationships/image" Target="../media/image20.jpg"/><Relationship Id="rId12" Type="http://schemas.openxmlformats.org/officeDocument/2006/relationships/image" Target="../media/image1.png"/><Relationship Id="rId1" Type="http://schemas.openxmlformats.org/officeDocument/2006/relationships/slideLayout" Target="../slideLayouts/slideLayout11.xml"/><Relationship Id="rId2" Type="http://schemas.openxmlformats.org/officeDocument/2006/relationships/notesSlide" Target="../notesSlides/notesSlide91.xml"/><Relationship Id="rId3" Type="http://schemas.openxmlformats.org/officeDocument/2006/relationships/image" Target="../media/image16.jpg"/><Relationship Id="rId4" Type="http://schemas.openxmlformats.org/officeDocument/2006/relationships/image" Target="../media/image18.jpg"/><Relationship Id="rId9" Type="http://schemas.openxmlformats.org/officeDocument/2006/relationships/image" Target="../media/image14.jpg"/><Relationship Id="rId5" Type="http://schemas.openxmlformats.org/officeDocument/2006/relationships/image" Target="../media/image25.jpg"/><Relationship Id="rId6" Type="http://schemas.openxmlformats.org/officeDocument/2006/relationships/image" Target="../media/image17.jpg"/><Relationship Id="rId7" Type="http://schemas.openxmlformats.org/officeDocument/2006/relationships/image" Target="../media/image10.jpg"/><Relationship Id="rId8" Type="http://schemas.openxmlformats.org/officeDocument/2006/relationships/image" Target="../media/image34.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 Id="rId3" Type="http://schemas.openxmlformats.org/officeDocument/2006/relationships/image" Target="../media/image1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6.xml"/><Relationship Id="rId3" Type="http://schemas.openxmlformats.org/officeDocument/2006/relationships/image" Target="../media/image133.png"/><Relationship Id="rId4" Type="http://schemas.openxmlformats.org/officeDocument/2006/relationships/image" Target="../media/image1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9.xml"/><Relationship Id="rId3"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descr="Calendar&#10;&#10;Description automatically generated" id="347" name="Google Shape;347;p1"/>
          <p:cNvPicPr preferRelativeResize="0"/>
          <p:nvPr/>
        </p:nvPicPr>
        <p:blipFill rotWithShape="1">
          <a:blip r:embed="rId3">
            <a:alphaModFix/>
          </a:blip>
          <a:srcRect b="0" l="0" r="0" t="0"/>
          <a:stretch/>
        </p:blipFill>
        <p:spPr>
          <a:xfrm>
            <a:off x="7037" y="0"/>
            <a:ext cx="9129925" cy="5148263"/>
          </a:xfrm>
          <a:prstGeom prst="rect">
            <a:avLst/>
          </a:prstGeom>
          <a:noFill/>
          <a:ln>
            <a:noFill/>
          </a:ln>
        </p:spPr>
      </p:pic>
      <p:pic>
        <p:nvPicPr>
          <p:cNvPr descr="Graphical user interface&#10;&#10;Description automatically generated" id="348" name="Google Shape;348;p1"/>
          <p:cNvPicPr preferRelativeResize="0"/>
          <p:nvPr/>
        </p:nvPicPr>
        <p:blipFill rotWithShape="1">
          <a:blip r:embed="rId4">
            <a:alphaModFix/>
          </a:blip>
          <a:srcRect b="0" l="0" r="0" t="0"/>
          <a:stretch/>
        </p:blipFill>
        <p:spPr>
          <a:xfrm>
            <a:off x="7037" y="0"/>
            <a:ext cx="9129925" cy="5148263"/>
          </a:xfrm>
          <a:prstGeom prst="rect">
            <a:avLst/>
          </a:prstGeom>
          <a:noFill/>
          <a:ln>
            <a:noFill/>
          </a:ln>
        </p:spPr>
      </p:pic>
      <p:pic>
        <p:nvPicPr>
          <p:cNvPr descr="A picture containing text&#10;&#10;Description automatically generated" id="349" name="Google Shape;349;p1"/>
          <p:cNvPicPr preferRelativeResize="0"/>
          <p:nvPr/>
        </p:nvPicPr>
        <p:blipFill rotWithShape="1">
          <a:blip r:embed="rId5">
            <a:alphaModFix/>
          </a:blip>
          <a:srcRect b="0" l="0" r="0" t="0"/>
          <a:stretch/>
        </p:blipFill>
        <p:spPr>
          <a:xfrm>
            <a:off x="-1" y="-12701"/>
            <a:ext cx="9129925" cy="5148263"/>
          </a:xfrm>
          <a:prstGeom prst="rect">
            <a:avLst/>
          </a:prstGeom>
          <a:noFill/>
          <a:ln>
            <a:noFill/>
          </a:ln>
        </p:spPr>
      </p:pic>
      <p:pic>
        <p:nvPicPr>
          <p:cNvPr descr="A picture containing graphical user interface&#10;&#10;Description automatically generated" id="350" name="Google Shape;350;p1"/>
          <p:cNvPicPr preferRelativeResize="0"/>
          <p:nvPr/>
        </p:nvPicPr>
        <p:blipFill rotWithShape="1">
          <a:blip r:embed="rId6">
            <a:alphaModFix/>
          </a:blip>
          <a:srcRect b="0" l="0" r="0" t="0"/>
          <a:stretch/>
        </p:blipFill>
        <p:spPr>
          <a:xfrm>
            <a:off x="-1" y="0"/>
            <a:ext cx="9144001" cy="5148263"/>
          </a:xfrm>
          <a:prstGeom prst="rect">
            <a:avLst/>
          </a:prstGeom>
          <a:noFill/>
          <a:ln>
            <a:noFill/>
          </a:ln>
        </p:spPr>
      </p:pic>
      <p:pic>
        <p:nvPicPr>
          <p:cNvPr descr="Graphical user interface&#10;&#10;Description automatically generated with medium confidence" id="351" name="Google Shape;351;p1"/>
          <p:cNvPicPr preferRelativeResize="0"/>
          <p:nvPr/>
        </p:nvPicPr>
        <p:blipFill rotWithShape="1">
          <a:blip r:embed="rId7">
            <a:alphaModFix/>
          </a:blip>
          <a:srcRect b="0" l="0" r="0" t="0"/>
          <a:stretch/>
        </p:blipFill>
        <p:spPr>
          <a:xfrm>
            <a:off x="-1276" y="0"/>
            <a:ext cx="9129925" cy="5148263"/>
          </a:xfrm>
          <a:prstGeom prst="rect">
            <a:avLst/>
          </a:prstGeom>
          <a:noFill/>
          <a:ln>
            <a:noFill/>
          </a:ln>
        </p:spPr>
      </p:pic>
      <p:pic>
        <p:nvPicPr>
          <p:cNvPr descr="Graphical user interface&#10;&#10;Description automatically generated" id="352" name="Google Shape;352;p1"/>
          <p:cNvPicPr preferRelativeResize="0"/>
          <p:nvPr/>
        </p:nvPicPr>
        <p:blipFill rotWithShape="1">
          <a:blip r:embed="rId8">
            <a:alphaModFix/>
          </a:blip>
          <a:srcRect b="0" l="0" r="0" t="0"/>
          <a:stretch/>
        </p:blipFill>
        <p:spPr>
          <a:xfrm>
            <a:off x="7037" y="0"/>
            <a:ext cx="9129925" cy="5148263"/>
          </a:xfrm>
          <a:prstGeom prst="rect">
            <a:avLst/>
          </a:prstGeom>
          <a:noFill/>
          <a:ln>
            <a:noFill/>
          </a:ln>
        </p:spPr>
      </p:pic>
      <p:pic>
        <p:nvPicPr>
          <p:cNvPr descr="Graphical user interface&#10;&#10;Description automatically generated with medium confidence" id="353" name="Google Shape;353;p1"/>
          <p:cNvPicPr preferRelativeResize="0"/>
          <p:nvPr/>
        </p:nvPicPr>
        <p:blipFill rotWithShape="1">
          <a:blip r:embed="rId9">
            <a:alphaModFix/>
          </a:blip>
          <a:srcRect b="0" l="0" r="0" t="0"/>
          <a:stretch/>
        </p:blipFill>
        <p:spPr>
          <a:xfrm>
            <a:off x="7037" y="91440"/>
            <a:ext cx="9129925" cy="5148263"/>
          </a:xfrm>
          <a:prstGeom prst="rect">
            <a:avLst/>
          </a:prstGeom>
          <a:noFill/>
          <a:ln>
            <a:noFill/>
          </a:ln>
        </p:spPr>
      </p:pic>
      <p:pic>
        <p:nvPicPr>
          <p:cNvPr descr="Graphical user interface&#10;&#10;Description automatically generated" id="354" name="Google Shape;354;p1"/>
          <p:cNvPicPr preferRelativeResize="0"/>
          <p:nvPr/>
        </p:nvPicPr>
        <p:blipFill rotWithShape="1">
          <a:blip r:embed="rId10">
            <a:alphaModFix/>
          </a:blip>
          <a:srcRect b="0" l="0" r="0" t="0"/>
          <a:stretch/>
        </p:blipFill>
        <p:spPr>
          <a:xfrm>
            <a:off x="14075" y="12699"/>
            <a:ext cx="9129925" cy="5148263"/>
          </a:xfrm>
          <a:prstGeom prst="rect">
            <a:avLst/>
          </a:prstGeom>
          <a:noFill/>
          <a:ln>
            <a:noFill/>
          </a:ln>
        </p:spPr>
      </p:pic>
      <p:pic>
        <p:nvPicPr>
          <p:cNvPr descr="Graphical user interface, website&#10;&#10;Description automatically generated" id="355" name="Google Shape;355;p1"/>
          <p:cNvPicPr preferRelativeResize="0"/>
          <p:nvPr/>
        </p:nvPicPr>
        <p:blipFill rotWithShape="1">
          <a:blip r:embed="rId11">
            <a:alphaModFix/>
          </a:blip>
          <a:srcRect b="0" l="0" r="0" t="0"/>
          <a:stretch/>
        </p:blipFill>
        <p:spPr>
          <a:xfrm>
            <a:off x="7037" y="0"/>
            <a:ext cx="9129925" cy="5148263"/>
          </a:xfrm>
          <a:prstGeom prst="rect">
            <a:avLst/>
          </a:prstGeom>
          <a:noFill/>
          <a:ln>
            <a:noFill/>
          </a:ln>
        </p:spPr>
      </p:pic>
      <p:sp>
        <p:nvSpPr>
          <p:cNvPr id="356" name="Google Shape;356;p1"/>
          <p:cNvSpPr/>
          <p:nvPr/>
        </p:nvSpPr>
        <p:spPr>
          <a:xfrm>
            <a:off x="0" y="2586831"/>
            <a:ext cx="9129925"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357" name="Google Shape;357;p1"/>
          <p:cNvSpPr/>
          <p:nvPr/>
        </p:nvSpPr>
        <p:spPr>
          <a:xfrm>
            <a:off x="14075" y="3073896"/>
            <a:ext cx="9129925"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358" name="Google Shape;358;p1"/>
          <p:cNvPicPr preferRelativeResize="0"/>
          <p:nvPr/>
        </p:nvPicPr>
        <p:blipFill rotWithShape="1">
          <a:blip r:embed="rId12">
            <a:alphaModFix/>
          </a:blip>
          <a:srcRect b="0" l="0" r="0" t="0"/>
          <a:stretch/>
        </p:blipFill>
        <p:spPr>
          <a:xfrm>
            <a:off x="7001932" y="4274237"/>
            <a:ext cx="1845733" cy="7382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Calendar&#10;&#10;Description automatically generated" id="409" name="Google Shape;409;g28c1b0f9feb_0_0"/>
          <p:cNvPicPr preferRelativeResize="0"/>
          <p:nvPr/>
        </p:nvPicPr>
        <p:blipFill rotWithShape="1">
          <a:blip r:embed="rId3">
            <a:alphaModFix/>
          </a:blip>
          <a:srcRect b="0" l="0" r="0" t="0"/>
          <a:stretch/>
        </p:blipFill>
        <p:spPr>
          <a:xfrm>
            <a:off x="7037" y="0"/>
            <a:ext cx="9129924" cy="5148263"/>
          </a:xfrm>
          <a:prstGeom prst="rect">
            <a:avLst/>
          </a:prstGeom>
          <a:noFill/>
          <a:ln>
            <a:noFill/>
          </a:ln>
        </p:spPr>
      </p:pic>
      <p:pic>
        <p:nvPicPr>
          <p:cNvPr descr="Graphical user interface&#10;&#10;Description automatically generated" id="410" name="Google Shape;410;g28c1b0f9feb_0_0"/>
          <p:cNvPicPr preferRelativeResize="0"/>
          <p:nvPr/>
        </p:nvPicPr>
        <p:blipFill rotWithShape="1">
          <a:blip r:embed="rId4">
            <a:alphaModFix/>
          </a:blip>
          <a:srcRect b="0" l="0" r="0" t="0"/>
          <a:stretch/>
        </p:blipFill>
        <p:spPr>
          <a:xfrm>
            <a:off x="7037" y="0"/>
            <a:ext cx="9129924" cy="5148263"/>
          </a:xfrm>
          <a:prstGeom prst="rect">
            <a:avLst/>
          </a:prstGeom>
          <a:noFill/>
          <a:ln>
            <a:noFill/>
          </a:ln>
        </p:spPr>
      </p:pic>
      <p:pic>
        <p:nvPicPr>
          <p:cNvPr descr="A picture containing text&#10;&#10;Description automatically generated" id="411" name="Google Shape;411;g28c1b0f9feb_0_0"/>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412" name="Google Shape;412;g28c1b0f9feb_0_0"/>
          <p:cNvPicPr preferRelativeResize="0"/>
          <p:nvPr/>
        </p:nvPicPr>
        <p:blipFill rotWithShape="1">
          <a:blip r:embed="rId6">
            <a:alphaModFix/>
          </a:blip>
          <a:srcRect b="0" l="0" r="0" t="0"/>
          <a:stretch/>
        </p:blipFill>
        <p:spPr>
          <a:xfrm>
            <a:off x="-1" y="0"/>
            <a:ext cx="9144002" cy="5148263"/>
          </a:xfrm>
          <a:prstGeom prst="rect">
            <a:avLst/>
          </a:prstGeom>
          <a:noFill/>
          <a:ln>
            <a:noFill/>
          </a:ln>
        </p:spPr>
      </p:pic>
      <p:pic>
        <p:nvPicPr>
          <p:cNvPr descr="Graphical user interface&#10;&#10;Description automatically generated with medium confidence" id="413" name="Google Shape;413;g28c1b0f9feb_0_0"/>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414" name="Google Shape;414;g28c1b0f9feb_0_0"/>
          <p:cNvPicPr preferRelativeResize="0"/>
          <p:nvPr/>
        </p:nvPicPr>
        <p:blipFill rotWithShape="1">
          <a:blip r:embed="rId8">
            <a:alphaModFix/>
          </a:blip>
          <a:srcRect b="0" l="0" r="0" t="0"/>
          <a:stretch/>
        </p:blipFill>
        <p:spPr>
          <a:xfrm>
            <a:off x="7037" y="0"/>
            <a:ext cx="9129924" cy="5148263"/>
          </a:xfrm>
          <a:prstGeom prst="rect">
            <a:avLst/>
          </a:prstGeom>
          <a:noFill/>
          <a:ln>
            <a:noFill/>
          </a:ln>
        </p:spPr>
      </p:pic>
      <p:pic>
        <p:nvPicPr>
          <p:cNvPr descr="Graphical user interface&#10;&#10;Description automatically generated with medium confidence" id="415" name="Google Shape;415;g28c1b0f9feb_0_0"/>
          <p:cNvPicPr preferRelativeResize="0"/>
          <p:nvPr/>
        </p:nvPicPr>
        <p:blipFill rotWithShape="1">
          <a:blip r:embed="rId9">
            <a:alphaModFix/>
          </a:blip>
          <a:srcRect b="0" l="0" r="0" t="0"/>
          <a:stretch/>
        </p:blipFill>
        <p:spPr>
          <a:xfrm>
            <a:off x="7037" y="91440"/>
            <a:ext cx="9129924" cy="5148263"/>
          </a:xfrm>
          <a:prstGeom prst="rect">
            <a:avLst/>
          </a:prstGeom>
          <a:noFill/>
          <a:ln>
            <a:noFill/>
          </a:ln>
        </p:spPr>
      </p:pic>
      <p:pic>
        <p:nvPicPr>
          <p:cNvPr descr="Graphical user interface&#10;&#10;Description automatically generated" id="416" name="Google Shape;416;g28c1b0f9feb_0_0"/>
          <p:cNvPicPr preferRelativeResize="0"/>
          <p:nvPr/>
        </p:nvPicPr>
        <p:blipFill rotWithShape="1">
          <a:blip r:embed="rId10">
            <a:alphaModFix/>
          </a:blip>
          <a:srcRect b="0" l="0" r="0" t="0"/>
          <a:stretch/>
        </p:blipFill>
        <p:spPr>
          <a:xfrm>
            <a:off x="14075" y="12699"/>
            <a:ext cx="9129924" cy="5148263"/>
          </a:xfrm>
          <a:prstGeom prst="rect">
            <a:avLst/>
          </a:prstGeom>
          <a:noFill/>
          <a:ln>
            <a:noFill/>
          </a:ln>
        </p:spPr>
      </p:pic>
      <p:pic>
        <p:nvPicPr>
          <p:cNvPr descr="Graphical user interface, website&#10;&#10;Description automatically generated" id="417" name="Google Shape;417;g28c1b0f9feb_0_0"/>
          <p:cNvPicPr preferRelativeResize="0"/>
          <p:nvPr/>
        </p:nvPicPr>
        <p:blipFill rotWithShape="1">
          <a:blip r:embed="rId11">
            <a:alphaModFix/>
          </a:blip>
          <a:srcRect b="0" l="0" r="0" t="0"/>
          <a:stretch/>
        </p:blipFill>
        <p:spPr>
          <a:xfrm>
            <a:off x="7037" y="0"/>
            <a:ext cx="9129924" cy="5148263"/>
          </a:xfrm>
          <a:prstGeom prst="rect">
            <a:avLst/>
          </a:prstGeom>
          <a:noFill/>
          <a:ln>
            <a:noFill/>
          </a:ln>
        </p:spPr>
      </p:pic>
      <p:sp>
        <p:nvSpPr>
          <p:cNvPr id="418" name="Google Shape;418;g28c1b0f9feb_0_0"/>
          <p:cNvSpPr/>
          <p:nvPr/>
        </p:nvSpPr>
        <p:spPr>
          <a:xfrm>
            <a:off x="0" y="2586831"/>
            <a:ext cx="91299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419" name="Google Shape;419;g28c1b0f9feb_0_0"/>
          <p:cNvSpPr/>
          <p:nvPr/>
        </p:nvSpPr>
        <p:spPr>
          <a:xfrm>
            <a:off x="14075" y="3073896"/>
            <a:ext cx="9129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420" name="Google Shape;420;g28c1b0f9feb_0_0"/>
          <p:cNvPicPr preferRelativeResize="0"/>
          <p:nvPr/>
        </p:nvPicPr>
        <p:blipFill rotWithShape="1">
          <a:blip r:embed="rId12">
            <a:alphaModFix/>
          </a:blip>
          <a:srcRect b="0" l="0" r="0" t="0"/>
          <a:stretch/>
        </p:blipFill>
        <p:spPr>
          <a:xfrm>
            <a:off x="7001932" y="4274237"/>
            <a:ext cx="1845731" cy="738292"/>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pic>
        <p:nvPicPr>
          <p:cNvPr id="1707" name="Google Shape;1707;g28c1b0f9feb_0_1419"/>
          <p:cNvPicPr preferRelativeResize="0"/>
          <p:nvPr>
            <p:ph idx="1" type="body"/>
          </p:nvPr>
        </p:nvPicPr>
        <p:blipFill rotWithShape="1">
          <a:blip r:embed="rId3">
            <a:alphaModFix/>
          </a:blip>
          <a:srcRect b="0" l="0" r="0" t="0"/>
          <a:stretch/>
        </p:blipFill>
        <p:spPr>
          <a:xfrm>
            <a:off x="111652" y="1103327"/>
            <a:ext cx="8482800" cy="2501400"/>
          </a:xfrm>
          <a:prstGeom prst="rect">
            <a:avLst/>
          </a:prstGeom>
          <a:noFill/>
          <a:ln>
            <a:noFill/>
          </a:ln>
        </p:spPr>
      </p:pic>
      <p:sp>
        <p:nvSpPr>
          <p:cNvPr id="1708" name="Google Shape;1708;g28c1b0f9feb_0_1419"/>
          <p:cNvSpPr txBox="1"/>
          <p:nvPr/>
        </p:nvSpPr>
        <p:spPr>
          <a:xfrm>
            <a:off x="2944238" y="382621"/>
            <a:ext cx="3389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NCCN Guidelines 2023</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3" name="Shape 1713"/>
        <p:cNvGrpSpPr/>
        <p:nvPr/>
      </p:nvGrpSpPr>
      <p:grpSpPr>
        <a:xfrm>
          <a:off x="0" y="0"/>
          <a:ext cx="0" cy="0"/>
          <a:chOff x="0" y="0"/>
          <a:chExt cx="0" cy="0"/>
        </a:xfrm>
      </p:grpSpPr>
      <p:graphicFrame>
        <p:nvGraphicFramePr>
          <p:cNvPr id="1714" name="Google Shape;1714;g28c1b0f9feb_0_1424"/>
          <p:cNvGraphicFramePr/>
          <p:nvPr/>
        </p:nvGraphicFramePr>
        <p:xfrm>
          <a:off x="97595" y="1109382"/>
          <a:ext cx="3000000" cy="3000000"/>
        </p:xfrm>
        <a:graphic>
          <a:graphicData uri="http://schemas.openxmlformats.org/drawingml/2006/table">
            <a:tbl>
              <a:tblPr bandRow="1" firstRow="1">
                <a:noFill/>
                <a:tableStyleId>{B1F75114-DA18-47F3-845B-FADB878A9381}</a:tableStyleId>
              </a:tblPr>
              <a:tblGrid>
                <a:gridCol w="948775"/>
                <a:gridCol w="1120650"/>
                <a:gridCol w="666900"/>
                <a:gridCol w="1306275"/>
                <a:gridCol w="1842550"/>
                <a:gridCol w="1512550"/>
                <a:gridCol w="1324325"/>
                <a:gridCol w="226775"/>
              </a:tblGrid>
              <a:tr h="386825">
                <a:tc>
                  <a:txBody>
                    <a:bodyPr/>
                    <a:lstStyle/>
                    <a:p>
                      <a:pPr indent="0" lvl="0" marL="0" marR="0" rtl="0" algn="l">
                        <a:spcBef>
                          <a:spcPts val="0"/>
                        </a:spcBef>
                        <a:spcAft>
                          <a:spcPts val="0"/>
                        </a:spcAft>
                        <a:buNone/>
                      </a:pPr>
                      <a:r>
                        <a:t/>
                      </a:r>
                      <a:endParaRPr sz="1800">
                        <a:solidFill>
                          <a:schemeClr val="dk1"/>
                        </a:solidFill>
                      </a:endParaRPr>
                    </a:p>
                  </a:txBody>
                  <a:tcPr marT="45725" marB="45725" marR="91450" marL="91450"/>
                </a:tc>
                <a:tc gridSpan="2">
                  <a:txBody>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rPr>
                        <a:t>KEYNOTE-426</a:t>
                      </a:r>
                      <a:endParaRPr baseline="30000" sz="1100">
                        <a:solidFill>
                          <a:schemeClr val="dk1"/>
                        </a:solidFill>
                      </a:endParaRPr>
                    </a:p>
                  </a:txBody>
                  <a:tcPr marT="45725" marB="45725" marR="91450" marL="91450"/>
                </a:tc>
                <a:tc hMerge="1"/>
                <a:tc>
                  <a:txBody>
                    <a:bodyPr/>
                    <a:lstStyle/>
                    <a:p>
                      <a:pPr indent="0" lvl="0" marL="0" marR="0" rtl="0" algn="ctr">
                        <a:spcBef>
                          <a:spcPts val="0"/>
                        </a:spcBef>
                        <a:spcAft>
                          <a:spcPts val="0"/>
                        </a:spcAft>
                        <a:buNone/>
                      </a:pPr>
                      <a:r>
                        <a:rPr lang="en-US" sz="1100">
                          <a:solidFill>
                            <a:schemeClr val="dk1"/>
                          </a:solidFill>
                        </a:rPr>
                        <a:t>CLEAR</a:t>
                      </a:r>
                      <a:r>
                        <a:rPr baseline="30000" lang="en-US" sz="1100">
                          <a:solidFill>
                            <a:schemeClr val="dk1"/>
                          </a:solidFill>
                        </a:rPr>
                        <a:t>2</a:t>
                      </a:r>
                      <a:endParaRPr/>
                    </a:p>
                  </a:txBody>
                  <a:tcPr marT="45725" marB="45725" marR="91450" marL="91450"/>
                </a:tc>
                <a:tc>
                  <a:txBody>
                    <a:bodyPr/>
                    <a:lstStyle/>
                    <a:p>
                      <a:pPr indent="0" lvl="0" marL="0" marR="0" rtl="0" algn="ctr">
                        <a:spcBef>
                          <a:spcPts val="0"/>
                        </a:spcBef>
                        <a:spcAft>
                          <a:spcPts val="0"/>
                        </a:spcAft>
                        <a:buNone/>
                      </a:pPr>
                      <a:r>
                        <a:rPr lang="en-US" sz="1100">
                          <a:solidFill>
                            <a:schemeClr val="dk1"/>
                          </a:solidFill>
                        </a:rPr>
                        <a:t>CHECKMATE 9ER</a:t>
                      </a:r>
                      <a:r>
                        <a:rPr baseline="30000" lang="en-US" sz="1100">
                          <a:solidFill>
                            <a:schemeClr val="dk1"/>
                          </a:solidFill>
                        </a:rPr>
                        <a:t>3</a:t>
                      </a:r>
                      <a:endParaRPr/>
                    </a:p>
                  </a:txBody>
                  <a:tcPr marT="45725" marB="45725" marR="91450" marL="91450"/>
                </a:tc>
                <a:tc>
                  <a:txBody>
                    <a:bodyPr/>
                    <a:lstStyle/>
                    <a:p>
                      <a:pPr indent="0" lvl="0" marL="0" marR="0" rtl="0" algn="ctr">
                        <a:spcBef>
                          <a:spcPts val="0"/>
                        </a:spcBef>
                        <a:spcAft>
                          <a:spcPts val="0"/>
                        </a:spcAft>
                        <a:buNone/>
                      </a:pPr>
                      <a:r>
                        <a:rPr lang="en-US" sz="1100">
                          <a:solidFill>
                            <a:schemeClr val="dk1"/>
                          </a:solidFill>
                        </a:rPr>
                        <a:t>JAVELIN</a:t>
                      </a:r>
                      <a:r>
                        <a:rPr baseline="30000" lang="en-US" sz="1100">
                          <a:solidFill>
                            <a:schemeClr val="dk1"/>
                          </a:solidFill>
                        </a:rPr>
                        <a:t>4</a:t>
                      </a:r>
                      <a:endParaRPr/>
                    </a:p>
                  </a:txBody>
                  <a:tcPr marT="45725" marB="45725" marR="91450" marL="91450"/>
                </a:tc>
                <a:tc>
                  <a:txBody>
                    <a:bodyPr/>
                    <a:lstStyle/>
                    <a:p>
                      <a:pPr indent="0" lvl="0" marL="0" marR="0" rtl="0" algn="ctr">
                        <a:spcBef>
                          <a:spcPts val="0"/>
                        </a:spcBef>
                        <a:spcAft>
                          <a:spcPts val="0"/>
                        </a:spcAft>
                        <a:buNone/>
                      </a:pPr>
                      <a:r>
                        <a:rPr lang="en-US" sz="1200">
                          <a:solidFill>
                            <a:schemeClr val="dk1"/>
                          </a:solidFill>
                        </a:rPr>
                        <a:t>Checkmate 214</a:t>
                      </a:r>
                      <a:endParaRPr/>
                    </a:p>
                  </a:txBody>
                  <a:tcPr marT="45725" marB="45725" marR="91450" marL="91450"/>
                </a:tc>
                <a:tc>
                  <a:txBody>
                    <a:bodyPr/>
                    <a:lstStyle/>
                    <a:p>
                      <a:pPr indent="0" lvl="0" marL="0" marR="0" rtl="0" algn="ctr">
                        <a:spcBef>
                          <a:spcPts val="0"/>
                        </a:spcBef>
                        <a:spcAft>
                          <a:spcPts val="0"/>
                        </a:spcAft>
                        <a:buNone/>
                      </a:pPr>
                      <a:r>
                        <a:t/>
                      </a:r>
                      <a:endParaRPr baseline="30000" sz="1100">
                        <a:solidFill>
                          <a:schemeClr val="dk1"/>
                        </a:solidFill>
                      </a:endParaRPr>
                    </a:p>
                  </a:txBody>
                  <a:tcPr marT="45725" marB="45725" marR="91450" marL="91450"/>
                </a:tc>
              </a:tr>
              <a:tr h="526350">
                <a:tc>
                  <a:txBody>
                    <a:bodyPr/>
                    <a:lstStyle/>
                    <a:p>
                      <a:pPr indent="0" lvl="0" marL="0" marR="0" rtl="0" algn="l">
                        <a:spcBef>
                          <a:spcPts val="0"/>
                        </a:spcBef>
                        <a:spcAft>
                          <a:spcPts val="0"/>
                        </a:spcAft>
                        <a:buNone/>
                      </a:pPr>
                      <a:r>
                        <a:rPr lang="en-US" sz="1200"/>
                        <a:t>TKI</a:t>
                      </a:r>
                      <a:endParaRPr/>
                    </a:p>
                    <a:p>
                      <a:pPr indent="0" lvl="0" marL="0" marR="0" rtl="0" algn="l">
                        <a:spcBef>
                          <a:spcPts val="0"/>
                        </a:spcBef>
                        <a:spcAft>
                          <a:spcPts val="0"/>
                        </a:spcAft>
                        <a:buNone/>
                      </a:pPr>
                      <a:r>
                        <a:rPr lang="en-US" sz="1200"/>
                        <a:t>IO</a:t>
                      </a:r>
                      <a:endParaRPr/>
                    </a:p>
                  </a:txBody>
                  <a:tcPr marT="45725" marB="45725" marR="91450" marL="91450"/>
                </a:tc>
                <a:tc>
                  <a:txBody>
                    <a:bodyPr/>
                    <a:lstStyle/>
                    <a:p>
                      <a:pPr indent="0" lvl="0" marL="0" marR="0" rtl="0" algn="l">
                        <a:spcBef>
                          <a:spcPts val="0"/>
                        </a:spcBef>
                        <a:spcAft>
                          <a:spcPts val="0"/>
                        </a:spcAft>
                        <a:buNone/>
                      </a:pPr>
                      <a:r>
                        <a:rPr lang="en-US" sz="1200"/>
                        <a:t>Axitinib </a:t>
                      </a:r>
                      <a:endParaRPr/>
                    </a:p>
                    <a:p>
                      <a:pPr indent="0" lvl="0" marL="0" marR="0" rtl="0" algn="l">
                        <a:spcBef>
                          <a:spcPts val="0"/>
                        </a:spcBef>
                        <a:spcAft>
                          <a:spcPts val="0"/>
                        </a:spcAft>
                        <a:buNone/>
                      </a:pPr>
                      <a:r>
                        <a:rPr lang="en-US" sz="1200"/>
                        <a:t>Pembro</a:t>
                      </a:r>
                      <a:endParaRPr sz="1200"/>
                    </a:p>
                  </a:txBody>
                  <a:tcPr marT="45725" marB="45725" marR="91450" marL="91450"/>
                </a:tc>
                <a:tc>
                  <a:txBody>
                    <a:bodyPr/>
                    <a:lstStyle/>
                    <a:p>
                      <a:pPr indent="0" lvl="0" marL="0" marR="0" rtl="0" algn="l">
                        <a:spcBef>
                          <a:spcPts val="0"/>
                        </a:spcBef>
                        <a:spcAft>
                          <a:spcPts val="0"/>
                        </a:spcAft>
                        <a:buNone/>
                      </a:pPr>
                      <a:r>
                        <a:rPr lang="en-US" sz="1200"/>
                        <a:t>S</a:t>
                      </a:r>
                      <a:endParaRPr/>
                    </a:p>
                  </a:txBody>
                  <a:tcPr marT="45725" marB="45725" marR="91450" marL="91450"/>
                </a:tc>
                <a:tc>
                  <a:txBody>
                    <a:bodyPr/>
                    <a:lstStyle/>
                    <a:p>
                      <a:pPr indent="0" lvl="0" marL="0" marR="0" rtl="0" algn="l">
                        <a:spcBef>
                          <a:spcPts val="0"/>
                        </a:spcBef>
                        <a:spcAft>
                          <a:spcPts val="0"/>
                        </a:spcAft>
                        <a:buNone/>
                      </a:pPr>
                      <a:r>
                        <a:rPr lang="en-US" sz="1200"/>
                        <a:t>Lenvatinib </a:t>
                      </a:r>
                      <a:endParaRPr/>
                    </a:p>
                    <a:p>
                      <a:pPr indent="0" lvl="0" marL="0" marR="0" rtl="0" algn="l">
                        <a:spcBef>
                          <a:spcPts val="0"/>
                        </a:spcBef>
                        <a:spcAft>
                          <a:spcPts val="0"/>
                        </a:spcAft>
                        <a:buNone/>
                      </a:pPr>
                      <a:r>
                        <a:rPr lang="en-US" sz="1200"/>
                        <a:t>Pembro</a:t>
                      </a:r>
                      <a:endParaRPr sz="1200"/>
                    </a:p>
                  </a:txBody>
                  <a:tcPr marT="45725" marB="45725" marR="91450" marL="91450"/>
                </a:tc>
                <a:tc>
                  <a:txBody>
                    <a:bodyPr/>
                    <a:lstStyle/>
                    <a:p>
                      <a:pPr indent="0" lvl="0" marL="0" marR="0" rtl="0" algn="l">
                        <a:spcBef>
                          <a:spcPts val="0"/>
                        </a:spcBef>
                        <a:spcAft>
                          <a:spcPts val="0"/>
                        </a:spcAft>
                        <a:buNone/>
                      </a:pPr>
                      <a:r>
                        <a:rPr lang="en-US" sz="1200"/>
                        <a:t>Cabozantinib </a:t>
                      </a:r>
                      <a:endParaRPr/>
                    </a:p>
                    <a:p>
                      <a:pPr indent="0" lvl="0" marL="0" marR="0" rtl="0" algn="l">
                        <a:spcBef>
                          <a:spcPts val="0"/>
                        </a:spcBef>
                        <a:spcAft>
                          <a:spcPts val="0"/>
                        </a:spcAft>
                        <a:buNone/>
                      </a:pPr>
                      <a:r>
                        <a:rPr lang="en-US" sz="1200"/>
                        <a:t>Nivolumab</a:t>
                      </a:r>
                      <a:endParaRPr/>
                    </a:p>
                  </a:txBody>
                  <a:tcPr marT="45725" marB="45725" marR="91450" marL="91450"/>
                </a:tc>
                <a:tc>
                  <a:txBody>
                    <a:bodyPr/>
                    <a:lstStyle/>
                    <a:p>
                      <a:pPr indent="0" lvl="0" marL="0" marR="0" rtl="0" algn="l">
                        <a:spcBef>
                          <a:spcPts val="0"/>
                        </a:spcBef>
                        <a:spcAft>
                          <a:spcPts val="0"/>
                        </a:spcAft>
                        <a:buNone/>
                      </a:pPr>
                      <a:r>
                        <a:rPr lang="en-US" sz="1200"/>
                        <a:t>Axitinib</a:t>
                      </a:r>
                      <a:endParaRPr/>
                    </a:p>
                    <a:p>
                      <a:pPr indent="0" lvl="0" marL="0" marR="0" rtl="0" algn="l">
                        <a:spcBef>
                          <a:spcPts val="0"/>
                        </a:spcBef>
                        <a:spcAft>
                          <a:spcPts val="0"/>
                        </a:spcAft>
                        <a:buNone/>
                      </a:pPr>
                      <a:r>
                        <a:rPr lang="en-US" sz="1200"/>
                        <a:t>Avelumab</a:t>
                      </a:r>
                      <a:endParaRPr/>
                    </a:p>
                  </a:txBody>
                  <a:tcPr marT="45725" marB="45725" marR="91450" marL="91450"/>
                </a:tc>
                <a:tc>
                  <a:txBody>
                    <a:bodyPr/>
                    <a:lstStyle/>
                    <a:p>
                      <a:pPr indent="0" lvl="0" marL="0" marR="0" rtl="0" algn="l">
                        <a:spcBef>
                          <a:spcPts val="0"/>
                        </a:spcBef>
                        <a:spcAft>
                          <a:spcPts val="0"/>
                        </a:spcAft>
                        <a:buNone/>
                      </a:pPr>
                      <a:r>
                        <a:rPr lang="en-US" sz="1200"/>
                        <a:t>Ipi/Nivo</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290350">
                <a:tc>
                  <a:txBody>
                    <a:bodyPr/>
                    <a:lstStyle/>
                    <a:p>
                      <a:pPr indent="0" lvl="0" marL="0" marR="0" rtl="0" algn="l">
                        <a:spcBef>
                          <a:spcPts val="0"/>
                        </a:spcBef>
                        <a:spcAft>
                          <a:spcPts val="0"/>
                        </a:spcAft>
                        <a:buNone/>
                      </a:pPr>
                      <a:r>
                        <a:rPr lang="en-US" sz="1200"/>
                        <a:t># pts</a:t>
                      </a:r>
                      <a:endParaRPr/>
                    </a:p>
                  </a:txBody>
                  <a:tcPr marT="45725" marB="45725" marR="91450" marL="91450"/>
                </a:tc>
                <a:tc>
                  <a:txBody>
                    <a:bodyPr/>
                    <a:lstStyle/>
                    <a:p>
                      <a:pPr indent="0" lvl="0" marL="0" marR="0" rtl="0" algn="ctr">
                        <a:spcBef>
                          <a:spcPts val="0"/>
                        </a:spcBef>
                        <a:spcAft>
                          <a:spcPts val="0"/>
                        </a:spcAft>
                        <a:buNone/>
                      </a:pPr>
                      <a:r>
                        <a:rPr lang="en-US" sz="1200"/>
                        <a:t>861</a:t>
                      </a:r>
                      <a:endParaRPr/>
                    </a:p>
                  </a:txBody>
                  <a:tcPr marT="45725" marB="45725" marR="91450" marL="91450"/>
                </a:tc>
                <a:tc>
                  <a:txBody>
                    <a:bodyPr/>
                    <a:lstStyle/>
                    <a:p>
                      <a:pPr indent="0" lvl="0" marL="0" marR="0" rtl="0" algn="ctr">
                        <a:spcBef>
                          <a:spcPts val="0"/>
                        </a:spcBef>
                        <a:spcAft>
                          <a:spcPts val="0"/>
                        </a:spcAft>
                        <a:buNone/>
                      </a:pPr>
                      <a:r>
                        <a:t/>
                      </a:r>
                      <a:endParaRPr sz="1200"/>
                    </a:p>
                  </a:txBody>
                  <a:tcPr marT="45725" marB="45725" marR="91450" marL="91450"/>
                </a:tc>
                <a:tc>
                  <a:txBody>
                    <a:bodyPr/>
                    <a:lstStyle/>
                    <a:p>
                      <a:pPr indent="0" lvl="0" marL="0" marR="0" rtl="0" algn="ctr">
                        <a:spcBef>
                          <a:spcPts val="0"/>
                        </a:spcBef>
                        <a:spcAft>
                          <a:spcPts val="0"/>
                        </a:spcAft>
                        <a:buNone/>
                      </a:pPr>
                      <a:r>
                        <a:rPr lang="en-US" sz="1200"/>
                        <a:t>1069</a:t>
                      </a:r>
                      <a:endParaRPr/>
                    </a:p>
                  </a:txBody>
                  <a:tcPr marT="45725" marB="45725" marR="91450" marL="91450"/>
                </a:tc>
                <a:tc>
                  <a:txBody>
                    <a:bodyPr/>
                    <a:lstStyle/>
                    <a:p>
                      <a:pPr indent="0" lvl="0" marL="0" marR="0" rtl="0" algn="ctr">
                        <a:spcBef>
                          <a:spcPts val="0"/>
                        </a:spcBef>
                        <a:spcAft>
                          <a:spcPts val="0"/>
                        </a:spcAft>
                        <a:buNone/>
                      </a:pPr>
                      <a:r>
                        <a:rPr lang="en-US" sz="1200"/>
                        <a:t>323</a:t>
                      </a:r>
                      <a:endParaRPr/>
                    </a:p>
                  </a:txBody>
                  <a:tcPr marT="45725" marB="45725" marR="91450" marL="91450"/>
                </a:tc>
                <a:tc>
                  <a:txBody>
                    <a:bodyPr/>
                    <a:lstStyle/>
                    <a:p>
                      <a:pPr indent="0" lvl="0" marL="0" marR="0" rtl="0" algn="ctr">
                        <a:spcBef>
                          <a:spcPts val="0"/>
                        </a:spcBef>
                        <a:spcAft>
                          <a:spcPts val="0"/>
                        </a:spcAft>
                        <a:buNone/>
                      </a:pPr>
                      <a:r>
                        <a:rPr lang="en-US" sz="1200"/>
                        <a:t>886</a:t>
                      </a:r>
                      <a:endParaRPr/>
                    </a:p>
                  </a:txBody>
                  <a:tcPr marT="45725" marB="45725" marR="91450" marL="91450"/>
                </a:tc>
                <a:tc>
                  <a:txBody>
                    <a:bodyPr/>
                    <a:lstStyle/>
                    <a:p>
                      <a:pPr indent="0" lvl="0" marL="0" marR="0" rtl="0" algn="l">
                        <a:spcBef>
                          <a:spcPts val="0"/>
                        </a:spcBef>
                        <a:spcAft>
                          <a:spcPts val="0"/>
                        </a:spcAft>
                        <a:buNone/>
                      </a:pPr>
                      <a:r>
                        <a:rPr lang="en-US" sz="1200"/>
                        <a:t>1096</a:t>
                      </a:r>
                      <a:endParaRPr/>
                    </a:p>
                  </a:txBody>
                  <a:tcPr marT="45725" marB="45725" marR="91450" marL="91450"/>
                </a:tc>
                <a:tc>
                  <a:txBody>
                    <a:bodyPr/>
                    <a:lstStyle/>
                    <a:p>
                      <a:pPr indent="0" lvl="0" marL="0" marR="0" rtl="0" algn="ctr">
                        <a:spcBef>
                          <a:spcPts val="0"/>
                        </a:spcBef>
                        <a:spcAft>
                          <a:spcPts val="0"/>
                        </a:spcAft>
                        <a:buNone/>
                      </a:pPr>
                      <a:r>
                        <a:t/>
                      </a:r>
                      <a:endParaRPr sz="1200"/>
                    </a:p>
                  </a:txBody>
                  <a:tcPr marT="45725" marB="45725" marR="91450" marL="91450"/>
                </a:tc>
              </a:tr>
              <a:tr h="343725">
                <a:tc>
                  <a:txBody>
                    <a:bodyPr/>
                    <a:lstStyle/>
                    <a:p>
                      <a:pPr indent="0" lvl="0" marL="0" marR="0" rtl="0" algn="l">
                        <a:spcBef>
                          <a:spcPts val="0"/>
                        </a:spcBef>
                        <a:spcAft>
                          <a:spcPts val="0"/>
                        </a:spcAft>
                        <a:buNone/>
                      </a:pPr>
                      <a:r>
                        <a:rPr lang="en-US" sz="1200"/>
                        <a:t>2L Rx (%)</a:t>
                      </a:r>
                      <a:endParaRPr/>
                    </a:p>
                  </a:txBody>
                  <a:tcPr marT="45725" marB="45725" marR="91450" marL="91450"/>
                </a:tc>
                <a:tc>
                  <a:txBody>
                    <a:bodyPr/>
                    <a:lstStyle/>
                    <a:p>
                      <a:pPr indent="0" lvl="0" marL="0" marR="0" rtl="0" algn="l">
                        <a:spcBef>
                          <a:spcPts val="0"/>
                        </a:spcBef>
                        <a:spcAft>
                          <a:spcPts val="0"/>
                        </a:spcAft>
                        <a:buNone/>
                      </a:pPr>
                      <a:r>
                        <a:rPr lang="en-US" sz="1200"/>
                        <a:t>58</a:t>
                      </a:r>
                      <a:endParaRPr/>
                    </a:p>
                  </a:txBody>
                  <a:tcPr marT="45725" marB="45725" marR="91450" marL="91450"/>
                </a:tc>
                <a:tc>
                  <a:txBody>
                    <a:bodyPr/>
                    <a:lstStyle/>
                    <a:p>
                      <a:pPr indent="0" lvl="0" marL="0" marR="0" rtl="0" algn="l">
                        <a:spcBef>
                          <a:spcPts val="0"/>
                        </a:spcBef>
                        <a:spcAft>
                          <a:spcPts val="0"/>
                        </a:spcAft>
                        <a:buNone/>
                      </a:pPr>
                      <a:r>
                        <a:rPr lang="en-US" sz="1200"/>
                        <a:t>73</a:t>
                      </a:r>
                      <a:endParaRPr/>
                    </a:p>
                  </a:txBody>
                  <a:tcPr marT="45725" marB="45725" marR="91450" marL="91450"/>
                </a:tc>
                <a:tc>
                  <a:txBody>
                    <a:bodyPr/>
                    <a:lstStyle/>
                    <a:p>
                      <a:pPr indent="0" lvl="0" marL="0" marR="0" rtl="0" algn="l">
                        <a:spcBef>
                          <a:spcPts val="0"/>
                        </a:spcBef>
                        <a:spcAft>
                          <a:spcPts val="0"/>
                        </a:spcAft>
                        <a:buNone/>
                      </a:pPr>
                      <a:r>
                        <a:rPr lang="en-US" sz="1200"/>
                        <a:t>54.9</a:t>
                      </a:r>
                      <a:endParaRPr/>
                    </a:p>
                  </a:txBody>
                  <a:tcPr marT="45725" marB="45725" marR="91450" marL="91450"/>
                </a:tc>
                <a:tc>
                  <a:txBody>
                    <a:bodyPr/>
                    <a:lstStyle/>
                    <a:p>
                      <a:pPr indent="0" lvl="0" marL="0" marR="0" rtl="0" algn="l">
                        <a:spcBef>
                          <a:spcPts val="0"/>
                        </a:spcBef>
                        <a:spcAft>
                          <a:spcPts val="0"/>
                        </a:spcAft>
                        <a:buNone/>
                      </a:pPr>
                      <a:r>
                        <a:rPr lang="en-US" sz="1200"/>
                        <a:t>25.4</a:t>
                      </a:r>
                      <a:endParaRPr/>
                    </a:p>
                  </a:txBody>
                  <a:tcPr marT="45725" marB="45725" marR="91450" marL="91450"/>
                </a:tc>
                <a:tc>
                  <a:txBody>
                    <a:bodyPr/>
                    <a:lstStyle/>
                    <a:p>
                      <a:pPr indent="0" lvl="0" marL="0" marR="0" rtl="0" algn="l">
                        <a:spcBef>
                          <a:spcPts val="0"/>
                        </a:spcBef>
                        <a:spcAft>
                          <a:spcPts val="0"/>
                        </a:spcAft>
                        <a:buNone/>
                      </a:pPr>
                      <a:r>
                        <a:rPr lang="en-US" sz="1200"/>
                        <a:t>46.2</a:t>
                      </a:r>
                      <a:endParaRPr/>
                    </a:p>
                  </a:txBody>
                  <a:tcPr marT="45725" marB="45725" marR="91450" marL="91450"/>
                </a:tc>
                <a:tc>
                  <a:txBody>
                    <a:bodyPr/>
                    <a:lstStyle/>
                    <a:p>
                      <a:pPr indent="0" lvl="0" marL="0" marR="0" rtl="0" algn="l">
                        <a:spcBef>
                          <a:spcPts val="0"/>
                        </a:spcBef>
                        <a:spcAft>
                          <a:spcPts val="0"/>
                        </a:spcAft>
                        <a:buNone/>
                      </a:pPr>
                      <a:r>
                        <a:rPr lang="en-US" sz="1200"/>
                        <a:t>55</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bl>
          </a:graphicData>
        </a:graphic>
      </p:graphicFrame>
      <p:sp>
        <p:nvSpPr>
          <p:cNvPr id="1715" name="Google Shape;1715;g28c1b0f9feb_0_1424"/>
          <p:cNvSpPr txBox="1"/>
          <p:nvPr/>
        </p:nvSpPr>
        <p:spPr>
          <a:xfrm>
            <a:off x="35112" y="5279457"/>
            <a:ext cx="920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000">
                <a:solidFill>
                  <a:schemeClr val="dk1"/>
                </a:solidFill>
                <a:latin typeface="Arial"/>
                <a:ea typeface="Arial"/>
                <a:cs typeface="Arial"/>
                <a:sym typeface="Arial"/>
              </a:rPr>
              <a:t>1</a:t>
            </a:r>
            <a:r>
              <a:rPr lang="en-US" sz="1000">
                <a:solidFill>
                  <a:schemeClr val="dk1"/>
                </a:solidFill>
                <a:latin typeface="Arial"/>
                <a:ea typeface="Arial"/>
                <a:cs typeface="Arial"/>
                <a:sym typeface="Arial"/>
              </a:rPr>
              <a:t>Rini N </a:t>
            </a:r>
            <a:r>
              <a:rPr b="1" i="0" lang="en-US" sz="1000" u="none" strike="noStrike">
                <a:solidFill>
                  <a:srgbClr val="5A5A5A"/>
                </a:solidFill>
                <a:latin typeface="Arial"/>
                <a:ea typeface="Arial"/>
                <a:cs typeface="Arial"/>
                <a:sym typeface="Arial"/>
              </a:rPr>
              <a:t>Engl J Med 2019;380:1116-27 </a:t>
            </a:r>
            <a:r>
              <a:rPr b="1" baseline="30000" i="0" lang="en-US" sz="1000" u="none" strike="noStrike">
                <a:solidFill>
                  <a:srgbClr val="5A5A5A"/>
                </a:solidFill>
                <a:latin typeface="Arial"/>
                <a:ea typeface="Arial"/>
                <a:cs typeface="Arial"/>
                <a:sym typeface="Arial"/>
              </a:rPr>
              <a:t>2</a:t>
            </a:r>
            <a:r>
              <a:rPr b="1" lang="en-US" sz="1000">
                <a:solidFill>
                  <a:srgbClr val="5A5A5A"/>
                </a:solidFill>
                <a:latin typeface="Arial"/>
                <a:ea typeface="Arial"/>
                <a:cs typeface="Arial"/>
                <a:sym typeface="Arial"/>
              </a:rPr>
              <a:t>Motzer</a:t>
            </a:r>
            <a:r>
              <a:rPr lang="en-US" sz="1000">
                <a:solidFill>
                  <a:schemeClr val="dk1"/>
                </a:solidFill>
                <a:latin typeface="Arial"/>
                <a:ea typeface="Arial"/>
                <a:cs typeface="Arial"/>
                <a:sym typeface="Arial"/>
              </a:rPr>
              <a:t> N Engl J Med 2021;384:1289-300, </a:t>
            </a:r>
            <a:r>
              <a:rPr baseline="30000" lang="en-US" sz="1000">
                <a:solidFill>
                  <a:schemeClr val="dk1"/>
                </a:solidFill>
                <a:latin typeface="Arial"/>
                <a:ea typeface="Arial"/>
                <a:cs typeface="Arial"/>
                <a:sym typeface="Arial"/>
              </a:rPr>
              <a:t>3</a:t>
            </a:r>
            <a:r>
              <a:rPr lang="en-US" sz="1000">
                <a:solidFill>
                  <a:schemeClr val="dk1"/>
                </a:solidFill>
                <a:latin typeface="Arial"/>
                <a:ea typeface="Arial"/>
                <a:cs typeface="Arial"/>
                <a:sym typeface="Arial"/>
              </a:rPr>
              <a:t>Motzer Lancet Oncology Vol 23 July 2022. </a:t>
            </a:r>
            <a:r>
              <a:rPr baseline="30000" lang="en-US" sz="1000">
                <a:solidFill>
                  <a:schemeClr val="dk1"/>
                </a:solidFill>
                <a:latin typeface="Arial"/>
                <a:ea typeface="Arial"/>
                <a:cs typeface="Arial"/>
                <a:sym typeface="Arial"/>
              </a:rPr>
              <a:t>4</a:t>
            </a:r>
            <a:r>
              <a:rPr lang="en-US" sz="1000">
                <a:solidFill>
                  <a:schemeClr val="dk1"/>
                </a:solidFill>
                <a:latin typeface="Arial"/>
                <a:ea typeface="Arial"/>
                <a:cs typeface="Arial"/>
                <a:sym typeface="Arial"/>
              </a:rPr>
              <a:t>Motzer </a:t>
            </a:r>
            <a:r>
              <a:rPr lang="en-US" sz="800">
                <a:solidFill>
                  <a:schemeClr val="dk1"/>
                </a:solidFill>
                <a:latin typeface="Arial"/>
                <a:ea typeface="Arial"/>
                <a:cs typeface="Arial"/>
                <a:sym typeface="Arial"/>
              </a:rPr>
              <a:t>N Engl J Med 2019;380:1103-15.</a:t>
            </a:r>
            <a:endParaRPr sz="1000">
              <a:solidFill>
                <a:schemeClr val="dk1"/>
              </a:solidFill>
              <a:latin typeface="Arial"/>
              <a:ea typeface="Arial"/>
              <a:cs typeface="Arial"/>
              <a:sym typeface="Arial"/>
            </a:endParaRPr>
          </a:p>
        </p:txBody>
      </p:sp>
      <p:pic>
        <p:nvPicPr>
          <p:cNvPr id="1716" name="Google Shape;1716;g28c1b0f9feb_0_1424"/>
          <p:cNvPicPr preferRelativeResize="0"/>
          <p:nvPr/>
        </p:nvPicPr>
        <p:blipFill rotWithShape="1">
          <a:blip r:embed="rId3">
            <a:alphaModFix/>
          </a:blip>
          <a:srcRect b="0" l="0" r="0" t="0"/>
          <a:stretch/>
        </p:blipFill>
        <p:spPr>
          <a:xfrm>
            <a:off x="147401" y="2305816"/>
            <a:ext cx="8948810" cy="274344"/>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0" name="Shape 1720"/>
        <p:cNvGrpSpPr/>
        <p:nvPr/>
      </p:nvGrpSpPr>
      <p:grpSpPr>
        <a:xfrm>
          <a:off x="0" y="0"/>
          <a:ext cx="0" cy="0"/>
          <a:chOff x="0" y="0"/>
          <a:chExt cx="0" cy="0"/>
        </a:xfrm>
      </p:grpSpPr>
      <p:sp>
        <p:nvSpPr>
          <p:cNvPr id="1721" name="Google Shape;1721;g28c1b0f9feb_0_1431"/>
          <p:cNvSpPr txBox="1"/>
          <p:nvPr>
            <p:ph idx="1" type="body"/>
          </p:nvPr>
        </p:nvSpPr>
        <p:spPr>
          <a:xfrm>
            <a:off x="1287294" y="808317"/>
            <a:ext cx="7772400" cy="3933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Font typeface="Arial"/>
              <a:buChar char="•"/>
            </a:pPr>
            <a:r>
              <a:rPr lang="en-US" sz="1600"/>
              <a:t>Most options were studied in second line after failure to first line TKI</a:t>
            </a:r>
            <a:endParaRPr/>
          </a:p>
          <a:p>
            <a:pPr indent="-342900" lvl="0" marL="342900" rtl="0" algn="l">
              <a:spcBef>
                <a:spcPts val="320"/>
              </a:spcBef>
              <a:spcAft>
                <a:spcPts val="0"/>
              </a:spcAft>
              <a:buClr>
                <a:schemeClr val="dk1"/>
              </a:buClr>
              <a:buSzPts val="1600"/>
              <a:buFont typeface="Arial"/>
              <a:buChar char="•"/>
            </a:pPr>
            <a:r>
              <a:rPr lang="en-US" sz="1600"/>
              <a:t>Phase III RCT</a:t>
            </a:r>
            <a:endParaRPr/>
          </a:p>
          <a:p>
            <a:pPr indent="-285750" lvl="1" marL="742950" rtl="0" algn="l">
              <a:spcBef>
                <a:spcPts val="240"/>
              </a:spcBef>
              <a:spcAft>
                <a:spcPts val="0"/>
              </a:spcAft>
              <a:buClr>
                <a:schemeClr val="dk1"/>
              </a:buClr>
              <a:buSzPts val="1200"/>
              <a:buFont typeface="Arial"/>
              <a:buChar char="–"/>
            </a:pPr>
            <a:r>
              <a:rPr lang="en-US" sz="1200"/>
              <a:t>Nivolumab *  (CHECKMATE -025)</a:t>
            </a:r>
            <a:endParaRPr/>
          </a:p>
          <a:p>
            <a:pPr indent="-285750" lvl="1" marL="742950" rtl="0" algn="l">
              <a:spcBef>
                <a:spcPts val="240"/>
              </a:spcBef>
              <a:spcAft>
                <a:spcPts val="0"/>
              </a:spcAft>
              <a:buClr>
                <a:schemeClr val="dk1"/>
              </a:buClr>
              <a:buSzPts val="1200"/>
              <a:buFont typeface="Arial"/>
              <a:buChar char="–"/>
            </a:pPr>
            <a:r>
              <a:rPr lang="en-US" sz="1200"/>
              <a:t>Cabozantinib *  (METEOR)</a:t>
            </a:r>
            <a:endParaRPr/>
          </a:p>
          <a:p>
            <a:pPr indent="-285750" lvl="1" marL="742950" rtl="0" algn="l">
              <a:spcBef>
                <a:spcPts val="240"/>
              </a:spcBef>
              <a:spcAft>
                <a:spcPts val="0"/>
              </a:spcAft>
              <a:buClr>
                <a:schemeClr val="dk1"/>
              </a:buClr>
              <a:buSzPts val="1200"/>
              <a:buFont typeface="Arial"/>
              <a:buChar char="–"/>
            </a:pPr>
            <a:r>
              <a:rPr lang="en-US" sz="1200"/>
              <a:t>Axitinib v sorafenib (AXIS)</a:t>
            </a:r>
            <a:endParaRPr/>
          </a:p>
          <a:p>
            <a:pPr indent="-285750" lvl="1" marL="742950" rtl="0" algn="l">
              <a:spcBef>
                <a:spcPts val="240"/>
              </a:spcBef>
              <a:spcAft>
                <a:spcPts val="0"/>
              </a:spcAft>
              <a:buClr>
                <a:schemeClr val="dk1"/>
              </a:buClr>
              <a:buSzPts val="1200"/>
              <a:buFont typeface="Arial"/>
              <a:buChar char="–"/>
            </a:pPr>
            <a:r>
              <a:rPr lang="en-US" sz="1200"/>
              <a:t>Everolimus v placebo (RECORD-1)</a:t>
            </a:r>
            <a:endParaRPr/>
          </a:p>
          <a:p>
            <a:pPr indent="-342900" lvl="0" marL="342900" rtl="0" algn="l">
              <a:spcBef>
                <a:spcPts val="320"/>
              </a:spcBef>
              <a:spcAft>
                <a:spcPts val="0"/>
              </a:spcAft>
              <a:buClr>
                <a:schemeClr val="dk1"/>
              </a:buClr>
              <a:buSzPts val="1600"/>
              <a:buFont typeface="Arial"/>
              <a:buChar char="•"/>
            </a:pPr>
            <a:r>
              <a:rPr lang="en-US" sz="1600"/>
              <a:t>Phase II</a:t>
            </a:r>
            <a:endParaRPr/>
          </a:p>
          <a:p>
            <a:pPr indent="-285750" lvl="1" marL="742950" rtl="0" algn="l">
              <a:spcBef>
                <a:spcPts val="240"/>
              </a:spcBef>
              <a:spcAft>
                <a:spcPts val="0"/>
              </a:spcAft>
              <a:buClr>
                <a:schemeClr val="dk1"/>
              </a:buClr>
              <a:buSzPts val="1200"/>
              <a:buFont typeface="Arial"/>
              <a:buChar char="–"/>
            </a:pPr>
            <a:r>
              <a:rPr lang="en-US" sz="1200"/>
              <a:t>Lenvatinib + everolimus* </a:t>
            </a:r>
            <a:endParaRPr/>
          </a:p>
          <a:p>
            <a:pPr indent="-342900" lvl="0" marL="342900" rtl="0" algn="l">
              <a:spcBef>
                <a:spcPts val="320"/>
              </a:spcBef>
              <a:spcAft>
                <a:spcPts val="0"/>
              </a:spcAft>
              <a:buClr>
                <a:schemeClr val="dk1"/>
              </a:buClr>
              <a:buSzPts val="1600"/>
              <a:buFont typeface="Arial"/>
              <a:buChar char="•"/>
            </a:pPr>
            <a:r>
              <a:rPr lang="en-US" sz="1600"/>
              <a:t>Other</a:t>
            </a:r>
            <a:endParaRPr/>
          </a:p>
          <a:p>
            <a:pPr indent="-285750" lvl="1" marL="742950" rtl="0" algn="l">
              <a:spcBef>
                <a:spcPts val="240"/>
              </a:spcBef>
              <a:spcAft>
                <a:spcPts val="0"/>
              </a:spcAft>
              <a:buClr>
                <a:schemeClr val="dk1"/>
              </a:buClr>
              <a:buSzPts val="1200"/>
              <a:buFont typeface="Arial"/>
              <a:buChar char="–"/>
            </a:pPr>
            <a:r>
              <a:rPr lang="en-US" sz="1200"/>
              <a:t>Sunitinib</a:t>
            </a:r>
            <a:endParaRPr/>
          </a:p>
          <a:p>
            <a:pPr indent="-285750" lvl="1" marL="742950" rtl="0" algn="l">
              <a:spcBef>
                <a:spcPts val="240"/>
              </a:spcBef>
              <a:spcAft>
                <a:spcPts val="0"/>
              </a:spcAft>
              <a:buClr>
                <a:schemeClr val="dk1"/>
              </a:buClr>
              <a:buSzPts val="1200"/>
              <a:buFont typeface="Arial"/>
              <a:buChar char="–"/>
            </a:pPr>
            <a:r>
              <a:rPr lang="en-US" sz="1200"/>
              <a:t>Pazopanib</a:t>
            </a:r>
            <a:endParaRPr/>
          </a:p>
          <a:p>
            <a:pPr indent="-285750" lvl="1" marL="742950" rtl="0" algn="l">
              <a:spcBef>
                <a:spcPts val="240"/>
              </a:spcBef>
              <a:spcAft>
                <a:spcPts val="0"/>
              </a:spcAft>
              <a:buClr>
                <a:schemeClr val="dk1"/>
              </a:buClr>
              <a:buSzPts val="1200"/>
              <a:buFont typeface="Arial"/>
              <a:buChar char="–"/>
            </a:pPr>
            <a:r>
              <a:rPr lang="en-US" sz="1200"/>
              <a:t>Temsirolimus</a:t>
            </a:r>
            <a:endParaRPr sz="1200"/>
          </a:p>
          <a:p>
            <a:pPr indent="-190500" lvl="0" marL="342900" rtl="0" algn="l">
              <a:spcBef>
                <a:spcPts val="480"/>
              </a:spcBef>
              <a:spcAft>
                <a:spcPts val="0"/>
              </a:spcAft>
              <a:buClr>
                <a:schemeClr val="dk1"/>
              </a:buClr>
              <a:buSzPts val="2400"/>
              <a:buFont typeface="Arial"/>
              <a:buNone/>
            </a:pPr>
            <a:r>
              <a:t/>
            </a:r>
            <a:endParaRPr/>
          </a:p>
        </p:txBody>
      </p:sp>
      <p:sp>
        <p:nvSpPr>
          <p:cNvPr id="1722" name="Google Shape;1722;g28c1b0f9feb_0_1431"/>
          <p:cNvSpPr txBox="1"/>
          <p:nvPr/>
        </p:nvSpPr>
        <p:spPr>
          <a:xfrm>
            <a:off x="727661" y="126524"/>
            <a:ext cx="72171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RCC: Second Line Rx options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pic>
        <p:nvPicPr>
          <p:cNvPr id="1727" name="Google Shape;1727;g28c1b0f9feb_0_1436"/>
          <p:cNvPicPr preferRelativeResize="0"/>
          <p:nvPr/>
        </p:nvPicPr>
        <p:blipFill rotWithShape="1">
          <a:blip r:embed="rId3">
            <a:alphaModFix/>
          </a:blip>
          <a:srcRect b="0" l="0" r="0" t="0"/>
          <a:stretch/>
        </p:blipFill>
        <p:spPr>
          <a:xfrm>
            <a:off x="0" y="0"/>
            <a:ext cx="9143999" cy="4565830"/>
          </a:xfrm>
          <a:prstGeom prst="rect">
            <a:avLst/>
          </a:prstGeom>
          <a:noFill/>
          <a:ln>
            <a:noFill/>
          </a:ln>
        </p:spPr>
      </p:pic>
      <p:sp>
        <p:nvSpPr>
          <p:cNvPr id="1728" name="Google Shape;1728;g28c1b0f9feb_0_1436"/>
          <p:cNvSpPr txBox="1"/>
          <p:nvPr/>
        </p:nvSpPr>
        <p:spPr>
          <a:xfrm>
            <a:off x="3781353" y="4716379"/>
            <a:ext cx="32673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000">
                <a:solidFill>
                  <a:schemeClr val="dk1"/>
                </a:solidFill>
                <a:latin typeface="Arial"/>
                <a:ea typeface="Arial"/>
                <a:cs typeface="Arial"/>
                <a:sym typeface="Arial"/>
              </a:rPr>
              <a:t>12</a:t>
            </a:r>
            <a:r>
              <a:rPr lang="en-US" sz="1000">
                <a:solidFill>
                  <a:schemeClr val="dk1"/>
                </a:solidFill>
                <a:latin typeface="Arial"/>
                <a:ea typeface="Arial"/>
                <a:cs typeface="Arial"/>
                <a:sym typeface="Arial"/>
              </a:rPr>
              <a:t> Motzer, NEJM 2015, </a:t>
            </a:r>
            <a:r>
              <a:rPr baseline="30000" lang="en-US" sz="1000">
                <a:solidFill>
                  <a:schemeClr val="dk1"/>
                </a:solidFill>
                <a:latin typeface="Arial"/>
                <a:ea typeface="Arial"/>
                <a:cs typeface="Arial"/>
                <a:sym typeface="Arial"/>
              </a:rPr>
              <a:t>32</a:t>
            </a:r>
            <a:r>
              <a:rPr lang="en-US" sz="1000">
                <a:solidFill>
                  <a:schemeClr val="dk1"/>
                </a:solidFill>
                <a:latin typeface="Arial"/>
                <a:ea typeface="Arial"/>
                <a:cs typeface="Arial"/>
                <a:sym typeface="Arial"/>
              </a:rPr>
              <a:t> Choueri, Lancet Oncol 2016 </a:t>
            </a:r>
            <a:endParaRPr/>
          </a:p>
          <a:p>
            <a:pPr indent="0" lvl="0" marL="0" marR="0" rtl="0" algn="l">
              <a:spcBef>
                <a:spcPts val="0"/>
              </a:spcBef>
              <a:spcAft>
                <a:spcPts val="0"/>
              </a:spcAft>
              <a:buNone/>
            </a:pPr>
            <a:r>
              <a:rPr baseline="30000" lang="en-US" sz="1000">
                <a:solidFill>
                  <a:schemeClr val="dk1"/>
                </a:solidFill>
                <a:latin typeface="Arial"/>
                <a:ea typeface="Arial"/>
                <a:cs typeface="Arial"/>
                <a:sym typeface="Arial"/>
              </a:rPr>
              <a:t>33</a:t>
            </a:r>
            <a:r>
              <a:rPr lang="en-US" sz="1000">
                <a:solidFill>
                  <a:schemeClr val="dk1"/>
                </a:solidFill>
                <a:latin typeface="Arial"/>
                <a:ea typeface="Arial"/>
                <a:cs typeface="Arial"/>
                <a:sym typeface="Arial"/>
              </a:rPr>
              <a:t> Bracarda, Clin Genitourin Cancer 2019</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g28c1b0f9feb_0_1441"/>
          <p:cNvSpPr txBox="1"/>
          <p:nvPr>
            <p:ph idx="1" type="body"/>
          </p:nvPr>
        </p:nvSpPr>
        <p:spPr>
          <a:xfrm>
            <a:off x="408562" y="844550"/>
            <a:ext cx="8049600" cy="3147300"/>
          </a:xfrm>
          <a:prstGeom prst="rect">
            <a:avLst/>
          </a:prstGeom>
          <a:noFill/>
          <a:ln>
            <a:noFill/>
          </a:ln>
        </p:spPr>
        <p:txBody>
          <a:bodyPr anchorCtr="0" anchor="t" bIns="45700" lIns="91425" spcFirstLastPara="1" rIns="91425" wrap="square" tIns="45700">
            <a:noAutofit/>
          </a:bodyPr>
          <a:lstStyle/>
          <a:p>
            <a:pPr indent="0" lvl="0" marL="114300" rtl="0" algn="l">
              <a:spcBef>
                <a:spcPts val="0"/>
              </a:spcBef>
              <a:spcAft>
                <a:spcPts val="0"/>
              </a:spcAft>
              <a:buClr>
                <a:schemeClr val="dk1"/>
              </a:buClr>
              <a:buSzPts val="1600"/>
              <a:buFont typeface="Arial"/>
              <a:buNone/>
            </a:pPr>
            <a:r>
              <a:rPr lang="en-US" sz="1600"/>
              <a:t>Cabozantinib conferred benefit in subgroup with bone metastases (PFS 7.4 v 2.4 m)</a:t>
            </a:r>
            <a:endParaRPr/>
          </a:p>
        </p:txBody>
      </p:sp>
      <p:sp>
        <p:nvSpPr>
          <p:cNvPr id="1734" name="Google Shape;1734;g28c1b0f9feb_0_1441"/>
          <p:cNvSpPr txBox="1"/>
          <p:nvPr/>
        </p:nvSpPr>
        <p:spPr>
          <a:xfrm>
            <a:off x="3268494" y="402077"/>
            <a:ext cx="2168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METEOR Trial</a:t>
            </a:r>
            <a:endParaRPr/>
          </a:p>
        </p:txBody>
      </p:sp>
      <p:pic>
        <p:nvPicPr>
          <p:cNvPr id="1735" name="Google Shape;1735;g28c1b0f9feb_0_1441"/>
          <p:cNvPicPr preferRelativeResize="0"/>
          <p:nvPr/>
        </p:nvPicPr>
        <p:blipFill rotWithShape="1">
          <a:blip r:embed="rId3">
            <a:alphaModFix/>
          </a:blip>
          <a:srcRect b="0" l="0" r="0" t="0"/>
          <a:stretch/>
        </p:blipFill>
        <p:spPr>
          <a:xfrm>
            <a:off x="927369" y="1255426"/>
            <a:ext cx="7107677" cy="3132899"/>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9" name="Shape 1739"/>
        <p:cNvGrpSpPr/>
        <p:nvPr/>
      </p:nvGrpSpPr>
      <p:grpSpPr>
        <a:xfrm>
          <a:off x="0" y="0"/>
          <a:ext cx="0" cy="0"/>
          <a:chOff x="0" y="0"/>
          <a:chExt cx="0" cy="0"/>
        </a:xfrm>
      </p:grpSpPr>
      <p:sp>
        <p:nvSpPr>
          <p:cNvPr id="1740" name="Google Shape;1740;g28c1b0f9feb_0_1447"/>
          <p:cNvSpPr txBox="1"/>
          <p:nvPr>
            <p:ph idx="1" type="body"/>
          </p:nvPr>
        </p:nvSpPr>
        <p:spPr>
          <a:xfrm>
            <a:off x="685800" y="150156"/>
            <a:ext cx="7772400" cy="4146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600"/>
              <a:buFont typeface="Arial"/>
              <a:buChar char="•"/>
            </a:pPr>
            <a:r>
              <a:rPr lang="en-US" sz="1600"/>
              <a:t>Phase II </a:t>
            </a:r>
            <a:endParaRPr/>
          </a:p>
          <a:p>
            <a:pPr indent="-285750" lvl="1" marL="742950" rtl="0" algn="l">
              <a:spcBef>
                <a:spcPts val="320"/>
              </a:spcBef>
              <a:spcAft>
                <a:spcPts val="0"/>
              </a:spcAft>
              <a:buClr>
                <a:schemeClr val="dk1"/>
              </a:buClr>
              <a:buSzPts val="1600"/>
              <a:buFont typeface="Arial"/>
              <a:buChar char="–"/>
            </a:pPr>
            <a:r>
              <a:rPr lang="en-US" sz="1600"/>
              <a:t>Lenvatinib v Everolimus (L+E) v Lenvatinib (L) + Everolimus </a:t>
            </a:r>
            <a:endParaRPr/>
          </a:p>
          <a:p>
            <a:pPr indent="-285750" lvl="1" marL="742950" rtl="0" algn="l">
              <a:spcBef>
                <a:spcPts val="320"/>
              </a:spcBef>
              <a:spcAft>
                <a:spcPts val="0"/>
              </a:spcAft>
              <a:buClr>
                <a:schemeClr val="dk1"/>
              </a:buClr>
              <a:buSzPts val="1600"/>
              <a:buFont typeface="Arial"/>
              <a:buChar char="–"/>
            </a:pPr>
            <a:r>
              <a:rPr lang="en-US" sz="1600"/>
              <a:t>153 pts</a:t>
            </a:r>
            <a:endParaRPr/>
          </a:p>
          <a:p>
            <a:pPr indent="-285750" lvl="1" marL="742950" rtl="0" algn="l">
              <a:spcBef>
                <a:spcPts val="320"/>
              </a:spcBef>
              <a:spcAft>
                <a:spcPts val="0"/>
              </a:spcAft>
              <a:buClr>
                <a:schemeClr val="dk1"/>
              </a:buClr>
              <a:buSzPts val="1600"/>
              <a:buFont typeface="Arial"/>
              <a:buChar char="–"/>
            </a:pPr>
            <a:r>
              <a:rPr lang="en-US" sz="1600"/>
              <a:t>mPFS (mos)</a:t>
            </a:r>
            <a:endParaRPr/>
          </a:p>
          <a:p>
            <a:pPr indent="-190500" lvl="0" marL="342900" rtl="0" algn="l">
              <a:spcBef>
                <a:spcPts val="480"/>
              </a:spcBef>
              <a:spcAft>
                <a:spcPts val="0"/>
              </a:spcAft>
              <a:buClr>
                <a:schemeClr val="dk1"/>
              </a:buClr>
              <a:buSzPts val="2400"/>
              <a:buFont typeface="Arial"/>
              <a:buNone/>
            </a:pPr>
            <a:r>
              <a:t/>
            </a:r>
            <a:endParaRPr/>
          </a:p>
          <a:p>
            <a:pPr indent="-190500" lvl="0" marL="342900" rtl="0" algn="l">
              <a:spcBef>
                <a:spcPts val="480"/>
              </a:spcBef>
              <a:spcAft>
                <a:spcPts val="0"/>
              </a:spcAft>
              <a:buClr>
                <a:schemeClr val="dk1"/>
              </a:buClr>
              <a:buSzPts val="2400"/>
              <a:buFont typeface="Arial"/>
              <a:buNone/>
            </a:pPr>
            <a:r>
              <a:t/>
            </a:r>
            <a:endParaRPr/>
          </a:p>
          <a:p>
            <a:pPr indent="-254000" lvl="0" marL="342900" rtl="0" algn="l">
              <a:spcBef>
                <a:spcPts val="280"/>
              </a:spcBef>
              <a:spcAft>
                <a:spcPts val="0"/>
              </a:spcAft>
              <a:buClr>
                <a:schemeClr val="dk1"/>
              </a:buClr>
              <a:buSzPts val="1400"/>
              <a:buFont typeface="Arial"/>
              <a:buNone/>
            </a:pPr>
            <a:r>
              <a:t/>
            </a:r>
            <a:endParaRPr sz="1400"/>
          </a:p>
          <a:p>
            <a:pPr indent="0" lvl="1" marL="457200" rtl="0" algn="l">
              <a:spcBef>
                <a:spcPts val="400"/>
              </a:spcBef>
              <a:spcAft>
                <a:spcPts val="0"/>
              </a:spcAft>
              <a:buClr>
                <a:schemeClr val="dk1"/>
              </a:buClr>
              <a:buSzPts val="2000"/>
              <a:buFont typeface="Arial"/>
              <a:buNone/>
            </a:pPr>
            <a:r>
              <a:t/>
            </a:r>
            <a:endParaRPr/>
          </a:p>
          <a:p>
            <a:pPr indent="-158750" lvl="1" marL="742950" rtl="0" algn="l">
              <a:spcBef>
                <a:spcPts val="400"/>
              </a:spcBef>
              <a:spcAft>
                <a:spcPts val="0"/>
              </a:spcAft>
              <a:buClr>
                <a:schemeClr val="dk1"/>
              </a:buClr>
              <a:buSzPts val="2000"/>
              <a:buFont typeface="Arial"/>
              <a:buNone/>
            </a:pPr>
            <a:r>
              <a:t/>
            </a:r>
            <a:endParaRPr/>
          </a:p>
          <a:p>
            <a:pPr indent="0" lvl="1" marL="457200" rtl="0" algn="l">
              <a:spcBef>
                <a:spcPts val="400"/>
              </a:spcBef>
              <a:spcAft>
                <a:spcPts val="0"/>
              </a:spcAft>
              <a:buClr>
                <a:schemeClr val="dk1"/>
              </a:buClr>
              <a:buSzPts val="2000"/>
              <a:buFont typeface="Arial"/>
              <a:buNone/>
            </a:pPr>
            <a:r>
              <a:rPr lang="en-US"/>
              <a:t>	</a:t>
            </a:r>
            <a:endParaRPr/>
          </a:p>
          <a:p>
            <a:pPr indent="-285750" lvl="1" marL="742950" rtl="0" algn="l">
              <a:spcBef>
                <a:spcPts val="320"/>
              </a:spcBef>
              <a:spcAft>
                <a:spcPts val="0"/>
              </a:spcAft>
              <a:buClr>
                <a:schemeClr val="dk1"/>
              </a:buClr>
              <a:buSzPts val="1600"/>
              <a:buFont typeface="Arial"/>
              <a:buChar char="–"/>
            </a:pPr>
            <a:r>
              <a:rPr lang="en-US" sz="1600"/>
              <a:t>CBR 84%;  ORR 43% for L+E</a:t>
            </a:r>
            <a:endParaRPr/>
          </a:p>
          <a:p>
            <a:pPr indent="-285750" lvl="1" marL="742950" rtl="0" algn="l">
              <a:spcBef>
                <a:spcPts val="320"/>
              </a:spcBef>
              <a:spcAft>
                <a:spcPts val="0"/>
              </a:spcAft>
              <a:buClr>
                <a:schemeClr val="dk1"/>
              </a:buClr>
              <a:buSzPts val="1600"/>
              <a:buFont typeface="Arial"/>
              <a:buChar char="–"/>
            </a:pPr>
            <a:r>
              <a:rPr lang="en-US" sz="1600"/>
              <a:t>mOS (mos): L+ E 25.5 v. E 15.4  (HR = 0.5)</a:t>
            </a:r>
            <a:endParaRPr/>
          </a:p>
          <a:p>
            <a:pPr indent="-171450" lvl="1" marL="742950" rtl="0" algn="l">
              <a:spcBef>
                <a:spcPts val="360"/>
              </a:spcBef>
              <a:spcAft>
                <a:spcPts val="0"/>
              </a:spcAft>
              <a:buClr>
                <a:schemeClr val="dk1"/>
              </a:buClr>
              <a:buSzPts val="1800"/>
              <a:buFont typeface="Arial"/>
              <a:buNone/>
            </a:pPr>
            <a:r>
              <a:t/>
            </a:r>
            <a:endParaRPr sz="1800"/>
          </a:p>
        </p:txBody>
      </p:sp>
      <p:graphicFrame>
        <p:nvGraphicFramePr>
          <p:cNvPr id="1741" name="Google Shape;1741;g28c1b0f9feb_0_1447"/>
          <p:cNvGraphicFramePr/>
          <p:nvPr/>
        </p:nvGraphicFramePr>
        <p:xfrm>
          <a:off x="1519416" y="1375517"/>
          <a:ext cx="3000000" cy="3000000"/>
        </p:xfrm>
        <a:graphic>
          <a:graphicData uri="http://schemas.openxmlformats.org/drawingml/2006/table">
            <a:tbl>
              <a:tblPr bandRow="1" firstRow="1">
                <a:noFill/>
                <a:tableStyleId>{B1F75114-DA18-47F3-845B-FADB878A9381}</a:tableStyleId>
              </a:tblPr>
              <a:tblGrid>
                <a:gridCol w="1690375"/>
                <a:gridCol w="1716050"/>
                <a:gridCol w="1530425"/>
              </a:tblGrid>
              <a:tr h="186200">
                <a:tc>
                  <a:txBody>
                    <a:bodyPr/>
                    <a:lstStyle/>
                    <a:p>
                      <a:pPr indent="0" lvl="0" marL="0" marR="0" rtl="0" algn="l">
                        <a:spcBef>
                          <a:spcPts val="0"/>
                        </a:spcBef>
                        <a:spcAft>
                          <a:spcPts val="0"/>
                        </a:spcAft>
                        <a:buNone/>
                      </a:pPr>
                      <a:r>
                        <a:rPr lang="en-US" sz="1800">
                          <a:solidFill>
                            <a:schemeClr val="dk1"/>
                          </a:solidFill>
                        </a:rPr>
                        <a:t>Lenvatinib</a:t>
                      </a:r>
                      <a:endParaRPr/>
                    </a:p>
                  </a:txBody>
                  <a:tcPr marT="45725" marB="45725" marR="91450" marL="91450"/>
                </a:tc>
                <a:tc>
                  <a:txBody>
                    <a:bodyPr/>
                    <a:lstStyle/>
                    <a:p>
                      <a:pPr indent="0" lvl="0" marL="0" marR="0" rtl="0" algn="l">
                        <a:spcBef>
                          <a:spcPts val="0"/>
                        </a:spcBef>
                        <a:spcAft>
                          <a:spcPts val="0"/>
                        </a:spcAft>
                        <a:buNone/>
                      </a:pPr>
                      <a:r>
                        <a:rPr lang="en-US" sz="1800">
                          <a:solidFill>
                            <a:schemeClr val="dk1"/>
                          </a:solidFill>
                        </a:rPr>
                        <a:t>Everolimus</a:t>
                      </a:r>
                      <a:endParaRPr sz="1800">
                        <a:solidFill>
                          <a:schemeClr val="dk1"/>
                        </a:solidFill>
                      </a:endParaRPr>
                    </a:p>
                  </a:txBody>
                  <a:tcPr marT="45725" marB="45725" marR="91450" marL="91450"/>
                </a:tc>
                <a:tc>
                  <a:txBody>
                    <a:bodyPr/>
                    <a:lstStyle/>
                    <a:p>
                      <a:pPr indent="0" lvl="0" marL="0" marR="0" rtl="0" algn="l">
                        <a:spcBef>
                          <a:spcPts val="0"/>
                        </a:spcBef>
                        <a:spcAft>
                          <a:spcPts val="0"/>
                        </a:spcAft>
                        <a:buNone/>
                      </a:pPr>
                      <a:r>
                        <a:rPr lang="en-US" sz="1800">
                          <a:solidFill>
                            <a:schemeClr val="dk1"/>
                          </a:solidFill>
                        </a:rPr>
                        <a:t>L + E</a:t>
                      </a:r>
                      <a:endParaRPr/>
                    </a:p>
                  </a:txBody>
                  <a:tcPr marT="45725" marB="45725" marR="91450" marL="91450"/>
                </a:tc>
              </a:tr>
              <a:tr h="228600">
                <a:tc>
                  <a:txBody>
                    <a:bodyPr/>
                    <a:lstStyle/>
                    <a:p>
                      <a:pPr indent="0" lvl="0" marL="0" marR="0" rtl="0" algn="l">
                        <a:spcBef>
                          <a:spcPts val="0"/>
                        </a:spcBef>
                        <a:spcAft>
                          <a:spcPts val="0"/>
                        </a:spcAft>
                        <a:buNone/>
                      </a:pPr>
                      <a:r>
                        <a:rPr lang="en-US" sz="1800"/>
                        <a:t>7.4</a:t>
                      </a:r>
                      <a:endParaRPr/>
                    </a:p>
                  </a:txBody>
                  <a:tcPr marT="45725" marB="45725" marR="91450" marL="91450"/>
                </a:tc>
                <a:tc>
                  <a:txBody>
                    <a:bodyPr/>
                    <a:lstStyle/>
                    <a:p>
                      <a:pPr indent="0" lvl="0" marL="0" marR="0" rtl="0" algn="l">
                        <a:spcBef>
                          <a:spcPts val="0"/>
                        </a:spcBef>
                        <a:spcAft>
                          <a:spcPts val="0"/>
                        </a:spcAft>
                        <a:buNone/>
                      </a:pPr>
                      <a:r>
                        <a:rPr lang="en-US" sz="1800"/>
                        <a:t>5.5</a:t>
                      </a:r>
                      <a:endParaRPr/>
                    </a:p>
                  </a:txBody>
                  <a:tcPr marT="45725" marB="45725" marR="91450" marL="91450"/>
                </a:tc>
                <a:tc>
                  <a:txBody>
                    <a:bodyPr/>
                    <a:lstStyle/>
                    <a:p>
                      <a:pPr indent="0" lvl="0" marL="0" marR="0" rtl="0" algn="l">
                        <a:spcBef>
                          <a:spcPts val="0"/>
                        </a:spcBef>
                        <a:spcAft>
                          <a:spcPts val="0"/>
                        </a:spcAft>
                        <a:buNone/>
                      </a:pPr>
                      <a:r>
                        <a:rPr lang="en-US" sz="1800"/>
                        <a:t>14.6</a:t>
                      </a:r>
                      <a:endParaRPr/>
                    </a:p>
                  </a:txBody>
                  <a:tcPr marT="45725" marB="45725" marR="91450" marL="91450"/>
                </a:tc>
              </a:tr>
            </a:tbl>
          </a:graphicData>
        </a:graphic>
      </p:graphicFrame>
      <p:sp>
        <p:nvSpPr>
          <p:cNvPr id="1742" name="Google Shape;1742;g28c1b0f9feb_0_1447"/>
          <p:cNvSpPr/>
          <p:nvPr/>
        </p:nvSpPr>
        <p:spPr>
          <a:xfrm rot="5400000">
            <a:off x="4806410" y="1228269"/>
            <a:ext cx="300900" cy="2282400"/>
          </a:xfrm>
          <a:prstGeom prst="rightBrace">
            <a:avLst>
              <a:gd fmla="val 8333" name="adj1"/>
              <a:gd fmla="val 49699"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43" name="Google Shape;1743;g28c1b0f9feb_0_1447"/>
          <p:cNvSpPr/>
          <p:nvPr/>
        </p:nvSpPr>
        <p:spPr>
          <a:xfrm rot="5400000">
            <a:off x="2842014" y="1446822"/>
            <a:ext cx="276900" cy="2454300"/>
          </a:xfrm>
          <a:prstGeom prst="rightBrace">
            <a:avLst>
              <a:gd fmla="val 0" name="adj1"/>
              <a:gd fmla="val 49248"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744" name="Google Shape;1744;g28c1b0f9feb_0_1447"/>
          <p:cNvSpPr txBox="1"/>
          <p:nvPr/>
        </p:nvSpPr>
        <p:spPr>
          <a:xfrm>
            <a:off x="4572000" y="2548361"/>
            <a:ext cx="928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HR = 0.4</a:t>
            </a:r>
            <a:endParaRPr/>
          </a:p>
        </p:txBody>
      </p:sp>
      <p:sp>
        <p:nvSpPr>
          <p:cNvPr id="1745" name="Google Shape;1745;g28c1b0f9feb_0_1447"/>
          <p:cNvSpPr txBox="1"/>
          <p:nvPr/>
        </p:nvSpPr>
        <p:spPr>
          <a:xfrm>
            <a:off x="2564445" y="2762146"/>
            <a:ext cx="996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HR = 0.61</a:t>
            </a:r>
            <a:endParaRPr/>
          </a:p>
        </p:txBody>
      </p:sp>
      <p:sp>
        <p:nvSpPr>
          <p:cNvPr id="1746" name="Google Shape;1746;g28c1b0f9feb_0_1447"/>
          <p:cNvSpPr txBox="1"/>
          <p:nvPr/>
        </p:nvSpPr>
        <p:spPr>
          <a:xfrm>
            <a:off x="3678225" y="3384095"/>
            <a:ext cx="5295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NS</a:t>
            </a:r>
            <a:endParaRPr/>
          </a:p>
        </p:txBody>
      </p:sp>
      <p:sp>
        <p:nvSpPr>
          <p:cNvPr id="1747" name="Google Shape;1747;g28c1b0f9feb_0_1447"/>
          <p:cNvSpPr/>
          <p:nvPr/>
        </p:nvSpPr>
        <p:spPr>
          <a:xfrm rot="5400000">
            <a:off x="3726860" y="993367"/>
            <a:ext cx="300900" cy="4441500"/>
          </a:xfrm>
          <a:prstGeom prst="rightBrace">
            <a:avLst>
              <a:gd fmla="val 0" name="adj1"/>
              <a:gd fmla="val 50310" name="adj2"/>
            </a:avLst>
          </a:pr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1" name="Shape 1751"/>
        <p:cNvGrpSpPr/>
        <p:nvPr/>
      </p:nvGrpSpPr>
      <p:grpSpPr>
        <a:xfrm>
          <a:off x="0" y="0"/>
          <a:ext cx="0" cy="0"/>
          <a:chOff x="0" y="0"/>
          <a:chExt cx="0" cy="0"/>
        </a:xfrm>
      </p:grpSpPr>
      <p:pic>
        <p:nvPicPr>
          <p:cNvPr id="1752" name="Google Shape;1752;g28c1b0f9feb_0_1458"/>
          <p:cNvPicPr preferRelativeResize="0"/>
          <p:nvPr/>
        </p:nvPicPr>
        <p:blipFill rotWithShape="1">
          <a:blip r:embed="rId3">
            <a:alphaModFix/>
          </a:blip>
          <a:srcRect b="0" l="0" r="0" t="0"/>
          <a:stretch/>
        </p:blipFill>
        <p:spPr>
          <a:xfrm>
            <a:off x="-68752" y="337899"/>
            <a:ext cx="9144001" cy="4046203"/>
          </a:xfrm>
          <a:prstGeom prst="rect">
            <a:avLst/>
          </a:prstGeom>
          <a:noFill/>
          <a:ln>
            <a:noFill/>
          </a:ln>
        </p:spPr>
      </p:pic>
      <p:sp>
        <p:nvSpPr>
          <p:cNvPr id="1753" name="Google Shape;1753;g28c1b0f9feb_0_1458"/>
          <p:cNvSpPr txBox="1"/>
          <p:nvPr/>
        </p:nvSpPr>
        <p:spPr>
          <a:xfrm>
            <a:off x="0" y="3973566"/>
            <a:ext cx="31332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Heo et al, J Clin Pharm Ther 2021, 46 (Metanalysis)</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g28c1b0f9feb_0_1463"/>
          <p:cNvSpPr txBox="1"/>
          <p:nvPr>
            <p:ph idx="1" type="body"/>
          </p:nvPr>
        </p:nvSpPr>
        <p:spPr>
          <a:xfrm>
            <a:off x="1" y="863790"/>
            <a:ext cx="4495800" cy="293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400"/>
              <a:buFont typeface="Arial"/>
              <a:buChar char="•"/>
            </a:pPr>
            <a:r>
              <a:rPr lang="en-US" sz="1400"/>
              <a:t>9 US centers</a:t>
            </a:r>
            <a:endParaRPr/>
          </a:p>
          <a:p>
            <a:pPr indent="-342900" lvl="0" marL="342900" rtl="0" algn="l">
              <a:spcBef>
                <a:spcPts val="280"/>
              </a:spcBef>
              <a:spcAft>
                <a:spcPts val="0"/>
              </a:spcAft>
              <a:buClr>
                <a:schemeClr val="dk1"/>
              </a:buClr>
              <a:buSzPts val="1400"/>
              <a:buFont typeface="Arial"/>
              <a:buChar char="•"/>
            </a:pPr>
            <a:r>
              <a:rPr lang="en-US" sz="1400"/>
              <a:t>69 patients</a:t>
            </a:r>
            <a:endParaRPr/>
          </a:p>
          <a:p>
            <a:pPr indent="-342900" lvl="0" marL="342900" rtl="0" algn="l">
              <a:spcBef>
                <a:spcPts val="280"/>
              </a:spcBef>
              <a:spcAft>
                <a:spcPts val="0"/>
              </a:spcAft>
              <a:buClr>
                <a:schemeClr val="dk1"/>
              </a:buClr>
              <a:buSzPts val="1400"/>
              <a:buFont typeface="Arial"/>
              <a:buChar char="•"/>
            </a:pPr>
            <a:r>
              <a:rPr lang="en-US" sz="1400"/>
              <a:t>ICI-1: IO/IO 39%, IO/TKI 42%</a:t>
            </a:r>
            <a:endParaRPr/>
          </a:p>
          <a:p>
            <a:pPr indent="-342900" lvl="0" marL="342900" rtl="0" algn="l">
              <a:spcBef>
                <a:spcPts val="280"/>
              </a:spcBef>
              <a:spcAft>
                <a:spcPts val="0"/>
              </a:spcAft>
              <a:buClr>
                <a:schemeClr val="dk1"/>
              </a:buClr>
              <a:buSzPts val="1400"/>
              <a:buFont typeface="Arial"/>
              <a:buChar char="•"/>
            </a:pPr>
            <a:r>
              <a:rPr lang="en-US" sz="1400"/>
              <a:t>ICI-2: IO monotherapy 38%, IO/IO 32%</a:t>
            </a:r>
            <a:endParaRPr/>
          </a:p>
          <a:p>
            <a:pPr indent="-285750" lvl="1" marL="742950" rtl="0" algn="l">
              <a:spcBef>
                <a:spcPts val="280"/>
              </a:spcBef>
              <a:spcAft>
                <a:spcPts val="0"/>
              </a:spcAft>
              <a:buClr>
                <a:schemeClr val="dk1"/>
              </a:buClr>
              <a:buSzPts val="1400"/>
              <a:buFont typeface="Arial"/>
              <a:buChar char="–"/>
            </a:pPr>
            <a:r>
              <a:rPr lang="en-US" sz="1400"/>
              <a:t>ORR 23%</a:t>
            </a:r>
            <a:endParaRPr/>
          </a:p>
          <a:p>
            <a:pPr indent="0" lvl="2" marL="914400" rtl="0" algn="l">
              <a:spcBef>
                <a:spcPts val="280"/>
              </a:spcBef>
              <a:spcAft>
                <a:spcPts val="0"/>
              </a:spcAft>
              <a:buClr>
                <a:schemeClr val="dk1"/>
              </a:buClr>
              <a:buSzPts val="1400"/>
              <a:buFont typeface="Arial"/>
              <a:buNone/>
            </a:pPr>
            <a:r>
              <a:rPr lang="en-US" sz="1400"/>
              <a:t>Response greater IF response to prior IO - 29%</a:t>
            </a:r>
            <a:endParaRPr/>
          </a:p>
          <a:p>
            <a:pPr indent="0" lvl="2" marL="914400" rtl="0" algn="l">
              <a:spcBef>
                <a:spcPts val="280"/>
              </a:spcBef>
              <a:spcAft>
                <a:spcPts val="0"/>
              </a:spcAft>
              <a:buClr>
                <a:schemeClr val="dk1"/>
              </a:buClr>
              <a:buSzPts val="1400"/>
              <a:buFont typeface="Arial"/>
              <a:buNone/>
            </a:pPr>
            <a:r>
              <a:rPr lang="en-US" sz="1400"/>
              <a:t>Response in pts who had progression to prior IO 21%</a:t>
            </a:r>
            <a:endParaRPr/>
          </a:p>
          <a:p>
            <a:pPr indent="0" lvl="2" marL="914400" rtl="0" algn="l">
              <a:spcBef>
                <a:spcPts val="280"/>
              </a:spcBef>
              <a:spcAft>
                <a:spcPts val="0"/>
              </a:spcAft>
              <a:buClr>
                <a:schemeClr val="dk1"/>
              </a:buClr>
              <a:buSzPts val="1400"/>
              <a:buFont typeface="Arial"/>
              <a:buNone/>
            </a:pPr>
            <a:r>
              <a:rPr lang="en-US" sz="1400"/>
              <a:t>mTTP: ICI-1 8.2 m v ICI-2 5.7 m </a:t>
            </a:r>
            <a:endParaRPr/>
          </a:p>
          <a:p>
            <a:pPr indent="0" lvl="2" marL="914400" rtl="0" algn="l">
              <a:spcBef>
                <a:spcPts val="280"/>
              </a:spcBef>
              <a:spcAft>
                <a:spcPts val="0"/>
              </a:spcAft>
              <a:buClr>
                <a:schemeClr val="dk1"/>
              </a:buClr>
              <a:buSzPts val="1400"/>
              <a:buFont typeface="Arial"/>
              <a:buNone/>
            </a:pPr>
            <a:r>
              <a:rPr lang="en-US" sz="1400"/>
              <a:t>(p = 0.045)</a:t>
            </a:r>
            <a:endParaRPr/>
          </a:p>
          <a:p>
            <a:pPr indent="-101600" lvl="2" marL="1143000" rtl="0" algn="l">
              <a:spcBef>
                <a:spcPts val="400"/>
              </a:spcBef>
              <a:spcAft>
                <a:spcPts val="0"/>
              </a:spcAft>
              <a:buClr>
                <a:schemeClr val="dk1"/>
              </a:buClr>
              <a:buSzPts val="2000"/>
              <a:buFont typeface="Arial"/>
              <a:buNone/>
            </a:pPr>
            <a:r>
              <a:t/>
            </a:r>
            <a:endParaRPr/>
          </a:p>
        </p:txBody>
      </p:sp>
      <p:sp>
        <p:nvSpPr>
          <p:cNvPr id="1759" name="Google Shape;1759;g28c1b0f9feb_0_1463"/>
          <p:cNvSpPr txBox="1"/>
          <p:nvPr>
            <p:ph idx="2" type="body"/>
          </p:nvPr>
        </p:nvSpPr>
        <p:spPr>
          <a:xfrm>
            <a:off x="4572000" y="822961"/>
            <a:ext cx="3810000" cy="2936100"/>
          </a:xfrm>
          <a:prstGeom prst="rect">
            <a:avLst/>
          </a:prstGeom>
          <a:noFill/>
          <a:ln>
            <a:noFill/>
          </a:ln>
        </p:spPr>
        <p:txBody>
          <a:bodyPr anchorCtr="0" anchor="t" bIns="45700" lIns="91425" spcFirstLastPara="1" rIns="91425" wrap="square" tIns="45700">
            <a:noAutofit/>
          </a:bodyPr>
          <a:lstStyle/>
          <a:p>
            <a:pPr indent="-114300" lvl="5" marL="2514600" rtl="0" algn="l">
              <a:spcBef>
                <a:spcPts val="0"/>
              </a:spcBef>
              <a:spcAft>
                <a:spcPts val="0"/>
              </a:spcAft>
              <a:buClr>
                <a:schemeClr val="dk1"/>
              </a:buClr>
              <a:buSzPts val="1800"/>
              <a:buFont typeface="Arial"/>
              <a:buNone/>
            </a:pPr>
            <a:r>
              <a:t/>
            </a:r>
            <a:endParaRPr/>
          </a:p>
          <a:p>
            <a:pPr indent="-342900" lvl="0" marL="342900" rtl="0" algn="l">
              <a:spcBef>
                <a:spcPts val="280"/>
              </a:spcBef>
              <a:spcAft>
                <a:spcPts val="0"/>
              </a:spcAft>
              <a:buClr>
                <a:schemeClr val="dk1"/>
              </a:buClr>
              <a:buSzPts val="1400"/>
              <a:buFont typeface="Arial"/>
              <a:buChar char="•"/>
            </a:pPr>
            <a:r>
              <a:rPr lang="en-US" sz="1400"/>
              <a:t>45 patients</a:t>
            </a:r>
            <a:endParaRPr/>
          </a:p>
          <a:p>
            <a:pPr indent="-342900" lvl="0" marL="342900" rtl="0" algn="l">
              <a:spcBef>
                <a:spcPts val="280"/>
              </a:spcBef>
              <a:spcAft>
                <a:spcPts val="0"/>
              </a:spcAft>
              <a:buClr>
                <a:schemeClr val="dk1"/>
              </a:buClr>
              <a:buSzPts val="1400"/>
              <a:buFont typeface="Arial"/>
              <a:buChar char="•"/>
            </a:pPr>
            <a:r>
              <a:rPr lang="en-US" sz="1400"/>
              <a:t>ICI-2: IO/IO (Ipi/Nivo)</a:t>
            </a:r>
            <a:endParaRPr/>
          </a:p>
          <a:p>
            <a:pPr indent="-342900" lvl="0" marL="342900" rtl="0" algn="l">
              <a:spcBef>
                <a:spcPts val="280"/>
              </a:spcBef>
              <a:spcAft>
                <a:spcPts val="0"/>
              </a:spcAft>
              <a:buClr>
                <a:schemeClr val="dk1"/>
              </a:buClr>
              <a:buSzPts val="1400"/>
              <a:buFont typeface="Arial"/>
              <a:buChar char="•"/>
            </a:pPr>
            <a:r>
              <a:rPr lang="en-US" sz="1400"/>
              <a:t>ORR 20%</a:t>
            </a:r>
            <a:endParaRPr/>
          </a:p>
          <a:p>
            <a:pPr indent="-285750" lvl="1" marL="742950" rtl="0" algn="l">
              <a:spcBef>
                <a:spcPts val="280"/>
              </a:spcBef>
              <a:spcAft>
                <a:spcPts val="0"/>
              </a:spcAft>
              <a:buClr>
                <a:schemeClr val="dk1"/>
              </a:buClr>
              <a:buSzPts val="1400"/>
              <a:buFont typeface="Arial"/>
              <a:buChar char="–"/>
            </a:pPr>
            <a:r>
              <a:rPr lang="en-US" sz="1400"/>
              <a:t>No CR, SD 16%</a:t>
            </a:r>
            <a:endParaRPr/>
          </a:p>
          <a:p>
            <a:pPr indent="-285750" lvl="1" marL="742950" rtl="0" algn="l">
              <a:spcBef>
                <a:spcPts val="280"/>
              </a:spcBef>
              <a:spcAft>
                <a:spcPts val="0"/>
              </a:spcAft>
              <a:buClr>
                <a:schemeClr val="dk1"/>
              </a:buClr>
              <a:buSzPts val="1400"/>
              <a:buFont typeface="Arial"/>
              <a:buChar char="–"/>
            </a:pPr>
            <a:r>
              <a:rPr lang="en-US" sz="1400"/>
              <a:t>IO/TKI 🡪 IO/IO 🡪 PD </a:t>
            </a:r>
            <a:endParaRPr/>
          </a:p>
          <a:p>
            <a:pPr indent="-196850" lvl="1" marL="742950" rtl="0" algn="l">
              <a:spcBef>
                <a:spcPts val="280"/>
              </a:spcBef>
              <a:spcAft>
                <a:spcPts val="0"/>
              </a:spcAft>
              <a:buClr>
                <a:schemeClr val="dk1"/>
              </a:buClr>
              <a:buSzPts val="1400"/>
              <a:buFont typeface="Arial"/>
              <a:buNone/>
            </a:pPr>
            <a:r>
              <a:t/>
            </a:r>
            <a:endParaRPr sz="1400"/>
          </a:p>
          <a:p>
            <a:pPr indent="-342900" lvl="0" marL="342900" rtl="0" algn="l">
              <a:spcBef>
                <a:spcPts val="280"/>
              </a:spcBef>
              <a:spcAft>
                <a:spcPts val="0"/>
              </a:spcAft>
              <a:buClr>
                <a:schemeClr val="dk1"/>
              </a:buClr>
              <a:buSzPts val="1400"/>
              <a:buFont typeface="Arial"/>
              <a:buChar char="•"/>
            </a:pPr>
            <a:r>
              <a:rPr lang="en-US" sz="1400"/>
              <a:t>48pts</a:t>
            </a:r>
            <a:endParaRPr/>
          </a:p>
          <a:p>
            <a:pPr indent="-342900" lvl="0" marL="342900" rtl="0" algn="l">
              <a:spcBef>
                <a:spcPts val="280"/>
              </a:spcBef>
              <a:spcAft>
                <a:spcPts val="0"/>
              </a:spcAft>
              <a:buClr>
                <a:schemeClr val="dk1"/>
              </a:buClr>
              <a:buSzPts val="1400"/>
              <a:buFont typeface="Arial"/>
              <a:buChar char="•"/>
            </a:pPr>
            <a:r>
              <a:rPr lang="en-US" sz="1400"/>
              <a:t>Monotherapy &gt; 6 months 🡪 IO/TKI </a:t>
            </a:r>
            <a:endParaRPr/>
          </a:p>
          <a:p>
            <a:pPr indent="-342900" lvl="0" marL="342900" rtl="0" algn="l">
              <a:spcBef>
                <a:spcPts val="280"/>
              </a:spcBef>
              <a:spcAft>
                <a:spcPts val="0"/>
              </a:spcAft>
              <a:buClr>
                <a:schemeClr val="dk1"/>
              </a:buClr>
              <a:buSzPts val="1400"/>
              <a:buFont typeface="Arial"/>
              <a:buChar char="•"/>
            </a:pPr>
            <a:r>
              <a:rPr lang="en-US" sz="1400"/>
              <a:t>ORR  63.6%, mPFS 18 mos</a:t>
            </a:r>
            <a:endParaRPr sz="1400"/>
          </a:p>
        </p:txBody>
      </p:sp>
      <p:sp>
        <p:nvSpPr>
          <p:cNvPr id="1760" name="Google Shape;1760;g28c1b0f9feb_0_1463"/>
          <p:cNvSpPr txBox="1"/>
          <p:nvPr/>
        </p:nvSpPr>
        <p:spPr>
          <a:xfrm>
            <a:off x="168613" y="3991828"/>
            <a:ext cx="40050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Iacovelli, Cancer Treatment Reviews 105 (2022) </a:t>
            </a:r>
            <a:endParaRPr/>
          </a:p>
        </p:txBody>
      </p:sp>
      <p:sp>
        <p:nvSpPr>
          <p:cNvPr id="1761" name="Google Shape;1761;g28c1b0f9feb_0_1463"/>
          <p:cNvSpPr txBox="1"/>
          <p:nvPr>
            <p:ph type="title"/>
          </p:nvPr>
        </p:nvSpPr>
        <p:spPr>
          <a:xfrm>
            <a:off x="0" y="127000"/>
            <a:ext cx="9144000" cy="4617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2400"/>
              <a:t>Rechallenge with immunotherapy </a:t>
            </a:r>
            <a:endParaRPr/>
          </a:p>
        </p:txBody>
      </p:sp>
      <p:sp>
        <p:nvSpPr>
          <p:cNvPr id="1762" name="Google Shape;1762;g28c1b0f9feb_0_1463"/>
          <p:cNvSpPr txBox="1"/>
          <p:nvPr/>
        </p:nvSpPr>
        <p:spPr>
          <a:xfrm>
            <a:off x="2626468" y="440854"/>
            <a:ext cx="32673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Retrospective analysis</a:t>
            </a:r>
            <a:endParaRPr sz="2400">
              <a:solidFill>
                <a:schemeClr val="dk1"/>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sp>
        <p:nvSpPr>
          <p:cNvPr id="1767" name="Google Shape;1767;g28c1b0f9feb_0_1471"/>
          <p:cNvSpPr txBox="1"/>
          <p:nvPr>
            <p:ph idx="1" type="body"/>
          </p:nvPr>
        </p:nvSpPr>
        <p:spPr>
          <a:xfrm>
            <a:off x="685800" y="383913"/>
            <a:ext cx="7772400" cy="3147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US"/>
              <a:t>Keynote 426 </a:t>
            </a:r>
            <a:endParaRPr/>
          </a:p>
          <a:p>
            <a:pPr indent="-285750" lvl="1" marL="742950" rtl="0" algn="l">
              <a:spcBef>
                <a:spcPts val="400"/>
              </a:spcBef>
              <a:spcAft>
                <a:spcPts val="0"/>
              </a:spcAft>
              <a:buClr>
                <a:schemeClr val="dk1"/>
              </a:buClr>
              <a:buSzPts val="2000"/>
              <a:buFont typeface="Arial"/>
              <a:buChar char="–"/>
            </a:pPr>
            <a:r>
              <a:rPr lang="en-US"/>
              <a:t>ESMO 2021 update</a:t>
            </a:r>
            <a:endParaRPr/>
          </a:p>
          <a:p>
            <a:pPr indent="-285750" lvl="1" marL="742950" rtl="0" algn="l">
              <a:spcBef>
                <a:spcPts val="400"/>
              </a:spcBef>
              <a:spcAft>
                <a:spcPts val="0"/>
              </a:spcAft>
              <a:buClr>
                <a:schemeClr val="dk1"/>
              </a:buClr>
              <a:buSzPts val="2000"/>
              <a:buFont typeface="Arial"/>
              <a:buChar char="–"/>
            </a:pPr>
            <a:r>
              <a:rPr lang="en-US"/>
              <a:t>Median F/U 42.8  mos</a:t>
            </a:r>
            <a:endParaRPr/>
          </a:p>
          <a:p>
            <a:pPr indent="-285750" lvl="1" marL="742950" rtl="0" algn="l">
              <a:spcBef>
                <a:spcPts val="400"/>
              </a:spcBef>
              <a:spcAft>
                <a:spcPts val="0"/>
              </a:spcAft>
              <a:buClr>
                <a:schemeClr val="dk1"/>
              </a:buClr>
              <a:buSzPts val="2000"/>
              <a:buFont typeface="Arial"/>
              <a:buChar char="–"/>
            </a:pPr>
            <a:r>
              <a:rPr lang="en-US"/>
              <a:t>Ipi/nivo arm </a:t>
            </a:r>
            <a:endParaRPr/>
          </a:p>
          <a:p>
            <a:pPr indent="-228600" lvl="2" marL="1143000" rtl="0" algn="l">
              <a:spcBef>
                <a:spcPts val="360"/>
              </a:spcBef>
              <a:spcAft>
                <a:spcPts val="0"/>
              </a:spcAft>
              <a:buClr>
                <a:schemeClr val="dk1"/>
              </a:buClr>
              <a:buSzPts val="1800"/>
              <a:buFont typeface="Arial"/>
              <a:buChar char="•"/>
            </a:pPr>
            <a:r>
              <a:rPr lang="en-US"/>
              <a:t>58% received 2L therapy</a:t>
            </a:r>
            <a:endParaRPr/>
          </a:p>
          <a:p>
            <a:pPr indent="-228600" lvl="2" marL="1143000" rtl="0" algn="l">
              <a:spcBef>
                <a:spcPts val="360"/>
              </a:spcBef>
              <a:spcAft>
                <a:spcPts val="0"/>
              </a:spcAft>
              <a:buClr>
                <a:schemeClr val="dk1"/>
              </a:buClr>
              <a:buSzPts val="1800"/>
              <a:buFont typeface="Arial"/>
              <a:buChar char="•"/>
            </a:pPr>
            <a:r>
              <a:rPr lang="en-US"/>
              <a:t>🡪88% TKI </a:t>
            </a:r>
            <a:endParaRPr/>
          </a:p>
          <a:p>
            <a:pPr indent="-228600" lvl="2" marL="1143000" rtl="0" algn="l">
              <a:spcBef>
                <a:spcPts val="360"/>
              </a:spcBef>
              <a:spcAft>
                <a:spcPts val="0"/>
              </a:spcAft>
              <a:buClr>
                <a:schemeClr val="dk1"/>
              </a:buClr>
              <a:buSzPts val="1800"/>
              <a:buFont typeface="Arial"/>
              <a:buChar char="•"/>
            </a:pPr>
            <a:r>
              <a:rPr lang="en-US"/>
              <a:t>Cabozantinib 48.5%</a:t>
            </a:r>
            <a:endParaRPr/>
          </a:p>
          <a:p>
            <a:pPr indent="-285750" lvl="1" marL="742950" rtl="0" algn="l">
              <a:spcBef>
                <a:spcPts val="400"/>
              </a:spcBef>
              <a:spcAft>
                <a:spcPts val="0"/>
              </a:spcAft>
              <a:buClr>
                <a:schemeClr val="dk1"/>
              </a:buClr>
              <a:buSzPts val="2000"/>
              <a:buFont typeface="Arial"/>
              <a:buChar char="–"/>
            </a:pPr>
            <a:r>
              <a:rPr lang="en-US"/>
              <a:t>Sunitinib </a:t>
            </a:r>
            <a:endParaRPr/>
          </a:p>
          <a:p>
            <a:pPr indent="-228600" lvl="2" marL="1143000" rtl="0" algn="l">
              <a:spcBef>
                <a:spcPts val="360"/>
              </a:spcBef>
              <a:spcAft>
                <a:spcPts val="0"/>
              </a:spcAft>
              <a:buClr>
                <a:schemeClr val="dk1"/>
              </a:buClr>
              <a:buSzPts val="1800"/>
              <a:buFont typeface="Arial"/>
              <a:buChar char="•"/>
            </a:pPr>
            <a:r>
              <a:rPr lang="en-US"/>
              <a:t>73% received 2L therapy</a:t>
            </a:r>
            <a:endParaRPr/>
          </a:p>
          <a:p>
            <a:pPr indent="-228600" lvl="2" marL="1143000" rtl="0" algn="l">
              <a:spcBef>
                <a:spcPts val="360"/>
              </a:spcBef>
              <a:spcAft>
                <a:spcPts val="0"/>
              </a:spcAft>
              <a:buClr>
                <a:schemeClr val="dk1"/>
              </a:buClr>
              <a:buSzPts val="1800"/>
              <a:buFont typeface="Arial"/>
              <a:buChar char="•"/>
            </a:pPr>
            <a:r>
              <a:rPr lang="en-US"/>
              <a:t>🡪 IO 74%</a:t>
            </a:r>
            <a:endParaRPr/>
          </a:p>
          <a:p>
            <a:pPr indent="-158750" lvl="1" marL="742950" rtl="0" algn="l">
              <a:spcBef>
                <a:spcPts val="400"/>
              </a:spcBef>
              <a:spcAft>
                <a:spcPts val="0"/>
              </a:spcAft>
              <a:buClr>
                <a:schemeClr val="dk1"/>
              </a:buClr>
              <a:buSzPts val="2000"/>
              <a:buFont typeface="Arial"/>
              <a:buNone/>
            </a:pPr>
            <a:r>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g28c1b0f9feb_0_1475"/>
          <p:cNvSpPr txBox="1"/>
          <p:nvPr>
            <p:ph idx="1" type="body"/>
          </p:nvPr>
        </p:nvSpPr>
        <p:spPr>
          <a:xfrm>
            <a:off x="536642" y="284929"/>
            <a:ext cx="7772400" cy="3147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Font typeface="Arial"/>
              <a:buChar char="•"/>
            </a:pPr>
            <a:r>
              <a:rPr b="0" i="0" lang="en-US" sz="1800" u="none" strike="noStrike">
                <a:latin typeface="Arial"/>
                <a:ea typeface="Arial"/>
                <a:cs typeface="Arial"/>
                <a:sym typeface="Arial"/>
              </a:rPr>
              <a:t>Response to subsequent-line targeted therapies (VEGF TKI) is higher in patients who received first-line Ipi</a:t>
            </a:r>
            <a:r>
              <a:rPr lang="en-US" sz="1800">
                <a:latin typeface="Arial"/>
                <a:ea typeface="Arial"/>
                <a:cs typeface="Arial"/>
                <a:sym typeface="Arial"/>
              </a:rPr>
              <a:t>limumab/</a:t>
            </a:r>
            <a:r>
              <a:rPr b="0" i="0" lang="en-US" sz="1800" u="none" strike="noStrike">
                <a:latin typeface="Arial"/>
                <a:ea typeface="Arial"/>
                <a:cs typeface="Arial"/>
                <a:sym typeface="Arial"/>
              </a:rPr>
              <a:t>nivolumab than IO/</a:t>
            </a:r>
            <a:r>
              <a:rPr lang="en-US" sz="1800">
                <a:latin typeface="Arial"/>
                <a:ea typeface="Arial"/>
                <a:cs typeface="Arial"/>
                <a:sym typeface="Arial"/>
              </a:rPr>
              <a:t>TKI</a:t>
            </a:r>
            <a:r>
              <a:rPr b="0" i="0" lang="en-US" sz="1800" u="none" strike="noStrike">
                <a:latin typeface="Arial"/>
                <a:ea typeface="Arial"/>
                <a:cs typeface="Arial"/>
                <a:sym typeface="Arial"/>
              </a:rPr>
              <a:t> (45% versus 15%, respectively; </a:t>
            </a:r>
            <a:r>
              <a:rPr b="0" i="1" lang="en-US" sz="1800" u="none" strike="noStrike">
                <a:latin typeface="Helvetica Neue"/>
                <a:ea typeface="Helvetica Neue"/>
                <a:cs typeface="Helvetica Neue"/>
                <a:sym typeface="Helvetica Neue"/>
              </a:rPr>
              <a:t>P </a:t>
            </a:r>
            <a:r>
              <a:rPr lang="en-US" sz="1800">
                <a:latin typeface="Arial"/>
                <a:ea typeface="Arial"/>
                <a:cs typeface="Arial"/>
                <a:sym typeface="Arial"/>
              </a:rPr>
              <a:t>=</a:t>
            </a:r>
            <a:r>
              <a:rPr b="0" i="0" lang="en-US" sz="1800" u="none" strike="noStrike">
                <a:latin typeface="Arial"/>
                <a:ea typeface="Arial"/>
                <a:cs typeface="Arial"/>
                <a:sym typeface="Arial"/>
              </a:rPr>
              <a:t> .040)</a:t>
            </a:r>
            <a:r>
              <a:rPr b="0" baseline="30000" i="0" lang="en-US" sz="1800" u="none" strike="noStrike">
                <a:latin typeface="Arial"/>
                <a:ea typeface="Arial"/>
                <a:cs typeface="Arial"/>
                <a:sym typeface="Arial"/>
              </a:rPr>
              <a:t>1</a:t>
            </a:r>
            <a:r>
              <a:rPr b="0" i="0" lang="en-US" sz="1800" u="none" strike="noStrike">
                <a:latin typeface="Arial"/>
                <a:ea typeface="Arial"/>
                <a:cs typeface="Arial"/>
                <a:sym typeface="Arial"/>
              </a:rPr>
              <a:t> </a:t>
            </a:r>
            <a:endParaRPr/>
          </a:p>
          <a:p>
            <a:pPr indent="-342900" lvl="0" marL="342900" rtl="0" algn="l">
              <a:spcBef>
                <a:spcPts val="360"/>
              </a:spcBef>
              <a:spcAft>
                <a:spcPts val="0"/>
              </a:spcAft>
              <a:buClr>
                <a:schemeClr val="dk1"/>
              </a:buClr>
              <a:buSzPts val="1800"/>
              <a:buFont typeface="Arial"/>
              <a:buChar char="•"/>
            </a:pPr>
            <a:r>
              <a:rPr b="0" i="0" lang="en-US" sz="1800" u="none" strike="noStrike">
                <a:latin typeface="Arial"/>
                <a:ea typeface="Arial"/>
                <a:cs typeface="Arial"/>
                <a:sym typeface="Arial"/>
              </a:rPr>
              <a:t>Times to treatment failure were 5.4 months and 3.7 months, not statistically significant </a:t>
            </a:r>
            <a:r>
              <a:rPr b="0" baseline="30000" i="0" lang="en-US" sz="1800" u="none" strike="noStrike">
                <a:latin typeface="Arial"/>
                <a:ea typeface="Arial"/>
                <a:cs typeface="Arial"/>
                <a:sym typeface="Arial"/>
              </a:rPr>
              <a:t>1</a:t>
            </a:r>
            <a:endParaRPr/>
          </a:p>
          <a:p>
            <a:pPr indent="-342900" lvl="0" marL="342900" rtl="0" algn="l">
              <a:spcBef>
                <a:spcPts val="360"/>
              </a:spcBef>
              <a:spcAft>
                <a:spcPts val="0"/>
              </a:spcAft>
              <a:buClr>
                <a:srgbClr val="000000"/>
              </a:buClr>
              <a:buSzPts val="1800"/>
              <a:buFont typeface="Arial"/>
              <a:buChar char="•"/>
            </a:pPr>
            <a:r>
              <a:rPr b="0" i="0" lang="en-US" sz="1800" u="none" strike="noStrike">
                <a:solidFill>
                  <a:srgbClr val="000000"/>
                </a:solidFill>
                <a:latin typeface="Arial"/>
                <a:ea typeface="Arial"/>
                <a:cs typeface="Arial"/>
                <a:sym typeface="Arial"/>
              </a:rPr>
              <a:t>A retrospective analysis showed disease control rates of 82% in patients exposed to prior-line immunotherapy and 75% in patients with previous treatment of immunotherapy and targeted therapy combination who received cabozantinib after IO therapy.</a:t>
            </a:r>
            <a:r>
              <a:rPr b="0" baseline="30000" i="0" lang="en-US" sz="1800" u="none" strike="noStrike">
                <a:solidFill>
                  <a:srgbClr val="000000"/>
                </a:solidFill>
                <a:latin typeface="Arial"/>
                <a:ea typeface="Arial"/>
                <a:cs typeface="Arial"/>
                <a:sym typeface="Arial"/>
              </a:rPr>
              <a:t>2 </a:t>
            </a:r>
            <a:endParaRPr/>
          </a:p>
          <a:p>
            <a:pPr indent="-342900" lvl="0" marL="342900" rtl="0" algn="l">
              <a:spcBef>
                <a:spcPts val="360"/>
              </a:spcBef>
              <a:spcAft>
                <a:spcPts val="0"/>
              </a:spcAft>
              <a:buClr>
                <a:srgbClr val="000000"/>
              </a:buClr>
              <a:buSzPts val="1800"/>
              <a:buFont typeface="Arial"/>
              <a:buChar char="•"/>
            </a:pPr>
            <a:r>
              <a:rPr lang="en-US" sz="1800">
                <a:solidFill>
                  <a:srgbClr val="000000"/>
                </a:solidFill>
                <a:latin typeface="Arial"/>
                <a:ea typeface="Arial"/>
                <a:cs typeface="Arial"/>
                <a:sym typeface="Arial"/>
              </a:rPr>
              <a:t>A</a:t>
            </a:r>
            <a:r>
              <a:rPr b="0" i="0" lang="en-US" sz="1800" u="none" strike="noStrike">
                <a:solidFill>
                  <a:srgbClr val="000000"/>
                </a:solidFill>
                <a:latin typeface="Arial"/>
                <a:ea typeface="Arial"/>
                <a:cs typeface="Arial"/>
                <a:sym typeface="Arial"/>
              </a:rPr>
              <a:t>fter a combination therapy involving either 2 immunotherapies or an immunotherapy and targeted therapy, cabozantinib is a better option due to its mechanistic rationale (targets VEGF, AXL, MET) and clinical evidence </a:t>
            </a:r>
            <a:endParaRPr/>
          </a:p>
        </p:txBody>
      </p:sp>
      <p:sp>
        <p:nvSpPr>
          <p:cNvPr id="1773" name="Google Shape;1773;g28c1b0f9feb_0_1475"/>
          <p:cNvSpPr txBox="1"/>
          <p:nvPr/>
        </p:nvSpPr>
        <p:spPr>
          <a:xfrm>
            <a:off x="233757" y="4108728"/>
            <a:ext cx="3918000" cy="523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baseline="30000" i="0" lang="en-US" sz="1400" u="none" strike="noStrike">
                <a:solidFill>
                  <a:schemeClr val="dk1"/>
                </a:solidFill>
                <a:latin typeface="Arial"/>
                <a:ea typeface="Arial"/>
                <a:cs typeface="Arial"/>
                <a:sym typeface="Arial"/>
              </a:rPr>
              <a:t>1</a:t>
            </a:r>
            <a:r>
              <a:rPr b="0" i="0" lang="en-US" sz="1400" u="none" strike="noStrike">
                <a:solidFill>
                  <a:schemeClr val="dk1"/>
                </a:solidFill>
                <a:latin typeface="Arial"/>
                <a:ea typeface="Arial"/>
                <a:cs typeface="Arial"/>
                <a:sym typeface="Arial"/>
              </a:rPr>
              <a:t> Dudani Eur Urol 2019  </a:t>
            </a:r>
            <a:r>
              <a:rPr b="0" baseline="30000" i="0" lang="en-US" sz="1400" u="none" strike="noStrike">
                <a:solidFill>
                  <a:schemeClr val="dk1"/>
                </a:solidFill>
                <a:latin typeface="Arial"/>
                <a:ea typeface="Arial"/>
                <a:cs typeface="Arial"/>
                <a:sym typeface="Arial"/>
              </a:rPr>
              <a:t>2</a:t>
            </a:r>
            <a:r>
              <a:rPr b="0" i="0" lang="en-US" sz="1400" u="none" strike="noStrike">
                <a:solidFill>
                  <a:schemeClr val="dk1"/>
                </a:solidFill>
                <a:latin typeface="Arial"/>
                <a:ea typeface="Arial"/>
                <a:cs typeface="Arial"/>
                <a:sym typeface="Arial"/>
              </a:rPr>
              <a:t>McGregor Ann Oncol 2018</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g28c1b0f9feb_0_16"/>
          <p:cNvSpPr txBox="1"/>
          <p:nvPr>
            <p:ph idx="1" type="subTitle"/>
          </p:nvPr>
        </p:nvSpPr>
        <p:spPr>
          <a:xfrm>
            <a:off x="1371600" y="1798064"/>
            <a:ext cx="6400800" cy="22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Janaki Sharma, MD</a:t>
            </a:r>
            <a:endParaRPr/>
          </a:p>
          <a:p>
            <a:pPr indent="0" lvl="0" marL="0" rtl="0" algn="ctr">
              <a:spcBef>
                <a:spcPts val="480"/>
              </a:spcBef>
              <a:spcAft>
                <a:spcPts val="0"/>
              </a:spcAft>
              <a:buClr>
                <a:srgbClr val="002E51"/>
              </a:buClr>
              <a:buSzPts val="2400"/>
              <a:buFont typeface="Arial"/>
              <a:buNone/>
            </a:pPr>
            <a:r>
              <a:rPr lang="en-US">
                <a:solidFill>
                  <a:srgbClr val="002E51"/>
                </a:solidFill>
              </a:rPr>
              <a:t>Assistant Professor</a:t>
            </a:r>
            <a:endParaRPr/>
          </a:p>
          <a:p>
            <a:pPr indent="0" lvl="0" marL="0" rtl="0" algn="ctr">
              <a:spcBef>
                <a:spcPts val="480"/>
              </a:spcBef>
              <a:spcAft>
                <a:spcPts val="0"/>
              </a:spcAft>
              <a:buClr>
                <a:srgbClr val="002E51"/>
              </a:buClr>
              <a:buSzPts val="2400"/>
              <a:buFont typeface="Arial"/>
              <a:buNone/>
            </a:pPr>
            <a:r>
              <a:rPr lang="en-US">
                <a:solidFill>
                  <a:srgbClr val="002E51"/>
                </a:solidFill>
              </a:rPr>
              <a:t>Hematology/Oncology Fellowship Director</a:t>
            </a:r>
            <a:endParaRPr/>
          </a:p>
          <a:p>
            <a:pPr indent="0" lvl="0" marL="0" rtl="0" algn="ctr">
              <a:spcBef>
                <a:spcPts val="480"/>
              </a:spcBef>
              <a:spcAft>
                <a:spcPts val="0"/>
              </a:spcAft>
              <a:buClr>
                <a:srgbClr val="002E51"/>
              </a:buClr>
              <a:buSzPts val="2400"/>
              <a:buFont typeface="Arial"/>
              <a:buNone/>
            </a:pPr>
            <a:r>
              <a:rPr lang="en-US">
                <a:solidFill>
                  <a:srgbClr val="002E51"/>
                </a:solidFill>
              </a:rPr>
              <a:t>University of Miami</a:t>
            </a:r>
            <a:endParaRPr/>
          </a:p>
          <a:p>
            <a:pPr indent="0" lvl="0" marL="0" rtl="0" algn="ctr">
              <a:spcBef>
                <a:spcPts val="480"/>
              </a:spcBef>
              <a:spcAft>
                <a:spcPts val="0"/>
              </a:spcAft>
              <a:buClr>
                <a:srgbClr val="002E51"/>
              </a:buClr>
              <a:buSzPts val="2400"/>
              <a:buFont typeface="Arial"/>
              <a:buNone/>
            </a:pPr>
            <a:r>
              <a:rPr lang="en-US">
                <a:solidFill>
                  <a:srgbClr val="002E51"/>
                </a:solidFill>
              </a:rPr>
              <a:t>Miami, FL</a:t>
            </a:r>
            <a:endParaRPr/>
          </a:p>
        </p:txBody>
      </p:sp>
      <p:sp>
        <p:nvSpPr>
          <p:cNvPr id="427" name="Google Shape;427;g28c1b0f9feb_0_16"/>
          <p:cNvSpPr txBox="1"/>
          <p:nvPr>
            <p:ph type="title"/>
          </p:nvPr>
        </p:nvSpPr>
        <p:spPr>
          <a:xfrm>
            <a:off x="0" y="127465"/>
            <a:ext cx="9144000" cy="78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Clinical Practice in Hormone Sensitive Prostate Cancer (HSPC):</a:t>
            </a:r>
            <a:br>
              <a:rPr b="1" lang="en-US">
                <a:solidFill>
                  <a:srgbClr val="002E51"/>
                </a:solidFill>
              </a:rPr>
            </a:br>
            <a:r>
              <a:rPr b="1" lang="en-US">
                <a:solidFill>
                  <a:srgbClr val="002E51"/>
                </a:solidFill>
              </a:rPr>
              <a:t>The evolution to triplet therapy</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g28c1b0f9feb_0_1480"/>
          <p:cNvSpPr txBox="1"/>
          <p:nvPr>
            <p:ph idx="1" type="body"/>
          </p:nvPr>
        </p:nvSpPr>
        <p:spPr>
          <a:xfrm>
            <a:off x="0" y="504265"/>
            <a:ext cx="4495800" cy="35496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400"/>
              <a:buFont typeface="Arial"/>
              <a:buChar char="•"/>
            </a:pPr>
            <a:r>
              <a:rPr lang="en-US" sz="1400"/>
              <a:t>Phase III trial: </a:t>
            </a:r>
            <a:endParaRPr/>
          </a:p>
          <a:p>
            <a:pPr indent="-285750" lvl="1" marL="742950" rtl="0" algn="l">
              <a:spcBef>
                <a:spcPts val="200"/>
              </a:spcBef>
              <a:spcAft>
                <a:spcPts val="0"/>
              </a:spcAft>
              <a:buClr>
                <a:schemeClr val="dk1"/>
              </a:buClr>
              <a:buSzPts val="1000"/>
              <a:buFont typeface="Arial"/>
              <a:buChar char="–"/>
            </a:pPr>
            <a:r>
              <a:rPr lang="en-US" sz="1000"/>
              <a:t>Tivozanib 1.5 mg po QD v Sorafenib 400 mg BID</a:t>
            </a:r>
            <a:endParaRPr/>
          </a:p>
          <a:p>
            <a:pPr indent="-342900" lvl="0" marL="342900" rtl="0" algn="l">
              <a:spcBef>
                <a:spcPts val="280"/>
              </a:spcBef>
              <a:spcAft>
                <a:spcPts val="0"/>
              </a:spcAft>
              <a:buClr>
                <a:schemeClr val="dk1"/>
              </a:buClr>
              <a:buSzPts val="1400"/>
              <a:buFont typeface="Arial"/>
              <a:buChar char="•"/>
            </a:pPr>
            <a:r>
              <a:rPr lang="en-US" sz="1400"/>
              <a:t>350 pts: 20% favorable risk</a:t>
            </a:r>
            <a:endParaRPr/>
          </a:p>
          <a:p>
            <a:pPr indent="-342900" lvl="0" marL="342900" rtl="0" algn="l">
              <a:spcBef>
                <a:spcPts val="280"/>
              </a:spcBef>
              <a:spcAft>
                <a:spcPts val="0"/>
              </a:spcAft>
              <a:buClr>
                <a:schemeClr val="dk1"/>
              </a:buClr>
              <a:buSzPts val="1400"/>
              <a:buFont typeface="Arial"/>
              <a:buChar char="•"/>
            </a:pPr>
            <a:r>
              <a:rPr lang="en-US" sz="1400"/>
              <a:t>&gt;2L</a:t>
            </a:r>
            <a:endParaRPr/>
          </a:p>
          <a:p>
            <a:pPr indent="-254000" lvl="0" marL="342900" rtl="0" algn="l">
              <a:spcBef>
                <a:spcPts val="280"/>
              </a:spcBef>
              <a:spcAft>
                <a:spcPts val="0"/>
              </a:spcAft>
              <a:buClr>
                <a:schemeClr val="dk1"/>
              </a:buClr>
              <a:buSzPts val="1400"/>
              <a:buFont typeface="Arial"/>
              <a:buNone/>
            </a:pPr>
            <a:r>
              <a:t/>
            </a:r>
            <a:endParaRPr sz="1400"/>
          </a:p>
          <a:p>
            <a:pPr indent="-254000" lvl="0" marL="342900" rtl="0" algn="l">
              <a:spcBef>
                <a:spcPts val="280"/>
              </a:spcBef>
              <a:spcAft>
                <a:spcPts val="0"/>
              </a:spcAft>
              <a:buClr>
                <a:schemeClr val="dk1"/>
              </a:buClr>
              <a:buSzPts val="1400"/>
              <a:buFont typeface="Arial"/>
              <a:buNone/>
            </a:pPr>
            <a:r>
              <a:t/>
            </a:r>
            <a:endParaRPr sz="1400"/>
          </a:p>
          <a:p>
            <a:pPr indent="-254000" lvl="0" marL="342900" rtl="0" algn="l">
              <a:spcBef>
                <a:spcPts val="280"/>
              </a:spcBef>
              <a:spcAft>
                <a:spcPts val="0"/>
              </a:spcAft>
              <a:buClr>
                <a:schemeClr val="dk1"/>
              </a:buClr>
              <a:buSzPts val="1400"/>
              <a:buFont typeface="Arial"/>
              <a:buNone/>
            </a:pPr>
            <a:r>
              <a:t/>
            </a:r>
            <a:endParaRPr sz="1400"/>
          </a:p>
          <a:p>
            <a:pPr indent="-342900" lvl="0" marL="342900" rtl="0" algn="l">
              <a:spcBef>
                <a:spcPts val="280"/>
              </a:spcBef>
              <a:spcAft>
                <a:spcPts val="0"/>
              </a:spcAft>
              <a:buClr>
                <a:schemeClr val="dk1"/>
              </a:buClr>
              <a:buSzPts val="1400"/>
              <a:buFont typeface="Arial"/>
              <a:buChar char="•"/>
            </a:pPr>
            <a:r>
              <a:rPr lang="en-US" sz="1400"/>
              <a:t>PR  18%</a:t>
            </a:r>
            <a:endParaRPr/>
          </a:p>
          <a:p>
            <a:pPr indent="-342900" lvl="0" marL="342900" rtl="0" algn="l">
              <a:spcBef>
                <a:spcPts val="280"/>
              </a:spcBef>
              <a:spcAft>
                <a:spcPts val="0"/>
              </a:spcAft>
              <a:buClr>
                <a:schemeClr val="dk1"/>
              </a:buClr>
              <a:buSzPts val="1400"/>
              <a:buFont typeface="Arial"/>
              <a:buChar char="•"/>
            </a:pPr>
            <a:r>
              <a:rPr lang="en-US" sz="1400"/>
              <a:t>ITT mPFS 5.6 m v 3.9;  HR 0.73</a:t>
            </a:r>
            <a:endParaRPr/>
          </a:p>
          <a:p>
            <a:pPr indent="-342900" lvl="0" marL="342900" rtl="0" algn="l">
              <a:spcBef>
                <a:spcPts val="280"/>
              </a:spcBef>
              <a:spcAft>
                <a:spcPts val="0"/>
              </a:spcAft>
              <a:buClr>
                <a:schemeClr val="dk1"/>
              </a:buClr>
              <a:buSzPts val="1400"/>
              <a:buFont typeface="Arial"/>
              <a:buChar char="•"/>
            </a:pPr>
            <a:r>
              <a:rPr lang="en-US" sz="1400"/>
              <a:t>No OS advantage</a:t>
            </a:r>
            <a:endParaRPr/>
          </a:p>
          <a:p>
            <a:pPr indent="-342900" lvl="0" marL="342900" rtl="0" algn="l">
              <a:spcBef>
                <a:spcPts val="280"/>
              </a:spcBef>
              <a:spcAft>
                <a:spcPts val="0"/>
              </a:spcAft>
              <a:buClr>
                <a:schemeClr val="dk1"/>
              </a:buClr>
              <a:buSzPts val="1400"/>
              <a:buFont typeface="Arial"/>
              <a:buChar char="•"/>
            </a:pPr>
            <a:r>
              <a:rPr lang="en-US" sz="1400"/>
              <a:t>Post IO therapy (Figure B): </a:t>
            </a:r>
            <a:endParaRPr/>
          </a:p>
          <a:p>
            <a:pPr indent="-285750" lvl="1" marL="742950" rtl="0" algn="l">
              <a:spcBef>
                <a:spcPts val="280"/>
              </a:spcBef>
              <a:spcAft>
                <a:spcPts val="0"/>
              </a:spcAft>
              <a:buClr>
                <a:schemeClr val="dk1"/>
              </a:buClr>
              <a:buSzPts val="1400"/>
              <a:buFont typeface="Arial"/>
              <a:buChar char="–"/>
            </a:pPr>
            <a:r>
              <a:rPr lang="en-US" sz="1400"/>
              <a:t>1 yr PFS: 37% (tivozanib), 5% (sorafenib) </a:t>
            </a:r>
            <a:endParaRPr/>
          </a:p>
          <a:p>
            <a:pPr indent="-285750" lvl="1" marL="742950" rtl="0" algn="l">
              <a:spcBef>
                <a:spcPts val="280"/>
              </a:spcBef>
              <a:spcAft>
                <a:spcPts val="0"/>
              </a:spcAft>
              <a:buClr>
                <a:schemeClr val="dk1"/>
              </a:buClr>
              <a:buSzPts val="1400"/>
              <a:buFont typeface="Arial"/>
              <a:buChar char="–"/>
            </a:pPr>
            <a:r>
              <a:rPr lang="en-US" sz="1400"/>
              <a:t>HR 0.55 </a:t>
            </a:r>
            <a:endParaRPr/>
          </a:p>
          <a:p>
            <a:pPr indent="-254000" lvl="0" marL="342900" rtl="0" algn="l">
              <a:spcBef>
                <a:spcPts val="280"/>
              </a:spcBef>
              <a:spcAft>
                <a:spcPts val="0"/>
              </a:spcAft>
              <a:buClr>
                <a:schemeClr val="dk1"/>
              </a:buClr>
              <a:buSzPts val="1400"/>
              <a:buFont typeface="Arial"/>
              <a:buNone/>
            </a:pPr>
            <a:r>
              <a:t/>
            </a:r>
            <a:endParaRPr sz="1400"/>
          </a:p>
        </p:txBody>
      </p:sp>
      <p:sp>
        <p:nvSpPr>
          <p:cNvPr id="1779" name="Google Shape;1779;g28c1b0f9feb_0_1480"/>
          <p:cNvSpPr txBox="1"/>
          <p:nvPr>
            <p:ph idx="2" type="body"/>
          </p:nvPr>
        </p:nvSpPr>
        <p:spPr>
          <a:xfrm>
            <a:off x="4648200" y="1117600"/>
            <a:ext cx="3810000" cy="29361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p>
        </p:txBody>
      </p:sp>
      <p:sp>
        <p:nvSpPr>
          <p:cNvPr id="1780" name="Google Shape;1780;g28c1b0f9feb_0_1480"/>
          <p:cNvSpPr txBox="1"/>
          <p:nvPr>
            <p:ph type="title"/>
          </p:nvPr>
        </p:nvSpPr>
        <p:spPr>
          <a:xfrm>
            <a:off x="0" y="127465"/>
            <a:ext cx="3810000" cy="376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1600"/>
              <a:t>Tivozanib: Third line RCC therapy</a:t>
            </a:r>
            <a:endParaRPr/>
          </a:p>
        </p:txBody>
      </p:sp>
      <p:pic>
        <p:nvPicPr>
          <p:cNvPr id="1781" name="Google Shape;1781;g28c1b0f9feb_0_1480"/>
          <p:cNvPicPr preferRelativeResize="0"/>
          <p:nvPr/>
        </p:nvPicPr>
        <p:blipFill rotWithShape="1">
          <a:blip r:embed="rId3">
            <a:alphaModFix/>
          </a:blip>
          <a:srcRect b="0" l="0" r="0" t="0"/>
          <a:stretch/>
        </p:blipFill>
        <p:spPr>
          <a:xfrm>
            <a:off x="4621057" y="-104886"/>
            <a:ext cx="4522943" cy="5148263"/>
          </a:xfrm>
          <a:prstGeom prst="rect">
            <a:avLst/>
          </a:prstGeom>
          <a:noFill/>
          <a:ln>
            <a:noFill/>
          </a:ln>
        </p:spPr>
      </p:pic>
      <p:pic>
        <p:nvPicPr>
          <p:cNvPr id="1782" name="Google Shape;1782;g28c1b0f9feb_0_1480"/>
          <p:cNvPicPr preferRelativeResize="0"/>
          <p:nvPr/>
        </p:nvPicPr>
        <p:blipFill rotWithShape="1">
          <a:blip r:embed="rId4">
            <a:alphaModFix/>
          </a:blip>
          <a:srcRect b="0" l="0" r="0" t="0"/>
          <a:stretch/>
        </p:blipFill>
        <p:spPr>
          <a:xfrm>
            <a:off x="0" y="1480325"/>
            <a:ext cx="4648200" cy="704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6" name="Shape 1786"/>
        <p:cNvGrpSpPr/>
        <p:nvPr/>
      </p:nvGrpSpPr>
      <p:grpSpPr>
        <a:xfrm>
          <a:off x="0" y="0"/>
          <a:ext cx="0" cy="0"/>
          <a:chOff x="0" y="0"/>
          <a:chExt cx="0" cy="0"/>
        </a:xfrm>
      </p:grpSpPr>
      <p:sp>
        <p:nvSpPr>
          <p:cNvPr id="1787" name="Google Shape;1787;g28c1b0f9feb_0_1488"/>
          <p:cNvSpPr txBox="1"/>
          <p:nvPr>
            <p:ph idx="1" type="body"/>
          </p:nvPr>
        </p:nvSpPr>
        <p:spPr>
          <a:xfrm>
            <a:off x="685800" y="638815"/>
            <a:ext cx="7772400" cy="3147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Font typeface="Arial"/>
              <a:buChar char="•"/>
            </a:pPr>
            <a:r>
              <a:rPr lang="en-US" sz="1800"/>
              <a:t>Ipi/nivo  🡪 VEGF TKI (cabozantinib, esp with bone metastases) 🡪 </a:t>
            </a:r>
            <a:endParaRPr/>
          </a:p>
          <a:p>
            <a:pPr indent="-285750" lvl="1" marL="742950" rtl="0" algn="l">
              <a:spcBef>
                <a:spcPts val="280"/>
              </a:spcBef>
              <a:spcAft>
                <a:spcPts val="0"/>
              </a:spcAft>
              <a:buClr>
                <a:schemeClr val="dk1"/>
              </a:buClr>
              <a:buSzPts val="1400"/>
              <a:buFont typeface="Arial"/>
              <a:buChar char="–"/>
            </a:pPr>
            <a:r>
              <a:rPr lang="en-US" sz="1400"/>
              <a:t>PDIGREE trial design may help answer sequence issue</a:t>
            </a:r>
            <a:endParaRPr/>
          </a:p>
          <a:p>
            <a:pPr indent="-228600" lvl="2" marL="1143000" rtl="0" algn="l">
              <a:spcBef>
                <a:spcPts val="280"/>
              </a:spcBef>
              <a:spcAft>
                <a:spcPts val="0"/>
              </a:spcAft>
              <a:buClr>
                <a:schemeClr val="dk1"/>
              </a:buClr>
              <a:buSzPts val="1400"/>
              <a:buFont typeface="Arial"/>
              <a:buChar char="•"/>
            </a:pPr>
            <a:r>
              <a:rPr lang="en-US" sz="1400"/>
              <a:t>Ipi/Nivo 🡪 Nivo +/- CABO for stable disease and PR </a:t>
            </a:r>
            <a:endParaRPr/>
          </a:p>
          <a:p>
            <a:pPr indent="-285750" lvl="1" marL="742950" rtl="0" algn="l">
              <a:spcBef>
                <a:spcPts val="280"/>
              </a:spcBef>
              <a:spcAft>
                <a:spcPts val="0"/>
              </a:spcAft>
              <a:buClr>
                <a:schemeClr val="dk1"/>
              </a:buClr>
              <a:buSzPts val="1400"/>
              <a:buFont typeface="Arial"/>
              <a:buChar char="–"/>
            </a:pPr>
            <a:r>
              <a:rPr lang="en-US" sz="1400"/>
              <a:t>3L lenvatinib + everolimus, tivozanib, immunotherapy rechallenge</a:t>
            </a:r>
            <a:endParaRPr/>
          </a:p>
          <a:p>
            <a:pPr indent="-196850" lvl="1" marL="742950" rtl="0" algn="l">
              <a:spcBef>
                <a:spcPts val="280"/>
              </a:spcBef>
              <a:spcAft>
                <a:spcPts val="0"/>
              </a:spcAft>
              <a:buClr>
                <a:schemeClr val="dk1"/>
              </a:buClr>
              <a:buSzPts val="1400"/>
              <a:buFont typeface="Arial"/>
              <a:buNone/>
            </a:pPr>
            <a:r>
              <a:t/>
            </a:r>
            <a:endParaRPr sz="1400"/>
          </a:p>
          <a:p>
            <a:pPr indent="-342900" lvl="0" marL="342900" rtl="0" algn="l">
              <a:spcBef>
                <a:spcPts val="360"/>
              </a:spcBef>
              <a:spcAft>
                <a:spcPts val="0"/>
              </a:spcAft>
              <a:buClr>
                <a:schemeClr val="dk1"/>
              </a:buClr>
              <a:buSzPts val="1800"/>
              <a:buFont typeface="Arial"/>
              <a:buChar char="•"/>
            </a:pPr>
            <a:r>
              <a:rPr lang="en-US" sz="1800"/>
              <a:t>TKI/IO 🡪 VEGF TKI (cabozantinib)</a:t>
            </a:r>
            <a:endParaRPr/>
          </a:p>
          <a:p>
            <a:pPr indent="-285750" lvl="1" marL="742950" rtl="0" algn="l">
              <a:spcBef>
                <a:spcPts val="280"/>
              </a:spcBef>
              <a:spcAft>
                <a:spcPts val="0"/>
              </a:spcAft>
              <a:buClr>
                <a:schemeClr val="dk1"/>
              </a:buClr>
              <a:buSzPts val="1400"/>
              <a:buFont typeface="Arial"/>
              <a:buChar char="–"/>
            </a:pPr>
            <a:r>
              <a:rPr lang="en-US" sz="1400"/>
              <a:t>Reduced response to cabo after prior TKI</a:t>
            </a:r>
            <a:endParaRPr/>
          </a:p>
          <a:p>
            <a:pPr indent="-285750" lvl="1" marL="742950" rtl="0" algn="l">
              <a:spcBef>
                <a:spcPts val="280"/>
              </a:spcBef>
              <a:spcAft>
                <a:spcPts val="0"/>
              </a:spcAft>
              <a:buClr>
                <a:schemeClr val="dk1"/>
              </a:buClr>
              <a:buSzPts val="1400"/>
              <a:buFont typeface="Arial"/>
              <a:buChar char="–"/>
            </a:pPr>
            <a:r>
              <a:rPr lang="en-US" sz="1400"/>
              <a:t>immunotherapy rechallenge</a:t>
            </a:r>
            <a:endParaRPr/>
          </a:p>
          <a:p>
            <a:pPr indent="-171450" lvl="1" marL="742950" rtl="0" algn="l">
              <a:spcBef>
                <a:spcPts val="360"/>
              </a:spcBef>
              <a:spcAft>
                <a:spcPts val="0"/>
              </a:spcAft>
              <a:buClr>
                <a:schemeClr val="dk1"/>
              </a:buClr>
              <a:buSzPts val="1800"/>
              <a:buFont typeface="Arial"/>
              <a:buNone/>
            </a:pPr>
            <a:r>
              <a:t/>
            </a:r>
            <a:endParaRPr sz="1800"/>
          </a:p>
          <a:p>
            <a:pPr indent="-342900" lvl="0" marL="342900" rtl="0" algn="l">
              <a:spcBef>
                <a:spcPts val="360"/>
              </a:spcBef>
              <a:spcAft>
                <a:spcPts val="0"/>
              </a:spcAft>
              <a:buClr>
                <a:schemeClr val="dk1"/>
              </a:buClr>
              <a:buSzPts val="1800"/>
              <a:buFont typeface="Arial"/>
              <a:buChar char="•"/>
            </a:pPr>
            <a:r>
              <a:rPr lang="en-US" sz="1800"/>
              <a:t>VEGF TKI 🡪 immunotherapy (nivolumab)</a:t>
            </a:r>
            <a:endParaRPr/>
          </a:p>
          <a:p>
            <a:pPr indent="-285750" lvl="1" marL="742950" rtl="0" algn="l">
              <a:spcBef>
                <a:spcPts val="280"/>
              </a:spcBef>
              <a:spcAft>
                <a:spcPts val="0"/>
              </a:spcAft>
              <a:buClr>
                <a:schemeClr val="dk1"/>
              </a:buClr>
              <a:buSzPts val="1400"/>
              <a:buFont typeface="Arial"/>
              <a:buChar char="–"/>
            </a:pPr>
            <a:r>
              <a:rPr lang="en-US" sz="1400"/>
              <a:t>if contraindicated then lenvatinib+everolimus or cabozantinib (if not first line choice) or axitinib</a:t>
            </a:r>
            <a:endParaRPr sz="1400"/>
          </a:p>
        </p:txBody>
      </p:sp>
      <p:sp>
        <p:nvSpPr>
          <p:cNvPr id="1788" name="Google Shape;1788;g28c1b0f9feb_0_1488"/>
          <p:cNvSpPr txBox="1"/>
          <p:nvPr/>
        </p:nvSpPr>
        <p:spPr>
          <a:xfrm>
            <a:off x="1906522" y="177150"/>
            <a:ext cx="44775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dk1"/>
                </a:solidFill>
                <a:latin typeface="Arial"/>
                <a:ea typeface="Arial"/>
                <a:cs typeface="Arial"/>
                <a:sym typeface="Arial"/>
              </a:rPr>
              <a:t>Second Line Therapy Algorithm</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pic>
        <p:nvPicPr>
          <p:cNvPr id="1793" name="Google Shape;1793;g28c1b0f9feb_0_1493"/>
          <p:cNvPicPr preferRelativeResize="0"/>
          <p:nvPr>
            <p:ph idx="1" type="body"/>
          </p:nvPr>
        </p:nvPicPr>
        <p:blipFill rotWithShape="1">
          <a:blip r:embed="rId3">
            <a:alphaModFix/>
          </a:blip>
          <a:srcRect b="0" l="0" r="0" t="0"/>
          <a:stretch/>
        </p:blipFill>
        <p:spPr>
          <a:xfrm>
            <a:off x="126081" y="699654"/>
            <a:ext cx="8740800" cy="29025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id="1798" name="Google Shape;1798;g28c1b0f9feb_0_1497"/>
          <p:cNvSpPr txBox="1"/>
          <p:nvPr>
            <p:ph idx="1" type="subTitle"/>
          </p:nvPr>
        </p:nvSpPr>
        <p:spPr>
          <a:xfrm>
            <a:off x="1371600" y="1249681"/>
            <a:ext cx="6400800" cy="2651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2400"/>
              <a:buFont typeface="Arial"/>
              <a:buNone/>
            </a:pPr>
            <a:r>
              <a:t/>
            </a:r>
            <a:endParaRPr/>
          </a:p>
          <a:p>
            <a:pPr indent="0" lvl="0" marL="0" rtl="0" algn="ctr">
              <a:spcBef>
                <a:spcPts val="480"/>
              </a:spcBef>
              <a:spcAft>
                <a:spcPts val="0"/>
              </a:spcAft>
              <a:buClr>
                <a:schemeClr val="dk1"/>
              </a:buClr>
              <a:buSzPts val="2400"/>
              <a:buFont typeface="Arial"/>
              <a:buNone/>
            </a:pPr>
            <a:r>
              <a:t/>
            </a:r>
            <a:endParaRPr/>
          </a:p>
          <a:p>
            <a:pPr indent="0" lvl="0" marL="0" rtl="0" algn="ctr">
              <a:spcBef>
                <a:spcPts val="480"/>
              </a:spcBef>
              <a:spcAft>
                <a:spcPts val="0"/>
              </a:spcAft>
              <a:buClr>
                <a:schemeClr val="dk1"/>
              </a:buClr>
              <a:buSzPts val="2400"/>
              <a:buFont typeface="Arial"/>
              <a:buNone/>
            </a:pPr>
            <a:r>
              <a:rPr lang="en-US"/>
              <a:t>Thank YOU !!!</a:t>
            </a:r>
            <a:endParaRPr/>
          </a:p>
        </p:txBody>
      </p:sp>
      <p:sp>
        <p:nvSpPr>
          <p:cNvPr id="1799" name="Google Shape;1799;g28c1b0f9feb_0_1497"/>
          <p:cNvSpPr txBox="1"/>
          <p:nvPr>
            <p:ph type="title"/>
          </p:nvPr>
        </p:nvSpPr>
        <p:spPr>
          <a:xfrm>
            <a:off x="0" y="132080"/>
            <a:ext cx="9144000" cy="1006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4" name="Shape 1804"/>
        <p:cNvGrpSpPr/>
        <p:nvPr/>
      </p:nvGrpSpPr>
      <p:grpSpPr>
        <a:xfrm>
          <a:off x="0" y="0"/>
          <a:ext cx="0" cy="0"/>
          <a:chOff x="0" y="0"/>
          <a:chExt cx="0" cy="0"/>
        </a:xfrm>
      </p:grpSpPr>
      <p:pic>
        <p:nvPicPr>
          <p:cNvPr descr="Calendar&#10;&#10;Description automatically generated" id="1805" name="Google Shape;1805;g28c1b0f9feb_0_1534"/>
          <p:cNvPicPr preferRelativeResize="0"/>
          <p:nvPr/>
        </p:nvPicPr>
        <p:blipFill rotWithShape="1">
          <a:blip r:embed="rId3">
            <a:alphaModFix/>
          </a:blip>
          <a:srcRect b="0" l="0" r="0" t="0"/>
          <a:stretch/>
        </p:blipFill>
        <p:spPr>
          <a:xfrm>
            <a:off x="7038" y="5"/>
            <a:ext cx="9129924" cy="5148263"/>
          </a:xfrm>
          <a:prstGeom prst="rect">
            <a:avLst/>
          </a:prstGeom>
          <a:noFill/>
          <a:ln>
            <a:noFill/>
          </a:ln>
        </p:spPr>
      </p:pic>
      <p:pic>
        <p:nvPicPr>
          <p:cNvPr descr="Graphical user interface&#10;&#10;Description automatically generated" id="1806" name="Google Shape;1806;g28c1b0f9feb_0_1534"/>
          <p:cNvPicPr preferRelativeResize="0"/>
          <p:nvPr/>
        </p:nvPicPr>
        <p:blipFill rotWithShape="1">
          <a:blip r:embed="rId4">
            <a:alphaModFix/>
          </a:blip>
          <a:srcRect b="0" l="0" r="0" t="0"/>
          <a:stretch/>
        </p:blipFill>
        <p:spPr>
          <a:xfrm>
            <a:off x="7038" y="5"/>
            <a:ext cx="9129924" cy="5148263"/>
          </a:xfrm>
          <a:prstGeom prst="rect">
            <a:avLst/>
          </a:prstGeom>
          <a:noFill/>
          <a:ln>
            <a:noFill/>
          </a:ln>
        </p:spPr>
      </p:pic>
      <p:pic>
        <p:nvPicPr>
          <p:cNvPr descr="A picture containing text&#10;&#10;Description automatically generated" id="1807" name="Google Shape;1807;g28c1b0f9feb_0_1534"/>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808" name="Google Shape;1808;g28c1b0f9feb_0_1534"/>
          <p:cNvPicPr preferRelativeResize="0"/>
          <p:nvPr/>
        </p:nvPicPr>
        <p:blipFill rotWithShape="1">
          <a:blip r:embed="rId6">
            <a:alphaModFix/>
          </a:blip>
          <a:srcRect b="0" l="0" r="0" t="0"/>
          <a:stretch/>
        </p:blipFill>
        <p:spPr>
          <a:xfrm>
            <a:off x="5" y="5"/>
            <a:ext cx="9144002" cy="5148263"/>
          </a:xfrm>
          <a:prstGeom prst="rect">
            <a:avLst/>
          </a:prstGeom>
          <a:noFill/>
          <a:ln>
            <a:noFill/>
          </a:ln>
        </p:spPr>
      </p:pic>
      <p:pic>
        <p:nvPicPr>
          <p:cNvPr descr="Graphical user interface&#10;&#10;Description automatically generated with medium confidence" id="1809" name="Google Shape;1809;g28c1b0f9feb_0_1534"/>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810" name="Google Shape;1810;g28c1b0f9feb_0_1534"/>
          <p:cNvPicPr preferRelativeResize="0"/>
          <p:nvPr/>
        </p:nvPicPr>
        <p:blipFill rotWithShape="1">
          <a:blip r:embed="rId8">
            <a:alphaModFix/>
          </a:blip>
          <a:srcRect b="0" l="0" r="0" t="0"/>
          <a:stretch/>
        </p:blipFill>
        <p:spPr>
          <a:xfrm>
            <a:off x="7038" y="5"/>
            <a:ext cx="9129924" cy="5148263"/>
          </a:xfrm>
          <a:prstGeom prst="rect">
            <a:avLst/>
          </a:prstGeom>
          <a:noFill/>
          <a:ln>
            <a:noFill/>
          </a:ln>
        </p:spPr>
      </p:pic>
      <p:pic>
        <p:nvPicPr>
          <p:cNvPr descr="Graphical user interface&#10;&#10;Description automatically generated with medium confidence" id="1811" name="Google Shape;1811;g28c1b0f9feb_0_1534"/>
          <p:cNvPicPr preferRelativeResize="0"/>
          <p:nvPr/>
        </p:nvPicPr>
        <p:blipFill rotWithShape="1">
          <a:blip r:embed="rId9">
            <a:alphaModFix/>
          </a:blip>
          <a:srcRect b="0" l="0" r="0" t="0"/>
          <a:stretch/>
        </p:blipFill>
        <p:spPr>
          <a:xfrm>
            <a:off x="7038" y="91445"/>
            <a:ext cx="9129924" cy="5148263"/>
          </a:xfrm>
          <a:prstGeom prst="rect">
            <a:avLst/>
          </a:prstGeom>
          <a:noFill/>
          <a:ln>
            <a:noFill/>
          </a:ln>
        </p:spPr>
      </p:pic>
      <p:pic>
        <p:nvPicPr>
          <p:cNvPr descr="Graphical user interface&#10;&#10;Description automatically generated" id="1812" name="Google Shape;1812;g28c1b0f9feb_0_1534"/>
          <p:cNvPicPr preferRelativeResize="0"/>
          <p:nvPr/>
        </p:nvPicPr>
        <p:blipFill rotWithShape="1">
          <a:blip r:embed="rId10">
            <a:alphaModFix/>
          </a:blip>
          <a:srcRect b="0" l="0" r="0" t="0"/>
          <a:stretch/>
        </p:blipFill>
        <p:spPr>
          <a:xfrm>
            <a:off x="14077" y="12704"/>
            <a:ext cx="9129924" cy="5148263"/>
          </a:xfrm>
          <a:prstGeom prst="rect">
            <a:avLst/>
          </a:prstGeom>
          <a:noFill/>
          <a:ln>
            <a:noFill/>
          </a:ln>
        </p:spPr>
      </p:pic>
      <p:pic>
        <p:nvPicPr>
          <p:cNvPr descr="Graphical user interface, website&#10;&#10;Description automatically generated" id="1813" name="Google Shape;1813;g28c1b0f9feb_0_1534"/>
          <p:cNvPicPr preferRelativeResize="0"/>
          <p:nvPr/>
        </p:nvPicPr>
        <p:blipFill rotWithShape="1">
          <a:blip r:embed="rId11">
            <a:alphaModFix/>
          </a:blip>
          <a:srcRect b="0" l="0" r="0" t="0"/>
          <a:stretch/>
        </p:blipFill>
        <p:spPr>
          <a:xfrm>
            <a:off x="7038" y="5"/>
            <a:ext cx="9129924" cy="5148263"/>
          </a:xfrm>
          <a:prstGeom prst="rect">
            <a:avLst/>
          </a:prstGeom>
          <a:noFill/>
          <a:ln>
            <a:noFill/>
          </a:ln>
        </p:spPr>
      </p:pic>
      <p:sp>
        <p:nvSpPr>
          <p:cNvPr id="1814" name="Google Shape;1814;g28c1b0f9feb_0_1534"/>
          <p:cNvSpPr/>
          <p:nvPr/>
        </p:nvSpPr>
        <p:spPr>
          <a:xfrm>
            <a:off x="3" y="2586837"/>
            <a:ext cx="9129900" cy="46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2">
                <a:solidFill>
                  <a:srgbClr val="FFC82C"/>
                </a:solidFill>
                <a:latin typeface="Arial"/>
                <a:ea typeface="Arial"/>
                <a:cs typeface="Arial"/>
                <a:sym typeface="Arial"/>
              </a:rPr>
              <a:t>PROSTATE/RCC</a:t>
            </a:r>
            <a:endParaRPr/>
          </a:p>
        </p:txBody>
      </p:sp>
      <p:sp>
        <p:nvSpPr>
          <p:cNvPr id="1815" name="Google Shape;1815;g28c1b0f9feb_0_1534"/>
          <p:cNvSpPr/>
          <p:nvPr/>
        </p:nvSpPr>
        <p:spPr>
          <a:xfrm>
            <a:off x="14077" y="3073903"/>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1816" name="Google Shape;1816;g28c1b0f9feb_0_1534"/>
          <p:cNvPicPr preferRelativeResize="0"/>
          <p:nvPr/>
        </p:nvPicPr>
        <p:blipFill rotWithShape="1">
          <a:blip r:embed="rId12">
            <a:alphaModFix/>
          </a:blip>
          <a:srcRect b="0" l="0" r="0" t="0"/>
          <a:stretch/>
        </p:blipFill>
        <p:spPr>
          <a:xfrm>
            <a:off x="7001939" y="4274243"/>
            <a:ext cx="1845731" cy="738294"/>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g28c1b0f9feb_0_1550"/>
          <p:cNvSpPr txBox="1"/>
          <p:nvPr>
            <p:ph type="title"/>
          </p:nvPr>
        </p:nvSpPr>
        <p:spPr>
          <a:xfrm>
            <a:off x="1013553" y="528810"/>
            <a:ext cx="7293300" cy="3073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MANAGEMENT OF NON-CLEAR CELL RCC</a:t>
            </a:r>
            <a:br>
              <a:rPr b="1" lang="en-US"/>
            </a:br>
            <a:br>
              <a:rPr b="1" lang="en-US"/>
            </a:br>
            <a:r>
              <a:rPr b="1" lang="en-US"/>
              <a:t>CASE PRESENTATION(S)</a:t>
            </a:r>
            <a:br>
              <a:rPr b="1" lang="en-US"/>
            </a:br>
            <a:br>
              <a:rPr b="1" lang="en-US"/>
            </a:br>
            <a:r>
              <a:rPr b="1" lang="en-US"/>
              <a:t>JAIME R. MERCHAN, MD</a:t>
            </a:r>
            <a:br>
              <a:rPr b="1" lang="en-US"/>
            </a:br>
            <a:endParaRPr b="1"/>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g28c1b0f9feb_0_1554"/>
          <p:cNvSpPr txBox="1"/>
          <p:nvPr>
            <p:ph type="title"/>
          </p:nvPr>
        </p:nvSpPr>
        <p:spPr>
          <a:xfrm>
            <a:off x="0" y="127465"/>
            <a:ext cx="4494900" cy="695400"/>
          </a:xfrm>
          <a:prstGeom prst="rect">
            <a:avLst/>
          </a:prstGeom>
          <a:solidFill>
            <a:srgbClr val="3BBAEB"/>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Case Presentation</a:t>
            </a:r>
            <a:endParaRPr/>
          </a:p>
        </p:txBody>
      </p:sp>
      <p:sp>
        <p:nvSpPr>
          <p:cNvPr id="1827" name="Google Shape;1827;g28c1b0f9feb_0_1554"/>
          <p:cNvSpPr txBox="1"/>
          <p:nvPr>
            <p:ph idx="1" type="body"/>
          </p:nvPr>
        </p:nvSpPr>
        <p:spPr>
          <a:xfrm>
            <a:off x="210217" y="950514"/>
            <a:ext cx="8723700" cy="3247200"/>
          </a:xfrm>
          <a:prstGeom prst="rect">
            <a:avLst/>
          </a:prstGeom>
          <a:solidFill>
            <a:srgbClr val="73FE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000"/>
              <a:buFont typeface="Arial"/>
              <a:buChar char="•"/>
            </a:pPr>
            <a:r>
              <a:rPr lang="en-US" sz="2000"/>
              <a:t>60 y.o. Hispanic male with history of left flank pain and proteinuria. </a:t>
            </a:r>
            <a:endParaRPr/>
          </a:p>
          <a:p>
            <a:pPr indent="-342874" lvl="0" marL="342874" rtl="0" algn="l">
              <a:spcBef>
                <a:spcPts val="400"/>
              </a:spcBef>
              <a:spcAft>
                <a:spcPts val="0"/>
              </a:spcAft>
              <a:buClr>
                <a:schemeClr val="dk1"/>
              </a:buClr>
              <a:buSzPts val="2000"/>
              <a:buFont typeface="Arial"/>
              <a:buChar char="•"/>
            </a:pPr>
            <a:r>
              <a:rPr lang="en-US" sz="2000"/>
              <a:t>Workup revealed a 6 cm left renal mass, c/w RCC</a:t>
            </a:r>
            <a:endParaRPr/>
          </a:p>
          <a:p>
            <a:pPr indent="-342874" lvl="0" marL="342874" rtl="0" algn="l">
              <a:spcBef>
                <a:spcPts val="400"/>
              </a:spcBef>
              <a:spcAft>
                <a:spcPts val="0"/>
              </a:spcAft>
              <a:buClr>
                <a:schemeClr val="dk1"/>
              </a:buClr>
              <a:buSzPts val="2000"/>
              <a:buFont typeface="Arial"/>
              <a:buChar char="•"/>
            </a:pPr>
            <a:r>
              <a:rPr lang="en-US" sz="2000"/>
              <a:t>Underwent robotic left nephrectomy</a:t>
            </a:r>
            <a:endParaRPr/>
          </a:p>
          <a:p>
            <a:pPr indent="-342874" lvl="0" marL="342874" rtl="0" algn="l">
              <a:spcBef>
                <a:spcPts val="400"/>
              </a:spcBef>
              <a:spcAft>
                <a:spcPts val="0"/>
              </a:spcAft>
              <a:buClr>
                <a:schemeClr val="dk1"/>
              </a:buClr>
              <a:buSzPts val="2000"/>
              <a:buFont typeface="Arial"/>
              <a:buChar char="•"/>
            </a:pPr>
            <a:r>
              <a:rPr lang="en-US" sz="2000"/>
              <a:t>Pathology: Papillary type 1 RCC. ISUP Gr 3. pT3a. </a:t>
            </a:r>
            <a:endParaRPr/>
          </a:p>
          <a:p>
            <a:pPr indent="-285729" lvl="1" marL="742895" rtl="0" algn="l">
              <a:spcBef>
                <a:spcPts val="320"/>
              </a:spcBef>
              <a:spcAft>
                <a:spcPts val="0"/>
              </a:spcAft>
              <a:buClr>
                <a:schemeClr val="dk1"/>
              </a:buClr>
              <a:buSzPts val="1601"/>
              <a:buFont typeface="Arial"/>
              <a:buChar char="–"/>
            </a:pPr>
            <a:r>
              <a:rPr lang="en-US" sz="1601"/>
              <a:t>Invades renal vein. Negative Margins. No Sarcomatoid/rhabdoid/necrosis features.</a:t>
            </a:r>
            <a:endParaRPr/>
          </a:p>
          <a:p>
            <a:pPr indent="-342874" lvl="0" marL="342874" rtl="0" algn="l">
              <a:spcBef>
                <a:spcPts val="400"/>
              </a:spcBef>
              <a:spcAft>
                <a:spcPts val="0"/>
              </a:spcAft>
              <a:buClr>
                <a:schemeClr val="dk1"/>
              </a:buClr>
              <a:buSzPts val="2000"/>
              <a:buFont typeface="Arial"/>
              <a:buChar char="•"/>
            </a:pPr>
            <a:r>
              <a:rPr lang="en-US" sz="2000"/>
              <a:t>Followed every three months for 2 years, then every 6 months. </a:t>
            </a:r>
            <a:endParaRPr/>
          </a:p>
          <a:p>
            <a:pPr indent="-342874" lvl="0" marL="342874" rtl="0" algn="l">
              <a:spcBef>
                <a:spcPts val="400"/>
              </a:spcBef>
              <a:spcAft>
                <a:spcPts val="0"/>
              </a:spcAft>
              <a:buClr>
                <a:schemeClr val="dk1"/>
              </a:buClr>
              <a:buSzPts val="2000"/>
              <a:buFont typeface="Arial"/>
              <a:buChar char="•"/>
            </a:pPr>
            <a:r>
              <a:rPr lang="en-US" sz="2000"/>
              <a:t>At the end of the second year of f/u, scan shows multiple 1 to 2 cm lung nodules and mediastinal and retroperitoneal LAD</a:t>
            </a:r>
            <a:endParaRPr/>
          </a:p>
          <a:p>
            <a:pPr indent="-285729" lvl="1" marL="742895" rtl="0" algn="l">
              <a:spcBef>
                <a:spcPts val="320"/>
              </a:spcBef>
              <a:spcAft>
                <a:spcPts val="0"/>
              </a:spcAft>
              <a:buClr>
                <a:schemeClr val="dk1"/>
              </a:buClr>
              <a:buSzPts val="1601"/>
              <a:buFont typeface="Arial"/>
              <a:buChar char="–"/>
            </a:pPr>
            <a:r>
              <a:rPr lang="en-US" sz="1601"/>
              <a:t>Biopsy of Med. LAD: Metastatic Papillary type 1 RCC</a:t>
            </a:r>
            <a:endParaRPr/>
          </a:p>
          <a:p>
            <a:pPr indent="-184066" lvl="1" marL="742895" rtl="0" algn="l">
              <a:spcBef>
                <a:spcPts val="320"/>
              </a:spcBef>
              <a:spcAft>
                <a:spcPts val="0"/>
              </a:spcAft>
              <a:buClr>
                <a:schemeClr val="dk1"/>
              </a:buClr>
              <a:buSzPts val="1601"/>
              <a:buFont typeface="Arial"/>
              <a:buNone/>
            </a:pPr>
            <a:r>
              <a:t/>
            </a:r>
            <a:endParaRPr sz="1601"/>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1" name="Shape 1831"/>
        <p:cNvGrpSpPr/>
        <p:nvPr/>
      </p:nvGrpSpPr>
      <p:grpSpPr>
        <a:xfrm>
          <a:off x="0" y="0"/>
          <a:ext cx="0" cy="0"/>
          <a:chOff x="0" y="0"/>
          <a:chExt cx="0" cy="0"/>
        </a:xfrm>
      </p:grpSpPr>
      <p:sp>
        <p:nvSpPr>
          <p:cNvPr id="1832" name="Google Shape;1832;g28c1b0f9feb_0_1559"/>
          <p:cNvSpPr txBox="1"/>
          <p:nvPr>
            <p:ph idx="1" type="body"/>
          </p:nvPr>
        </p:nvSpPr>
        <p:spPr>
          <a:xfrm>
            <a:off x="354334" y="951861"/>
            <a:ext cx="8646300" cy="3247200"/>
          </a:xfrm>
          <a:prstGeom prst="rect">
            <a:avLst/>
          </a:prstGeom>
          <a:solidFill>
            <a:srgbClr val="73FE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000"/>
              <a:buFont typeface="Arial"/>
              <a:buChar char="•"/>
            </a:pPr>
            <a:r>
              <a:rPr lang="en-US" sz="2000"/>
              <a:t>Symptoms: Moderate non-productive cough; decreased appetite</a:t>
            </a:r>
            <a:endParaRPr/>
          </a:p>
          <a:p>
            <a:pPr indent="-342874" lvl="0" marL="342874" rtl="0" algn="l">
              <a:spcBef>
                <a:spcPts val="400"/>
              </a:spcBef>
              <a:spcAft>
                <a:spcPts val="0"/>
              </a:spcAft>
              <a:buClr>
                <a:schemeClr val="dk1"/>
              </a:buClr>
              <a:buSzPts val="2000"/>
              <a:buFont typeface="Arial"/>
              <a:buChar char="•"/>
            </a:pPr>
            <a:r>
              <a:rPr lang="en-US" sz="2000"/>
              <a:t>Comorbidities: Well controlled DM. No cardiac issues. Psoriatic arthritis</a:t>
            </a:r>
            <a:endParaRPr/>
          </a:p>
          <a:p>
            <a:pPr indent="-342874" lvl="0" marL="342874" rtl="0" algn="l">
              <a:spcBef>
                <a:spcPts val="400"/>
              </a:spcBef>
              <a:spcAft>
                <a:spcPts val="0"/>
              </a:spcAft>
              <a:buClr>
                <a:schemeClr val="dk1"/>
              </a:buClr>
              <a:buSzPts val="2000"/>
              <a:buFont typeface="Arial"/>
              <a:buChar char="•"/>
            </a:pPr>
            <a:r>
              <a:rPr lang="en-US" sz="2000"/>
              <a:t>HB: 11 g/dl</a:t>
            </a:r>
            <a:endParaRPr/>
          </a:p>
          <a:p>
            <a:pPr indent="-342874" lvl="0" marL="342874" rtl="0" algn="l">
              <a:spcBef>
                <a:spcPts val="400"/>
              </a:spcBef>
              <a:spcAft>
                <a:spcPts val="0"/>
              </a:spcAft>
              <a:buClr>
                <a:schemeClr val="dk1"/>
              </a:buClr>
              <a:buSzPts val="2000"/>
              <a:buFont typeface="Arial"/>
              <a:buChar char="•"/>
            </a:pPr>
            <a:r>
              <a:rPr lang="en-US" sz="2000"/>
              <a:t>ANC: 4.0K/uL</a:t>
            </a:r>
            <a:endParaRPr sz="2000"/>
          </a:p>
          <a:p>
            <a:pPr indent="-342874" lvl="0" marL="342874" rtl="0" algn="l">
              <a:spcBef>
                <a:spcPts val="400"/>
              </a:spcBef>
              <a:spcAft>
                <a:spcPts val="0"/>
              </a:spcAft>
              <a:buClr>
                <a:schemeClr val="dk1"/>
              </a:buClr>
              <a:buSzPts val="2000"/>
              <a:buFont typeface="Arial"/>
              <a:buChar char="•"/>
            </a:pPr>
            <a:r>
              <a:rPr lang="en-US" sz="2000"/>
              <a:t>Platelets: 200K/uL</a:t>
            </a:r>
            <a:endParaRPr sz="2000"/>
          </a:p>
          <a:p>
            <a:pPr indent="-342874" lvl="0" marL="342874" rtl="0" algn="l">
              <a:spcBef>
                <a:spcPts val="400"/>
              </a:spcBef>
              <a:spcAft>
                <a:spcPts val="0"/>
              </a:spcAft>
              <a:buClr>
                <a:schemeClr val="dk1"/>
              </a:buClr>
              <a:buSzPts val="2000"/>
              <a:buFont typeface="Arial"/>
              <a:buChar char="•"/>
            </a:pPr>
            <a:r>
              <a:rPr lang="en-US" sz="2000"/>
              <a:t>Corr. Calcium: 9.0</a:t>
            </a:r>
            <a:endParaRPr/>
          </a:p>
          <a:p>
            <a:pPr indent="-342874" lvl="0" marL="342874" rtl="0" algn="l">
              <a:spcBef>
                <a:spcPts val="400"/>
              </a:spcBef>
              <a:spcAft>
                <a:spcPts val="0"/>
              </a:spcAft>
              <a:buClr>
                <a:schemeClr val="dk1"/>
              </a:buClr>
              <a:buSzPts val="2000"/>
              <a:buFont typeface="Arial"/>
              <a:buChar char="•"/>
            </a:pPr>
            <a:r>
              <a:rPr lang="en-US" sz="2000"/>
              <a:t>KPS: 80%</a:t>
            </a:r>
            <a:endParaRPr/>
          </a:p>
          <a:p>
            <a:pPr indent="-342874" lvl="0" marL="342874" rtl="0" algn="l">
              <a:spcBef>
                <a:spcPts val="400"/>
              </a:spcBef>
              <a:spcAft>
                <a:spcPts val="0"/>
              </a:spcAft>
              <a:buClr>
                <a:schemeClr val="dk1"/>
              </a:buClr>
              <a:buSzPts val="2000"/>
              <a:buFont typeface="Arial"/>
              <a:buChar char="•"/>
            </a:pPr>
            <a:r>
              <a:rPr lang="en-US" sz="2000"/>
              <a:t>Creatinine: 1.5 mg.dl (GFR: 50 ml/min)</a:t>
            </a:r>
            <a:endParaRPr/>
          </a:p>
          <a:p>
            <a:pPr indent="-342874" lvl="0" marL="342874" rtl="0" algn="l">
              <a:spcBef>
                <a:spcPts val="400"/>
              </a:spcBef>
              <a:spcAft>
                <a:spcPts val="0"/>
              </a:spcAft>
              <a:buClr>
                <a:schemeClr val="dk1"/>
              </a:buClr>
              <a:buSzPts val="2000"/>
              <a:buFont typeface="Arial"/>
              <a:buChar char="•"/>
            </a:pPr>
            <a:r>
              <a:rPr lang="en-US" sz="2000"/>
              <a:t>LFTs: WNL</a:t>
            </a:r>
            <a:endParaRPr/>
          </a:p>
          <a:p>
            <a:pPr indent="-215874" lvl="0" marL="342874" rtl="0" algn="l">
              <a:spcBef>
                <a:spcPts val="400"/>
              </a:spcBef>
              <a:spcAft>
                <a:spcPts val="0"/>
              </a:spcAft>
              <a:buClr>
                <a:schemeClr val="dk1"/>
              </a:buClr>
              <a:buSzPts val="2000"/>
              <a:buFont typeface="Arial"/>
              <a:buNone/>
            </a:pPr>
            <a:r>
              <a:t/>
            </a:r>
            <a:endParaRPr sz="2000"/>
          </a:p>
          <a:p>
            <a:pPr indent="-215874" lvl="0" marL="342874" rtl="0" algn="l">
              <a:spcBef>
                <a:spcPts val="400"/>
              </a:spcBef>
              <a:spcAft>
                <a:spcPts val="0"/>
              </a:spcAft>
              <a:buClr>
                <a:schemeClr val="dk1"/>
              </a:buClr>
              <a:buSzPts val="2000"/>
              <a:buFont typeface="Arial"/>
              <a:buNone/>
            </a:pPr>
            <a:r>
              <a:t/>
            </a:r>
            <a:endParaRPr sz="2000"/>
          </a:p>
        </p:txBody>
      </p:sp>
      <p:sp>
        <p:nvSpPr>
          <p:cNvPr id="1833" name="Google Shape;1833;g28c1b0f9feb_0_1559"/>
          <p:cNvSpPr txBox="1"/>
          <p:nvPr>
            <p:ph type="title"/>
          </p:nvPr>
        </p:nvSpPr>
        <p:spPr>
          <a:xfrm>
            <a:off x="0" y="127465"/>
            <a:ext cx="4494900" cy="695400"/>
          </a:xfrm>
          <a:prstGeom prst="rect">
            <a:avLst/>
          </a:prstGeom>
          <a:solidFill>
            <a:srgbClr val="3BBAEB"/>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Case Presentation</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2B2B2"/>
        </a:solidFill>
      </p:bgPr>
    </p:bg>
    <p:spTree>
      <p:nvGrpSpPr>
        <p:cNvPr id="1837" name="Shape 1837"/>
        <p:cNvGrpSpPr/>
        <p:nvPr/>
      </p:nvGrpSpPr>
      <p:grpSpPr>
        <a:xfrm>
          <a:off x="0" y="0"/>
          <a:ext cx="0" cy="0"/>
          <a:chOff x="0" y="0"/>
          <a:chExt cx="0" cy="0"/>
        </a:xfrm>
      </p:grpSpPr>
      <p:sp>
        <p:nvSpPr>
          <p:cNvPr id="1838" name="Google Shape;1838;g28c1b0f9feb_0_1564"/>
          <p:cNvSpPr/>
          <p:nvPr/>
        </p:nvSpPr>
        <p:spPr>
          <a:xfrm>
            <a:off x="716097" y="771180"/>
            <a:ext cx="7524600" cy="3537900"/>
          </a:xfrm>
          <a:prstGeom prst="rect">
            <a:avLst/>
          </a:prstGeom>
          <a:solidFill>
            <a:srgbClr val="73FE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39" name="Google Shape;1839;g28c1b0f9feb_0_1564"/>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1840" name="Google Shape;1840;g28c1b0f9feb_0_1564"/>
          <p:cNvSpPr txBox="1"/>
          <p:nvPr/>
        </p:nvSpPr>
        <p:spPr>
          <a:xfrm>
            <a:off x="322146" y="119728"/>
            <a:ext cx="8516100" cy="5907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US" sz="3200">
                <a:solidFill>
                  <a:srgbClr val="002E51"/>
                </a:solidFill>
                <a:latin typeface="Arial"/>
                <a:ea typeface="Arial"/>
                <a:cs typeface="Arial"/>
                <a:sym typeface="Arial"/>
              </a:rPr>
              <a:t>Management Strategies for Advanced RCC</a:t>
            </a:r>
            <a:endParaRPr/>
          </a:p>
        </p:txBody>
      </p:sp>
      <p:pic>
        <p:nvPicPr>
          <p:cNvPr descr="A diagram of a cell carcinoma&#10;&#10;Description automatically generated" id="1841" name="Google Shape;1841;g28c1b0f9feb_0_1564"/>
          <p:cNvPicPr preferRelativeResize="0"/>
          <p:nvPr/>
        </p:nvPicPr>
        <p:blipFill rotWithShape="1">
          <a:blip r:embed="rId3">
            <a:alphaModFix/>
          </a:blip>
          <a:srcRect b="0" l="0" r="0" t="0"/>
          <a:stretch/>
        </p:blipFill>
        <p:spPr>
          <a:xfrm>
            <a:off x="1287328" y="934507"/>
            <a:ext cx="6569345" cy="3299489"/>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sp>
        <p:nvSpPr>
          <p:cNvPr id="1846" name="Google Shape;1846;g28c1b0f9feb_0_1571"/>
          <p:cNvSpPr/>
          <p:nvPr/>
        </p:nvSpPr>
        <p:spPr>
          <a:xfrm>
            <a:off x="439984" y="1815248"/>
            <a:ext cx="2163000" cy="722700"/>
          </a:xfrm>
          <a:prstGeom prst="rect">
            <a:avLst/>
          </a:prstGeom>
          <a:solidFill>
            <a:srgbClr val="00B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Clinical Trial</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Cabozantinib</a:t>
            </a:r>
            <a:endParaRPr sz="1800">
              <a:solidFill>
                <a:schemeClr val="lt1"/>
              </a:solidFill>
              <a:latin typeface="Arial"/>
              <a:ea typeface="Arial"/>
              <a:cs typeface="Arial"/>
              <a:sym typeface="Arial"/>
            </a:endParaRPr>
          </a:p>
        </p:txBody>
      </p:sp>
      <p:sp>
        <p:nvSpPr>
          <p:cNvPr id="1847" name="Google Shape;1847;g28c1b0f9feb_0_1571"/>
          <p:cNvSpPr/>
          <p:nvPr/>
        </p:nvSpPr>
        <p:spPr>
          <a:xfrm>
            <a:off x="2818018" y="1815247"/>
            <a:ext cx="2925600" cy="1476000"/>
          </a:xfrm>
          <a:prstGeom prst="rect">
            <a:avLst/>
          </a:prstGeom>
          <a:solidFill>
            <a:srgbClr val="0070C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Lenvatinib/Everolimus</a:t>
            </a:r>
            <a:endParaRPr sz="1800">
              <a:solidFill>
                <a:schemeClr val="lt1"/>
              </a:solidFill>
              <a:latin typeface="Arial"/>
              <a:ea typeface="Arial"/>
              <a:cs typeface="Arial"/>
              <a:sym typeface="Arial"/>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Nivolumab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Nivolumab/Cabozantinib</a:t>
            </a:r>
            <a:endParaRPr sz="1800">
              <a:solidFill>
                <a:schemeClr val="lt1"/>
              </a:solidFill>
              <a:latin typeface="Arial"/>
              <a:ea typeface="Arial"/>
              <a:cs typeface="Arial"/>
              <a:sym typeface="Arial"/>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Pembrolizumab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Sunitinib</a:t>
            </a:r>
            <a:endParaRPr/>
          </a:p>
        </p:txBody>
      </p:sp>
      <p:sp>
        <p:nvSpPr>
          <p:cNvPr id="1848" name="Google Shape;1848;g28c1b0f9feb_0_1571"/>
          <p:cNvSpPr/>
          <p:nvPr/>
        </p:nvSpPr>
        <p:spPr>
          <a:xfrm>
            <a:off x="6046768" y="1815247"/>
            <a:ext cx="2707800" cy="2492400"/>
          </a:xfrm>
          <a:prstGeom prst="rect">
            <a:avLst/>
          </a:prstGeom>
          <a:solidFill>
            <a:srgbClr val="FFC00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Axitinib*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Bevacizumab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Bev/Erlotinib (HLRCC)</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Bev-Everolimus</a:t>
            </a:r>
            <a:endParaRPr sz="1800">
              <a:solidFill>
                <a:schemeClr val="lt1"/>
              </a:solidFill>
              <a:latin typeface="Arial"/>
              <a:ea typeface="Arial"/>
              <a:cs typeface="Arial"/>
              <a:sym typeface="Arial"/>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Erlotinib\Everolimus</a:t>
            </a:r>
            <a:endParaRPr sz="1800">
              <a:solidFill>
                <a:schemeClr val="lt1"/>
              </a:solidFill>
              <a:latin typeface="Arial"/>
              <a:ea typeface="Arial"/>
              <a:cs typeface="Arial"/>
              <a:sym typeface="Arial"/>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Nivo-Ipilimumab*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Pazopanib</a:t>
            </a:r>
            <a:endParaRPr/>
          </a:p>
          <a:p>
            <a:pPr indent="-257175" lvl="0" marL="257175" marR="0" rtl="0" algn="l">
              <a:spcBef>
                <a:spcPts val="0"/>
              </a:spcBef>
              <a:spcAft>
                <a:spcPts val="0"/>
              </a:spcAft>
              <a:buClr>
                <a:schemeClr val="lt1"/>
              </a:buClr>
              <a:buSzPts val="1800"/>
              <a:buFont typeface="Arial"/>
              <a:buChar char="•"/>
            </a:pPr>
            <a:r>
              <a:rPr lang="en-US" sz="1800">
                <a:solidFill>
                  <a:schemeClr val="lt1"/>
                </a:solidFill>
                <a:latin typeface="Arial"/>
                <a:ea typeface="Arial"/>
                <a:cs typeface="Arial"/>
                <a:sym typeface="Arial"/>
              </a:rPr>
              <a:t>Temsirolimus</a:t>
            </a:r>
            <a:endParaRPr sz="1800">
              <a:solidFill>
                <a:schemeClr val="lt1"/>
              </a:solidFill>
              <a:latin typeface="Arial"/>
              <a:ea typeface="Arial"/>
              <a:cs typeface="Arial"/>
              <a:sym typeface="Arial"/>
            </a:endParaRPr>
          </a:p>
        </p:txBody>
      </p:sp>
      <p:sp>
        <p:nvSpPr>
          <p:cNvPr id="1849" name="Google Shape;1849;g28c1b0f9feb_0_1571"/>
          <p:cNvSpPr/>
          <p:nvPr/>
        </p:nvSpPr>
        <p:spPr>
          <a:xfrm>
            <a:off x="378750" y="1188223"/>
            <a:ext cx="2254800" cy="561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Preferred Regimens</a:t>
            </a:r>
            <a:endParaRPr/>
          </a:p>
        </p:txBody>
      </p:sp>
      <p:sp>
        <p:nvSpPr>
          <p:cNvPr id="1850" name="Google Shape;1850;g28c1b0f9feb_0_1571"/>
          <p:cNvSpPr/>
          <p:nvPr/>
        </p:nvSpPr>
        <p:spPr>
          <a:xfrm>
            <a:off x="2881823" y="1194682"/>
            <a:ext cx="2771400" cy="561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Other Recc’d Regimens</a:t>
            </a:r>
            <a:endParaRPr/>
          </a:p>
        </p:txBody>
      </p:sp>
      <p:sp>
        <p:nvSpPr>
          <p:cNvPr id="1851" name="Google Shape;1851;g28c1b0f9feb_0_1571"/>
          <p:cNvSpPr/>
          <p:nvPr/>
        </p:nvSpPr>
        <p:spPr>
          <a:xfrm>
            <a:off x="5686324" y="1188223"/>
            <a:ext cx="3576900" cy="621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Useful In Certain Circumstances</a:t>
            </a:r>
            <a:endParaRPr/>
          </a:p>
        </p:txBody>
      </p:sp>
      <p:cxnSp>
        <p:nvCxnSpPr>
          <p:cNvPr id="1852" name="Google Shape;1852;g28c1b0f9feb_0_1571"/>
          <p:cNvCxnSpPr/>
          <p:nvPr/>
        </p:nvCxnSpPr>
        <p:spPr>
          <a:xfrm>
            <a:off x="144164" y="1663489"/>
            <a:ext cx="8613000" cy="0"/>
          </a:xfrm>
          <a:prstGeom prst="straightConnector1">
            <a:avLst/>
          </a:prstGeom>
          <a:noFill/>
          <a:ln cap="flat" cmpd="sng" w="38100">
            <a:solidFill>
              <a:schemeClr val="dk1"/>
            </a:solidFill>
            <a:prstDash val="solid"/>
            <a:round/>
            <a:headEnd len="sm" w="sm" type="none"/>
            <a:tailEnd len="sm" w="sm" type="none"/>
          </a:ln>
        </p:spPr>
      </p:cxnSp>
      <p:sp>
        <p:nvSpPr>
          <p:cNvPr id="1853" name="Google Shape;1853;g28c1b0f9feb_0_1571"/>
          <p:cNvSpPr txBox="1"/>
          <p:nvPr>
            <p:ph type="title"/>
          </p:nvPr>
        </p:nvSpPr>
        <p:spPr>
          <a:xfrm>
            <a:off x="0" y="273317"/>
            <a:ext cx="9012900" cy="621300"/>
          </a:xfrm>
          <a:prstGeom prst="rect">
            <a:avLst/>
          </a:prstGeom>
          <a:solidFill>
            <a:srgbClr val="3BBAEB"/>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solidFill>
                  <a:schemeClr val="dk1"/>
                </a:solidFill>
                <a:latin typeface="Arial"/>
                <a:ea typeface="Arial"/>
                <a:cs typeface="Arial"/>
                <a:sym typeface="Arial"/>
              </a:rPr>
              <a:t>NCCN Guidelines For Advanced non clear cell RCC</a:t>
            </a:r>
            <a:endParaRPr/>
          </a:p>
        </p:txBody>
      </p:sp>
      <p:sp>
        <p:nvSpPr>
          <p:cNvPr id="1854" name="Google Shape;1854;g28c1b0f9feb_0_1571"/>
          <p:cNvSpPr txBox="1"/>
          <p:nvPr/>
        </p:nvSpPr>
        <p:spPr>
          <a:xfrm>
            <a:off x="121187" y="3722748"/>
            <a:ext cx="5155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NCCN.org 2023. All recommendations are category 2 A, unless otherwise specified. * Cat 2B;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g28c1b0f9feb_0_22"/>
          <p:cNvSpPr txBox="1"/>
          <p:nvPr>
            <p:ph idx="1" type="subTitle"/>
          </p:nvPr>
        </p:nvSpPr>
        <p:spPr>
          <a:xfrm>
            <a:off x="1371600" y="1168401"/>
            <a:ext cx="6400800" cy="2916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2E51"/>
              </a:buClr>
              <a:buSzPts val="2400"/>
              <a:buFont typeface="Arial"/>
              <a:buNone/>
            </a:pPr>
            <a:r>
              <a:rPr lang="en-US">
                <a:solidFill>
                  <a:srgbClr val="002E51"/>
                </a:solidFill>
              </a:rPr>
              <a:t>None</a:t>
            </a:r>
            <a:endParaRPr/>
          </a:p>
        </p:txBody>
      </p:sp>
      <p:sp>
        <p:nvSpPr>
          <p:cNvPr id="433" name="Google Shape;433;g28c1b0f9feb_0_22"/>
          <p:cNvSpPr txBox="1"/>
          <p:nvPr>
            <p:ph type="title"/>
          </p:nvPr>
        </p:nvSpPr>
        <p:spPr>
          <a:xfrm>
            <a:off x="0" y="127465"/>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Disclosures</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8" name="Shape 1858"/>
        <p:cNvGrpSpPr/>
        <p:nvPr/>
      </p:nvGrpSpPr>
      <p:grpSpPr>
        <a:xfrm>
          <a:off x="0" y="0"/>
          <a:ext cx="0" cy="0"/>
          <a:chOff x="0" y="0"/>
          <a:chExt cx="0" cy="0"/>
        </a:xfrm>
      </p:grpSpPr>
      <p:graphicFrame>
        <p:nvGraphicFramePr>
          <p:cNvPr id="1859" name="Google Shape;1859;g28c1b0f9feb_0_1583"/>
          <p:cNvGraphicFramePr/>
          <p:nvPr/>
        </p:nvGraphicFramePr>
        <p:xfrm>
          <a:off x="77118" y="824750"/>
          <a:ext cx="3000000" cy="3000000"/>
        </p:xfrm>
        <a:graphic>
          <a:graphicData uri="http://schemas.openxmlformats.org/drawingml/2006/table">
            <a:tbl>
              <a:tblPr bandRow="1" firstRow="1">
                <a:noFill/>
                <a:tableStyleId>{C3E9AA09-E208-4EC3-8614-5A0EC1962F56}</a:tableStyleId>
              </a:tblPr>
              <a:tblGrid>
                <a:gridCol w="1343425"/>
                <a:gridCol w="2424350"/>
                <a:gridCol w="528800"/>
                <a:gridCol w="1547850"/>
                <a:gridCol w="734850"/>
                <a:gridCol w="967275"/>
              </a:tblGrid>
              <a:tr h="341225">
                <a:tc>
                  <a:txBody>
                    <a:bodyPr/>
                    <a:lstStyle/>
                    <a:p>
                      <a:pPr indent="0" lvl="0" marL="0" marR="0" rtl="0" algn="l">
                        <a:spcBef>
                          <a:spcPts val="0"/>
                        </a:spcBef>
                        <a:spcAft>
                          <a:spcPts val="0"/>
                        </a:spcAft>
                        <a:buNone/>
                      </a:pPr>
                      <a:r>
                        <a:rPr lang="en-US" sz="1400" u="none" cap="none" strike="noStrike"/>
                        <a:t>Treatment</a:t>
                      </a:r>
                      <a:endParaRPr/>
                    </a:p>
                  </a:txBody>
                  <a:tcPr marT="41150" marB="41150" marR="82300" marL="82300"/>
                </a:tc>
                <a:tc>
                  <a:txBody>
                    <a:bodyPr/>
                    <a:lstStyle/>
                    <a:p>
                      <a:pPr indent="0" lvl="0" marL="0" marR="0" rtl="0" algn="l">
                        <a:spcBef>
                          <a:spcPts val="0"/>
                        </a:spcBef>
                        <a:spcAft>
                          <a:spcPts val="0"/>
                        </a:spcAft>
                        <a:buNone/>
                      </a:pPr>
                      <a:r>
                        <a:rPr lang="en-US" sz="1400"/>
                        <a:t>Study Phase/Pt population</a:t>
                      </a:r>
                      <a:endParaRPr/>
                    </a:p>
                  </a:txBody>
                  <a:tcPr marT="41150" marB="41150" marR="82300" marL="82300"/>
                </a:tc>
                <a:tc>
                  <a:txBody>
                    <a:bodyPr/>
                    <a:lstStyle/>
                    <a:p>
                      <a:pPr indent="0" lvl="0" marL="0" marR="0" rtl="0" algn="l">
                        <a:spcBef>
                          <a:spcPts val="0"/>
                        </a:spcBef>
                        <a:spcAft>
                          <a:spcPts val="0"/>
                        </a:spcAft>
                        <a:buNone/>
                      </a:pPr>
                      <a:r>
                        <a:rPr lang="en-US" sz="1400"/>
                        <a:t>N</a:t>
                      </a:r>
                      <a:endParaRPr/>
                    </a:p>
                  </a:txBody>
                  <a:tcPr marT="41150" marB="41150" marR="82300" marL="82300"/>
                </a:tc>
                <a:tc>
                  <a:txBody>
                    <a:bodyPr/>
                    <a:lstStyle/>
                    <a:p>
                      <a:pPr indent="0" lvl="0" marL="0" marR="0" rtl="0" algn="l">
                        <a:spcBef>
                          <a:spcPts val="0"/>
                        </a:spcBef>
                        <a:spcAft>
                          <a:spcPts val="0"/>
                        </a:spcAft>
                        <a:buNone/>
                      </a:pPr>
                      <a:r>
                        <a:rPr lang="en-US" sz="1400"/>
                        <a:t>ORR</a:t>
                      </a:r>
                      <a:endParaRPr/>
                    </a:p>
                  </a:txBody>
                  <a:tcPr marT="41150" marB="41150" marR="82300" marL="82300"/>
                </a:tc>
                <a:tc>
                  <a:txBody>
                    <a:bodyPr/>
                    <a:lstStyle/>
                    <a:p>
                      <a:pPr indent="0" lvl="0" marL="0" marR="0" rtl="0" algn="l">
                        <a:spcBef>
                          <a:spcPts val="0"/>
                        </a:spcBef>
                        <a:spcAft>
                          <a:spcPts val="0"/>
                        </a:spcAft>
                        <a:buNone/>
                      </a:pPr>
                      <a:r>
                        <a:rPr lang="en-US" sz="1400"/>
                        <a:t>mPFS </a:t>
                      </a:r>
                      <a:endParaRPr/>
                    </a:p>
                  </a:txBody>
                  <a:tcPr marT="41150" marB="41150" marR="82300" marL="82300"/>
                </a:tc>
                <a:tc>
                  <a:txBody>
                    <a:bodyPr/>
                    <a:lstStyle/>
                    <a:p>
                      <a:pPr indent="0" lvl="0" marL="0" marR="0" rtl="0" algn="l">
                        <a:spcBef>
                          <a:spcPts val="0"/>
                        </a:spcBef>
                        <a:spcAft>
                          <a:spcPts val="0"/>
                        </a:spcAft>
                        <a:buNone/>
                      </a:pPr>
                      <a:r>
                        <a:rPr lang="en-US" sz="1400"/>
                        <a:t>mOS</a:t>
                      </a:r>
                      <a:endParaRPr sz="1400"/>
                    </a:p>
                  </a:txBody>
                  <a:tcPr marT="41150" marB="41150" marR="82300" marL="82300"/>
                </a:tc>
              </a:tr>
              <a:tr h="496575">
                <a:tc>
                  <a:txBody>
                    <a:bodyPr/>
                    <a:lstStyle/>
                    <a:p>
                      <a:pPr indent="0" lvl="0" marL="0" marR="0" rtl="0" algn="l">
                        <a:spcBef>
                          <a:spcPts val="0"/>
                        </a:spcBef>
                        <a:spcAft>
                          <a:spcPts val="0"/>
                        </a:spcAft>
                        <a:buNone/>
                      </a:pPr>
                      <a:r>
                        <a:rPr lang="en-US" sz="1400"/>
                        <a:t>Sunitinib </a:t>
                      </a:r>
                      <a:endParaRPr/>
                    </a:p>
                    <a:p>
                      <a:pPr indent="0" lvl="0" marL="0" marR="0" rtl="0" algn="l">
                        <a:spcBef>
                          <a:spcPts val="0"/>
                        </a:spcBef>
                        <a:spcAft>
                          <a:spcPts val="0"/>
                        </a:spcAft>
                        <a:buNone/>
                      </a:pPr>
                      <a:r>
                        <a:rPr lang="en-US" sz="1400"/>
                        <a:t>Everolimus</a:t>
                      </a:r>
                      <a:endParaRPr sz="1400"/>
                    </a:p>
                  </a:txBody>
                  <a:tcPr marT="41150" marB="41150" marR="82300" marL="82300"/>
                </a:tc>
                <a:tc>
                  <a:txBody>
                    <a:bodyPr/>
                    <a:lstStyle/>
                    <a:p>
                      <a:pPr indent="0" lvl="0" marL="0" marR="0" rtl="0" algn="l">
                        <a:spcBef>
                          <a:spcPts val="0"/>
                        </a:spcBef>
                        <a:spcAft>
                          <a:spcPts val="0"/>
                        </a:spcAft>
                        <a:buNone/>
                      </a:pPr>
                      <a:r>
                        <a:rPr lang="en-US" sz="1400"/>
                        <a:t>Randomized phase 2 </a:t>
                      </a:r>
                      <a:endParaRPr/>
                    </a:p>
                    <a:p>
                      <a:pPr indent="0" lvl="0" marL="0" marR="0" rtl="0" algn="l">
                        <a:spcBef>
                          <a:spcPts val="0"/>
                        </a:spcBef>
                        <a:spcAft>
                          <a:spcPts val="0"/>
                        </a:spcAft>
                        <a:buNone/>
                      </a:pPr>
                      <a:r>
                        <a:rPr lang="en-US" sz="1400"/>
                        <a:t>(ASPEN): P, C, U</a:t>
                      </a:r>
                      <a:endParaRPr/>
                    </a:p>
                  </a:txBody>
                  <a:tcPr marT="41150" marB="41150" marR="82300" marL="82300"/>
                </a:tc>
                <a:tc>
                  <a:txBody>
                    <a:bodyPr/>
                    <a:lstStyle/>
                    <a:p>
                      <a:pPr indent="0" lvl="0" marL="0" marR="0" rtl="0" algn="l">
                        <a:spcBef>
                          <a:spcPts val="0"/>
                        </a:spcBef>
                        <a:spcAft>
                          <a:spcPts val="0"/>
                        </a:spcAft>
                        <a:buNone/>
                      </a:pPr>
                      <a:r>
                        <a:rPr lang="en-US" sz="1400"/>
                        <a:t>108</a:t>
                      </a:r>
                      <a:endParaRPr/>
                    </a:p>
                  </a:txBody>
                  <a:tcPr marT="41150" marB="41150" marR="82300" marL="82300"/>
                </a:tc>
                <a:tc>
                  <a:txBody>
                    <a:bodyPr/>
                    <a:lstStyle/>
                    <a:p>
                      <a:pPr indent="0" lvl="0" marL="0" marR="0" rtl="0" algn="l">
                        <a:spcBef>
                          <a:spcPts val="0"/>
                        </a:spcBef>
                        <a:spcAft>
                          <a:spcPts val="0"/>
                        </a:spcAft>
                        <a:buNone/>
                      </a:pPr>
                      <a:r>
                        <a:rPr lang="en-US" sz="1400"/>
                        <a:t>4%</a:t>
                      </a:r>
                      <a:endParaRPr/>
                    </a:p>
                    <a:p>
                      <a:pPr indent="0" lvl="0" marL="0" marR="0" rtl="0" algn="l">
                        <a:spcBef>
                          <a:spcPts val="0"/>
                        </a:spcBef>
                        <a:spcAft>
                          <a:spcPts val="0"/>
                        </a:spcAft>
                        <a:buNone/>
                      </a:pPr>
                      <a:r>
                        <a:rPr lang="en-US" sz="1400"/>
                        <a:t>5%</a:t>
                      </a:r>
                      <a:endParaRPr/>
                    </a:p>
                  </a:txBody>
                  <a:tcPr marT="41150" marB="41150" marR="82300" marL="82300"/>
                </a:tc>
                <a:tc>
                  <a:txBody>
                    <a:bodyPr/>
                    <a:lstStyle/>
                    <a:p>
                      <a:pPr indent="0" lvl="0" marL="0" marR="0" rtl="0" algn="l">
                        <a:spcBef>
                          <a:spcPts val="0"/>
                        </a:spcBef>
                        <a:spcAft>
                          <a:spcPts val="0"/>
                        </a:spcAft>
                        <a:buNone/>
                      </a:pPr>
                      <a:r>
                        <a:rPr lang="en-US" sz="1400"/>
                        <a:t>8.3</a:t>
                      </a:r>
                      <a:endParaRPr/>
                    </a:p>
                    <a:p>
                      <a:pPr indent="0" lvl="0" marL="0" marR="0" rtl="0" algn="l">
                        <a:spcBef>
                          <a:spcPts val="0"/>
                        </a:spcBef>
                        <a:spcAft>
                          <a:spcPts val="0"/>
                        </a:spcAft>
                        <a:buNone/>
                      </a:pPr>
                      <a:r>
                        <a:rPr lang="en-US" sz="1400"/>
                        <a:t>5.6</a:t>
                      </a:r>
                      <a:endParaRPr/>
                    </a:p>
                  </a:txBody>
                  <a:tcPr marT="41150" marB="41150" marR="82300" marL="82300"/>
                </a:tc>
                <a:tc>
                  <a:txBody>
                    <a:bodyPr/>
                    <a:lstStyle/>
                    <a:p>
                      <a:pPr indent="0" lvl="0" marL="0" marR="0" rtl="0" algn="l">
                        <a:spcBef>
                          <a:spcPts val="0"/>
                        </a:spcBef>
                        <a:spcAft>
                          <a:spcPts val="0"/>
                        </a:spcAft>
                        <a:buNone/>
                      </a:pPr>
                      <a:r>
                        <a:rPr lang="en-US" sz="1400"/>
                        <a:t>31.5</a:t>
                      </a:r>
                      <a:endParaRPr/>
                    </a:p>
                    <a:p>
                      <a:pPr indent="0" lvl="0" marL="0" marR="0" rtl="0" algn="l">
                        <a:spcBef>
                          <a:spcPts val="0"/>
                        </a:spcBef>
                        <a:spcAft>
                          <a:spcPts val="0"/>
                        </a:spcAft>
                        <a:buNone/>
                      </a:pPr>
                      <a:r>
                        <a:rPr lang="en-US" sz="1400"/>
                        <a:t>13.2  </a:t>
                      </a:r>
                      <a:r>
                        <a:rPr lang="en-US" sz="1200"/>
                        <a:t>(NS)</a:t>
                      </a:r>
                      <a:endParaRPr/>
                    </a:p>
                  </a:txBody>
                  <a:tcPr marT="41150" marB="41150" marR="82300" marL="82300"/>
                </a:tc>
              </a:tr>
              <a:tr h="355550">
                <a:tc>
                  <a:txBody>
                    <a:bodyPr/>
                    <a:lstStyle/>
                    <a:p>
                      <a:pPr indent="0" lvl="0" marL="0" marR="0" rtl="0" algn="l">
                        <a:spcBef>
                          <a:spcPts val="0"/>
                        </a:spcBef>
                        <a:spcAft>
                          <a:spcPts val="0"/>
                        </a:spcAft>
                        <a:buNone/>
                      </a:pPr>
                      <a:r>
                        <a:rPr lang="en-US" sz="1400"/>
                        <a:t>Axitinib</a:t>
                      </a:r>
                      <a:endParaRPr sz="1400"/>
                    </a:p>
                  </a:txBody>
                  <a:tcPr marT="41150" marB="41150" marR="82300" marL="82300"/>
                </a:tc>
                <a:tc>
                  <a:txBody>
                    <a:bodyPr/>
                    <a:lstStyle/>
                    <a:p>
                      <a:pPr indent="0" lvl="0" marL="0" marR="0" rtl="0" algn="l">
                        <a:spcBef>
                          <a:spcPts val="0"/>
                        </a:spcBef>
                        <a:spcAft>
                          <a:spcPts val="0"/>
                        </a:spcAft>
                        <a:buNone/>
                      </a:pPr>
                      <a:r>
                        <a:rPr lang="en-US" sz="1400"/>
                        <a:t>Phase 2 (Pap. 60% type 2)</a:t>
                      </a:r>
                      <a:endParaRPr/>
                    </a:p>
                  </a:txBody>
                  <a:tcPr marT="41150" marB="41150" marR="82300" marL="82300"/>
                </a:tc>
                <a:tc>
                  <a:txBody>
                    <a:bodyPr/>
                    <a:lstStyle/>
                    <a:p>
                      <a:pPr indent="0" lvl="0" marL="0" marR="0" rtl="0" algn="l">
                        <a:spcBef>
                          <a:spcPts val="0"/>
                        </a:spcBef>
                        <a:spcAft>
                          <a:spcPts val="0"/>
                        </a:spcAft>
                        <a:buNone/>
                      </a:pPr>
                      <a:r>
                        <a:rPr lang="en-US" sz="1400"/>
                        <a:t>40</a:t>
                      </a:r>
                      <a:endParaRPr/>
                    </a:p>
                  </a:txBody>
                  <a:tcPr marT="41150" marB="41150" marR="82300" marL="82300"/>
                </a:tc>
                <a:tc>
                  <a:txBody>
                    <a:bodyPr/>
                    <a:lstStyle/>
                    <a:p>
                      <a:pPr indent="0" lvl="0" marL="0" marR="0" rtl="0" algn="l">
                        <a:spcBef>
                          <a:spcPts val="0"/>
                        </a:spcBef>
                        <a:spcAft>
                          <a:spcPts val="0"/>
                        </a:spcAft>
                        <a:buNone/>
                      </a:pPr>
                      <a:r>
                        <a:rPr lang="en-US" sz="1400"/>
                        <a:t>37.5%</a:t>
                      </a:r>
                      <a:endParaRPr/>
                    </a:p>
                  </a:txBody>
                  <a:tcPr marT="41150" marB="41150" marR="82300" marL="82300"/>
                </a:tc>
                <a:tc>
                  <a:txBody>
                    <a:bodyPr/>
                    <a:lstStyle/>
                    <a:p>
                      <a:pPr indent="0" lvl="0" marL="0" marR="0" rtl="0" algn="l">
                        <a:spcBef>
                          <a:spcPts val="0"/>
                        </a:spcBef>
                        <a:spcAft>
                          <a:spcPts val="0"/>
                        </a:spcAft>
                        <a:buNone/>
                      </a:pPr>
                      <a:r>
                        <a:rPr lang="en-US" sz="1400"/>
                        <a:t>7.4</a:t>
                      </a:r>
                      <a:endParaRPr/>
                    </a:p>
                  </a:txBody>
                  <a:tcPr marT="41150" marB="41150" marR="82300" marL="82300"/>
                </a:tc>
                <a:tc>
                  <a:txBody>
                    <a:bodyPr/>
                    <a:lstStyle/>
                    <a:p>
                      <a:pPr indent="0" lvl="0" marL="0" marR="0" rtl="0" algn="l">
                        <a:spcBef>
                          <a:spcPts val="0"/>
                        </a:spcBef>
                        <a:spcAft>
                          <a:spcPts val="0"/>
                        </a:spcAft>
                        <a:buNone/>
                      </a:pPr>
                      <a:r>
                        <a:rPr lang="en-US" sz="1400"/>
                        <a:t>12.1</a:t>
                      </a:r>
                      <a:endParaRPr/>
                    </a:p>
                  </a:txBody>
                  <a:tcPr marT="41150" marB="41150" marR="82300" marL="82300"/>
                </a:tc>
              </a:tr>
              <a:tr h="518300">
                <a:tc>
                  <a:txBody>
                    <a:bodyPr/>
                    <a:lstStyle/>
                    <a:p>
                      <a:pPr indent="0" lvl="0" marL="0" marR="0" rtl="0" algn="l">
                        <a:spcBef>
                          <a:spcPts val="0"/>
                        </a:spcBef>
                        <a:spcAft>
                          <a:spcPts val="0"/>
                        </a:spcAft>
                        <a:buNone/>
                      </a:pPr>
                      <a:r>
                        <a:rPr lang="en-US" sz="1400"/>
                        <a:t>Lenvatinib + everolimus</a:t>
                      </a:r>
                      <a:endParaRPr/>
                    </a:p>
                  </a:txBody>
                  <a:tcPr marT="41150" marB="41150" marR="82300" marL="82300"/>
                </a:tc>
                <a:tc>
                  <a:txBody>
                    <a:bodyPr/>
                    <a:lstStyle/>
                    <a:p>
                      <a:pPr indent="0" lvl="0" marL="0" marR="0" rtl="0" algn="l">
                        <a:spcBef>
                          <a:spcPts val="0"/>
                        </a:spcBef>
                        <a:spcAft>
                          <a:spcPts val="0"/>
                        </a:spcAft>
                        <a:buNone/>
                      </a:pPr>
                      <a:r>
                        <a:rPr lang="en-US" sz="1400"/>
                        <a:t>Phase 2 (P, C, U)</a:t>
                      </a:r>
                      <a:endParaRPr/>
                    </a:p>
                    <a:p>
                      <a:pPr indent="0" lvl="0" marL="0" marR="0" rtl="0" algn="l">
                        <a:spcBef>
                          <a:spcPts val="0"/>
                        </a:spcBef>
                        <a:spcAft>
                          <a:spcPts val="0"/>
                        </a:spcAft>
                        <a:buNone/>
                      </a:pPr>
                      <a:r>
                        <a:t/>
                      </a:r>
                      <a:endParaRPr sz="1400"/>
                    </a:p>
                  </a:txBody>
                  <a:tcPr marT="41150" marB="41150" marR="82300" marL="82300"/>
                </a:tc>
                <a:tc>
                  <a:txBody>
                    <a:bodyPr/>
                    <a:lstStyle/>
                    <a:p>
                      <a:pPr indent="0" lvl="0" marL="0" marR="0" rtl="0" algn="l">
                        <a:spcBef>
                          <a:spcPts val="0"/>
                        </a:spcBef>
                        <a:spcAft>
                          <a:spcPts val="0"/>
                        </a:spcAft>
                        <a:buNone/>
                      </a:pPr>
                      <a:r>
                        <a:rPr lang="en-US" sz="1400"/>
                        <a:t>31</a:t>
                      </a:r>
                      <a:endParaRPr/>
                    </a:p>
                  </a:txBody>
                  <a:tcPr marT="41150" marB="41150" marR="82300" marL="82300"/>
                </a:tc>
                <a:tc>
                  <a:txBody>
                    <a:bodyPr/>
                    <a:lstStyle/>
                    <a:p>
                      <a:pPr indent="0" lvl="0" marL="0" marR="0" rtl="0" algn="l">
                        <a:spcBef>
                          <a:spcPts val="0"/>
                        </a:spcBef>
                        <a:spcAft>
                          <a:spcPts val="0"/>
                        </a:spcAft>
                        <a:buNone/>
                      </a:pPr>
                      <a:r>
                        <a:rPr lang="en-US" sz="1400"/>
                        <a:t>26%</a:t>
                      </a:r>
                      <a:endParaRPr/>
                    </a:p>
                  </a:txBody>
                  <a:tcPr marT="41150" marB="41150" marR="82300" marL="82300"/>
                </a:tc>
                <a:tc>
                  <a:txBody>
                    <a:bodyPr/>
                    <a:lstStyle/>
                    <a:p>
                      <a:pPr indent="0" lvl="0" marL="0" marR="0" rtl="0" algn="l">
                        <a:spcBef>
                          <a:spcPts val="0"/>
                        </a:spcBef>
                        <a:spcAft>
                          <a:spcPts val="0"/>
                        </a:spcAft>
                        <a:buNone/>
                      </a:pPr>
                      <a:r>
                        <a:rPr lang="en-US" sz="1400"/>
                        <a:t>9.2</a:t>
                      </a:r>
                      <a:endParaRPr/>
                    </a:p>
                  </a:txBody>
                  <a:tcPr marT="41150" marB="41150" marR="82300" marL="82300"/>
                </a:tc>
                <a:tc>
                  <a:txBody>
                    <a:bodyPr/>
                    <a:lstStyle/>
                    <a:p>
                      <a:pPr indent="0" lvl="0" marL="0" marR="0" rtl="0" algn="l">
                        <a:spcBef>
                          <a:spcPts val="0"/>
                        </a:spcBef>
                        <a:spcAft>
                          <a:spcPts val="0"/>
                        </a:spcAft>
                        <a:buNone/>
                      </a:pPr>
                      <a:r>
                        <a:rPr lang="en-US" sz="1400"/>
                        <a:t>15.6</a:t>
                      </a:r>
                      <a:endParaRPr/>
                    </a:p>
                  </a:txBody>
                  <a:tcPr marT="41150" marB="41150" marR="82300" marL="82300"/>
                </a:tc>
              </a:tr>
              <a:tr h="333750">
                <a:tc>
                  <a:txBody>
                    <a:bodyPr/>
                    <a:lstStyle/>
                    <a:p>
                      <a:pPr indent="0" lvl="0" marL="0" marR="0" rtl="0" algn="l">
                        <a:spcBef>
                          <a:spcPts val="0"/>
                        </a:spcBef>
                        <a:spcAft>
                          <a:spcPts val="0"/>
                        </a:spcAft>
                        <a:buNone/>
                      </a:pPr>
                      <a:r>
                        <a:rPr lang="en-US" sz="1400"/>
                        <a:t>Atezo +Bev</a:t>
                      </a:r>
                      <a:endParaRPr/>
                    </a:p>
                  </a:txBody>
                  <a:tcPr marT="41150" marB="41150" marR="82300" marL="82300"/>
                </a:tc>
                <a:tc>
                  <a:txBody>
                    <a:bodyPr/>
                    <a:lstStyle/>
                    <a:p>
                      <a:pPr indent="0" lvl="0" marL="0" marR="0" rtl="0" algn="l">
                        <a:spcBef>
                          <a:spcPts val="0"/>
                        </a:spcBef>
                        <a:spcAft>
                          <a:spcPts val="0"/>
                        </a:spcAft>
                        <a:buNone/>
                      </a:pPr>
                      <a:r>
                        <a:rPr lang="en-US" sz="1400"/>
                        <a:t>Phase 2 (P, C, U, CD, T)</a:t>
                      </a:r>
                      <a:endParaRPr/>
                    </a:p>
                  </a:txBody>
                  <a:tcPr marT="41150" marB="41150" marR="82300" marL="82300"/>
                </a:tc>
                <a:tc>
                  <a:txBody>
                    <a:bodyPr/>
                    <a:lstStyle/>
                    <a:p>
                      <a:pPr indent="0" lvl="0" marL="0" marR="0" rtl="0" algn="l">
                        <a:spcBef>
                          <a:spcPts val="0"/>
                        </a:spcBef>
                        <a:spcAft>
                          <a:spcPts val="0"/>
                        </a:spcAft>
                        <a:buNone/>
                      </a:pPr>
                      <a:r>
                        <a:rPr lang="en-US" sz="1400"/>
                        <a:t>42</a:t>
                      </a:r>
                      <a:endParaRPr/>
                    </a:p>
                  </a:txBody>
                  <a:tcPr marT="41150" marB="41150" marR="82300" marL="82300"/>
                </a:tc>
                <a:tc>
                  <a:txBody>
                    <a:bodyPr/>
                    <a:lstStyle/>
                    <a:p>
                      <a:pPr indent="0" lvl="0" marL="0" marR="0" rtl="0" algn="l">
                        <a:spcBef>
                          <a:spcPts val="0"/>
                        </a:spcBef>
                        <a:spcAft>
                          <a:spcPts val="0"/>
                        </a:spcAft>
                        <a:buNone/>
                      </a:pPr>
                      <a:r>
                        <a:rPr lang="en-US" sz="1400"/>
                        <a:t>25%</a:t>
                      </a:r>
                      <a:endParaRPr/>
                    </a:p>
                  </a:txBody>
                  <a:tcPr marT="41150" marB="41150" marR="82300" marL="82300"/>
                </a:tc>
                <a:tc>
                  <a:txBody>
                    <a:bodyPr/>
                    <a:lstStyle/>
                    <a:p>
                      <a:pPr indent="0" lvl="0" marL="0" marR="0" rtl="0" algn="l">
                        <a:spcBef>
                          <a:spcPts val="0"/>
                        </a:spcBef>
                        <a:spcAft>
                          <a:spcPts val="0"/>
                        </a:spcAft>
                        <a:buNone/>
                      </a:pPr>
                      <a:r>
                        <a:rPr lang="en-US" sz="1400"/>
                        <a:t>NR</a:t>
                      </a:r>
                      <a:endParaRPr/>
                    </a:p>
                  </a:txBody>
                  <a:tcPr marT="41150" marB="41150" marR="82300" marL="82300"/>
                </a:tc>
                <a:tc>
                  <a:txBody>
                    <a:bodyPr/>
                    <a:lstStyle/>
                    <a:p>
                      <a:pPr indent="0" lvl="0" marL="0" marR="0" rtl="0" algn="l">
                        <a:spcBef>
                          <a:spcPts val="0"/>
                        </a:spcBef>
                        <a:spcAft>
                          <a:spcPts val="0"/>
                        </a:spcAft>
                        <a:buNone/>
                      </a:pPr>
                      <a:r>
                        <a:rPr lang="en-US" sz="1400"/>
                        <a:t>21.2</a:t>
                      </a:r>
                      <a:endParaRPr/>
                    </a:p>
                  </a:txBody>
                  <a:tcPr marT="41150" marB="41150" marR="82300" marL="82300"/>
                </a:tc>
              </a:tr>
              <a:tr h="333750">
                <a:tc>
                  <a:txBody>
                    <a:bodyPr/>
                    <a:lstStyle/>
                    <a:p>
                      <a:pPr indent="0" lvl="0" marL="0" marR="0" rtl="0" algn="l">
                        <a:spcBef>
                          <a:spcPts val="0"/>
                        </a:spcBef>
                        <a:spcAft>
                          <a:spcPts val="0"/>
                        </a:spcAft>
                        <a:buNone/>
                      </a:pPr>
                      <a:r>
                        <a:rPr lang="en-US" sz="1400"/>
                        <a:t>Cabo, </a:t>
                      </a:r>
                      <a:endParaRPr/>
                    </a:p>
                    <a:p>
                      <a:pPr indent="0" lvl="0" marL="0" marR="0" rtl="0" algn="l">
                        <a:spcBef>
                          <a:spcPts val="0"/>
                        </a:spcBef>
                        <a:spcAft>
                          <a:spcPts val="0"/>
                        </a:spcAft>
                        <a:buNone/>
                      </a:pPr>
                      <a:r>
                        <a:rPr lang="en-US" sz="1400"/>
                        <a:t>Sun, 2  others)</a:t>
                      </a:r>
                      <a:endParaRPr/>
                    </a:p>
                  </a:txBody>
                  <a:tcPr marT="41150" marB="41150" marR="82300" marL="82300"/>
                </a:tc>
                <a:tc>
                  <a:txBody>
                    <a:bodyPr/>
                    <a:lstStyle/>
                    <a:p>
                      <a:pPr indent="0" lvl="0" marL="0" marR="0" rtl="0" algn="l">
                        <a:spcBef>
                          <a:spcPts val="0"/>
                        </a:spcBef>
                        <a:spcAft>
                          <a:spcPts val="0"/>
                        </a:spcAft>
                        <a:buNone/>
                      </a:pPr>
                      <a:r>
                        <a:rPr lang="en-US" sz="1400"/>
                        <a:t>PAPMET (RP2)-Papillary</a:t>
                      </a:r>
                      <a:endParaRPr/>
                    </a:p>
                  </a:txBody>
                  <a:tcPr marT="41150" marB="41150" marR="82300" marL="82300"/>
                </a:tc>
                <a:tc>
                  <a:txBody>
                    <a:bodyPr/>
                    <a:lstStyle/>
                    <a:p>
                      <a:pPr indent="0" lvl="0" marL="0" marR="0" rtl="0" algn="l">
                        <a:spcBef>
                          <a:spcPts val="0"/>
                        </a:spcBef>
                        <a:spcAft>
                          <a:spcPts val="0"/>
                        </a:spcAft>
                        <a:buNone/>
                      </a:pPr>
                      <a:r>
                        <a:rPr lang="en-US" sz="1400"/>
                        <a:t>152</a:t>
                      </a:r>
                      <a:endParaRPr/>
                    </a:p>
                  </a:txBody>
                  <a:tcPr marT="41150" marB="41150" marR="82300" marL="82300"/>
                </a:tc>
                <a:tc>
                  <a:txBody>
                    <a:bodyPr/>
                    <a:lstStyle/>
                    <a:p>
                      <a:pPr indent="0" lvl="0" marL="0" marR="0" rtl="0" algn="l">
                        <a:spcBef>
                          <a:spcPts val="0"/>
                        </a:spcBef>
                        <a:spcAft>
                          <a:spcPts val="0"/>
                        </a:spcAft>
                        <a:buNone/>
                      </a:pPr>
                      <a:r>
                        <a:rPr lang="en-US" sz="1400"/>
                        <a:t>C;23%; </a:t>
                      </a:r>
                      <a:endParaRPr/>
                    </a:p>
                    <a:p>
                      <a:pPr indent="0" lvl="0" marL="0" marR="0" rtl="0" algn="l">
                        <a:spcBef>
                          <a:spcPts val="0"/>
                        </a:spcBef>
                        <a:spcAft>
                          <a:spcPts val="0"/>
                        </a:spcAft>
                        <a:buNone/>
                      </a:pPr>
                      <a:r>
                        <a:rPr lang="en-US" sz="1400"/>
                        <a:t>S: 4%</a:t>
                      </a:r>
                      <a:endParaRPr/>
                    </a:p>
                  </a:txBody>
                  <a:tcPr marT="41150" marB="41150" marR="82300" marL="82300"/>
                </a:tc>
                <a:tc>
                  <a:txBody>
                    <a:bodyPr/>
                    <a:lstStyle/>
                    <a:p>
                      <a:pPr indent="0" lvl="0" marL="0" marR="0" rtl="0" algn="l">
                        <a:spcBef>
                          <a:spcPts val="0"/>
                        </a:spcBef>
                        <a:spcAft>
                          <a:spcPts val="0"/>
                        </a:spcAft>
                        <a:buNone/>
                      </a:pPr>
                      <a:r>
                        <a:rPr lang="en-US" sz="1400"/>
                        <a:t>9</a:t>
                      </a:r>
                      <a:endParaRPr/>
                    </a:p>
                    <a:p>
                      <a:pPr indent="0" lvl="0" marL="0" marR="0" rtl="0" algn="l">
                        <a:spcBef>
                          <a:spcPts val="0"/>
                        </a:spcBef>
                        <a:spcAft>
                          <a:spcPts val="0"/>
                        </a:spcAft>
                        <a:buNone/>
                      </a:pPr>
                      <a:r>
                        <a:rPr lang="en-US" sz="1400"/>
                        <a:t>5.6</a:t>
                      </a:r>
                      <a:endParaRPr/>
                    </a:p>
                  </a:txBody>
                  <a:tcPr marT="41150" marB="41150" marR="82300" marL="82300"/>
                </a:tc>
                <a:tc>
                  <a:txBody>
                    <a:bodyPr/>
                    <a:lstStyle/>
                    <a:p>
                      <a:pPr indent="0" lvl="0" marL="0" marR="0" rtl="0" algn="l">
                        <a:spcBef>
                          <a:spcPts val="0"/>
                        </a:spcBef>
                        <a:spcAft>
                          <a:spcPts val="0"/>
                        </a:spcAft>
                        <a:buNone/>
                      </a:pPr>
                      <a:r>
                        <a:rPr lang="en-US" sz="1400"/>
                        <a:t>20</a:t>
                      </a:r>
                      <a:endParaRPr/>
                    </a:p>
                    <a:p>
                      <a:pPr indent="0" lvl="0" marL="0" marR="0" rtl="0" algn="l">
                        <a:spcBef>
                          <a:spcPts val="0"/>
                        </a:spcBef>
                        <a:spcAft>
                          <a:spcPts val="0"/>
                        </a:spcAft>
                        <a:buNone/>
                      </a:pPr>
                      <a:r>
                        <a:rPr lang="en-US" sz="1400"/>
                        <a:t>16.4</a:t>
                      </a:r>
                      <a:endParaRPr/>
                    </a:p>
                  </a:txBody>
                  <a:tcPr marT="41150" marB="41150" marR="82300" marL="82300"/>
                </a:tc>
              </a:tr>
              <a:tr h="333750">
                <a:tc>
                  <a:txBody>
                    <a:bodyPr/>
                    <a:lstStyle/>
                    <a:p>
                      <a:pPr indent="0" lvl="0" marL="0" marR="0" rtl="0" algn="l">
                        <a:spcBef>
                          <a:spcPts val="0"/>
                        </a:spcBef>
                        <a:spcAft>
                          <a:spcPts val="0"/>
                        </a:spcAft>
                        <a:buNone/>
                      </a:pPr>
                      <a:r>
                        <a:rPr lang="en-US" sz="1400"/>
                        <a:t>Nivo/Cabo</a:t>
                      </a:r>
                      <a:endParaRPr/>
                    </a:p>
                  </a:txBody>
                  <a:tcPr marT="41150" marB="41150" marR="82300" marL="82300"/>
                </a:tc>
                <a:tc>
                  <a:txBody>
                    <a:bodyPr/>
                    <a:lstStyle/>
                    <a:p>
                      <a:pPr indent="0" lvl="0" marL="0" marR="0" rtl="0" algn="l">
                        <a:spcBef>
                          <a:spcPts val="0"/>
                        </a:spcBef>
                        <a:spcAft>
                          <a:spcPts val="0"/>
                        </a:spcAft>
                        <a:buNone/>
                      </a:pPr>
                      <a:r>
                        <a:rPr lang="en-US" sz="1400"/>
                        <a:t>Phase 2 (P, C, U, T, M, CD</a:t>
                      </a:r>
                      <a:endParaRPr/>
                    </a:p>
                  </a:txBody>
                  <a:tcPr marT="41150" marB="41150" marR="82300" marL="82300"/>
                </a:tc>
                <a:tc>
                  <a:txBody>
                    <a:bodyPr/>
                    <a:lstStyle/>
                    <a:p>
                      <a:pPr indent="0" lvl="0" marL="0" marR="0" rtl="0" algn="l">
                        <a:spcBef>
                          <a:spcPts val="0"/>
                        </a:spcBef>
                        <a:spcAft>
                          <a:spcPts val="0"/>
                        </a:spcAft>
                        <a:buNone/>
                      </a:pPr>
                      <a:r>
                        <a:rPr lang="en-US" sz="1400"/>
                        <a:t>40</a:t>
                      </a:r>
                      <a:endParaRPr/>
                    </a:p>
                  </a:txBody>
                  <a:tcPr marT="41150" marB="41150" marR="82300" marL="82300"/>
                </a:tc>
                <a:tc>
                  <a:txBody>
                    <a:bodyPr/>
                    <a:lstStyle/>
                    <a:p>
                      <a:pPr indent="0" lvl="0" marL="0" marR="0" rtl="0" algn="l">
                        <a:spcBef>
                          <a:spcPts val="0"/>
                        </a:spcBef>
                        <a:spcAft>
                          <a:spcPts val="0"/>
                        </a:spcAft>
                        <a:buNone/>
                      </a:pPr>
                      <a:r>
                        <a:rPr lang="en-US" sz="1400"/>
                        <a:t>47.5%</a:t>
                      </a:r>
                      <a:endParaRPr/>
                    </a:p>
                  </a:txBody>
                  <a:tcPr marT="41150" marB="41150" marR="82300" marL="82300"/>
                </a:tc>
                <a:tc>
                  <a:txBody>
                    <a:bodyPr/>
                    <a:lstStyle/>
                    <a:p>
                      <a:pPr indent="0" lvl="0" marL="0" marR="0" rtl="0" algn="l">
                        <a:spcBef>
                          <a:spcPts val="0"/>
                        </a:spcBef>
                        <a:spcAft>
                          <a:spcPts val="0"/>
                        </a:spcAft>
                        <a:buNone/>
                      </a:pPr>
                      <a:r>
                        <a:rPr lang="en-US" sz="1400"/>
                        <a:t>12.5</a:t>
                      </a:r>
                      <a:endParaRPr/>
                    </a:p>
                  </a:txBody>
                  <a:tcPr marT="41150" marB="41150" marR="82300" marL="82300"/>
                </a:tc>
                <a:tc>
                  <a:txBody>
                    <a:bodyPr/>
                    <a:lstStyle/>
                    <a:p>
                      <a:pPr indent="0" lvl="0" marL="0" marR="0" rtl="0" algn="l">
                        <a:spcBef>
                          <a:spcPts val="0"/>
                        </a:spcBef>
                        <a:spcAft>
                          <a:spcPts val="0"/>
                        </a:spcAft>
                        <a:buNone/>
                      </a:pPr>
                      <a:r>
                        <a:rPr lang="en-US" sz="1400"/>
                        <a:t>28</a:t>
                      </a:r>
                      <a:endParaRPr/>
                    </a:p>
                  </a:txBody>
                  <a:tcPr marT="41150" marB="41150" marR="82300" marL="82300"/>
                </a:tc>
              </a:tr>
              <a:tr h="323375">
                <a:tc>
                  <a:txBody>
                    <a:bodyPr/>
                    <a:lstStyle/>
                    <a:p>
                      <a:pPr indent="0" lvl="0" marL="0" marR="0" rtl="0" algn="l">
                        <a:spcBef>
                          <a:spcPts val="0"/>
                        </a:spcBef>
                        <a:spcAft>
                          <a:spcPts val="0"/>
                        </a:spcAft>
                        <a:buNone/>
                      </a:pPr>
                      <a:r>
                        <a:rPr lang="en-US" sz="1400"/>
                        <a:t>Pembro-Lenva</a:t>
                      </a:r>
                      <a:endParaRPr sz="1400"/>
                    </a:p>
                  </a:txBody>
                  <a:tcPr marT="41150" marB="41150" marR="82300" marL="82300"/>
                </a:tc>
                <a:tc>
                  <a:txBody>
                    <a:bodyPr/>
                    <a:lstStyle/>
                    <a:p>
                      <a:pPr indent="0" lvl="0" marL="0" marR="0" rtl="0" algn="l">
                        <a:spcBef>
                          <a:spcPts val="0"/>
                        </a:spcBef>
                        <a:spcAft>
                          <a:spcPts val="0"/>
                        </a:spcAft>
                        <a:buNone/>
                      </a:pPr>
                      <a:r>
                        <a:rPr lang="en-US" sz="1400"/>
                        <a:t>Phase 2 (P, C, U, T)</a:t>
                      </a:r>
                      <a:endParaRPr/>
                    </a:p>
                  </a:txBody>
                  <a:tcPr marT="41150" marB="41150" marR="82300" marL="82300"/>
                </a:tc>
                <a:tc>
                  <a:txBody>
                    <a:bodyPr/>
                    <a:lstStyle/>
                    <a:p>
                      <a:pPr indent="0" lvl="0" marL="0" marR="0" rtl="0" algn="l">
                        <a:spcBef>
                          <a:spcPts val="0"/>
                        </a:spcBef>
                        <a:spcAft>
                          <a:spcPts val="0"/>
                        </a:spcAft>
                        <a:buNone/>
                      </a:pPr>
                      <a:r>
                        <a:rPr lang="en-US" sz="1400"/>
                        <a:t>158</a:t>
                      </a:r>
                      <a:endParaRPr/>
                    </a:p>
                  </a:txBody>
                  <a:tcPr marT="41150" marB="41150" marR="82300" marL="82300"/>
                </a:tc>
                <a:tc>
                  <a:txBody>
                    <a:bodyPr/>
                    <a:lstStyle/>
                    <a:p>
                      <a:pPr indent="0" lvl="0" marL="0" marR="0" rtl="0" algn="l">
                        <a:spcBef>
                          <a:spcPts val="0"/>
                        </a:spcBef>
                        <a:spcAft>
                          <a:spcPts val="0"/>
                        </a:spcAft>
                        <a:buNone/>
                      </a:pPr>
                      <a:r>
                        <a:rPr lang="en-US" sz="1400"/>
                        <a:t>49%</a:t>
                      </a:r>
                      <a:endParaRPr/>
                    </a:p>
                  </a:txBody>
                  <a:tcPr marT="41150" marB="41150" marR="82300" marL="82300"/>
                </a:tc>
                <a:tc>
                  <a:txBody>
                    <a:bodyPr/>
                    <a:lstStyle/>
                    <a:p>
                      <a:pPr indent="0" lvl="0" marL="0" marR="0" rtl="0" algn="l">
                        <a:spcBef>
                          <a:spcPts val="0"/>
                        </a:spcBef>
                        <a:spcAft>
                          <a:spcPts val="0"/>
                        </a:spcAft>
                        <a:buNone/>
                      </a:pPr>
                      <a:r>
                        <a:rPr lang="en-US" sz="1400"/>
                        <a:t>18</a:t>
                      </a:r>
                      <a:endParaRPr/>
                    </a:p>
                  </a:txBody>
                  <a:tcPr marT="41150" marB="41150" marR="82300" marL="82300"/>
                </a:tc>
                <a:tc>
                  <a:txBody>
                    <a:bodyPr/>
                    <a:lstStyle/>
                    <a:p>
                      <a:pPr indent="0" lvl="0" marL="0" marR="0" rtl="0" algn="l">
                        <a:spcBef>
                          <a:spcPts val="0"/>
                        </a:spcBef>
                        <a:spcAft>
                          <a:spcPts val="0"/>
                        </a:spcAft>
                        <a:buNone/>
                      </a:pPr>
                      <a:r>
                        <a:rPr lang="en-US" sz="1400"/>
                        <a:t>NR</a:t>
                      </a:r>
                      <a:endParaRPr/>
                    </a:p>
                  </a:txBody>
                  <a:tcPr marT="41150" marB="41150" marR="82300" marL="82300"/>
                </a:tc>
              </a:tr>
            </a:tbl>
          </a:graphicData>
        </a:graphic>
      </p:graphicFrame>
      <p:sp>
        <p:nvSpPr>
          <p:cNvPr id="1860" name="Google Shape;1860;g28c1b0f9feb_0_1583"/>
          <p:cNvSpPr txBox="1"/>
          <p:nvPr/>
        </p:nvSpPr>
        <p:spPr>
          <a:xfrm>
            <a:off x="7685051" y="1818506"/>
            <a:ext cx="1472700" cy="1385400"/>
          </a:xfrm>
          <a:prstGeom prst="rect">
            <a:avLst/>
          </a:prstGeom>
          <a:solidFill>
            <a:srgbClr val="00FDFF"/>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P: Papillary </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C:Chromophobe U: Unclassified</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T: Translocation CD: Collecting duct; </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M: Medullary</a:t>
            </a:r>
            <a:endParaRPr/>
          </a:p>
        </p:txBody>
      </p:sp>
      <p:sp>
        <p:nvSpPr>
          <p:cNvPr id="1861" name="Google Shape;1861;g28c1b0f9feb_0_1583"/>
          <p:cNvSpPr/>
          <p:nvPr/>
        </p:nvSpPr>
        <p:spPr>
          <a:xfrm>
            <a:off x="176270" y="88135"/>
            <a:ext cx="8725500" cy="561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lang="en-US" sz="3200">
                <a:solidFill>
                  <a:schemeClr val="dk1"/>
                </a:solidFill>
                <a:latin typeface="Arial"/>
                <a:ea typeface="Arial"/>
                <a:cs typeface="Arial"/>
                <a:sym typeface="Arial"/>
              </a:rPr>
              <a:t>Selected Trials in non-clear cell RCC</a:t>
            </a:r>
            <a:endParaRPr b="0" i="0" sz="3200" u="none" cap="none" strike="noStrike">
              <a:solidFill>
                <a:schemeClr val="dk1"/>
              </a:solidFill>
              <a:latin typeface="Arial"/>
              <a:ea typeface="Arial"/>
              <a:cs typeface="Arial"/>
              <a:sym typeface="Arial"/>
            </a:endParaRPr>
          </a:p>
        </p:txBody>
      </p:sp>
      <p:sp>
        <p:nvSpPr>
          <p:cNvPr id="1862" name="Google Shape;1862;g28c1b0f9feb_0_1583"/>
          <p:cNvSpPr txBox="1"/>
          <p:nvPr/>
        </p:nvSpPr>
        <p:spPr>
          <a:xfrm>
            <a:off x="-1" y="4131847"/>
            <a:ext cx="74445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sng">
                <a:solidFill>
                  <a:schemeClr val="dk1"/>
                </a:solidFill>
                <a:latin typeface="Arial"/>
                <a:ea typeface="Arial"/>
                <a:cs typeface="Arial"/>
                <a:sym typeface="Arial"/>
              </a:rPr>
              <a:t>PMIDs</a:t>
            </a:r>
            <a:r>
              <a:rPr b="0" i="0" lang="en-US" sz="1200">
                <a:solidFill>
                  <a:schemeClr val="dk1"/>
                </a:solidFill>
                <a:latin typeface="Arial"/>
                <a:ea typeface="Arial"/>
                <a:cs typeface="Arial"/>
                <a:sym typeface="Arial"/>
              </a:rPr>
              <a:t>:  26794930, </a:t>
            </a:r>
            <a:r>
              <a:rPr b="0" i="0" lang="en-US" sz="1200">
                <a:solidFill>
                  <a:srgbClr val="212121"/>
                </a:solidFill>
                <a:latin typeface="Arial"/>
                <a:ea typeface="Arial"/>
                <a:cs typeface="Arial"/>
                <a:sym typeface="Arial"/>
              </a:rPr>
              <a:t>28546525, 29903415, 31721643, 35298296, 33592176, 37451291</a:t>
            </a:r>
            <a:endParaRPr b="0" i="0" sz="1200">
              <a:solidFill>
                <a:schemeClr val="dk1"/>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6" name="Shape 1866"/>
        <p:cNvGrpSpPr/>
        <p:nvPr/>
      </p:nvGrpSpPr>
      <p:grpSpPr>
        <a:xfrm>
          <a:off x="0" y="0"/>
          <a:ext cx="0" cy="0"/>
          <a:chOff x="0" y="0"/>
          <a:chExt cx="0" cy="0"/>
        </a:xfrm>
      </p:grpSpPr>
      <p:sp>
        <p:nvSpPr>
          <p:cNvPr id="1867" name="Google Shape;1867;g28c1b0f9feb_0_1590"/>
          <p:cNvSpPr txBox="1"/>
          <p:nvPr>
            <p:ph type="title"/>
          </p:nvPr>
        </p:nvSpPr>
        <p:spPr>
          <a:xfrm>
            <a:off x="-100361" y="47530"/>
            <a:ext cx="9244500" cy="680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chemeClr val="dk1"/>
                </a:solidFill>
              </a:rPr>
              <a:t>Papillary Renal Cell Carcinoma: SWOG S1500</a:t>
            </a:r>
            <a:endParaRPr/>
          </a:p>
        </p:txBody>
      </p:sp>
      <p:pic>
        <p:nvPicPr>
          <p:cNvPr id="1868" name="Google Shape;1868;g28c1b0f9feb_0_1590"/>
          <p:cNvPicPr preferRelativeResize="0"/>
          <p:nvPr/>
        </p:nvPicPr>
        <p:blipFill rotWithShape="1">
          <a:blip r:embed="rId3">
            <a:alphaModFix/>
          </a:blip>
          <a:srcRect b="50315" l="0" r="0" t="0"/>
          <a:stretch/>
        </p:blipFill>
        <p:spPr>
          <a:xfrm>
            <a:off x="4521819" y="752231"/>
            <a:ext cx="4392547" cy="3248279"/>
          </a:xfrm>
          <a:prstGeom prst="rect">
            <a:avLst/>
          </a:prstGeom>
          <a:noFill/>
          <a:ln>
            <a:noFill/>
          </a:ln>
        </p:spPr>
      </p:pic>
      <p:sp>
        <p:nvSpPr>
          <p:cNvPr id="1869" name="Google Shape;1869;g28c1b0f9feb_0_1590"/>
          <p:cNvSpPr txBox="1"/>
          <p:nvPr/>
        </p:nvSpPr>
        <p:spPr>
          <a:xfrm>
            <a:off x="2762295" y="5424578"/>
            <a:ext cx="6191100" cy="172200"/>
          </a:xfrm>
          <a:prstGeom prst="rect">
            <a:avLst/>
          </a:prstGeom>
          <a:noFill/>
          <a:ln>
            <a:noFill/>
          </a:ln>
        </p:spPr>
        <p:txBody>
          <a:bodyPr anchorCtr="0" anchor="t" bIns="33750" lIns="67500" spcFirstLastPara="1" rIns="67500" wrap="square" tIns="33750">
            <a:spAutoFit/>
          </a:bodyPr>
          <a:lstStyle/>
          <a:p>
            <a:pPr indent="0" lvl="0" marL="0" marR="0" rtl="0" algn="l">
              <a:spcBef>
                <a:spcPts val="0"/>
              </a:spcBef>
              <a:spcAft>
                <a:spcPts val="0"/>
              </a:spcAft>
              <a:buNone/>
            </a:pPr>
            <a:r>
              <a:rPr i="1" lang="en-US" sz="675">
                <a:solidFill>
                  <a:srgbClr val="FFFFFF"/>
                </a:solidFill>
                <a:latin typeface="Arial"/>
                <a:ea typeface="Arial"/>
                <a:cs typeface="Arial"/>
                <a:sym typeface="Arial"/>
              </a:rPr>
              <a:t>The Lancet</a:t>
            </a:r>
            <a:r>
              <a:rPr lang="en-US" sz="675">
                <a:solidFill>
                  <a:srgbClr val="FFFFFF"/>
                </a:solidFill>
                <a:latin typeface="Arial"/>
                <a:ea typeface="Arial"/>
                <a:cs typeface="Arial"/>
                <a:sym typeface="Arial"/>
              </a:rPr>
              <a:t> 2021 397695-703DOI: (10.1016/S0140-6736(21)00152-5) </a:t>
            </a:r>
            <a:endParaRPr/>
          </a:p>
        </p:txBody>
      </p:sp>
      <p:sp>
        <p:nvSpPr>
          <p:cNvPr id="1870" name="Google Shape;1870;g28c1b0f9feb_0_1590"/>
          <p:cNvSpPr txBox="1"/>
          <p:nvPr/>
        </p:nvSpPr>
        <p:spPr>
          <a:xfrm>
            <a:off x="2762295" y="5534028"/>
            <a:ext cx="4167300" cy="174900"/>
          </a:xfrm>
          <a:prstGeom prst="rect">
            <a:avLst/>
          </a:prstGeom>
          <a:noFill/>
          <a:ln>
            <a:noFill/>
          </a:ln>
        </p:spPr>
        <p:txBody>
          <a:bodyPr anchorCtr="0" anchor="ctr" bIns="35100" lIns="67500" spcFirstLastPara="1" rIns="67500" wrap="square" tIns="35100">
            <a:spAutoFit/>
          </a:bodyPr>
          <a:lstStyle/>
          <a:p>
            <a:pPr indent="0" lvl="0" marL="0" marR="0" rtl="0" algn="l">
              <a:spcBef>
                <a:spcPts val="0"/>
              </a:spcBef>
              <a:spcAft>
                <a:spcPts val="0"/>
              </a:spcAft>
              <a:buNone/>
            </a:pPr>
            <a:r>
              <a:rPr lang="en-US" sz="675">
                <a:solidFill>
                  <a:srgbClr val="FFFFFF"/>
                </a:solidFill>
                <a:latin typeface="Arial"/>
                <a:ea typeface="Arial"/>
                <a:cs typeface="Arial"/>
                <a:sym typeface="Arial"/>
              </a:rPr>
              <a:t>Copyright © 2021 Elsevier Ltd</a:t>
            </a:r>
            <a:r>
              <a:rPr lang="en-US" sz="675" u="sng">
                <a:solidFill>
                  <a:srgbClr val="FFFFFF"/>
                </a:solidFill>
                <a:latin typeface="Arial"/>
                <a:ea typeface="Arial"/>
                <a:cs typeface="Arial"/>
                <a:sym typeface="Arial"/>
                <a:hlinkClick r:id="rId4">
                  <a:extLst>
                    <a:ext uri="{A12FA001-AC4F-418D-AE19-62706E023703}">
                      <ahyp:hlinkClr val="tx"/>
                    </a:ext>
                  </a:extLst>
                </a:hlinkClick>
              </a:rPr>
              <a:t> Terms and Conditions</a:t>
            </a:r>
            <a:endParaRPr sz="675">
              <a:solidFill>
                <a:srgbClr val="FFFFFF"/>
              </a:solidFill>
              <a:latin typeface="Arial"/>
              <a:ea typeface="Arial"/>
              <a:cs typeface="Arial"/>
              <a:sym typeface="Arial"/>
            </a:endParaRPr>
          </a:p>
        </p:txBody>
      </p:sp>
      <p:sp>
        <p:nvSpPr>
          <p:cNvPr id="1871" name="Google Shape;1871;g28c1b0f9feb_0_1590"/>
          <p:cNvSpPr/>
          <p:nvPr/>
        </p:nvSpPr>
        <p:spPr>
          <a:xfrm>
            <a:off x="121024" y="988202"/>
            <a:ext cx="1676100" cy="1788300"/>
          </a:xfrm>
          <a:prstGeom prst="rect">
            <a:avLst/>
          </a:prstGeom>
          <a:solidFill>
            <a:srgbClr val="00B05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257175" lvl="0" marL="257175"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RP2 </a:t>
            </a:r>
            <a:endParaRPr/>
          </a:p>
          <a:p>
            <a:pPr indent="-257175" lvl="0" marL="257175"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ADVANCED PAPILLARY RCC</a:t>
            </a:r>
            <a:endParaRPr/>
          </a:p>
          <a:p>
            <a:pPr indent="-257175" lvl="0" marL="257175" marR="0" rtl="0" algn="l">
              <a:spcBef>
                <a:spcPts val="0"/>
              </a:spcBef>
              <a:spcAft>
                <a:spcPts val="0"/>
              </a:spcAft>
              <a:buClr>
                <a:schemeClr val="dk1"/>
              </a:buClr>
              <a:buSzPts val="1400"/>
              <a:buFont typeface="Arial"/>
              <a:buChar char="•"/>
            </a:pPr>
            <a:r>
              <a:rPr lang="en-US" sz="1400">
                <a:solidFill>
                  <a:schemeClr val="dk1"/>
                </a:solidFill>
                <a:latin typeface="Arial"/>
                <a:ea typeface="Arial"/>
                <a:cs typeface="Arial"/>
                <a:sym typeface="Arial"/>
              </a:rPr>
              <a:t>0-1 PRIOR THERAPIES (NO VEGF OR MET TKIS)</a:t>
            </a:r>
            <a:endParaRPr/>
          </a:p>
        </p:txBody>
      </p:sp>
      <p:sp>
        <p:nvSpPr>
          <p:cNvPr id="1872" name="Google Shape;1872;g28c1b0f9feb_0_1590"/>
          <p:cNvSpPr/>
          <p:nvPr/>
        </p:nvSpPr>
        <p:spPr>
          <a:xfrm>
            <a:off x="1918534" y="776334"/>
            <a:ext cx="289500" cy="2266800"/>
          </a:xfrm>
          <a:prstGeom prst="rect">
            <a:avLst/>
          </a:prstGeom>
          <a:solidFill>
            <a:srgbClr val="FFC000"/>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RANDOMIZE</a:t>
            </a:r>
            <a:endParaRPr/>
          </a:p>
        </p:txBody>
      </p:sp>
      <p:sp>
        <p:nvSpPr>
          <p:cNvPr id="1873" name="Google Shape;1873;g28c1b0f9feb_0_1590"/>
          <p:cNvSpPr/>
          <p:nvPr/>
        </p:nvSpPr>
        <p:spPr>
          <a:xfrm>
            <a:off x="2321137" y="1093593"/>
            <a:ext cx="1718700" cy="339000"/>
          </a:xfrm>
          <a:prstGeom prst="rect">
            <a:avLst/>
          </a:prstGeom>
          <a:solidFill>
            <a:srgbClr val="FFFF0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SUNITINIB</a:t>
            </a:r>
            <a:endParaRPr/>
          </a:p>
        </p:txBody>
      </p:sp>
      <p:sp>
        <p:nvSpPr>
          <p:cNvPr id="1874" name="Google Shape;1874;g28c1b0f9feb_0_1590"/>
          <p:cNvSpPr/>
          <p:nvPr/>
        </p:nvSpPr>
        <p:spPr>
          <a:xfrm>
            <a:off x="2329207" y="1526482"/>
            <a:ext cx="1718700" cy="339000"/>
          </a:xfrm>
          <a:prstGeom prst="rect">
            <a:avLst/>
          </a:prstGeom>
          <a:solidFill>
            <a:srgbClr val="0070C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CABOZANTINIB</a:t>
            </a:r>
            <a:endParaRPr/>
          </a:p>
        </p:txBody>
      </p:sp>
      <p:sp>
        <p:nvSpPr>
          <p:cNvPr id="1875" name="Google Shape;1875;g28c1b0f9feb_0_1590"/>
          <p:cNvSpPr/>
          <p:nvPr/>
        </p:nvSpPr>
        <p:spPr>
          <a:xfrm>
            <a:off x="2329207" y="1962920"/>
            <a:ext cx="1718700" cy="339000"/>
          </a:xfrm>
          <a:prstGeom prst="rect">
            <a:avLst/>
          </a:prstGeom>
          <a:solidFill>
            <a:srgbClr val="00B050"/>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CRIZOTINIB</a:t>
            </a:r>
            <a:endParaRPr/>
          </a:p>
        </p:txBody>
      </p:sp>
      <p:sp>
        <p:nvSpPr>
          <p:cNvPr id="1876" name="Google Shape;1876;g28c1b0f9feb_0_1590"/>
          <p:cNvSpPr/>
          <p:nvPr/>
        </p:nvSpPr>
        <p:spPr>
          <a:xfrm>
            <a:off x="2329207" y="2400967"/>
            <a:ext cx="1718700" cy="339000"/>
          </a:xfrm>
          <a:prstGeom prst="rect">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SAVOLITINIB</a:t>
            </a:r>
            <a:endParaRPr/>
          </a:p>
        </p:txBody>
      </p:sp>
      <p:sp>
        <p:nvSpPr>
          <p:cNvPr id="1877" name="Google Shape;1877;g28c1b0f9feb_0_1590"/>
          <p:cNvSpPr/>
          <p:nvPr/>
        </p:nvSpPr>
        <p:spPr>
          <a:xfrm>
            <a:off x="4132414" y="1728807"/>
            <a:ext cx="696600" cy="432600"/>
          </a:xfrm>
          <a:prstGeom prst="rightArrow">
            <a:avLst>
              <a:gd fmla="val 50000" name="adj1"/>
              <a:gd fmla="val 50000" name="adj2"/>
            </a:avLst>
          </a:prstGeom>
          <a:solidFill>
            <a:schemeClr val="dk1"/>
          </a:solidFill>
          <a:ln cap="flat" cmpd="sng" w="25400">
            <a:solidFill>
              <a:srgbClr val="88A3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1878" name="Google Shape;1878;g28c1b0f9feb_0_1590"/>
          <p:cNvSpPr txBox="1"/>
          <p:nvPr/>
        </p:nvSpPr>
        <p:spPr>
          <a:xfrm>
            <a:off x="30863" y="3698772"/>
            <a:ext cx="4248000" cy="585000"/>
          </a:xfrm>
          <a:prstGeom prst="rect">
            <a:avLst/>
          </a:prstGeom>
          <a:solidFill>
            <a:srgbClr val="00B0F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mPFS: Cabo: 9 (5.6-12.4); Sun: 5.6 (2.9-6.7)</a:t>
            </a:r>
            <a:endParaRPr/>
          </a:p>
          <a:p>
            <a:pPr indent="0" lvl="0" marL="0" marR="0" rtl="0" algn="l">
              <a:spcBef>
                <a:spcPts val="0"/>
              </a:spcBef>
              <a:spcAft>
                <a:spcPts val="0"/>
              </a:spcAft>
              <a:buNone/>
            </a:pPr>
            <a:r>
              <a:rPr lang="en-US" sz="1600">
                <a:solidFill>
                  <a:schemeClr val="dk1"/>
                </a:solidFill>
                <a:latin typeface="Arial"/>
                <a:ea typeface="Arial"/>
                <a:cs typeface="Arial"/>
                <a:sym typeface="Arial"/>
              </a:rPr>
              <a:t>ORR:  Cabozantinib: 23%;  Sun: 4%</a:t>
            </a:r>
            <a:endParaRPr/>
          </a:p>
        </p:txBody>
      </p:sp>
      <p:sp>
        <p:nvSpPr>
          <p:cNvPr id="1879" name="Google Shape;1879;g28c1b0f9feb_0_1590"/>
          <p:cNvSpPr txBox="1"/>
          <p:nvPr/>
        </p:nvSpPr>
        <p:spPr>
          <a:xfrm>
            <a:off x="6512313" y="4172751"/>
            <a:ext cx="2542500" cy="23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900">
                <a:solidFill>
                  <a:schemeClr val="dk1"/>
                </a:solidFill>
                <a:latin typeface="Arial"/>
                <a:ea typeface="Arial"/>
                <a:cs typeface="Arial"/>
                <a:sym typeface="Arial"/>
              </a:rPr>
              <a:t>Pal Sk Et Al. Lancet.  397. 10275:20-26 2021</a:t>
            </a:r>
            <a:endParaRPr/>
          </a:p>
        </p:txBody>
      </p:sp>
      <p:cxnSp>
        <p:nvCxnSpPr>
          <p:cNvPr id="1880" name="Google Shape;1880;g28c1b0f9feb_0_1590"/>
          <p:cNvCxnSpPr/>
          <p:nvPr/>
        </p:nvCxnSpPr>
        <p:spPr>
          <a:xfrm>
            <a:off x="2339110" y="1980377"/>
            <a:ext cx="1700700" cy="333300"/>
          </a:xfrm>
          <a:prstGeom prst="straightConnector1">
            <a:avLst/>
          </a:prstGeom>
          <a:solidFill>
            <a:schemeClr val="accent1"/>
          </a:solidFill>
          <a:ln cap="flat" cmpd="sng" w="76200">
            <a:solidFill>
              <a:srgbClr val="FF0000"/>
            </a:solidFill>
            <a:prstDash val="solid"/>
            <a:round/>
            <a:headEnd len="sm" w="sm" type="none"/>
            <a:tailEnd len="sm" w="sm" type="none"/>
          </a:ln>
        </p:spPr>
      </p:cxnSp>
      <p:cxnSp>
        <p:nvCxnSpPr>
          <p:cNvPr id="1881" name="Google Shape;1881;g28c1b0f9feb_0_1590"/>
          <p:cNvCxnSpPr/>
          <p:nvPr/>
        </p:nvCxnSpPr>
        <p:spPr>
          <a:xfrm flipH="1" rot="10800000">
            <a:off x="2338291" y="1974786"/>
            <a:ext cx="1701600" cy="327000"/>
          </a:xfrm>
          <a:prstGeom prst="straightConnector1">
            <a:avLst/>
          </a:prstGeom>
          <a:solidFill>
            <a:schemeClr val="accent1"/>
          </a:solidFill>
          <a:ln cap="flat" cmpd="sng" w="76200">
            <a:solidFill>
              <a:srgbClr val="FF0000"/>
            </a:solidFill>
            <a:prstDash val="solid"/>
            <a:round/>
            <a:headEnd len="sm" w="sm" type="none"/>
            <a:tailEnd len="sm" w="sm" type="none"/>
          </a:ln>
        </p:spPr>
      </p:cxnSp>
      <p:cxnSp>
        <p:nvCxnSpPr>
          <p:cNvPr id="1882" name="Google Shape;1882;g28c1b0f9feb_0_1590"/>
          <p:cNvCxnSpPr/>
          <p:nvPr/>
        </p:nvCxnSpPr>
        <p:spPr>
          <a:xfrm>
            <a:off x="2335394" y="2411556"/>
            <a:ext cx="1700700" cy="333300"/>
          </a:xfrm>
          <a:prstGeom prst="straightConnector1">
            <a:avLst/>
          </a:prstGeom>
          <a:solidFill>
            <a:schemeClr val="accent1"/>
          </a:solidFill>
          <a:ln cap="flat" cmpd="sng" w="76200">
            <a:solidFill>
              <a:srgbClr val="FF0000"/>
            </a:solidFill>
            <a:prstDash val="solid"/>
            <a:round/>
            <a:headEnd len="sm" w="sm" type="none"/>
            <a:tailEnd len="sm" w="sm" type="none"/>
          </a:ln>
        </p:spPr>
      </p:cxnSp>
      <p:cxnSp>
        <p:nvCxnSpPr>
          <p:cNvPr id="1883" name="Google Shape;1883;g28c1b0f9feb_0_1590"/>
          <p:cNvCxnSpPr/>
          <p:nvPr/>
        </p:nvCxnSpPr>
        <p:spPr>
          <a:xfrm flipH="1" rot="10800000">
            <a:off x="2334575" y="2405965"/>
            <a:ext cx="1701600" cy="327000"/>
          </a:xfrm>
          <a:prstGeom prst="straightConnector1">
            <a:avLst/>
          </a:prstGeom>
          <a:solidFill>
            <a:schemeClr val="accent1"/>
          </a:solidFill>
          <a:ln cap="flat" cmpd="sng" w="76200">
            <a:solidFill>
              <a:srgbClr val="FF0000"/>
            </a:solidFill>
            <a:prstDash val="solid"/>
            <a:round/>
            <a:headEnd len="sm" w="sm" type="none"/>
            <a:tailEnd len="sm" w="sm" type="none"/>
          </a:ln>
        </p:spPr>
      </p:cxnSp>
      <p:sp>
        <p:nvSpPr>
          <p:cNvPr id="1884" name="Google Shape;1884;g28c1b0f9feb_0_1590"/>
          <p:cNvSpPr txBox="1"/>
          <p:nvPr/>
        </p:nvSpPr>
        <p:spPr>
          <a:xfrm>
            <a:off x="786828" y="3149993"/>
            <a:ext cx="25782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Primary Endpoint: PFS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8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g28c1b0f9feb_0_1611"/>
          <p:cNvSpPr txBox="1"/>
          <p:nvPr>
            <p:ph type="title"/>
          </p:nvPr>
        </p:nvSpPr>
        <p:spPr>
          <a:xfrm>
            <a:off x="38666" y="-11888"/>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3200">
                <a:solidFill>
                  <a:srgbClr val="002E51"/>
                </a:solidFill>
              </a:rPr>
              <a:t>Lenvatinib +Pembro in non-ccRCC: Keynote B61</a:t>
            </a:r>
            <a:endParaRPr/>
          </a:p>
        </p:txBody>
      </p:sp>
      <p:pic>
        <p:nvPicPr>
          <p:cNvPr id="1890" name="Google Shape;1890;g28c1b0f9feb_0_1611"/>
          <p:cNvPicPr preferRelativeResize="0"/>
          <p:nvPr/>
        </p:nvPicPr>
        <p:blipFill rotWithShape="1">
          <a:blip r:embed="rId3">
            <a:alphaModFix/>
          </a:blip>
          <a:srcRect b="66109" l="0" r="51704" t="1487"/>
          <a:stretch/>
        </p:blipFill>
        <p:spPr>
          <a:xfrm>
            <a:off x="4572000" y="989236"/>
            <a:ext cx="4439798" cy="2887089"/>
          </a:xfrm>
          <a:prstGeom prst="rect">
            <a:avLst/>
          </a:prstGeom>
          <a:noFill/>
          <a:ln>
            <a:noFill/>
          </a:ln>
        </p:spPr>
      </p:pic>
      <p:sp>
        <p:nvSpPr>
          <p:cNvPr id="1891" name="Google Shape;1891;g28c1b0f9feb_0_1611"/>
          <p:cNvSpPr txBox="1"/>
          <p:nvPr/>
        </p:nvSpPr>
        <p:spPr>
          <a:xfrm>
            <a:off x="0" y="1014004"/>
            <a:ext cx="4439700" cy="2862900"/>
          </a:xfrm>
          <a:prstGeom prst="rect">
            <a:avLst/>
          </a:prstGeom>
          <a:solidFill>
            <a:srgbClr val="00B0F0"/>
          </a:solid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Phase 2 Trial</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Pembro + Lenvatinib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N: 158 pts:</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P:93; Chr: 29; Uncl: 21; Tr: 6; O: 9</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ORR: 49% (CR: 6%)</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P: 54%; Chr: 28%; Trl: 67%; </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U: 52%; Other: 56%</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Median PFS: 18 mos (95% CI: 16-NR)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Median OS: NR</a:t>
            </a:r>
            <a:endParaRPr/>
          </a:p>
          <a:p>
            <a:pPr indent="-285750" lvl="1" marL="742950" marR="0" rtl="0" algn="l">
              <a:spcBef>
                <a:spcPts val="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12 month survival rate: 82%</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g28c1b0f9feb_0_1617"/>
          <p:cNvSpPr txBox="1"/>
          <p:nvPr>
            <p:ph idx="1" type="body"/>
          </p:nvPr>
        </p:nvSpPr>
        <p:spPr>
          <a:xfrm>
            <a:off x="88132" y="958469"/>
            <a:ext cx="8857500" cy="3360000"/>
          </a:xfrm>
          <a:prstGeom prst="rect">
            <a:avLst/>
          </a:prstGeom>
          <a:solidFill>
            <a:srgbClr val="73FEFF"/>
          </a:solidFill>
          <a:ln>
            <a:noFill/>
          </a:ln>
        </p:spPr>
        <p:txBody>
          <a:bodyPr anchorCtr="0" anchor="t" bIns="45700" lIns="91425" spcFirstLastPara="1" rIns="91425" wrap="square" tIns="45700">
            <a:noAutofit/>
          </a:bodyPr>
          <a:lstStyle/>
          <a:p>
            <a:pPr indent="-342874" lvl="0" marL="342874" rtl="0" algn="just">
              <a:spcBef>
                <a:spcPts val="0"/>
              </a:spcBef>
              <a:spcAft>
                <a:spcPts val="0"/>
              </a:spcAft>
              <a:buClr>
                <a:schemeClr val="dk1"/>
              </a:buClr>
              <a:buSzPts val="2400"/>
              <a:buFont typeface="Arial"/>
              <a:buChar char="•"/>
            </a:pPr>
            <a:r>
              <a:rPr lang="en-US" sz="2400"/>
              <a:t>Patient decided to be treated</a:t>
            </a:r>
            <a:endParaRPr/>
          </a:p>
          <a:p>
            <a:pPr indent="-342874" lvl="0" marL="342874" rtl="0" algn="just">
              <a:spcBef>
                <a:spcPts val="480"/>
              </a:spcBef>
              <a:spcAft>
                <a:spcPts val="0"/>
              </a:spcAft>
              <a:buClr>
                <a:schemeClr val="dk1"/>
              </a:buClr>
              <a:buSzPts val="2400"/>
              <a:buFont typeface="Arial"/>
              <a:buChar char="•"/>
            </a:pPr>
            <a:r>
              <a:rPr lang="en-US" sz="2400"/>
              <a:t>Given h/o autoimmune disease, pt was treated with cabozantinib</a:t>
            </a:r>
            <a:endParaRPr/>
          </a:p>
          <a:p>
            <a:pPr indent="-285729" lvl="1" marL="742895" rtl="0" algn="just">
              <a:spcBef>
                <a:spcPts val="400"/>
              </a:spcBef>
              <a:spcAft>
                <a:spcPts val="0"/>
              </a:spcAft>
              <a:buClr>
                <a:schemeClr val="dk1"/>
              </a:buClr>
              <a:buSzPts val="2001"/>
              <a:buFont typeface="Arial"/>
              <a:buChar char="–"/>
            </a:pPr>
            <a:r>
              <a:rPr lang="en-US" sz="2001"/>
              <a:t>First follow up CT scan showed response in lung nodules and lymph nodes</a:t>
            </a:r>
            <a:endParaRPr/>
          </a:p>
          <a:p>
            <a:pPr indent="-285729" lvl="1" marL="742895" rtl="0" algn="just">
              <a:spcBef>
                <a:spcPts val="400"/>
              </a:spcBef>
              <a:spcAft>
                <a:spcPts val="0"/>
              </a:spcAft>
              <a:buClr>
                <a:schemeClr val="dk1"/>
              </a:buClr>
              <a:buSzPts val="2001"/>
              <a:buFont typeface="Arial"/>
              <a:buChar char="–"/>
            </a:pPr>
            <a:r>
              <a:rPr lang="en-US" sz="2001"/>
              <a:t>AEs from treatment: HTN (on 1 anti-HTN med), gr 1 hand-foot syndrome, treated with urea and clobetasol. </a:t>
            </a:r>
            <a:endParaRPr/>
          </a:p>
          <a:p>
            <a:pPr indent="-342874" lvl="0" marL="342874" rtl="0" algn="just">
              <a:spcBef>
                <a:spcPts val="480"/>
              </a:spcBef>
              <a:spcAft>
                <a:spcPts val="0"/>
              </a:spcAft>
              <a:buClr>
                <a:schemeClr val="dk1"/>
              </a:buClr>
              <a:buSzPts val="2400"/>
              <a:buFont typeface="Arial"/>
              <a:buChar char="•"/>
            </a:pPr>
            <a:r>
              <a:rPr lang="en-US" sz="2400"/>
              <a:t>Patient continues on cabozantinib for 9 months with dose reduction (40 mg per day). </a:t>
            </a:r>
            <a:endParaRPr/>
          </a:p>
        </p:txBody>
      </p:sp>
      <p:sp>
        <p:nvSpPr>
          <p:cNvPr id="1897" name="Google Shape;1897;g28c1b0f9feb_0_1617"/>
          <p:cNvSpPr txBox="1"/>
          <p:nvPr/>
        </p:nvSpPr>
        <p:spPr>
          <a:xfrm>
            <a:off x="0" y="127465"/>
            <a:ext cx="4494900" cy="6954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a:solidFill>
                  <a:srgbClr val="002E51"/>
                </a:solidFill>
                <a:latin typeface="Arial"/>
                <a:ea typeface="Arial"/>
                <a:cs typeface="Arial"/>
                <a:sym typeface="Arial"/>
              </a:rPr>
              <a:t>Case Presentation</a:t>
            </a:r>
            <a:endParaRPr b="1" i="0" sz="3600">
              <a:solidFill>
                <a:srgbClr val="002E5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1" name="Shape 1901"/>
        <p:cNvGrpSpPr/>
        <p:nvPr/>
      </p:nvGrpSpPr>
      <p:grpSpPr>
        <a:xfrm>
          <a:off x="0" y="0"/>
          <a:ext cx="0" cy="0"/>
          <a:chOff x="0" y="0"/>
          <a:chExt cx="0" cy="0"/>
        </a:xfrm>
      </p:grpSpPr>
      <p:sp>
        <p:nvSpPr>
          <p:cNvPr id="1902" name="Google Shape;1902;g28c1b0f9feb_0_1622"/>
          <p:cNvSpPr txBox="1"/>
          <p:nvPr>
            <p:ph type="title"/>
          </p:nvPr>
        </p:nvSpPr>
        <p:spPr>
          <a:xfrm>
            <a:off x="0" y="127465"/>
            <a:ext cx="4880400" cy="695400"/>
          </a:xfrm>
          <a:prstGeom prst="rect">
            <a:avLst/>
          </a:prstGeom>
          <a:solidFill>
            <a:srgbClr val="3BBAEB"/>
          </a:solid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Case Presentation 2</a:t>
            </a:r>
            <a:endParaRPr/>
          </a:p>
        </p:txBody>
      </p:sp>
      <p:sp>
        <p:nvSpPr>
          <p:cNvPr id="1903" name="Google Shape;1903;g28c1b0f9feb_0_1622"/>
          <p:cNvSpPr txBox="1"/>
          <p:nvPr>
            <p:ph idx="1" type="body"/>
          </p:nvPr>
        </p:nvSpPr>
        <p:spPr>
          <a:xfrm>
            <a:off x="210217" y="1027632"/>
            <a:ext cx="8723700" cy="3247200"/>
          </a:xfrm>
          <a:prstGeom prst="rect">
            <a:avLst/>
          </a:prstGeom>
          <a:solidFill>
            <a:srgbClr val="73FE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000"/>
              <a:buFont typeface="Arial"/>
              <a:buChar char="•"/>
            </a:pPr>
            <a:r>
              <a:rPr lang="en-US" sz="2000"/>
              <a:t>40 y.o. caucasian female with history of left flank pain and proteinuria. </a:t>
            </a:r>
            <a:endParaRPr/>
          </a:p>
          <a:p>
            <a:pPr indent="-342874" lvl="0" marL="342874" rtl="0" algn="l">
              <a:spcBef>
                <a:spcPts val="400"/>
              </a:spcBef>
              <a:spcAft>
                <a:spcPts val="0"/>
              </a:spcAft>
              <a:buClr>
                <a:schemeClr val="dk1"/>
              </a:buClr>
              <a:buSzPts val="2000"/>
              <a:buFont typeface="Arial"/>
              <a:buChar char="•"/>
            </a:pPr>
            <a:r>
              <a:rPr lang="en-US" sz="2000"/>
              <a:t>Workup revealed  8 cm right renal mass, c/w RCC and uterine leiomyoma (benign)</a:t>
            </a:r>
            <a:endParaRPr/>
          </a:p>
          <a:p>
            <a:pPr indent="-342874" lvl="0" marL="342874" rtl="0" algn="l">
              <a:spcBef>
                <a:spcPts val="400"/>
              </a:spcBef>
              <a:spcAft>
                <a:spcPts val="0"/>
              </a:spcAft>
              <a:buClr>
                <a:schemeClr val="dk1"/>
              </a:buClr>
              <a:buSzPts val="2000"/>
              <a:buFont typeface="Arial"/>
              <a:buChar char="•"/>
            </a:pPr>
            <a:r>
              <a:rPr lang="en-US" sz="2000"/>
              <a:t>Underwent robotic left nephrectomy</a:t>
            </a:r>
            <a:endParaRPr/>
          </a:p>
          <a:p>
            <a:pPr indent="-342874" lvl="0" marL="342874" rtl="0" algn="l">
              <a:spcBef>
                <a:spcPts val="400"/>
              </a:spcBef>
              <a:spcAft>
                <a:spcPts val="0"/>
              </a:spcAft>
              <a:buClr>
                <a:schemeClr val="dk1"/>
              </a:buClr>
              <a:buSzPts val="2000"/>
              <a:buFont typeface="Arial"/>
              <a:buChar char="•"/>
            </a:pPr>
            <a:r>
              <a:rPr lang="en-US" sz="2000"/>
              <a:t>Pathology: Papillary non-type 1 (type 2 in older classification) RCC. ISUP Gr 4. pT3a. Genomic profiling: FH deficient RCC. </a:t>
            </a:r>
            <a:endParaRPr/>
          </a:p>
          <a:p>
            <a:pPr indent="-342874" lvl="0" marL="342874" rtl="0" algn="l">
              <a:spcBef>
                <a:spcPts val="400"/>
              </a:spcBef>
              <a:spcAft>
                <a:spcPts val="0"/>
              </a:spcAft>
              <a:buClr>
                <a:schemeClr val="dk1"/>
              </a:buClr>
              <a:buSzPts val="2000"/>
              <a:buFont typeface="Arial"/>
              <a:buChar char="•"/>
            </a:pPr>
            <a:r>
              <a:rPr lang="en-US" sz="2000"/>
              <a:t>At 14 months follow up, pt presented with back pain and weight loss. </a:t>
            </a:r>
            <a:endParaRPr/>
          </a:p>
          <a:p>
            <a:pPr indent="-342874" lvl="0" marL="342874" rtl="0" algn="l">
              <a:spcBef>
                <a:spcPts val="400"/>
              </a:spcBef>
              <a:spcAft>
                <a:spcPts val="0"/>
              </a:spcAft>
              <a:buClr>
                <a:schemeClr val="dk1"/>
              </a:buClr>
              <a:buSzPts val="2000"/>
              <a:buFont typeface="Arial"/>
              <a:buChar char="•"/>
            </a:pPr>
            <a:r>
              <a:rPr lang="en-US" sz="2000"/>
              <a:t>Imaging studies show multiple liver mets and sacral bone metastasis. </a:t>
            </a:r>
            <a:r>
              <a:rPr lang="en-US" sz="1601"/>
              <a:t>Biopsy of Med. LAD: Metastatic Papillary non-type 1 RCC, c/w renal primary</a:t>
            </a:r>
            <a:endParaRPr/>
          </a:p>
          <a:p>
            <a:pPr indent="-184066" lvl="1" marL="742895" rtl="0" algn="l">
              <a:spcBef>
                <a:spcPts val="320"/>
              </a:spcBef>
              <a:spcAft>
                <a:spcPts val="0"/>
              </a:spcAft>
              <a:buClr>
                <a:schemeClr val="dk1"/>
              </a:buClr>
              <a:buSzPts val="1601"/>
              <a:buFont typeface="Arial"/>
              <a:buNone/>
            </a:pPr>
            <a:r>
              <a:t/>
            </a:r>
            <a:endParaRPr sz="1601"/>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7" name="Shape 1907"/>
        <p:cNvGrpSpPr/>
        <p:nvPr/>
      </p:nvGrpSpPr>
      <p:grpSpPr>
        <a:xfrm>
          <a:off x="0" y="0"/>
          <a:ext cx="0" cy="0"/>
          <a:chOff x="0" y="0"/>
          <a:chExt cx="0" cy="0"/>
        </a:xfrm>
      </p:grpSpPr>
      <p:sp>
        <p:nvSpPr>
          <p:cNvPr id="1908" name="Google Shape;1908;g28c1b0f9feb_0_1627"/>
          <p:cNvSpPr txBox="1"/>
          <p:nvPr>
            <p:ph idx="1" type="body"/>
          </p:nvPr>
        </p:nvSpPr>
        <p:spPr>
          <a:xfrm>
            <a:off x="385590" y="1242471"/>
            <a:ext cx="8372700" cy="2966100"/>
          </a:xfrm>
          <a:prstGeom prst="rect">
            <a:avLst/>
          </a:prstGeom>
          <a:solidFill>
            <a:srgbClr val="73FEFF"/>
          </a:solid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000"/>
              <a:buFont typeface="Arial"/>
              <a:buNone/>
            </a:pPr>
            <a:r>
              <a:rPr lang="en-US" sz="2000">
                <a:latin typeface="Arial"/>
                <a:ea typeface="Arial"/>
                <a:cs typeface="Arial"/>
                <a:sym typeface="Arial"/>
              </a:rPr>
              <a:t>HLRCC: Hereditary (autosomal dominant) cancer syndrome </a:t>
            </a:r>
            <a:r>
              <a:rPr b="0" i="0" lang="en-US" sz="2000">
                <a:solidFill>
                  <a:srgbClr val="000000"/>
                </a:solidFill>
                <a:latin typeface="Arial"/>
                <a:ea typeface="Arial"/>
                <a:cs typeface="Arial"/>
                <a:sym typeface="Arial"/>
              </a:rPr>
              <a:t>associated with a type 2 (non-type 1) papillary RCC (pRCC) variant. </a:t>
            </a:r>
            <a:endParaRPr/>
          </a:p>
          <a:p>
            <a:pPr indent="-285729" lvl="1" marL="742895" rtl="0" algn="l">
              <a:spcBef>
                <a:spcPts val="36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HLRCC is caused by germline mutations in the gene for the Krebs cycle enzyme fumarate hydratase (FH). </a:t>
            </a:r>
            <a:endParaRPr/>
          </a:p>
          <a:p>
            <a:pPr indent="-285729" lvl="1" marL="742895" rtl="0" algn="l">
              <a:spcBef>
                <a:spcPts val="36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FH inactivation results in VHL-independent upregulation of hypoxia inducible factor, a reliance on aerobic glycolysis, and activation of the NRF2 pathway.</a:t>
            </a:r>
            <a:endParaRPr/>
          </a:p>
          <a:p>
            <a:pPr indent="-285729" lvl="1" marL="742895" rtl="0" algn="l">
              <a:spcBef>
                <a:spcPts val="360"/>
              </a:spcBef>
              <a:spcAft>
                <a:spcPts val="0"/>
              </a:spcAft>
              <a:buClr>
                <a:srgbClr val="000000"/>
              </a:buClr>
              <a:buSzPts val="1800"/>
              <a:buFont typeface="Arial"/>
              <a:buChar char="–"/>
            </a:pPr>
            <a:r>
              <a:rPr lang="en-US" sz="1800">
                <a:solidFill>
                  <a:srgbClr val="000000"/>
                </a:solidFill>
                <a:latin typeface="Arial"/>
                <a:ea typeface="Arial"/>
                <a:cs typeface="Arial"/>
                <a:sym typeface="Arial"/>
              </a:rPr>
              <a:t>Some of these</a:t>
            </a:r>
            <a:r>
              <a:rPr b="0" i="0" lang="en-US" sz="1800">
                <a:solidFill>
                  <a:srgbClr val="000000"/>
                </a:solidFill>
                <a:latin typeface="Arial"/>
                <a:ea typeface="Arial"/>
                <a:cs typeface="Arial"/>
                <a:sym typeface="Arial"/>
              </a:rPr>
              <a:t> features are also shared by some sporadic pRCC tumors. </a:t>
            </a:r>
            <a:endParaRPr/>
          </a:p>
          <a:p>
            <a:pPr indent="-285729" lvl="1" marL="742895" rtl="0" algn="l">
              <a:spcBef>
                <a:spcPts val="360"/>
              </a:spcBef>
              <a:spcAft>
                <a:spcPts val="0"/>
              </a:spcAft>
              <a:buClr>
                <a:srgbClr val="000000"/>
              </a:buClr>
              <a:buSzPts val="1800"/>
              <a:buFont typeface="Arial"/>
              <a:buChar char="–"/>
            </a:pPr>
            <a:r>
              <a:rPr lang="en-US" sz="1800">
                <a:solidFill>
                  <a:srgbClr val="000000"/>
                </a:solidFill>
                <a:latin typeface="Arial"/>
                <a:ea typeface="Arial"/>
                <a:cs typeface="Arial"/>
                <a:sym typeface="Arial"/>
              </a:rPr>
              <a:t>Aggressive tumor behavior and poor prognosis</a:t>
            </a:r>
            <a:endParaRPr sz="1800">
              <a:latin typeface="Arial"/>
              <a:ea typeface="Arial"/>
              <a:cs typeface="Arial"/>
              <a:sym typeface="Arial"/>
            </a:endParaRPr>
          </a:p>
        </p:txBody>
      </p:sp>
      <p:sp>
        <p:nvSpPr>
          <p:cNvPr id="1909" name="Google Shape;1909;g28c1b0f9feb_0_1627"/>
          <p:cNvSpPr txBox="1"/>
          <p:nvPr/>
        </p:nvSpPr>
        <p:spPr>
          <a:xfrm>
            <a:off x="385590" y="105430"/>
            <a:ext cx="8372700" cy="9963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US" sz="3200">
                <a:solidFill>
                  <a:srgbClr val="002E51"/>
                </a:solidFill>
                <a:latin typeface="Arial"/>
                <a:ea typeface="Arial"/>
                <a:cs typeface="Arial"/>
                <a:sym typeface="Arial"/>
              </a:rPr>
              <a:t>Hereditary Leiomyomatosis and Renal Cell Carcinoma (HLRCC</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sp>
        <p:nvSpPr>
          <p:cNvPr id="1914" name="Google Shape;1914;g28c1b0f9feb_0_1632"/>
          <p:cNvSpPr txBox="1"/>
          <p:nvPr>
            <p:ph idx="1" type="body"/>
          </p:nvPr>
        </p:nvSpPr>
        <p:spPr>
          <a:xfrm>
            <a:off x="325894" y="950514"/>
            <a:ext cx="8492100" cy="3247200"/>
          </a:xfrm>
          <a:prstGeom prst="rect">
            <a:avLst/>
          </a:prstGeom>
          <a:solidFill>
            <a:srgbClr val="00FD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000"/>
              <a:buFont typeface="Arial"/>
              <a:buChar char="•"/>
            </a:pPr>
            <a:r>
              <a:rPr lang="en-US" sz="2000"/>
              <a:t>Phase 2 Study: 83 pts (43=HLRCC, 40=sporadic pRCC). </a:t>
            </a:r>
            <a:endParaRPr/>
          </a:p>
          <a:p>
            <a:pPr indent="-285729" lvl="1" marL="742895" rtl="0" algn="l">
              <a:spcBef>
                <a:spcPts val="360"/>
              </a:spcBef>
              <a:spcAft>
                <a:spcPts val="0"/>
              </a:spcAft>
              <a:buClr>
                <a:schemeClr val="dk1"/>
              </a:buClr>
              <a:buSzPts val="1800"/>
              <a:buFont typeface="Arial"/>
              <a:buChar char="–"/>
            </a:pPr>
            <a:r>
              <a:rPr lang="en-US" sz="1800"/>
              <a:t>Bevacizumab 10mg/kg q 2 weeks + Erlotinib 150 mg PO daily</a:t>
            </a:r>
            <a:endParaRPr/>
          </a:p>
          <a:p>
            <a:pPr indent="-342874" lvl="0" marL="342874" rtl="0" algn="l">
              <a:spcBef>
                <a:spcPts val="400"/>
              </a:spcBef>
              <a:spcAft>
                <a:spcPts val="0"/>
              </a:spcAft>
              <a:buClr>
                <a:schemeClr val="dk1"/>
              </a:buClr>
              <a:buSzPts val="2000"/>
              <a:buFont typeface="Arial"/>
              <a:buChar char="•"/>
            </a:pPr>
            <a:r>
              <a:rPr lang="en-US" sz="2000"/>
              <a:t>ORR (Primary endpoint): HLRCC: 72% (95% CI: 57-83).                                               Sporadic pRCC: 35% (95% CI: 22-51)</a:t>
            </a:r>
            <a:endParaRPr/>
          </a:p>
          <a:p>
            <a:pPr indent="-342874" lvl="0" marL="342874" rtl="0" algn="l">
              <a:spcBef>
                <a:spcPts val="400"/>
              </a:spcBef>
              <a:spcAft>
                <a:spcPts val="0"/>
              </a:spcAft>
              <a:buClr>
                <a:schemeClr val="dk1"/>
              </a:buClr>
              <a:buSzPts val="2000"/>
              <a:buFont typeface="Arial"/>
              <a:buChar char="•"/>
            </a:pPr>
            <a:r>
              <a:rPr lang="en-US" sz="2000"/>
              <a:t>mPFS (mos): HLRCC:  21.1 (95% CI: 15.6-26.6). Sporadic pRCC: 8.9 (95%CI: 5.5-18.3) </a:t>
            </a:r>
            <a:endParaRPr/>
          </a:p>
          <a:p>
            <a:pPr indent="-342874" lvl="0" marL="342874" rtl="0" algn="l">
              <a:spcBef>
                <a:spcPts val="400"/>
              </a:spcBef>
              <a:spcAft>
                <a:spcPts val="0"/>
              </a:spcAft>
              <a:buClr>
                <a:schemeClr val="dk1"/>
              </a:buClr>
              <a:buSzPts val="2000"/>
              <a:buFont typeface="Arial"/>
              <a:buChar char="•"/>
            </a:pPr>
            <a:r>
              <a:rPr lang="en-US" sz="2000"/>
              <a:t>mOS: HLRCC:  44.6 (95% CI: 32.7-NA). Sporadic pRCC: 18.2 (95%CI: 12.6-29.3)</a:t>
            </a:r>
            <a:endParaRPr/>
          </a:p>
          <a:p>
            <a:pPr indent="-342874" lvl="0" marL="342874" rtl="0" algn="l">
              <a:spcBef>
                <a:spcPts val="400"/>
              </a:spcBef>
              <a:spcAft>
                <a:spcPts val="0"/>
              </a:spcAft>
              <a:buClr>
                <a:schemeClr val="dk1"/>
              </a:buClr>
              <a:buSzPts val="2000"/>
              <a:buFont typeface="Arial"/>
              <a:buChar char="•"/>
            </a:pPr>
            <a:r>
              <a:rPr lang="en-US" sz="2000"/>
              <a:t>Most Common AEs: Rash, diarrhea proteinuria, dry skin.</a:t>
            </a:r>
            <a:r>
              <a:rPr lang="en-US" sz="1601"/>
              <a:t> </a:t>
            </a:r>
            <a:endParaRPr/>
          </a:p>
          <a:p>
            <a:pPr indent="-215874" lvl="0" marL="342874" rtl="0" algn="l">
              <a:spcBef>
                <a:spcPts val="400"/>
              </a:spcBef>
              <a:spcAft>
                <a:spcPts val="0"/>
              </a:spcAft>
              <a:buClr>
                <a:schemeClr val="dk1"/>
              </a:buClr>
              <a:buSzPts val="2000"/>
              <a:buFont typeface="Arial"/>
              <a:buNone/>
            </a:pPr>
            <a:r>
              <a:t/>
            </a:r>
            <a:endParaRPr sz="2000"/>
          </a:p>
          <a:p>
            <a:pPr indent="-215874" lvl="0" marL="342874" rtl="0" algn="l">
              <a:spcBef>
                <a:spcPts val="400"/>
              </a:spcBef>
              <a:spcAft>
                <a:spcPts val="0"/>
              </a:spcAft>
              <a:buClr>
                <a:schemeClr val="dk1"/>
              </a:buClr>
              <a:buSzPts val="2000"/>
              <a:buFont typeface="Arial"/>
              <a:buNone/>
            </a:pPr>
            <a:r>
              <a:t/>
            </a:r>
            <a:endParaRPr sz="2000"/>
          </a:p>
        </p:txBody>
      </p:sp>
      <p:sp>
        <p:nvSpPr>
          <p:cNvPr id="1915" name="Google Shape;1915;g28c1b0f9feb_0_1632"/>
          <p:cNvSpPr txBox="1"/>
          <p:nvPr/>
        </p:nvSpPr>
        <p:spPr>
          <a:xfrm>
            <a:off x="60592" y="96740"/>
            <a:ext cx="9022800" cy="6954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a:solidFill>
                  <a:srgbClr val="002E51"/>
                </a:solidFill>
                <a:latin typeface="Arial"/>
                <a:ea typeface="Arial"/>
                <a:cs typeface="Arial"/>
                <a:sym typeface="Arial"/>
              </a:rPr>
              <a:t>Erlotinib-Bevacitumab in pRCC/HLRCC</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9" name="Shape 1919"/>
        <p:cNvGrpSpPr/>
        <p:nvPr/>
      </p:nvGrpSpPr>
      <p:grpSpPr>
        <a:xfrm>
          <a:off x="0" y="0"/>
          <a:ext cx="0" cy="0"/>
          <a:chOff x="0" y="0"/>
          <a:chExt cx="0" cy="0"/>
        </a:xfrm>
      </p:grpSpPr>
      <p:sp>
        <p:nvSpPr>
          <p:cNvPr id="1920" name="Google Shape;1920;g28c1b0f9feb_0_1637"/>
          <p:cNvSpPr txBox="1"/>
          <p:nvPr>
            <p:ph idx="1" type="body"/>
          </p:nvPr>
        </p:nvSpPr>
        <p:spPr>
          <a:xfrm>
            <a:off x="187286" y="1005598"/>
            <a:ext cx="8769300" cy="3247200"/>
          </a:xfrm>
          <a:prstGeom prst="rect">
            <a:avLst/>
          </a:prstGeom>
          <a:solidFill>
            <a:srgbClr val="73FE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400"/>
              <a:buFont typeface="Arial"/>
              <a:buChar char="•"/>
            </a:pPr>
            <a:r>
              <a:rPr lang="en-US" sz="2400"/>
              <a:t>Patient wished to be treated and was started on bevacizumab and erlotinib</a:t>
            </a:r>
            <a:endParaRPr/>
          </a:p>
          <a:p>
            <a:pPr indent="-342874" lvl="0" marL="342874" rtl="0" algn="l">
              <a:spcBef>
                <a:spcPts val="480"/>
              </a:spcBef>
              <a:spcAft>
                <a:spcPts val="0"/>
              </a:spcAft>
              <a:buClr>
                <a:schemeClr val="dk1"/>
              </a:buClr>
              <a:buSzPts val="2400"/>
              <a:buFont typeface="Arial"/>
              <a:buChar char="•"/>
            </a:pPr>
            <a:r>
              <a:rPr lang="en-US" sz="2400"/>
              <a:t>Patient had an excellent response at the 2 month scan, with more than 30% reduction in her disease bulk. </a:t>
            </a:r>
            <a:endParaRPr/>
          </a:p>
          <a:p>
            <a:pPr indent="-285729" lvl="1" marL="742895" rtl="0" algn="l">
              <a:spcBef>
                <a:spcPts val="400"/>
              </a:spcBef>
              <a:spcAft>
                <a:spcPts val="0"/>
              </a:spcAft>
              <a:buClr>
                <a:schemeClr val="dk1"/>
              </a:buClr>
              <a:buSzPts val="2001"/>
              <a:buFont typeface="Arial"/>
              <a:buChar char="–"/>
            </a:pPr>
            <a:r>
              <a:rPr lang="en-US" sz="2001"/>
              <a:t>AEs: Rash, mild diarrhea, HTN (controlled with anti HTN meds)</a:t>
            </a:r>
            <a:endParaRPr/>
          </a:p>
          <a:p>
            <a:pPr indent="-342874" lvl="0" marL="342874" rtl="0" algn="l">
              <a:spcBef>
                <a:spcPts val="480"/>
              </a:spcBef>
              <a:spcAft>
                <a:spcPts val="0"/>
              </a:spcAft>
              <a:buClr>
                <a:schemeClr val="dk1"/>
              </a:buClr>
              <a:buSzPts val="2400"/>
              <a:buFont typeface="Arial"/>
              <a:buChar char="•"/>
            </a:pPr>
            <a:r>
              <a:rPr lang="en-US" sz="2400"/>
              <a:t>Pt continued on treatment past one year, with dose reductions on erlotinib, due to intolerable skin rash.</a:t>
            </a:r>
            <a:endParaRPr/>
          </a:p>
        </p:txBody>
      </p:sp>
      <p:sp>
        <p:nvSpPr>
          <p:cNvPr id="1921" name="Google Shape;1921;g28c1b0f9feb_0_1637"/>
          <p:cNvSpPr txBox="1"/>
          <p:nvPr/>
        </p:nvSpPr>
        <p:spPr>
          <a:xfrm>
            <a:off x="176272" y="127465"/>
            <a:ext cx="4880400" cy="6954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a:solidFill>
                  <a:srgbClr val="002E51"/>
                </a:solidFill>
                <a:latin typeface="Arial"/>
                <a:ea typeface="Arial"/>
                <a:cs typeface="Arial"/>
                <a:sym typeface="Arial"/>
              </a:rPr>
              <a:t>Case Presentation 2</a:t>
            </a:r>
            <a:endParaRPr b="1" i="0" sz="3600">
              <a:solidFill>
                <a:srgbClr val="002E5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FDFF"/>
        </a:solidFill>
      </p:bgPr>
    </p:bg>
    <p:spTree>
      <p:nvGrpSpPr>
        <p:cNvPr id="1925" name="Shape 1925"/>
        <p:cNvGrpSpPr/>
        <p:nvPr/>
      </p:nvGrpSpPr>
      <p:grpSpPr>
        <a:xfrm>
          <a:off x="0" y="0"/>
          <a:ext cx="0" cy="0"/>
          <a:chOff x="0" y="0"/>
          <a:chExt cx="0" cy="0"/>
        </a:xfrm>
      </p:grpSpPr>
      <p:sp>
        <p:nvSpPr>
          <p:cNvPr id="1926" name="Google Shape;1926;g28c1b0f9feb_0_1642"/>
          <p:cNvSpPr txBox="1"/>
          <p:nvPr>
            <p:ph idx="1" type="body"/>
          </p:nvPr>
        </p:nvSpPr>
        <p:spPr>
          <a:xfrm>
            <a:off x="667901" y="947451"/>
            <a:ext cx="7874400" cy="3371100"/>
          </a:xfrm>
          <a:prstGeom prst="rect">
            <a:avLst/>
          </a:prstGeom>
          <a:solidFill>
            <a:srgbClr val="00FDFF"/>
          </a:solid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400"/>
              <a:buFont typeface="Arial"/>
              <a:buChar char="•"/>
            </a:pPr>
            <a:r>
              <a:rPr lang="en-US"/>
              <a:t>The treatment landscape for non ccRCC is evolving</a:t>
            </a:r>
            <a:endParaRPr/>
          </a:p>
          <a:p>
            <a:pPr indent="-342874" lvl="0" marL="342874" rtl="0" algn="l">
              <a:spcBef>
                <a:spcPts val="480"/>
              </a:spcBef>
              <a:spcAft>
                <a:spcPts val="0"/>
              </a:spcAft>
              <a:buClr>
                <a:schemeClr val="dk1"/>
              </a:buClr>
              <a:buSzPts val="2400"/>
              <a:buFont typeface="Arial"/>
              <a:buChar char="•"/>
            </a:pPr>
            <a:r>
              <a:rPr lang="en-US"/>
              <a:t>More NCCN treatment options</a:t>
            </a:r>
            <a:endParaRPr/>
          </a:p>
          <a:p>
            <a:pPr indent="-285729" lvl="1" marL="742895" rtl="0" algn="l">
              <a:spcBef>
                <a:spcPts val="400"/>
              </a:spcBef>
              <a:spcAft>
                <a:spcPts val="0"/>
              </a:spcAft>
              <a:buClr>
                <a:schemeClr val="dk1"/>
              </a:buClr>
              <a:buSzPts val="2000"/>
              <a:buFont typeface="Arial"/>
              <a:buChar char="–"/>
            </a:pPr>
            <a:r>
              <a:rPr lang="en-US"/>
              <a:t>CLINICAL TRIALS PREFERRED </a:t>
            </a:r>
            <a:endParaRPr/>
          </a:p>
          <a:p>
            <a:pPr indent="-285729" lvl="1" marL="742895" rtl="0" algn="l">
              <a:spcBef>
                <a:spcPts val="400"/>
              </a:spcBef>
              <a:spcAft>
                <a:spcPts val="0"/>
              </a:spcAft>
              <a:buClr>
                <a:schemeClr val="dk1"/>
              </a:buClr>
              <a:buSzPts val="2000"/>
              <a:buFont typeface="Arial"/>
              <a:buChar char="–"/>
            </a:pPr>
            <a:r>
              <a:rPr lang="en-US"/>
              <a:t>Cabo, IO/TKI combinations (Nivo-Cabo; Lenvatinib-Pembro</a:t>
            </a:r>
            <a:endParaRPr/>
          </a:p>
          <a:p>
            <a:pPr indent="-342874" lvl="0" marL="342874" rtl="0" algn="l">
              <a:spcBef>
                <a:spcPts val="480"/>
              </a:spcBef>
              <a:spcAft>
                <a:spcPts val="0"/>
              </a:spcAft>
              <a:buClr>
                <a:schemeClr val="dk1"/>
              </a:buClr>
              <a:buSzPts val="2400"/>
              <a:buFont typeface="Arial"/>
              <a:buChar char="•"/>
            </a:pPr>
            <a:r>
              <a:rPr lang="en-US"/>
              <a:t>Papillary RCC is a heterogeneous disease</a:t>
            </a:r>
            <a:endParaRPr/>
          </a:p>
          <a:p>
            <a:pPr indent="-285729" lvl="1" marL="742895" rtl="0" algn="l">
              <a:spcBef>
                <a:spcPts val="400"/>
              </a:spcBef>
              <a:spcAft>
                <a:spcPts val="0"/>
              </a:spcAft>
              <a:buClr>
                <a:schemeClr val="dk1"/>
              </a:buClr>
              <a:buSzPts val="2000"/>
              <a:buFont typeface="Arial"/>
              <a:buChar char="–"/>
            </a:pPr>
            <a:r>
              <a:rPr lang="en-US"/>
              <a:t>Many subtypes, type 1 and non-type 1</a:t>
            </a:r>
            <a:endParaRPr/>
          </a:p>
          <a:p>
            <a:pPr indent="-285729" lvl="1" marL="742895" rtl="0" algn="l">
              <a:spcBef>
                <a:spcPts val="400"/>
              </a:spcBef>
              <a:spcAft>
                <a:spcPts val="0"/>
              </a:spcAft>
              <a:buClr>
                <a:schemeClr val="dk1"/>
              </a:buClr>
              <a:buSzPts val="2000"/>
              <a:buFont typeface="Arial"/>
              <a:buChar char="–"/>
            </a:pPr>
            <a:r>
              <a:rPr lang="en-US"/>
              <a:t>Remember it can be part of a hereditary cancer syndrome (HLRCC), where good treatment options are available</a:t>
            </a:r>
            <a:endParaRPr/>
          </a:p>
        </p:txBody>
      </p:sp>
      <p:sp>
        <p:nvSpPr>
          <p:cNvPr id="1927" name="Google Shape;1927;g28c1b0f9feb_0_1642"/>
          <p:cNvSpPr txBox="1"/>
          <p:nvPr/>
        </p:nvSpPr>
        <p:spPr>
          <a:xfrm>
            <a:off x="2594472" y="149054"/>
            <a:ext cx="3955200" cy="695400"/>
          </a:xfrm>
          <a:prstGeom prst="rect">
            <a:avLst/>
          </a:prstGeom>
          <a:solidFill>
            <a:srgbClr val="3BBAEB"/>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US" sz="3600">
                <a:solidFill>
                  <a:srgbClr val="002E51"/>
                </a:solidFill>
                <a:latin typeface="Arial"/>
                <a:ea typeface="Arial"/>
                <a:cs typeface="Arial"/>
                <a:sym typeface="Arial"/>
              </a:rPr>
              <a:t>CONCLUSIONS</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1" name="Shape 1931"/>
        <p:cNvGrpSpPr/>
        <p:nvPr/>
      </p:nvGrpSpPr>
      <p:grpSpPr>
        <a:xfrm>
          <a:off x="0" y="0"/>
          <a:ext cx="0" cy="0"/>
          <a:chOff x="0" y="0"/>
          <a:chExt cx="0" cy="0"/>
        </a:xfrm>
      </p:grpSpPr>
      <p:sp>
        <p:nvSpPr>
          <p:cNvPr id="1932" name="Google Shape;1932;g28c1b0f9feb_0_1647"/>
          <p:cNvSpPr txBox="1"/>
          <p:nvPr>
            <p:ph type="title"/>
          </p:nvPr>
        </p:nvSpPr>
        <p:spPr>
          <a:xfrm>
            <a:off x="628650" y="1761917"/>
            <a:ext cx="7886700" cy="993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4800">
                <a:solidFill>
                  <a:schemeClr val="dk1"/>
                </a:solidFill>
              </a:rPr>
              <a:t>Thank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8c1b0f9feb_0_27"/>
          <p:cNvSpPr txBox="1"/>
          <p:nvPr>
            <p:ph type="title"/>
          </p:nvPr>
        </p:nvSpPr>
        <p:spPr>
          <a:xfrm>
            <a:off x="0" y="127465"/>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Treatment Intensification in mCSPC</a:t>
            </a:r>
            <a:endParaRPr b="1"/>
          </a:p>
        </p:txBody>
      </p:sp>
      <p:sp>
        <p:nvSpPr>
          <p:cNvPr id="439" name="Google Shape;439;g28c1b0f9feb_0_27"/>
          <p:cNvSpPr/>
          <p:nvPr/>
        </p:nvSpPr>
        <p:spPr>
          <a:xfrm>
            <a:off x="575733" y="2201334"/>
            <a:ext cx="7433700" cy="507900"/>
          </a:xfrm>
          <a:prstGeom prst="rightArrow">
            <a:avLst>
              <a:gd fmla="val 50000" name="adj1"/>
              <a:gd fmla="val 50000" name="adj2"/>
            </a:avLst>
          </a:prstGeom>
          <a:gradFill>
            <a:gsLst>
              <a:gs pos="0">
                <a:schemeClr val="accent5"/>
              </a:gs>
              <a:gs pos="74000">
                <a:srgbClr val="44969F">
                  <a:alpha val="30588"/>
                </a:srgbClr>
              </a:gs>
              <a:gs pos="100000">
                <a:srgbClr val="002060"/>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0" name="Google Shape;440;g28c1b0f9feb_0_27"/>
          <p:cNvSpPr/>
          <p:nvPr/>
        </p:nvSpPr>
        <p:spPr>
          <a:xfrm>
            <a:off x="762000" y="2319867"/>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1" name="Google Shape;441;g28c1b0f9feb_0_27"/>
          <p:cNvSpPr/>
          <p:nvPr/>
        </p:nvSpPr>
        <p:spPr>
          <a:xfrm>
            <a:off x="3132665" y="2319867"/>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2" name="Google Shape;442;g28c1b0f9feb_0_27"/>
          <p:cNvSpPr/>
          <p:nvPr/>
        </p:nvSpPr>
        <p:spPr>
          <a:xfrm>
            <a:off x="3962394" y="2320130"/>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3" name="Google Shape;443;g28c1b0f9feb_0_27"/>
          <p:cNvSpPr/>
          <p:nvPr/>
        </p:nvSpPr>
        <p:spPr>
          <a:xfrm>
            <a:off x="7044266" y="2319867"/>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4" name="Google Shape;444;g28c1b0f9feb_0_27"/>
          <p:cNvSpPr/>
          <p:nvPr/>
        </p:nvSpPr>
        <p:spPr>
          <a:xfrm>
            <a:off x="4758263" y="2320130"/>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5" name="Google Shape;445;g28c1b0f9feb_0_27"/>
          <p:cNvSpPr/>
          <p:nvPr/>
        </p:nvSpPr>
        <p:spPr>
          <a:xfrm>
            <a:off x="6197598" y="2319867"/>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6" name="Google Shape;446;g28c1b0f9feb_0_27"/>
          <p:cNvSpPr/>
          <p:nvPr/>
        </p:nvSpPr>
        <p:spPr>
          <a:xfrm>
            <a:off x="1608667" y="2303197"/>
            <a:ext cx="237000" cy="270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447" name="Google Shape;447;g28c1b0f9feb_0_27"/>
          <p:cNvSpPr txBox="1"/>
          <p:nvPr/>
        </p:nvSpPr>
        <p:spPr>
          <a:xfrm>
            <a:off x="560573" y="2540057"/>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2014</a:t>
            </a:r>
            <a:endParaRPr/>
          </a:p>
        </p:txBody>
      </p:sp>
      <p:sp>
        <p:nvSpPr>
          <p:cNvPr id="448" name="Google Shape;448;g28c1b0f9feb_0_27"/>
          <p:cNvSpPr txBox="1"/>
          <p:nvPr/>
        </p:nvSpPr>
        <p:spPr>
          <a:xfrm>
            <a:off x="3777906" y="2607875"/>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2018</a:t>
            </a:r>
            <a:endParaRPr/>
          </a:p>
        </p:txBody>
      </p:sp>
      <p:sp>
        <p:nvSpPr>
          <p:cNvPr id="449" name="Google Shape;449;g28c1b0f9feb_0_27"/>
          <p:cNvSpPr txBox="1"/>
          <p:nvPr/>
        </p:nvSpPr>
        <p:spPr>
          <a:xfrm>
            <a:off x="4534585" y="2624697"/>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2019</a:t>
            </a:r>
            <a:endParaRPr/>
          </a:p>
        </p:txBody>
      </p:sp>
      <p:sp>
        <p:nvSpPr>
          <p:cNvPr id="450" name="Google Shape;450;g28c1b0f9feb_0_27"/>
          <p:cNvSpPr txBox="1"/>
          <p:nvPr/>
        </p:nvSpPr>
        <p:spPr>
          <a:xfrm>
            <a:off x="5996170" y="2624697"/>
            <a:ext cx="639900" cy="338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2021</a:t>
            </a:r>
            <a:endParaRPr/>
          </a:p>
        </p:txBody>
      </p:sp>
      <p:sp>
        <p:nvSpPr>
          <p:cNvPr id="451" name="Google Shape;451;g28c1b0f9feb_0_27"/>
          <p:cNvSpPr txBox="1"/>
          <p:nvPr/>
        </p:nvSpPr>
        <p:spPr>
          <a:xfrm>
            <a:off x="6842839" y="2624697"/>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2022</a:t>
            </a:r>
            <a:endParaRPr/>
          </a:p>
        </p:txBody>
      </p:sp>
      <p:sp>
        <p:nvSpPr>
          <p:cNvPr id="452" name="Google Shape;452;g28c1b0f9feb_0_27"/>
          <p:cNvSpPr txBox="1"/>
          <p:nvPr/>
        </p:nvSpPr>
        <p:spPr>
          <a:xfrm>
            <a:off x="1437077" y="2540057"/>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2015</a:t>
            </a:r>
            <a:endParaRPr/>
          </a:p>
        </p:txBody>
      </p:sp>
      <p:sp>
        <p:nvSpPr>
          <p:cNvPr id="453" name="Google Shape;453;g28c1b0f9feb_0_27"/>
          <p:cNvSpPr txBox="1"/>
          <p:nvPr/>
        </p:nvSpPr>
        <p:spPr>
          <a:xfrm>
            <a:off x="2948178" y="2607764"/>
            <a:ext cx="6399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Arial"/>
                <a:ea typeface="Arial"/>
                <a:cs typeface="Arial"/>
                <a:sym typeface="Arial"/>
              </a:rPr>
              <a:t>2017</a:t>
            </a:r>
            <a:endParaRPr/>
          </a:p>
        </p:txBody>
      </p:sp>
      <p:sp>
        <p:nvSpPr>
          <p:cNvPr id="454" name="Google Shape;454;g28c1b0f9feb_0_27"/>
          <p:cNvSpPr txBox="1"/>
          <p:nvPr/>
        </p:nvSpPr>
        <p:spPr>
          <a:xfrm>
            <a:off x="209739" y="1525738"/>
            <a:ext cx="13416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CHAARTED</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Docetaxel + ADT</a:t>
            </a:r>
            <a:endParaRPr/>
          </a:p>
        </p:txBody>
      </p:sp>
      <p:sp>
        <p:nvSpPr>
          <p:cNvPr id="455" name="Google Shape;455;g28c1b0f9feb_0_27"/>
          <p:cNvSpPr txBox="1"/>
          <p:nvPr/>
        </p:nvSpPr>
        <p:spPr>
          <a:xfrm>
            <a:off x="1057654" y="805751"/>
            <a:ext cx="13416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STAMPEDE C</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Docetaxel + ADT</a:t>
            </a:r>
            <a:endParaRPr/>
          </a:p>
        </p:txBody>
      </p:sp>
      <p:sp>
        <p:nvSpPr>
          <p:cNvPr id="456" name="Google Shape;456;g28c1b0f9feb_0_27"/>
          <p:cNvSpPr txBox="1"/>
          <p:nvPr/>
        </p:nvSpPr>
        <p:spPr>
          <a:xfrm>
            <a:off x="2525104" y="3123934"/>
            <a:ext cx="14523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LATITUDE</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Abiraterone + ADT</a:t>
            </a:r>
            <a:endParaRPr/>
          </a:p>
        </p:txBody>
      </p:sp>
      <p:sp>
        <p:nvSpPr>
          <p:cNvPr id="457" name="Google Shape;457;g28c1b0f9feb_0_27"/>
          <p:cNvSpPr txBox="1"/>
          <p:nvPr/>
        </p:nvSpPr>
        <p:spPr>
          <a:xfrm>
            <a:off x="3371769" y="3769366"/>
            <a:ext cx="14523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STAMPEDE G</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Abiraterone + ADT</a:t>
            </a:r>
            <a:endParaRPr/>
          </a:p>
        </p:txBody>
      </p:sp>
      <p:sp>
        <p:nvSpPr>
          <p:cNvPr id="458" name="Google Shape;458;g28c1b0f9feb_0_27"/>
          <p:cNvSpPr txBox="1"/>
          <p:nvPr/>
        </p:nvSpPr>
        <p:spPr>
          <a:xfrm>
            <a:off x="4183461" y="1526204"/>
            <a:ext cx="15114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TITAN</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Apalutamide + ADT</a:t>
            </a:r>
            <a:endParaRPr/>
          </a:p>
        </p:txBody>
      </p:sp>
      <p:sp>
        <p:nvSpPr>
          <p:cNvPr id="459" name="Google Shape;459;g28c1b0f9feb_0_27"/>
          <p:cNvSpPr txBox="1"/>
          <p:nvPr/>
        </p:nvSpPr>
        <p:spPr>
          <a:xfrm>
            <a:off x="3067747" y="795772"/>
            <a:ext cx="15885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ARCHES</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Enzalutamide + ADT</a:t>
            </a:r>
            <a:endParaRPr/>
          </a:p>
        </p:txBody>
      </p:sp>
      <p:sp>
        <p:nvSpPr>
          <p:cNvPr id="460" name="Google Shape;460;g28c1b0f9feb_0_27"/>
          <p:cNvSpPr txBox="1"/>
          <p:nvPr/>
        </p:nvSpPr>
        <p:spPr>
          <a:xfrm>
            <a:off x="4995330" y="767716"/>
            <a:ext cx="15453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ENZAMET</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Docetaxel +</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Enzalutamide+ ADT</a:t>
            </a:r>
            <a:endParaRPr/>
          </a:p>
        </p:txBody>
      </p:sp>
      <p:sp>
        <p:nvSpPr>
          <p:cNvPr id="461" name="Google Shape;461;g28c1b0f9feb_0_27"/>
          <p:cNvSpPr txBox="1"/>
          <p:nvPr/>
        </p:nvSpPr>
        <p:spPr>
          <a:xfrm>
            <a:off x="5596578" y="3265786"/>
            <a:ext cx="14523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PEACE-1</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Docetaxel +</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Abiraterone + ADT</a:t>
            </a:r>
            <a:endParaRPr/>
          </a:p>
        </p:txBody>
      </p:sp>
      <p:sp>
        <p:nvSpPr>
          <p:cNvPr id="462" name="Google Shape;462;g28c1b0f9feb_0_27"/>
          <p:cNvSpPr txBox="1"/>
          <p:nvPr/>
        </p:nvSpPr>
        <p:spPr>
          <a:xfrm>
            <a:off x="6792408" y="1267720"/>
            <a:ext cx="1570800" cy="6465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200">
                <a:solidFill>
                  <a:schemeClr val="dk1"/>
                </a:solidFill>
                <a:latin typeface="Arial"/>
                <a:ea typeface="Arial"/>
                <a:cs typeface="Arial"/>
                <a:sym typeface="Arial"/>
              </a:rPr>
              <a:t>ARASENS</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Docetaxel + </a:t>
            </a:r>
            <a:endParaRPr/>
          </a:p>
          <a:p>
            <a:pPr indent="0" lvl="0" marL="0" marR="0" rtl="0" algn="ctr">
              <a:spcBef>
                <a:spcPts val="0"/>
              </a:spcBef>
              <a:spcAft>
                <a:spcPts val="0"/>
              </a:spcAft>
              <a:buNone/>
            </a:pPr>
            <a:r>
              <a:rPr lang="en-US" sz="1200">
                <a:solidFill>
                  <a:schemeClr val="dk1"/>
                </a:solidFill>
                <a:latin typeface="Arial"/>
                <a:ea typeface="Arial"/>
                <a:cs typeface="Arial"/>
                <a:sym typeface="Arial"/>
              </a:rPr>
              <a:t>Darolutamide + ADT</a:t>
            </a:r>
            <a:endParaRPr/>
          </a:p>
        </p:txBody>
      </p:sp>
      <p:cxnSp>
        <p:nvCxnSpPr>
          <p:cNvPr id="463" name="Google Shape;463;g28c1b0f9feb_0_27"/>
          <p:cNvCxnSpPr>
            <a:stCxn id="454" idx="2"/>
            <a:endCxn id="440" idx="0"/>
          </p:cNvCxnSpPr>
          <p:nvPr/>
        </p:nvCxnSpPr>
        <p:spPr>
          <a:xfrm>
            <a:off x="880539" y="1987438"/>
            <a:ext cx="0" cy="332400"/>
          </a:xfrm>
          <a:prstGeom prst="straightConnector1">
            <a:avLst/>
          </a:prstGeom>
          <a:noFill/>
          <a:ln cap="flat" cmpd="sng" w="9525">
            <a:solidFill>
              <a:schemeClr val="dk1"/>
            </a:solidFill>
            <a:prstDash val="solid"/>
            <a:round/>
            <a:headEnd len="sm" w="sm" type="none"/>
            <a:tailEnd len="sm" w="sm" type="none"/>
          </a:ln>
        </p:spPr>
      </p:cxnSp>
      <p:cxnSp>
        <p:nvCxnSpPr>
          <p:cNvPr id="464" name="Google Shape;464;g28c1b0f9feb_0_27"/>
          <p:cNvCxnSpPr>
            <a:stCxn id="455" idx="2"/>
            <a:endCxn id="446" idx="0"/>
          </p:cNvCxnSpPr>
          <p:nvPr/>
        </p:nvCxnSpPr>
        <p:spPr>
          <a:xfrm flipH="1">
            <a:off x="1727254" y="1267451"/>
            <a:ext cx="1200" cy="10356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65" name="Google Shape;465;g28c1b0f9feb_0_27"/>
          <p:cNvCxnSpPr>
            <a:stCxn id="456" idx="0"/>
            <a:endCxn id="441" idx="4"/>
          </p:cNvCxnSpPr>
          <p:nvPr/>
        </p:nvCxnSpPr>
        <p:spPr>
          <a:xfrm rot="10800000">
            <a:off x="3251254" y="2590834"/>
            <a:ext cx="0" cy="5331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66" name="Google Shape;466;g28c1b0f9feb_0_27"/>
          <p:cNvCxnSpPr>
            <a:stCxn id="442" idx="4"/>
          </p:cNvCxnSpPr>
          <p:nvPr/>
        </p:nvCxnSpPr>
        <p:spPr>
          <a:xfrm>
            <a:off x="4080894" y="2591030"/>
            <a:ext cx="16800" cy="13212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67" name="Google Shape;467;g28c1b0f9feb_0_27"/>
          <p:cNvCxnSpPr/>
          <p:nvPr/>
        </p:nvCxnSpPr>
        <p:spPr>
          <a:xfrm flipH="1">
            <a:off x="4995198" y="1414048"/>
            <a:ext cx="1202400" cy="1041300"/>
          </a:xfrm>
          <a:prstGeom prst="bentConnector3">
            <a:avLst>
              <a:gd fmla="val 37320" name="adj1"/>
            </a:avLst>
          </a:prstGeom>
          <a:solidFill>
            <a:schemeClr val="accent1"/>
          </a:solidFill>
          <a:ln cap="flat" cmpd="sng" w="9525">
            <a:solidFill>
              <a:schemeClr val="dk1"/>
            </a:solidFill>
            <a:prstDash val="solid"/>
            <a:round/>
            <a:headEnd len="sm" w="sm" type="none"/>
            <a:tailEnd len="sm" w="sm" type="none"/>
          </a:ln>
        </p:spPr>
      </p:cxnSp>
      <p:cxnSp>
        <p:nvCxnSpPr>
          <p:cNvPr id="468" name="Google Shape;468;g28c1b0f9feb_0_27"/>
          <p:cNvCxnSpPr>
            <a:stCxn id="459" idx="2"/>
          </p:cNvCxnSpPr>
          <p:nvPr/>
        </p:nvCxnSpPr>
        <p:spPr>
          <a:xfrm>
            <a:off x="3861997" y="1257472"/>
            <a:ext cx="0" cy="896100"/>
          </a:xfrm>
          <a:prstGeom prst="straightConnector1">
            <a:avLst/>
          </a:prstGeom>
          <a:noFill/>
          <a:ln cap="flat" cmpd="sng" w="9525">
            <a:solidFill>
              <a:schemeClr val="dk1"/>
            </a:solidFill>
            <a:prstDash val="solid"/>
            <a:round/>
            <a:headEnd len="sm" w="sm" type="none"/>
            <a:tailEnd len="sm" w="sm" type="none"/>
          </a:ln>
        </p:spPr>
      </p:cxnSp>
      <p:cxnSp>
        <p:nvCxnSpPr>
          <p:cNvPr id="469" name="Google Shape;469;g28c1b0f9feb_0_27"/>
          <p:cNvCxnSpPr/>
          <p:nvPr/>
        </p:nvCxnSpPr>
        <p:spPr>
          <a:xfrm>
            <a:off x="3861971" y="2153635"/>
            <a:ext cx="992700" cy="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70" name="Google Shape;470;g28c1b0f9feb_0_27"/>
          <p:cNvCxnSpPr>
            <a:endCxn id="444" idx="0"/>
          </p:cNvCxnSpPr>
          <p:nvPr/>
        </p:nvCxnSpPr>
        <p:spPr>
          <a:xfrm>
            <a:off x="4876763" y="2153630"/>
            <a:ext cx="0" cy="1665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71" name="Google Shape;471;g28c1b0f9feb_0_27"/>
          <p:cNvCxnSpPr>
            <a:stCxn id="458" idx="2"/>
            <a:endCxn id="444" idx="7"/>
          </p:cNvCxnSpPr>
          <p:nvPr/>
        </p:nvCxnSpPr>
        <p:spPr>
          <a:xfrm>
            <a:off x="4939161" y="1987904"/>
            <a:ext cx="21300" cy="3720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72" name="Google Shape;472;g28c1b0f9feb_0_27"/>
          <p:cNvCxnSpPr>
            <a:endCxn id="443" idx="0"/>
          </p:cNvCxnSpPr>
          <p:nvPr/>
        </p:nvCxnSpPr>
        <p:spPr>
          <a:xfrm>
            <a:off x="7162766" y="1913967"/>
            <a:ext cx="0" cy="405900"/>
          </a:xfrm>
          <a:prstGeom prst="straightConnector1">
            <a:avLst/>
          </a:prstGeom>
          <a:solidFill>
            <a:schemeClr val="accent1"/>
          </a:solidFill>
          <a:ln cap="flat" cmpd="sng" w="9525">
            <a:solidFill>
              <a:schemeClr val="dk1"/>
            </a:solidFill>
            <a:prstDash val="solid"/>
            <a:round/>
            <a:headEnd len="sm" w="sm" type="none"/>
            <a:tailEnd len="sm" w="sm" type="none"/>
          </a:ln>
        </p:spPr>
      </p:cxnSp>
      <p:cxnSp>
        <p:nvCxnSpPr>
          <p:cNvPr id="473" name="Google Shape;473;g28c1b0f9feb_0_27"/>
          <p:cNvCxnSpPr>
            <a:stCxn id="461" idx="0"/>
            <a:endCxn id="445" idx="4"/>
          </p:cNvCxnSpPr>
          <p:nvPr/>
        </p:nvCxnSpPr>
        <p:spPr>
          <a:xfrm rot="10800000">
            <a:off x="6316128" y="2590786"/>
            <a:ext cx="6600" cy="675000"/>
          </a:xfrm>
          <a:prstGeom prst="straightConnector1">
            <a:avLst/>
          </a:prstGeom>
          <a:solidFill>
            <a:schemeClr val="accent1"/>
          </a:solidFill>
          <a:ln cap="flat" cmpd="sng" w="9525">
            <a:solidFill>
              <a:schemeClr val="dk1"/>
            </a:solidFill>
            <a:prstDash val="solid"/>
            <a:round/>
            <a:headEnd len="sm" w="sm" type="none"/>
            <a:tailEnd len="sm" w="sm" type="none"/>
          </a:ln>
        </p:spPr>
      </p:cxn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pic>
        <p:nvPicPr>
          <p:cNvPr descr="Calendar&#10;&#10;Description automatically generated" id="1938" name="Google Shape;1938;g28c1b0f9feb_0_1690"/>
          <p:cNvPicPr preferRelativeResize="0"/>
          <p:nvPr/>
        </p:nvPicPr>
        <p:blipFill rotWithShape="1">
          <a:blip r:embed="rId3">
            <a:alphaModFix/>
          </a:blip>
          <a:srcRect b="0" l="0" r="0" t="0"/>
          <a:stretch/>
        </p:blipFill>
        <p:spPr>
          <a:xfrm>
            <a:off x="7037" y="0"/>
            <a:ext cx="9129924" cy="5148263"/>
          </a:xfrm>
          <a:prstGeom prst="rect">
            <a:avLst/>
          </a:prstGeom>
          <a:noFill/>
          <a:ln>
            <a:noFill/>
          </a:ln>
        </p:spPr>
      </p:pic>
      <p:pic>
        <p:nvPicPr>
          <p:cNvPr descr="Graphical user interface&#10;&#10;Description automatically generated" id="1939" name="Google Shape;1939;g28c1b0f9feb_0_1690"/>
          <p:cNvPicPr preferRelativeResize="0"/>
          <p:nvPr/>
        </p:nvPicPr>
        <p:blipFill rotWithShape="1">
          <a:blip r:embed="rId4">
            <a:alphaModFix/>
          </a:blip>
          <a:srcRect b="0" l="0" r="0" t="0"/>
          <a:stretch/>
        </p:blipFill>
        <p:spPr>
          <a:xfrm>
            <a:off x="7037" y="0"/>
            <a:ext cx="9129924" cy="5148263"/>
          </a:xfrm>
          <a:prstGeom prst="rect">
            <a:avLst/>
          </a:prstGeom>
          <a:noFill/>
          <a:ln>
            <a:noFill/>
          </a:ln>
        </p:spPr>
      </p:pic>
      <p:pic>
        <p:nvPicPr>
          <p:cNvPr descr="A picture containing text&#10;&#10;Description automatically generated" id="1940" name="Google Shape;1940;g28c1b0f9feb_0_1690"/>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941" name="Google Shape;1941;g28c1b0f9feb_0_1690"/>
          <p:cNvPicPr preferRelativeResize="0"/>
          <p:nvPr/>
        </p:nvPicPr>
        <p:blipFill rotWithShape="1">
          <a:blip r:embed="rId6">
            <a:alphaModFix/>
          </a:blip>
          <a:srcRect b="0" l="0" r="0" t="0"/>
          <a:stretch/>
        </p:blipFill>
        <p:spPr>
          <a:xfrm>
            <a:off x="-1" y="0"/>
            <a:ext cx="9144002" cy="5148263"/>
          </a:xfrm>
          <a:prstGeom prst="rect">
            <a:avLst/>
          </a:prstGeom>
          <a:noFill/>
          <a:ln>
            <a:noFill/>
          </a:ln>
        </p:spPr>
      </p:pic>
      <p:pic>
        <p:nvPicPr>
          <p:cNvPr descr="Graphical user interface&#10;&#10;Description automatically generated with medium confidence" id="1942" name="Google Shape;1942;g28c1b0f9feb_0_1690"/>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943" name="Google Shape;1943;g28c1b0f9feb_0_1690"/>
          <p:cNvPicPr preferRelativeResize="0"/>
          <p:nvPr/>
        </p:nvPicPr>
        <p:blipFill rotWithShape="1">
          <a:blip r:embed="rId8">
            <a:alphaModFix/>
          </a:blip>
          <a:srcRect b="0" l="0" r="0" t="0"/>
          <a:stretch/>
        </p:blipFill>
        <p:spPr>
          <a:xfrm>
            <a:off x="7037" y="0"/>
            <a:ext cx="9129924" cy="5148263"/>
          </a:xfrm>
          <a:prstGeom prst="rect">
            <a:avLst/>
          </a:prstGeom>
          <a:noFill/>
          <a:ln>
            <a:noFill/>
          </a:ln>
        </p:spPr>
      </p:pic>
      <p:pic>
        <p:nvPicPr>
          <p:cNvPr descr="Graphical user interface&#10;&#10;Description automatically generated with medium confidence" id="1944" name="Google Shape;1944;g28c1b0f9feb_0_1690"/>
          <p:cNvPicPr preferRelativeResize="0"/>
          <p:nvPr/>
        </p:nvPicPr>
        <p:blipFill rotWithShape="1">
          <a:blip r:embed="rId9">
            <a:alphaModFix/>
          </a:blip>
          <a:srcRect b="0" l="0" r="0" t="0"/>
          <a:stretch/>
        </p:blipFill>
        <p:spPr>
          <a:xfrm>
            <a:off x="7037" y="91440"/>
            <a:ext cx="9129924" cy="5148263"/>
          </a:xfrm>
          <a:prstGeom prst="rect">
            <a:avLst/>
          </a:prstGeom>
          <a:noFill/>
          <a:ln>
            <a:noFill/>
          </a:ln>
        </p:spPr>
      </p:pic>
      <p:pic>
        <p:nvPicPr>
          <p:cNvPr descr="Graphical user interface&#10;&#10;Description automatically generated" id="1945" name="Google Shape;1945;g28c1b0f9feb_0_1690"/>
          <p:cNvPicPr preferRelativeResize="0"/>
          <p:nvPr/>
        </p:nvPicPr>
        <p:blipFill rotWithShape="1">
          <a:blip r:embed="rId10">
            <a:alphaModFix/>
          </a:blip>
          <a:srcRect b="0" l="0" r="0" t="0"/>
          <a:stretch/>
        </p:blipFill>
        <p:spPr>
          <a:xfrm>
            <a:off x="14075" y="12699"/>
            <a:ext cx="9129924" cy="5148263"/>
          </a:xfrm>
          <a:prstGeom prst="rect">
            <a:avLst/>
          </a:prstGeom>
          <a:noFill/>
          <a:ln>
            <a:noFill/>
          </a:ln>
        </p:spPr>
      </p:pic>
      <p:pic>
        <p:nvPicPr>
          <p:cNvPr descr="Graphical user interface, website&#10;&#10;Description automatically generated" id="1946" name="Google Shape;1946;g28c1b0f9feb_0_1690"/>
          <p:cNvPicPr preferRelativeResize="0"/>
          <p:nvPr/>
        </p:nvPicPr>
        <p:blipFill rotWithShape="1">
          <a:blip r:embed="rId11">
            <a:alphaModFix/>
          </a:blip>
          <a:srcRect b="0" l="0" r="0" t="0"/>
          <a:stretch/>
        </p:blipFill>
        <p:spPr>
          <a:xfrm>
            <a:off x="7037" y="0"/>
            <a:ext cx="9129924" cy="5148263"/>
          </a:xfrm>
          <a:prstGeom prst="rect">
            <a:avLst/>
          </a:prstGeom>
          <a:noFill/>
          <a:ln>
            <a:noFill/>
          </a:ln>
        </p:spPr>
      </p:pic>
      <p:sp>
        <p:nvSpPr>
          <p:cNvPr id="1947" name="Google Shape;1947;g28c1b0f9feb_0_1690"/>
          <p:cNvSpPr/>
          <p:nvPr/>
        </p:nvSpPr>
        <p:spPr>
          <a:xfrm>
            <a:off x="0" y="2586831"/>
            <a:ext cx="91299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1948" name="Google Shape;1948;g28c1b0f9feb_0_1690"/>
          <p:cNvSpPr/>
          <p:nvPr/>
        </p:nvSpPr>
        <p:spPr>
          <a:xfrm>
            <a:off x="14075" y="3073896"/>
            <a:ext cx="9129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1949" name="Google Shape;1949;g28c1b0f9feb_0_1690"/>
          <p:cNvPicPr preferRelativeResize="0"/>
          <p:nvPr/>
        </p:nvPicPr>
        <p:blipFill rotWithShape="1">
          <a:blip r:embed="rId12">
            <a:alphaModFix/>
          </a:blip>
          <a:srcRect b="0" l="0" r="0" t="0"/>
          <a:stretch/>
        </p:blipFill>
        <p:spPr>
          <a:xfrm>
            <a:off x="7001932" y="4274237"/>
            <a:ext cx="1845731" cy="738292"/>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g28c1b0f9feb_0_1706"/>
          <p:cNvSpPr txBox="1"/>
          <p:nvPr>
            <p:ph idx="1" type="subTitle"/>
          </p:nvPr>
        </p:nvSpPr>
        <p:spPr>
          <a:xfrm>
            <a:off x="960504" y="1320806"/>
            <a:ext cx="7184700" cy="2916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3767"/>
              </a:buClr>
              <a:buSzPts val="4800"/>
              <a:buFont typeface="Arial"/>
              <a:buNone/>
            </a:pPr>
            <a:r>
              <a:rPr b="1" lang="en-US" sz="4800">
                <a:solidFill>
                  <a:srgbClr val="003767"/>
                </a:solidFill>
                <a:latin typeface="Arial"/>
                <a:ea typeface="Arial"/>
                <a:cs typeface="Arial"/>
                <a:sym typeface="Arial"/>
              </a:rPr>
              <a:t>Question-and-Answer</a:t>
            </a:r>
            <a:endParaRPr sz="4800">
              <a:solidFill>
                <a:srgbClr val="002060"/>
              </a:solidFill>
              <a:latin typeface="Arial"/>
              <a:ea typeface="Arial"/>
              <a:cs typeface="Arial"/>
              <a:sym typeface="Arial"/>
            </a:endParaRPr>
          </a:p>
          <a:p>
            <a:pPr indent="0" lvl="0" marL="0" rtl="0" algn="ctr">
              <a:spcBef>
                <a:spcPts val="480"/>
              </a:spcBef>
              <a:spcAft>
                <a:spcPts val="0"/>
              </a:spcAft>
              <a:buClr>
                <a:schemeClr val="dk1"/>
              </a:buClr>
              <a:buSzPts val="2400"/>
              <a:buFont typeface="Arial"/>
              <a:buNone/>
            </a:pPr>
            <a:r>
              <a:t/>
            </a:r>
            <a:endParaRPr>
              <a:solidFill>
                <a:srgbClr val="002E51"/>
              </a:solidFi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g28c1b0f9feb_0_1710"/>
          <p:cNvSpPr txBox="1"/>
          <p:nvPr>
            <p:ph type="title"/>
          </p:nvPr>
        </p:nvSpPr>
        <p:spPr>
          <a:xfrm>
            <a:off x="0" y="127465"/>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3767"/>
                </a:solidFill>
              </a:rPr>
              <a:t>Thank You to Our Supporter:</a:t>
            </a:r>
            <a:endParaRPr b="1"/>
          </a:p>
        </p:txBody>
      </p:sp>
      <p:pic>
        <p:nvPicPr>
          <p:cNvPr descr="A blue and white logo&#10;&#10;Description automatically generated" id="1960" name="Google Shape;1960;g28c1b0f9feb_0_1710"/>
          <p:cNvPicPr preferRelativeResize="0"/>
          <p:nvPr/>
        </p:nvPicPr>
        <p:blipFill rotWithShape="1">
          <a:blip r:embed="rId3">
            <a:alphaModFix/>
          </a:blip>
          <a:srcRect b="0" l="0" r="0" t="0"/>
          <a:stretch/>
        </p:blipFill>
        <p:spPr>
          <a:xfrm>
            <a:off x="2389908" y="1439410"/>
            <a:ext cx="3657090" cy="1890983"/>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4" name="Shape 1964"/>
        <p:cNvGrpSpPr/>
        <p:nvPr/>
      </p:nvGrpSpPr>
      <p:grpSpPr>
        <a:xfrm>
          <a:off x="0" y="0"/>
          <a:ext cx="0" cy="0"/>
          <a:chOff x="0" y="0"/>
          <a:chExt cx="0" cy="0"/>
        </a:xfrm>
      </p:grpSpPr>
      <p:sp>
        <p:nvSpPr>
          <p:cNvPr id="1965" name="Google Shape;1965;g28c1b0f9feb_0_1715"/>
          <p:cNvSpPr txBox="1"/>
          <p:nvPr>
            <p:ph idx="1" type="subTitle"/>
          </p:nvPr>
        </p:nvSpPr>
        <p:spPr>
          <a:xfrm>
            <a:off x="1371600" y="1695242"/>
            <a:ext cx="6400800" cy="56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800"/>
              <a:buFont typeface="Arial"/>
              <a:buNone/>
            </a:pPr>
            <a:r>
              <a:rPr lang="en-US" sz="2800">
                <a:solidFill>
                  <a:srgbClr val="002E51"/>
                </a:solidFill>
              </a:rPr>
              <a:t>Thank you for coming!</a:t>
            </a:r>
            <a:endParaRPr/>
          </a:p>
        </p:txBody>
      </p:sp>
      <p:sp>
        <p:nvSpPr>
          <p:cNvPr id="1966" name="Google Shape;1966;g28c1b0f9feb_0_1715"/>
          <p:cNvSpPr txBox="1"/>
          <p:nvPr>
            <p:ph type="title"/>
          </p:nvPr>
        </p:nvSpPr>
        <p:spPr>
          <a:xfrm>
            <a:off x="0" y="891686"/>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i="1" lang="en-US" sz="4000"/>
              <a:t>Concluding Remarks</a:t>
            </a:r>
            <a:endParaRPr/>
          </a:p>
        </p:txBody>
      </p:sp>
      <p:pic>
        <p:nvPicPr>
          <p:cNvPr descr="A qr code with black squares&#10;&#10;Description automatically generated with low confidence" id="1967" name="Google Shape;1967;g28c1b0f9feb_0_1715"/>
          <p:cNvPicPr preferRelativeResize="0"/>
          <p:nvPr/>
        </p:nvPicPr>
        <p:blipFill rotWithShape="1">
          <a:blip r:embed="rId3">
            <a:alphaModFix/>
          </a:blip>
          <a:srcRect b="0" l="0" r="0" t="0"/>
          <a:stretch/>
        </p:blipFill>
        <p:spPr>
          <a:xfrm>
            <a:off x="2546596" y="2709331"/>
            <a:ext cx="1232439" cy="1232439"/>
          </a:xfrm>
          <a:prstGeom prst="rect">
            <a:avLst/>
          </a:prstGeom>
          <a:noFill/>
          <a:ln>
            <a:noFill/>
          </a:ln>
        </p:spPr>
      </p:pic>
      <p:sp>
        <p:nvSpPr>
          <p:cNvPr id="1968" name="Google Shape;1968;g28c1b0f9feb_0_1715"/>
          <p:cNvSpPr txBox="1"/>
          <p:nvPr/>
        </p:nvSpPr>
        <p:spPr>
          <a:xfrm>
            <a:off x="3913027" y="3149597"/>
            <a:ext cx="2894100" cy="73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2E51"/>
              </a:buClr>
              <a:buSzPts val="1600"/>
              <a:buFont typeface="Arial"/>
              <a:buNone/>
            </a:pPr>
            <a:r>
              <a:rPr b="0" i="0" lang="en-US" sz="1600" u="none" cap="none" strike="noStrike">
                <a:solidFill>
                  <a:srgbClr val="002E51"/>
                </a:solidFill>
                <a:latin typeface="Arial"/>
                <a:ea typeface="Arial"/>
                <a:cs typeface="Arial"/>
                <a:sym typeface="Arial"/>
              </a:rPr>
              <a:t>Please scan the QR code here to complete a brief survey about tonight's event.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g28c1b0f9feb_0_66"/>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CHAARTED: ADT + Docetaxel</a:t>
            </a:r>
            <a:endParaRPr/>
          </a:p>
        </p:txBody>
      </p:sp>
      <p:pic>
        <p:nvPicPr>
          <p:cNvPr id="480" name="Google Shape;480;g28c1b0f9feb_0_66"/>
          <p:cNvPicPr preferRelativeResize="0"/>
          <p:nvPr>
            <p:ph idx="1" type="body"/>
          </p:nvPr>
        </p:nvPicPr>
        <p:blipFill rotWithShape="1">
          <a:blip r:embed="rId3">
            <a:alphaModFix/>
          </a:blip>
          <a:srcRect b="65981" l="0" r="0" t="0"/>
          <a:stretch/>
        </p:blipFill>
        <p:spPr>
          <a:xfrm>
            <a:off x="2752349" y="1300184"/>
            <a:ext cx="3665400" cy="2886600"/>
          </a:xfrm>
          <a:prstGeom prst="rect">
            <a:avLst/>
          </a:prstGeom>
          <a:noFill/>
          <a:ln>
            <a:noFill/>
          </a:ln>
        </p:spPr>
      </p:pic>
      <p:sp>
        <p:nvSpPr>
          <p:cNvPr id="481" name="Google Shape;481;g28c1b0f9feb_0_66"/>
          <p:cNvSpPr txBox="1"/>
          <p:nvPr/>
        </p:nvSpPr>
        <p:spPr>
          <a:xfrm>
            <a:off x="655567" y="746075"/>
            <a:ext cx="7452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Docetaxel in addition to ADT improves OS in mHSPC</a:t>
            </a:r>
            <a:endParaRPr sz="2400">
              <a:solidFill>
                <a:schemeClr val="dk1"/>
              </a:solidFill>
              <a:latin typeface="Arial"/>
              <a:ea typeface="Arial"/>
              <a:cs typeface="Arial"/>
              <a:sym typeface="Arial"/>
            </a:endParaRPr>
          </a:p>
        </p:txBody>
      </p:sp>
      <p:sp>
        <p:nvSpPr>
          <p:cNvPr id="482" name="Google Shape;482;g28c1b0f9feb_0_66"/>
          <p:cNvSpPr txBox="1"/>
          <p:nvPr/>
        </p:nvSpPr>
        <p:spPr>
          <a:xfrm>
            <a:off x="7202202" y="4080931"/>
            <a:ext cx="1722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Sweeney et al. NEJM 2015</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28c1b0f9feb_0_74"/>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CHAARTED: ADT + Docetaxel</a:t>
            </a:r>
            <a:endParaRPr/>
          </a:p>
        </p:txBody>
      </p:sp>
      <p:pic>
        <p:nvPicPr>
          <p:cNvPr id="488" name="Google Shape;488;g28c1b0f9feb_0_74"/>
          <p:cNvPicPr preferRelativeResize="0"/>
          <p:nvPr/>
        </p:nvPicPr>
        <p:blipFill rotWithShape="1">
          <a:blip r:embed="rId3">
            <a:alphaModFix/>
          </a:blip>
          <a:srcRect b="0" l="0" r="0" t="66122"/>
          <a:stretch/>
        </p:blipFill>
        <p:spPr>
          <a:xfrm>
            <a:off x="4826002" y="1464072"/>
            <a:ext cx="3129237" cy="2453953"/>
          </a:xfrm>
          <a:prstGeom prst="rect">
            <a:avLst/>
          </a:prstGeom>
          <a:noFill/>
          <a:ln>
            <a:noFill/>
          </a:ln>
        </p:spPr>
      </p:pic>
      <p:pic>
        <p:nvPicPr>
          <p:cNvPr id="489" name="Google Shape;489;g28c1b0f9feb_0_74"/>
          <p:cNvPicPr preferRelativeResize="0"/>
          <p:nvPr/>
        </p:nvPicPr>
        <p:blipFill rotWithShape="1">
          <a:blip r:embed="rId3">
            <a:alphaModFix/>
          </a:blip>
          <a:srcRect b="32901" l="0" r="0" t="33220"/>
          <a:stretch/>
        </p:blipFill>
        <p:spPr>
          <a:xfrm>
            <a:off x="1422400" y="1448102"/>
            <a:ext cx="3149599" cy="2469923"/>
          </a:xfrm>
          <a:prstGeom prst="rect">
            <a:avLst/>
          </a:prstGeom>
          <a:noFill/>
          <a:ln>
            <a:noFill/>
          </a:ln>
        </p:spPr>
      </p:pic>
      <p:sp>
        <p:nvSpPr>
          <p:cNvPr id="490" name="Google Shape;490;g28c1b0f9feb_0_74"/>
          <p:cNvSpPr txBox="1"/>
          <p:nvPr/>
        </p:nvSpPr>
        <p:spPr>
          <a:xfrm>
            <a:off x="310256" y="768575"/>
            <a:ext cx="85236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Benefit of docetaxel is only significant in high volume disease</a:t>
            </a:r>
            <a:endParaRPr/>
          </a:p>
        </p:txBody>
      </p:sp>
      <p:sp>
        <p:nvSpPr>
          <p:cNvPr id="491" name="Google Shape;491;g28c1b0f9feb_0_74"/>
          <p:cNvSpPr txBox="1"/>
          <p:nvPr/>
        </p:nvSpPr>
        <p:spPr>
          <a:xfrm>
            <a:off x="7202202" y="4080931"/>
            <a:ext cx="1722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Sweeney et al. NEJM 2015</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g28c1b0f9feb_0_82"/>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CHAARTED: ADT + Docetaxel</a:t>
            </a:r>
            <a:endParaRPr/>
          </a:p>
        </p:txBody>
      </p:sp>
      <p:sp>
        <p:nvSpPr>
          <p:cNvPr id="497" name="Google Shape;497;g28c1b0f9feb_0_82"/>
          <p:cNvSpPr txBox="1"/>
          <p:nvPr/>
        </p:nvSpPr>
        <p:spPr>
          <a:xfrm>
            <a:off x="310256" y="768575"/>
            <a:ext cx="7928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Early Decline in QoL significantly improves by 12 months</a:t>
            </a:r>
            <a:endParaRPr/>
          </a:p>
        </p:txBody>
      </p:sp>
      <p:pic>
        <p:nvPicPr>
          <p:cNvPr id="498" name="Google Shape;498;g28c1b0f9feb_0_82"/>
          <p:cNvPicPr preferRelativeResize="0"/>
          <p:nvPr/>
        </p:nvPicPr>
        <p:blipFill rotWithShape="1">
          <a:blip r:embed="rId3">
            <a:alphaModFix/>
          </a:blip>
          <a:srcRect b="0" l="0" r="0" t="0"/>
          <a:stretch/>
        </p:blipFill>
        <p:spPr>
          <a:xfrm>
            <a:off x="1617133" y="1305287"/>
            <a:ext cx="5618934" cy="3074401"/>
          </a:xfrm>
          <a:prstGeom prst="rect">
            <a:avLst/>
          </a:prstGeom>
          <a:noFill/>
          <a:ln>
            <a:noFill/>
          </a:ln>
        </p:spPr>
      </p:pic>
      <p:sp>
        <p:nvSpPr>
          <p:cNvPr id="499" name="Google Shape;499;g28c1b0f9feb_0_82"/>
          <p:cNvSpPr txBox="1"/>
          <p:nvPr/>
        </p:nvSpPr>
        <p:spPr>
          <a:xfrm>
            <a:off x="7202202" y="4080931"/>
            <a:ext cx="16371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Morgans, et al. JCO 2018</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g28c1b0f9feb_0_89"/>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STAMPEDE Arm C: ADT + Docetaxel</a:t>
            </a:r>
            <a:endParaRPr/>
          </a:p>
        </p:txBody>
      </p:sp>
      <p:pic>
        <p:nvPicPr>
          <p:cNvPr descr="Figure 2" id="505" name="Google Shape;505;g28c1b0f9feb_0_89"/>
          <p:cNvPicPr preferRelativeResize="0"/>
          <p:nvPr/>
        </p:nvPicPr>
        <p:blipFill rotWithShape="1">
          <a:blip r:embed="rId3">
            <a:alphaModFix/>
          </a:blip>
          <a:srcRect b="66683" l="-50000" r="50000" t="96"/>
          <a:stretch/>
        </p:blipFill>
        <p:spPr>
          <a:xfrm>
            <a:off x="-1900151" y="1379668"/>
            <a:ext cx="8199351" cy="2858716"/>
          </a:xfrm>
          <a:prstGeom prst="rect">
            <a:avLst/>
          </a:prstGeom>
          <a:noFill/>
          <a:ln>
            <a:noFill/>
          </a:ln>
        </p:spPr>
      </p:pic>
      <p:sp>
        <p:nvSpPr>
          <p:cNvPr id="506" name="Google Shape;506;g28c1b0f9feb_0_89"/>
          <p:cNvSpPr txBox="1"/>
          <p:nvPr/>
        </p:nvSpPr>
        <p:spPr>
          <a:xfrm>
            <a:off x="310256" y="768575"/>
            <a:ext cx="62937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Extended OS analysis (median f/u 78.2 mos)</a:t>
            </a:r>
            <a:endParaRPr/>
          </a:p>
        </p:txBody>
      </p:sp>
      <p:sp>
        <p:nvSpPr>
          <p:cNvPr id="507" name="Google Shape;507;g28c1b0f9feb_0_89"/>
          <p:cNvSpPr txBox="1"/>
          <p:nvPr/>
        </p:nvSpPr>
        <p:spPr>
          <a:xfrm>
            <a:off x="6447771" y="2066299"/>
            <a:ext cx="2489700" cy="1015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Median OS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59.1 vs 43.1 months</a:t>
            </a:r>
            <a:endParaRPr/>
          </a:p>
          <a:p>
            <a:pPr indent="0" lvl="0" marL="0" marR="0" rtl="0" algn="ctr">
              <a:spcBef>
                <a:spcPts val="0"/>
              </a:spcBef>
              <a:spcAft>
                <a:spcPts val="0"/>
              </a:spcAft>
              <a:buNone/>
            </a:pPr>
            <a:r>
              <a:rPr lang="en-US" sz="2000">
                <a:solidFill>
                  <a:schemeClr val="dk1"/>
                </a:solidFill>
                <a:latin typeface="Arial"/>
                <a:ea typeface="Arial"/>
                <a:cs typeface="Arial"/>
                <a:sym typeface="Arial"/>
              </a:rPr>
              <a:t>HR 0.81</a:t>
            </a:r>
            <a:endParaRPr/>
          </a:p>
        </p:txBody>
      </p:sp>
      <p:sp>
        <p:nvSpPr>
          <p:cNvPr id="508" name="Google Shape;508;g28c1b0f9feb_0_89"/>
          <p:cNvSpPr txBox="1"/>
          <p:nvPr/>
        </p:nvSpPr>
        <p:spPr>
          <a:xfrm>
            <a:off x="7202202" y="4080931"/>
            <a:ext cx="16386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Clarke et al. ESMO 2019</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Figure 2" id="514" name="Google Shape;514;g28c1b0f9feb_0_97"/>
          <p:cNvPicPr preferRelativeResize="0"/>
          <p:nvPr/>
        </p:nvPicPr>
        <p:blipFill rotWithShape="1">
          <a:blip r:embed="rId3">
            <a:alphaModFix/>
          </a:blip>
          <a:srcRect b="-4313" l="327" r="50109" t="67792"/>
          <a:stretch/>
        </p:blipFill>
        <p:spPr>
          <a:xfrm>
            <a:off x="508001" y="1464071"/>
            <a:ext cx="3838236" cy="2968154"/>
          </a:xfrm>
          <a:prstGeom prst="rect">
            <a:avLst/>
          </a:prstGeom>
          <a:noFill/>
          <a:ln>
            <a:noFill/>
          </a:ln>
        </p:spPr>
      </p:pic>
      <p:sp>
        <p:nvSpPr>
          <p:cNvPr id="515" name="Google Shape;515;g28c1b0f9feb_0_9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STAMPEDE Arm C: ADT + Docetaxel</a:t>
            </a:r>
            <a:endParaRPr/>
          </a:p>
        </p:txBody>
      </p:sp>
      <p:pic>
        <p:nvPicPr>
          <p:cNvPr descr="Figure 2" id="516" name="Google Shape;516;g28c1b0f9feb_0_97"/>
          <p:cNvPicPr preferRelativeResize="0"/>
          <p:nvPr/>
        </p:nvPicPr>
        <p:blipFill rotWithShape="1">
          <a:blip r:embed="rId3">
            <a:alphaModFix/>
          </a:blip>
          <a:srcRect b="32207" l="327" r="50109" t="32493"/>
          <a:stretch/>
        </p:blipFill>
        <p:spPr>
          <a:xfrm>
            <a:off x="4722779" y="1468929"/>
            <a:ext cx="3659223" cy="2735112"/>
          </a:xfrm>
          <a:prstGeom prst="rect">
            <a:avLst/>
          </a:prstGeom>
          <a:noFill/>
          <a:ln>
            <a:noFill/>
          </a:ln>
        </p:spPr>
      </p:pic>
      <p:sp>
        <p:nvSpPr>
          <p:cNvPr id="517" name="Google Shape;517;g28c1b0f9feb_0_97"/>
          <p:cNvSpPr txBox="1"/>
          <p:nvPr/>
        </p:nvSpPr>
        <p:spPr>
          <a:xfrm>
            <a:off x="310257" y="768575"/>
            <a:ext cx="85305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Extended OS analysis confirms no difference by volume of disease</a:t>
            </a:r>
            <a:endParaRPr/>
          </a:p>
        </p:txBody>
      </p:sp>
      <p:sp>
        <p:nvSpPr>
          <p:cNvPr id="518" name="Google Shape;518;g28c1b0f9feb_0_97"/>
          <p:cNvSpPr txBox="1"/>
          <p:nvPr/>
        </p:nvSpPr>
        <p:spPr>
          <a:xfrm>
            <a:off x="916022" y="3150034"/>
            <a:ext cx="3505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Median OS 39.9 vs 35.2 mos, HR 0.81</a:t>
            </a:r>
            <a:endParaRPr/>
          </a:p>
        </p:txBody>
      </p:sp>
      <p:sp>
        <p:nvSpPr>
          <p:cNvPr id="519" name="Google Shape;519;g28c1b0f9feb_0_97"/>
          <p:cNvSpPr txBox="1"/>
          <p:nvPr/>
        </p:nvSpPr>
        <p:spPr>
          <a:xfrm>
            <a:off x="7202202" y="4080931"/>
            <a:ext cx="16386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Clarke et al. ESMO 2019</a:t>
            </a:r>
            <a:endParaRPr/>
          </a:p>
        </p:txBody>
      </p:sp>
      <p:sp>
        <p:nvSpPr>
          <p:cNvPr id="520" name="Google Shape;520;g28c1b0f9feb_0_97"/>
          <p:cNvSpPr txBox="1"/>
          <p:nvPr/>
        </p:nvSpPr>
        <p:spPr>
          <a:xfrm>
            <a:off x="4961144" y="3150034"/>
            <a:ext cx="35052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400">
                <a:solidFill>
                  <a:schemeClr val="dk1"/>
                </a:solidFill>
                <a:latin typeface="Arial"/>
                <a:ea typeface="Arial"/>
                <a:cs typeface="Arial"/>
                <a:sym typeface="Arial"/>
              </a:rPr>
              <a:t>Median OS 93.2 vs 76.7 mos, HR 0.76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g28c1b0f9feb_0_10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STOPCAP M1 Metanalysis: ADT + Docetaxel</a:t>
            </a:r>
            <a:endParaRPr/>
          </a:p>
        </p:txBody>
      </p:sp>
      <p:sp>
        <p:nvSpPr>
          <p:cNvPr id="527" name="Google Shape;527;g28c1b0f9feb_0_108"/>
          <p:cNvSpPr txBox="1"/>
          <p:nvPr/>
        </p:nvSpPr>
        <p:spPr>
          <a:xfrm>
            <a:off x="5229238" y="1267326"/>
            <a:ext cx="3457800" cy="193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OS Analysis from GETUG15, STAMPEDE &amp; CHAARTED shows greatest benefit for high volume disease and possibly bulky primary and de novo disease</a:t>
            </a:r>
            <a:endParaRPr/>
          </a:p>
        </p:txBody>
      </p:sp>
      <p:sp>
        <p:nvSpPr>
          <p:cNvPr id="528" name="Google Shape;528;g28c1b0f9feb_0_108"/>
          <p:cNvSpPr txBox="1"/>
          <p:nvPr/>
        </p:nvSpPr>
        <p:spPr>
          <a:xfrm>
            <a:off x="7202202" y="4080931"/>
            <a:ext cx="1484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Vale et al. Lancet 2023</a:t>
            </a:r>
            <a:endParaRPr/>
          </a:p>
        </p:txBody>
      </p:sp>
      <p:pic>
        <p:nvPicPr>
          <p:cNvPr id="529" name="Google Shape;529;g28c1b0f9feb_0_108"/>
          <p:cNvPicPr preferRelativeResize="0"/>
          <p:nvPr/>
        </p:nvPicPr>
        <p:blipFill rotWithShape="1">
          <a:blip r:embed="rId3">
            <a:alphaModFix/>
          </a:blip>
          <a:srcRect b="51078" l="0" r="0" t="29895"/>
          <a:stretch/>
        </p:blipFill>
        <p:spPr>
          <a:xfrm>
            <a:off x="701266" y="978570"/>
            <a:ext cx="3598016" cy="1732815"/>
          </a:xfrm>
          <a:prstGeom prst="rect">
            <a:avLst/>
          </a:prstGeom>
          <a:noFill/>
          <a:ln>
            <a:noFill/>
          </a:ln>
        </p:spPr>
      </p:pic>
      <p:pic>
        <p:nvPicPr>
          <p:cNvPr id="530" name="Google Shape;530;g28c1b0f9feb_0_108"/>
          <p:cNvPicPr preferRelativeResize="0"/>
          <p:nvPr/>
        </p:nvPicPr>
        <p:blipFill rotWithShape="1">
          <a:blip r:embed="rId3">
            <a:alphaModFix/>
          </a:blip>
          <a:srcRect b="0" l="0" r="0" t="76387"/>
          <a:stretch/>
        </p:blipFill>
        <p:spPr>
          <a:xfrm>
            <a:off x="701265" y="2626425"/>
            <a:ext cx="3598016" cy="160869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
          <p:cNvSpPr txBox="1"/>
          <p:nvPr>
            <p:ph idx="1" type="subTitle"/>
          </p:nvPr>
        </p:nvSpPr>
        <p:spPr>
          <a:xfrm>
            <a:off x="0" y="1798064"/>
            <a:ext cx="9144000" cy="2204975"/>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Bonnie Labdi, PharmD, BCOP</a:t>
            </a:r>
            <a:endParaRPr/>
          </a:p>
          <a:p>
            <a:pPr indent="0" lvl="0" marL="0" rtl="0" algn="ctr">
              <a:spcBef>
                <a:spcPts val="480"/>
              </a:spcBef>
              <a:spcAft>
                <a:spcPts val="0"/>
              </a:spcAft>
              <a:buClr>
                <a:srgbClr val="002E51"/>
              </a:buClr>
              <a:buSzPts val="2400"/>
              <a:buFont typeface="Arial"/>
              <a:buNone/>
            </a:pPr>
            <a:r>
              <a:rPr lang="en-US">
                <a:solidFill>
                  <a:srgbClr val="002E51"/>
                </a:solidFill>
              </a:rPr>
              <a:t>Executive Director, Global Ambassador Strategies, Oncology</a:t>
            </a:r>
            <a:endParaRPr/>
          </a:p>
          <a:p>
            <a:pPr indent="0" lvl="0" marL="0" rtl="0" algn="ctr">
              <a:spcBef>
                <a:spcPts val="480"/>
              </a:spcBef>
              <a:spcAft>
                <a:spcPts val="0"/>
              </a:spcAft>
              <a:buClr>
                <a:srgbClr val="002060"/>
              </a:buClr>
              <a:buSzPts val="2400"/>
              <a:buFont typeface="Arial"/>
              <a:buNone/>
            </a:pPr>
            <a:r>
              <a:rPr lang="en-US">
                <a:solidFill>
                  <a:srgbClr val="002060"/>
                </a:solidFill>
                <a:latin typeface="Arial"/>
                <a:ea typeface="Arial"/>
                <a:cs typeface="Arial"/>
                <a:sym typeface="Arial"/>
              </a:rPr>
              <a:t>MJH Life Sciences™</a:t>
            </a:r>
            <a:endParaRPr/>
          </a:p>
        </p:txBody>
      </p:sp>
      <p:sp>
        <p:nvSpPr>
          <p:cNvPr id="365" name="Google Shape;365;p2"/>
          <p:cNvSpPr txBox="1"/>
          <p:nvPr>
            <p:ph type="title"/>
          </p:nvPr>
        </p:nvSpPr>
        <p:spPr>
          <a:xfrm>
            <a:off x="0" y="127465"/>
            <a:ext cx="9144000" cy="78693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Welcome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graphicFrame>
        <p:nvGraphicFramePr>
          <p:cNvPr id="535" name="Google Shape;535;g28c1b0f9feb_0_117"/>
          <p:cNvGraphicFramePr/>
          <p:nvPr/>
        </p:nvGraphicFramePr>
        <p:xfrm>
          <a:off x="546101" y="701274"/>
          <a:ext cx="3000000" cy="3000000"/>
        </p:xfrm>
        <a:graphic>
          <a:graphicData uri="http://schemas.openxmlformats.org/drawingml/2006/table">
            <a:tbl>
              <a:tblPr bandRow="1" firstRow="1">
                <a:noFill/>
                <a:tableStyleId>{B1F75114-DA18-47F3-845B-FADB878A9381}</a:tableStyleId>
              </a:tblPr>
              <a:tblGrid>
                <a:gridCol w="1084125"/>
                <a:gridCol w="1650300"/>
                <a:gridCol w="1614150"/>
                <a:gridCol w="1782800"/>
                <a:gridCol w="1729900"/>
              </a:tblGrid>
              <a:tr h="228975">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rPr b="1" lang="en-US" sz="1200"/>
                        <a:t>LATITUDE </a:t>
                      </a:r>
                      <a:endParaRPr/>
                    </a:p>
                  </a:txBody>
                  <a:tcPr marT="45725" marB="45725" marR="91450" marL="91450" anchor="ctr"/>
                </a:tc>
                <a:tc>
                  <a:txBody>
                    <a:bodyPr/>
                    <a:lstStyle/>
                    <a:p>
                      <a:pPr indent="0" lvl="0" marL="0" marR="0" rtl="0" algn="l">
                        <a:spcBef>
                          <a:spcPts val="0"/>
                        </a:spcBef>
                        <a:spcAft>
                          <a:spcPts val="0"/>
                        </a:spcAft>
                        <a:buNone/>
                      </a:pPr>
                      <a:r>
                        <a:rPr b="1" lang="en-US" sz="1200"/>
                        <a:t>STAMPEDE</a:t>
                      </a:r>
                      <a:endParaRPr/>
                    </a:p>
                  </a:txBody>
                  <a:tcPr marT="45725" marB="45725" marR="91450" marL="91450" anchor="ctr"/>
                </a:tc>
                <a:tc>
                  <a:txBody>
                    <a:bodyPr/>
                    <a:lstStyle/>
                    <a:p>
                      <a:pPr indent="0" lvl="0" marL="0" marR="0" rtl="0" algn="l">
                        <a:spcBef>
                          <a:spcPts val="0"/>
                        </a:spcBef>
                        <a:spcAft>
                          <a:spcPts val="0"/>
                        </a:spcAft>
                        <a:buNone/>
                      </a:pPr>
                      <a:r>
                        <a:rPr b="1" lang="en-US" sz="1200"/>
                        <a:t>TITAN</a:t>
                      </a:r>
                      <a:endParaRPr/>
                    </a:p>
                  </a:txBody>
                  <a:tcPr marT="45725" marB="45725" marR="91450" marL="91450" anchor="ctr"/>
                </a:tc>
                <a:tc>
                  <a:txBody>
                    <a:bodyPr/>
                    <a:lstStyle/>
                    <a:p>
                      <a:pPr indent="0" lvl="0" marL="0" marR="0" rtl="0" algn="l">
                        <a:spcBef>
                          <a:spcPts val="0"/>
                        </a:spcBef>
                        <a:spcAft>
                          <a:spcPts val="0"/>
                        </a:spcAft>
                        <a:buNone/>
                      </a:pPr>
                      <a:r>
                        <a:rPr b="1" lang="en-US" sz="1200"/>
                        <a:t>ARCHES</a:t>
                      </a:r>
                      <a:endParaRPr/>
                    </a:p>
                  </a:txBody>
                  <a:tcPr marT="45725" marB="45725" marR="91450" marL="91450" anchor="ctr"/>
                </a:tc>
              </a:tr>
              <a:tr h="228975">
                <a:tc>
                  <a:txBody>
                    <a:bodyPr/>
                    <a:lstStyle/>
                    <a:p>
                      <a:pPr indent="0" lvl="0" marL="0" marR="0" rtl="0" algn="l">
                        <a:spcBef>
                          <a:spcPts val="0"/>
                        </a:spcBef>
                        <a:spcAft>
                          <a:spcPts val="0"/>
                        </a:spcAft>
                        <a:buNone/>
                      </a:pPr>
                      <a:r>
                        <a:rPr lang="en-US" sz="1200"/>
                        <a:t>N</a:t>
                      </a:r>
                      <a:endParaRPr/>
                    </a:p>
                  </a:txBody>
                  <a:tcPr marT="45725" marB="45725" marR="91450" marL="91450"/>
                </a:tc>
                <a:tc>
                  <a:txBody>
                    <a:bodyPr/>
                    <a:lstStyle/>
                    <a:p>
                      <a:pPr indent="0" lvl="0" marL="0" marR="0" rtl="0" algn="ctr">
                        <a:spcBef>
                          <a:spcPts val="0"/>
                        </a:spcBef>
                        <a:spcAft>
                          <a:spcPts val="0"/>
                        </a:spcAft>
                        <a:buNone/>
                      </a:pPr>
                      <a:r>
                        <a:rPr b="0" lang="en-US" sz="1200"/>
                        <a:t>1199</a:t>
                      </a:r>
                      <a:endParaRPr/>
                    </a:p>
                  </a:txBody>
                  <a:tcPr marT="45725" marB="45725" marR="91450" marL="91450" anchor="ctr"/>
                </a:tc>
                <a:tc>
                  <a:txBody>
                    <a:bodyPr/>
                    <a:lstStyle/>
                    <a:p>
                      <a:pPr indent="0" lvl="0" marL="0" marR="0" rtl="0" algn="ctr">
                        <a:spcBef>
                          <a:spcPts val="0"/>
                        </a:spcBef>
                        <a:spcAft>
                          <a:spcPts val="0"/>
                        </a:spcAft>
                        <a:buNone/>
                      </a:pPr>
                      <a:r>
                        <a:rPr b="0" lang="en-US" sz="1200"/>
                        <a:t>1917</a:t>
                      </a:r>
                      <a:endParaRPr/>
                    </a:p>
                  </a:txBody>
                  <a:tcPr marT="45725" marB="45725" marR="91450" marL="91450" anchor="ctr"/>
                </a:tc>
                <a:tc>
                  <a:txBody>
                    <a:bodyPr/>
                    <a:lstStyle/>
                    <a:p>
                      <a:pPr indent="0" lvl="0" marL="0" marR="0" rtl="0" algn="ctr">
                        <a:spcBef>
                          <a:spcPts val="0"/>
                        </a:spcBef>
                        <a:spcAft>
                          <a:spcPts val="0"/>
                        </a:spcAft>
                        <a:buNone/>
                      </a:pPr>
                      <a:r>
                        <a:rPr b="0" lang="en-US" sz="1200"/>
                        <a:t>1052</a:t>
                      </a:r>
                      <a:endParaRPr/>
                    </a:p>
                  </a:txBody>
                  <a:tcPr marT="45725" marB="45725" marR="91450" marL="91450" anchor="ctr"/>
                </a:tc>
                <a:tc>
                  <a:txBody>
                    <a:bodyPr/>
                    <a:lstStyle/>
                    <a:p>
                      <a:pPr indent="0" lvl="0" marL="0" marR="0" rtl="0" algn="ctr">
                        <a:spcBef>
                          <a:spcPts val="0"/>
                        </a:spcBef>
                        <a:spcAft>
                          <a:spcPts val="0"/>
                        </a:spcAft>
                        <a:buNone/>
                      </a:pPr>
                      <a:r>
                        <a:rPr b="0" lang="en-US" sz="1200"/>
                        <a:t>1150</a:t>
                      </a:r>
                      <a:endParaRPr/>
                    </a:p>
                  </a:txBody>
                  <a:tcPr marT="45725" marB="45725" marR="91450" marL="91450" anchor="ctr"/>
                </a:tc>
              </a:tr>
              <a:tr h="549525">
                <a:tc>
                  <a:txBody>
                    <a:bodyPr/>
                    <a:lstStyle/>
                    <a:p>
                      <a:pPr indent="0" lvl="0" marL="0" marR="0" rtl="0" algn="l">
                        <a:spcBef>
                          <a:spcPts val="0"/>
                        </a:spcBef>
                        <a:spcAft>
                          <a:spcPts val="0"/>
                        </a:spcAft>
                        <a:buNone/>
                      </a:pPr>
                      <a:r>
                        <a:rPr lang="en-US" sz="1200"/>
                        <a:t>Treatment Arms</a:t>
                      </a:r>
                      <a:endParaRPr/>
                    </a:p>
                  </a:txBody>
                  <a:tcPr marT="45725" marB="45725" marR="91450" marL="91450"/>
                </a:tc>
                <a:tc>
                  <a:txBody>
                    <a:bodyPr/>
                    <a:lstStyle/>
                    <a:p>
                      <a:pPr indent="0" lvl="0" marL="0" marR="0" rtl="0" algn="ctr">
                        <a:spcBef>
                          <a:spcPts val="0"/>
                        </a:spcBef>
                        <a:spcAft>
                          <a:spcPts val="0"/>
                        </a:spcAft>
                        <a:buNone/>
                      </a:pPr>
                      <a:r>
                        <a:rPr b="0" lang="en-US" sz="1200"/>
                        <a:t>ADT+ abiraterone</a:t>
                      </a:r>
                      <a:endParaRPr/>
                    </a:p>
                    <a:p>
                      <a:pPr indent="0" lvl="0" marL="0" marR="0" rtl="0" algn="ctr">
                        <a:spcBef>
                          <a:spcPts val="0"/>
                        </a:spcBef>
                        <a:spcAft>
                          <a:spcPts val="0"/>
                        </a:spcAft>
                        <a:buNone/>
                      </a:pPr>
                      <a:r>
                        <a:t/>
                      </a:r>
                      <a:endParaRPr b="0" sz="1200"/>
                    </a:p>
                    <a:p>
                      <a:pPr indent="0" lvl="0" marL="0" marR="0" rtl="0" algn="ctr">
                        <a:spcBef>
                          <a:spcPts val="0"/>
                        </a:spcBef>
                        <a:spcAft>
                          <a:spcPts val="0"/>
                        </a:spcAft>
                        <a:buNone/>
                      </a:pPr>
                      <a:r>
                        <a:rPr b="0" lang="en-US" sz="1200"/>
                        <a:t>ADT + placebo</a:t>
                      </a:r>
                      <a:endParaRPr/>
                    </a:p>
                  </a:txBody>
                  <a:tcPr marT="45725" marB="45725" marR="91450" marL="91450" anchor="ctr"/>
                </a:tc>
                <a:tc>
                  <a:txBody>
                    <a:bodyPr/>
                    <a:lstStyle/>
                    <a:p>
                      <a:pPr indent="0" lvl="0" marL="0" marR="0" rtl="0" algn="ctr">
                        <a:spcBef>
                          <a:spcPts val="0"/>
                        </a:spcBef>
                        <a:spcAft>
                          <a:spcPts val="0"/>
                        </a:spcAft>
                        <a:buNone/>
                      </a:pPr>
                      <a:r>
                        <a:rPr b="0" lang="en-US" sz="1200"/>
                        <a:t>ADT + abiraterone</a:t>
                      </a:r>
                      <a:endParaRPr/>
                    </a:p>
                    <a:p>
                      <a:pPr indent="0" lvl="0" marL="0" marR="0" rtl="0" algn="ctr">
                        <a:spcBef>
                          <a:spcPts val="0"/>
                        </a:spcBef>
                        <a:spcAft>
                          <a:spcPts val="0"/>
                        </a:spcAft>
                        <a:buNone/>
                      </a:pPr>
                      <a:br>
                        <a:rPr b="0" lang="en-US" sz="1200"/>
                      </a:br>
                      <a:r>
                        <a:rPr b="0" lang="en-US" sz="1200"/>
                        <a:t>ADT alone</a:t>
                      </a:r>
                      <a:endParaRPr/>
                    </a:p>
                  </a:txBody>
                  <a:tcPr marT="45725" marB="45725" marR="91450" marL="91450" anchor="ctr"/>
                </a:tc>
                <a:tc>
                  <a:txBody>
                    <a:bodyPr/>
                    <a:lstStyle/>
                    <a:p>
                      <a:pPr indent="0" lvl="0" marL="0" marR="0" rtl="0" algn="ctr">
                        <a:spcBef>
                          <a:spcPts val="0"/>
                        </a:spcBef>
                        <a:spcAft>
                          <a:spcPts val="0"/>
                        </a:spcAft>
                        <a:buNone/>
                      </a:pPr>
                      <a:r>
                        <a:rPr b="0" lang="en-US" sz="1200"/>
                        <a:t>ADT + apalutamide</a:t>
                      </a:r>
                      <a:endParaRPr/>
                    </a:p>
                    <a:p>
                      <a:pPr indent="0" lvl="0" marL="0" marR="0" rtl="0" algn="ctr">
                        <a:spcBef>
                          <a:spcPts val="0"/>
                        </a:spcBef>
                        <a:spcAft>
                          <a:spcPts val="0"/>
                        </a:spcAft>
                        <a:buNone/>
                      </a:pPr>
                      <a:br>
                        <a:rPr b="0" lang="en-US" sz="1200"/>
                      </a:br>
                      <a:r>
                        <a:rPr b="0" lang="en-US" sz="1200"/>
                        <a:t>ADT + placebo</a:t>
                      </a:r>
                      <a:endParaRPr/>
                    </a:p>
                  </a:txBody>
                  <a:tcPr marT="45725" marB="45725" marR="91450" marL="91450" anchor="ctr"/>
                </a:tc>
                <a:tc>
                  <a:txBody>
                    <a:bodyPr/>
                    <a:lstStyle/>
                    <a:p>
                      <a:pPr indent="0" lvl="0" marL="0" marR="0" rtl="0" algn="ctr">
                        <a:spcBef>
                          <a:spcPts val="0"/>
                        </a:spcBef>
                        <a:spcAft>
                          <a:spcPts val="0"/>
                        </a:spcAft>
                        <a:buNone/>
                      </a:pPr>
                      <a:r>
                        <a:rPr b="0" lang="en-US" sz="1200"/>
                        <a:t>ADT + enzalutamide</a:t>
                      </a:r>
                      <a:endParaRPr/>
                    </a:p>
                    <a:p>
                      <a:pPr indent="0" lvl="0" marL="0" marR="0" rtl="0" algn="ctr">
                        <a:spcBef>
                          <a:spcPts val="0"/>
                        </a:spcBef>
                        <a:spcAft>
                          <a:spcPts val="0"/>
                        </a:spcAft>
                        <a:buNone/>
                      </a:pPr>
                      <a:br>
                        <a:rPr b="0" lang="en-US" sz="1200"/>
                      </a:br>
                      <a:r>
                        <a:rPr b="0" lang="en-US" sz="1200"/>
                        <a:t>ADT + placebo</a:t>
                      </a:r>
                      <a:endParaRPr/>
                    </a:p>
                  </a:txBody>
                  <a:tcPr marT="45725" marB="45725" marR="91450" marL="91450" anchor="ctr"/>
                </a:tc>
              </a:tr>
              <a:tr h="389250">
                <a:tc>
                  <a:txBody>
                    <a:bodyPr/>
                    <a:lstStyle/>
                    <a:p>
                      <a:pPr indent="0" lvl="0" marL="0" marR="0" rtl="0" algn="l">
                        <a:spcBef>
                          <a:spcPts val="0"/>
                        </a:spcBef>
                        <a:spcAft>
                          <a:spcPts val="0"/>
                        </a:spcAft>
                        <a:buNone/>
                      </a:pPr>
                      <a:r>
                        <a:rPr lang="en-US" sz="1200"/>
                        <a:t>Disease Risk</a:t>
                      </a:r>
                      <a:endParaRPr/>
                    </a:p>
                  </a:txBody>
                  <a:tcPr marT="45725" marB="45725" marR="91450" marL="91450"/>
                </a:tc>
                <a:tc>
                  <a:txBody>
                    <a:bodyPr/>
                    <a:lstStyle/>
                    <a:p>
                      <a:pPr indent="0" lvl="0" marL="0" marR="0" rtl="0" algn="ctr">
                        <a:spcBef>
                          <a:spcPts val="0"/>
                        </a:spcBef>
                        <a:spcAft>
                          <a:spcPts val="0"/>
                        </a:spcAft>
                        <a:buNone/>
                      </a:pPr>
                      <a:r>
                        <a:rPr b="0" lang="en-US" sz="1200"/>
                        <a:t>100% high risk</a:t>
                      </a:r>
                      <a:endParaRPr/>
                    </a:p>
                  </a:txBody>
                  <a:tcPr marT="45725" marB="45725" marR="91450" marL="91450" anchor="ctr"/>
                </a:tc>
                <a:tc>
                  <a:txBody>
                    <a:bodyPr/>
                    <a:lstStyle/>
                    <a:p>
                      <a:pPr indent="0" lvl="0" marL="0" marR="0" rtl="0" algn="ctr">
                        <a:spcBef>
                          <a:spcPts val="0"/>
                        </a:spcBef>
                        <a:spcAft>
                          <a:spcPts val="0"/>
                        </a:spcAft>
                        <a:buNone/>
                      </a:pPr>
                      <a:r>
                        <a:rPr b="0" lang="en-US" sz="1200"/>
                        <a:t>52% high risk</a:t>
                      </a:r>
                      <a:endParaRPr/>
                    </a:p>
                  </a:txBody>
                  <a:tcPr marT="45725" marB="45725" marR="91450" marL="91450" anchor="ctr"/>
                </a:tc>
                <a:tc>
                  <a:txBody>
                    <a:bodyPr/>
                    <a:lstStyle/>
                    <a:p>
                      <a:pPr indent="0" lvl="0" marL="0" marR="0" rtl="0" algn="ctr">
                        <a:spcBef>
                          <a:spcPts val="0"/>
                        </a:spcBef>
                        <a:spcAft>
                          <a:spcPts val="0"/>
                        </a:spcAft>
                        <a:buNone/>
                      </a:pPr>
                      <a:r>
                        <a:rPr b="0" lang="en-US" sz="1200"/>
                        <a:t>63% high volume</a:t>
                      </a:r>
                      <a:endParaRPr/>
                    </a:p>
                  </a:txBody>
                  <a:tcPr marT="45725" marB="45725" marR="91450" marL="91450" anchor="ctr"/>
                </a:tc>
                <a:tc>
                  <a:txBody>
                    <a:bodyPr/>
                    <a:lstStyle/>
                    <a:p>
                      <a:pPr indent="0" lvl="0" marL="0" marR="0" rtl="0" algn="ctr">
                        <a:spcBef>
                          <a:spcPts val="0"/>
                        </a:spcBef>
                        <a:spcAft>
                          <a:spcPts val="0"/>
                        </a:spcAft>
                        <a:buNone/>
                      </a:pPr>
                      <a:r>
                        <a:rPr b="0" lang="en-US" sz="1200"/>
                        <a:t>63% high volume</a:t>
                      </a:r>
                      <a:endParaRPr/>
                    </a:p>
                  </a:txBody>
                  <a:tcPr marT="45725" marB="45725" marR="91450" marL="91450" anchor="ctr"/>
                </a:tc>
              </a:tr>
              <a:tr h="228975">
                <a:tc>
                  <a:txBody>
                    <a:bodyPr/>
                    <a:lstStyle/>
                    <a:p>
                      <a:pPr indent="0" lvl="0" marL="0" marR="0" rtl="0" algn="l">
                        <a:spcBef>
                          <a:spcPts val="0"/>
                        </a:spcBef>
                        <a:spcAft>
                          <a:spcPts val="0"/>
                        </a:spcAft>
                        <a:buNone/>
                      </a:pPr>
                      <a:r>
                        <a:rPr lang="en-US" sz="1200"/>
                        <a:t>De Novo</a:t>
                      </a:r>
                      <a:endParaRPr/>
                    </a:p>
                  </a:txBody>
                  <a:tcPr marT="45725" marB="45725" marR="91450" marL="91450"/>
                </a:tc>
                <a:tc>
                  <a:txBody>
                    <a:bodyPr/>
                    <a:lstStyle/>
                    <a:p>
                      <a:pPr indent="0" lvl="0" marL="0" marR="0" rtl="0" algn="ctr">
                        <a:spcBef>
                          <a:spcPts val="0"/>
                        </a:spcBef>
                        <a:spcAft>
                          <a:spcPts val="0"/>
                        </a:spcAft>
                        <a:buNone/>
                      </a:pPr>
                      <a:r>
                        <a:rPr b="0" lang="en-US" sz="1200"/>
                        <a:t>100%</a:t>
                      </a:r>
                      <a:endParaRPr/>
                    </a:p>
                  </a:txBody>
                  <a:tcPr marT="45725" marB="45725" marR="91450" marL="91450" anchor="ctr"/>
                </a:tc>
                <a:tc>
                  <a:txBody>
                    <a:bodyPr/>
                    <a:lstStyle/>
                    <a:p>
                      <a:pPr indent="0" lvl="0" marL="0" marR="0" rtl="0" algn="ctr">
                        <a:spcBef>
                          <a:spcPts val="0"/>
                        </a:spcBef>
                        <a:spcAft>
                          <a:spcPts val="0"/>
                        </a:spcAft>
                        <a:buNone/>
                      </a:pPr>
                      <a:r>
                        <a:rPr b="0" lang="en-US" sz="1200"/>
                        <a:t>49%</a:t>
                      </a:r>
                      <a:endParaRPr/>
                    </a:p>
                  </a:txBody>
                  <a:tcPr marT="45725" marB="45725" marR="91450" marL="91450" anchor="ctr"/>
                </a:tc>
                <a:tc>
                  <a:txBody>
                    <a:bodyPr/>
                    <a:lstStyle/>
                    <a:p>
                      <a:pPr indent="0" lvl="0" marL="0" marR="0" rtl="0" algn="ctr">
                        <a:spcBef>
                          <a:spcPts val="0"/>
                        </a:spcBef>
                        <a:spcAft>
                          <a:spcPts val="0"/>
                        </a:spcAft>
                        <a:buNone/>
                      </a:pPr>
                      <a:r>
                        <a:rPr b="0" lang="en-US" sz="1200"/>
                        <a:t>81%</a:t>
                      </a:r>
                      <a:endParaRPr/>
                    </a:p>
                  </a:txBody>
                  <a:tcPr marT="45725" marB="45725" marR="91450" marL="91450" anchor="ctr"/>
                </a:tc>
                <a:tc>
                  <a:txBody>
                    <a:bodyPr/>
                    <a:lstStyle/>
                    <a:p>
                      <a:pPr indent="0" lvl="0" marL="0" marR="0" rtl="0" algn="ctr">
                        <a:spcBef>
                          <a:spcPts val="0"/>
                        </a:spcBef>
                        <a:spcAft>
                          <a:spcPts val="0"/>
                        </a:spcAft>
                        <a:buNone/>
                      </a:pPr>
                      <a:r>
                        <a:rPr b="0" lang="en-US" sz="1200"/>
                        <a:t>67%</a:t>
                      </a:r>
                      <a:endParaRPr/>
                    </a:p>
                  </a:txBody>
                  <a:tcPr marT="45725" marB="45725" marR="91450" marL="91450" anchor="ctr"/>
                </a:tc>
              </a:tr>
              <a:tr h="389250">
                <a:tc>
                  <a:txBody>
                    <a:bodyPr/>
                    <a:lstStyle/>
                    <a:p>
                      <a:pPr indent="0" lvl="0" marL="0" marR="0" rtl="0" algn="l">
                        <a:spcBef>
                          <a:spcPts val="0"/>
                        </a:spcBef>
                        <a:spcAft>
                          <a:spcPts val="0"/>
                        </a:spcAft>
                        <a:buNone/>
                      </a:pPr>
                      <a:r>
                        <a:rPr lang="en-US" sz="1200"/>
                        <a:t>Primary Endpoint</a:t>
                      </a:r>
                      <a:endParaRPr/>
                    </a:p>
                  </a:txBody>
                  <a:tcPr marT="45725" marB="45725" marR="91450" marL="91450"/>
                </a:tc>
                <a:tc>
                  <a:txBody>
                    <a:bodyPr/>
                    <a:lstStyle/>
                    <a:p>
                      <a:pPr indent="0" lvl="0" marL="0" marR="0" rtl="0" algn="ctr">
                        <a:spcBef>
                          <a:spcPts val="0"/>
                        </a:spcBef>
                        <a:spcAft>
                          <a:spcPts val="0"/>
                        </a:spcAft>
                        <a:buNone/>
                      </a:pPr>
                      <a:r>
                        <a:rPr b="0" lang="en-US" sz="1200"/>
                        <a:t>OS: </a:t>
                      </a:r>
                      <a:r>
                        <a:rPr b="1" lang="en-US" sz="1200"/>
                        <a:t>HR 0.66 </a:t>
                      </a:r>
                      <a:endParaRPr/>
                    </a:p>
                    <a:p>
                      <a:pPr indent="0" lvl="0" marL="0" marR="0" rtl="0" algn="ctr">
                        <a:spcBef>
                          <a:spcPts val="0"/>
                        </a:spcBef>
                        <a:spcAft>
                          <a:spcPts val="0"/>
                        </a:spcAft>
                        <a:buNone/>
                      </a:pPr>
                      <a:r>
                        <a:rPr b="0" lang="en-US" sz="1200"/>
                        <a:t>(0.51–0.76)</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0.61</a:t>
                      </a:r>
                      <a:endParaRPr/>
                    </a:p>
                    <a:p>
                      <a:pPr indent="0" lvl="0" marL="0" marR="0" rtl="0" algn="ctr">
                        <a:spcBef>
                          <a:spcPts val="0"/>
                        </a:spcBef>
                        <a:spcAft>
                          <a:spcPts val="0"/>
                        </a:spcAft>
                        <a:buNone/>
                      </a:pPr>
                      <a:r>
                        <a:rPr b="0" i="1" lang="en-US" sz="1200"/>
                        <a:t>p</a:t>
                      </a:r>
                      <a:r>
                        <a:rPr b="0" lang="en-US" sz="1200"/>
                        <a:t> = 0.005</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0.65 </a:t>
                      </a:r>
                      <a:endParaRPr/>
                    </a:p>
                    <a:p>
                      <a:pPr indent="0" lvl="0" marL="0" marR="0" rtl="0" algn="ctr">
                        <a:spcBef>
                          <a:spcPts val="0"/>
                        </a:spcBef>
                        <a:spcAft>
                          <a:spcPts val="0"/>
                        </a:spcAft>
                        <a:buNone/>
                      </a:pPr>
                      <a:r>
                        <a:rPr b="0" lang="en-US" sz="1200"/>
                        <a:t>(0.51–0.89)</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0.66 </a:t>
                      </a:r>
                      <a:endParaRPr/>
                    </a:p>
                    <a:p>
                      <a:pPr indent="0" lvl="0" marL="0" marR="0" rtl="0" algn="ctr">
                        <a:spcBef>
                          <a:spcPts val="0"/>
                        </a:spcBef>
                        <a:spcAft>
                          <a:spcPts val="0"/>
                        </a:spcAft>
                        <a:buNone/>
                      </a:pPr>
                      <a:r>
                        <a:rPr b="0" lang="en-US" sz="1200"/>
                        <a:t>(0.53–0.81)</a:t>
                      </a:r>
                      <a:endParaRPr/>
                    </a:p>
                  </a:txBody>
                  <a:tcPr marT="45725" marB="45725" marR="91450" marL="91450" anchor="ctr"/>
                </a:tc>
              </a:tr>
              <a:tr h="549525">
                <a:tc>
                  <a:txBody>
                    <a:bodyPr/>
                    <a:lstStyle/>
                    <a:p>
                      <a:pPr indent="0" lvl="0" marL="0" marR="0" rtl="0" algn="l">
                        <a:spcBef>
                          <a:spcPts val="0"/>
                        </a:spcBef>
                        <a:spcAft>
                          <a:spcPts val="0"/>
                        </a:spcAft>
                        <a:buNone/>
                      </a:pPr>
                      <a:r>
                        <a:rPr lang="en-US" sz="1200"/>
                        <a:t>High Vol/ High Risk</a:t>
                      </a:r>
                      <a:endParaRPr/>
                    </a:p>
                    <a:p>
                      <a:pPr indent="0" lvl="0" marL="0" marR="0" rtl="0" algn="l">
                        <a:spcBef>
                          <a:spcPts val="0"/>
                        </a:spcBef>
                        <a:spcAft>
                          <a:spcPts val="0"/>
                        </a:spcAft>
                        <a:buNone/>
                      </a:pPr>
                      <a:r>
                        <a:rPr lang="en-US" sz="1200"/>
                        <a:t>Disease</a:t>
                      </a:r>
                      <a:endParaRPr/>
                    </a:p>
                  </a:txBody>
                  <a:tcPr marT="45725" marB="45725" marR="91450" marL="91450"/>
                </a:tc>
                <a:tc>
                  <a:txBody>
                    <a:bodyPr/>
                    <a:lstStyle/>
                    <a:p>
                      <a:pPr indent="0" lvl="0" marL="0" marR="0" rtl="0" algn="ctr">
                        <a:spcBef>
                          <a:spcPts val="0"/>
                        </a:spcBef>
                        <a:spcAft>
                          <a:spcPts val="0"/>
                        </a:spcAft>
                        <a:buNone/>
                      </a:pPr>
                      <a:r>
                        <a:rPr b="0" lang="en-US" sz="1200"/>
                        <a:t>OS HR: 0.58 </a:t>
                      </a:r>
                      <a:endParaRPr/>
                    </a:p>
                    <a:p>
                      <a:pPr indent="0" lvl="0" marL="0" marR="0" rtl="0" algn="ctr">
                        <a:spcBef>
                          <a:spcPts val="0"/>
                        </a:spcBef>
                        <a:spcAft>
                          <a:spcPts val="0"/>
                        </a:spcAft>
                        <a:buNone/>
                      </a:pPr>
                      <a:r>
                        <a:rPr b="0" lang="en-US" sz="1200"/>
                        <a:t>(0.41–0.83)</a:t>
                      </a:r>
                      <a:endParaRPr/>
                    </a:p>
                  </a:txBody>
                  <a:tcPr marT="45725" marB="45725" marR="91450" marL="91450" anchor="ctr"/>
                </a:tc>
                <a:tc>
                  <a:txBody>
                    <a:bodyPr/>
                    <a:lstStyle/>
                    <a:p>
                      <a:pPr indent="0" lvl="0" marL="0" marR="0" rtl="0" algn="ctr">
                        <a:spcBef>
                          <a:spcPts val="0"/>
                        </a:spcBef>
                        <a:spcAft>
                          <a:spcPts val="0"/>
                        </a:spcAft>
                        <a:buNone/>
                      </a:pPr>
                      <a:r>
                        <a:rPr b="0" lang="en-US" sz="1200"/>
                        <a:t>OS: HR 0.54 </a:t>
                      </a:r>
                      <a:endParaRPr/>
                    </a:p>
                    <a:p>
                      <a:pPr indent="0" lvl="0" marL="0" marR="0" rtl="0" algn="ctr">
                        <a:spcBef>
                          <a:spcPts val="0"/>
                        </a:spcBef>
                        <a:spcAft>
                          <a:spcPts val="0"/>
                        </a:spcAft>
                        <a:buNone/>
                      </a:pPr>
                      <a:r>
                        <a:rPr b="0" lang="en-US" sz="1200"/>
                        <a:t>(0.41–0.70)</a:t>
                      </a:r>
                      <a:endParaRPr/>
                    </a:p>
                  </a:txBody>
                  <a:tcPr marT="45725" marB="45725" marR="91450" marL="91450" anchor="ctr"/>
                </a:tc>
                <a:tc>
                  <a:txBody>
                    <a:bodyPr/>
                    <a:lstStyle/>
                    <a:p>
                      <a:pPr indent="0" lvl="0" marL="0" marR="0" rtl="0" algn="ctr">
                        <a:spcBef>
                          <a:spcPts val="0"/>
                        </a:spcBef>
                        <a:spcAft>
                          <a:spcPts val="0"/>
                        </a:spcAft>
                        <a:buNone/>
                      </a:pPr>
                      <a:r>
                        <a:rPr b="0" lang="en-US" sz="1200"/>
                        <a:t>OS: HR 0.68 </a:t>
                      </a:r>
                      <a:endParaRPr/>
                    </a:p>
                    <a:p>
                      <a:pPr indent="0" lvl="0" marL="0" marR="0" rtl="0" algn="ctr">
                        <a:spcBef>
                          <a:spcPts val="0"/>
                        </a:spcBef>
                        <a:spcAft>
                          <a:spcPts val="0"/>
                        </a:spcAft>
                        <a:buNone/>
                      </a:pPr>
                      <a:r>
                        <a:rPr b="0" lang="en-US" sz="1200"/>
                        <a:t>(0.50–0.92)</a:t>
                      </a:r>
                      <a:endParaRPr/>
                    </a:p>
                  </a:txBody>
                  <a:tcPr marT="45725" marB="45725" marR="91450" marL="91450" anchor="ctr"/>
                </a:tc>
                <a:tc>
                  <a:txBody>
                    <a:bodyPr/>
                    <a:lstStyle/>
                    <a:p>
                      <a:pPr indent="0" lvl="0" marL="0" marR="0" rtl="0" algn="ctr">
                        <a:spcBef>
                          <a:spcPts val="0"/>
                        </a:spcBef>
                        <a:spcAft>
                          <a:spcPts val="0"/>
                        </a:spcAft>
                        <a:buNone/>
                      </a:pPr>
                      <a:r>
                        <a:rPr b="0" lang="en-US" sz="1200"/>
                        <a:t>OS: HR 0.66 </a:t>
                      </a:r>
                      <a:endParaRPr/>
                    </a:p>
                    <a:p>
                      <a:pPr indent="0" lvl="0" marL="0" marR="0" rtl="0" algn="ctr">
                        <a:spcBef>
                          <a:spcPts val="0"/>
                        </a:spcBef>
                        <a:spcAft>
                          <a:spcPts val="0"/>
                        </a:spcAft>
                        <a:buNone/>
                      </a:pPr>
                      <a:r>
                        <a:rPr b="0" lang="en-US" sz="1200"/>
                        <a:t>(0.52–0.83)</a:t>
                      </a:r>
                      <a:endParaRPr/>
                    </a:p>
                  </a:txBody>
                  <a:tcPr marT="45725" marB="45725" marR="91450" marL="91450" anchor="ctr"/>
                </a:tc>
              </a:tr>
              <a:tr h="549525">
                <a:tc>
                  <a:txBody>
                    <a:bodyPr/>
                    <a:lstStyle/>
                    <a:p>
                      <a:pPr indent="0" lvl="0" marL="0" marR="0" rtl="0" algn="l">
                        <a:spcBef>
                          <a:spcPts val="0"/>
                        </a:spcBef>
                        <a:spcAft>
                          <a:spcPts val="0"/>
                        </a:spcAft>
                        <a:buNone/>
                      </a:pPr>
                      <a:r>
                        <a:rPr lang="en-US" sz="1200"/>
                        <a:t>Low Vol/ Low Risk Disease</a:t>
                      </a:r>
                      <a:endParaRPr/>
                    </a:p>
                  </a:txBody>
                  <a:tcPr marT="45725" marB="45725" marR="91450" marL="91450"/>
                </a:tc>
                <a:tc>
                  <a:txBody>
                    <a:bodyPr/>
                    <a:lstStyle/>
                    <a:p>
                      <a:pPr indent="0" lvl="0" marL="0" marR="0" rtl="0" algn="ctr">
                        <a:spcBef>
                          <a:spcPts val="0"/>
                        </a:spcBef>
                        <a:spcAft>
                          <a:spcPts val="0"/>
                        </a:spcAft>
                        <a:buNone/>
                      </a:pPr>
                      <a:r>
                        <a:rPr b="0" lang="en-US" sz="1200"/>
                        <a:t>OS: </a:t>
                      </a:r>
                      <a:r>
                        <a:rPr b="1" lang="en-US" sz="1200"/>
                        <a:t>HR 0.69 </a:t>
                      </a:r>
                      <a:endParaRPr/>
                    </a:p>
                    <a:p>
                      <a:pPr indent="0" lvl="0" marL="0" marR="0" rtl="0" algn="ctr">
                        <a:spcBef>
                          <a:spcPts val="0"/>
                        </a:spcBef>
                        <a:spcAft>
                          <a:spcPts val="0"/>
                        </a:spcAft>
                        <a:buNone/>
                      </a:pPr>
                      <a:r>
                        <a:rPr b="0" lang="en-US" sz="1200"/>
                        <a:t>(0.58–0.82)</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0.66 </a:t>
                      </a:r>
                      <a:endParaRPr/>
                    </a:p>
                    <a:p>
                      <a:pPr indent="0" lvl="0" marL="0" marR="0" rtl="0" algn="ctr">
                        <a:spcBef>
                          <a:spcPts val="0"/>
                        </a:spcBef>
                        <a:spcAft>
                          <a:spcPts val="0"/>
                        </a:spcAft>
                        <a:buNone/>
                      </a:pPr>
                      <a:r>
                        <a:rPr b="0" lang="en-US" sz="1200"/>
                        <a:t>(0.44–0.98)</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0.67 </a:t>
                      </a:r>
                      <a:endParaRPr/>
                    </a:p>
                    <a:p>
                      <a:pPr indent="0" lvl="0" marL="0" marR="0" rtl="0" algn="ctr">
                        <a:spcBef>
                          <a:spcPts val="0"/>
                        </a:spcBef>
                        <a:spcAft>
                          <a:spcPts val="0"/>
                        </a:spcAft>
                        <a:buNone/>
                      </a:pPr>
                      <a:r>
                        <a:rPr b="0" lang="en-US" sz="1200"/>
                        <a:t>(0.34–1.32)</a:t>
                      </a:r>
                      <a:endParaRPr/>
                    </a:p>
                  </a:txBody>
                  <a:tcPr marT="45725" marB="45725" marR="91450" marL="91450" anchor="ctr"/>
                </a:tc>
                <a:tc>
                  <a:txBody>
                    <a:bodyPr/>
                    <a:lstStyle/>
                    <a:p>
                      <a:pPr indent="0" lvl="0" marL="0" marR="0" rtl="0" algn="ctr">
                        <a:spcBef>
                          <a:spcPts val="0"/>
                        </a:spcBef>
                        <a:spcAft>
                          <a:spcPts val="0"/>
                        </a:spcAft>
                        <a:buNone/>
                      </a:pPr>
                      <a:r>
                        <a:rPr b="0" lang="en-US" sz="1200"/>
                        <a:t>OS: </a:t>
                      </a:r>
                      <a:r>
                        <a:rPr b="1" lang="en-US" sz="1200"/>
                        <a:t>HR 0.66 </a:t>
                      </a:r>
                      <a:endParaRPr/>
                    </a:p>
                    <a:p>
                      <a:pPr indent="0" lvl="0" marL="0" marR="0" rtl="0" algn="ctr">
                        <a:spcBef>
                          <a:spcPts val="0"/>
                        </a:spcBef>
                        <a:spcAft>
                          <a:spcPts val="0"/>
                        </a:spcAft>
                        <a:buNone/>
                      </a:pPr>
                      <a:r>
                        <a:rPr b="0" lang="en-US" sz="1200"/>
                        <a:t>(0.43–1.02)</a:t>
                      </a:r>
                      <a:endParaRPr/>
                    </a:p>
                  </a:txBody>
                  <a:tcPr marT="45725" marB="45725" marR="91450" marL="91450" anchor="ctr"/>
                </a:tc>
              </a:tr>
            </a:tbl>
          </a:graphicData>
        </a:graphic>
      </p:graphicFrame>
      <p:sp>
        <p:nvSpPr>
          <p:cNvPr id="536" name="Google Shape;536;g28c1b0f9feb_0_11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ADT + ARPI</a:t>
            </a:r>
            <a:endParaRPr/>
          </a:p>
        </p:txBody>
      </p:sp>
      <p:sp>
        <p:nvSpPr>
          <p:cNvPr id="537" name="Google Shape;537;g28c1b0f9feb_0_117"/>
          <p:cNvSpPr txBox="1"/>
          <p:nvPr/>
        </p:nvSpPr>
        <p:spPr>
          <a:xfrm>
            <a:off x="7202202" y="4080931"/>
            <a:ext cx="1674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Mittal et al. Curr Onc 2023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graphicFrame>
        <p:nvGraphicFramePr>
          <p:cNvPr id="542" name="Google Shape;542;g28c1b0f9feb_0_123"/>
          <p:cNvGraphicFramePr/>
          <p:nvPr/>
        </p:nvGraphicFramePr>
        <p:xfrm>
          <a:off x="546101" y="701274"/>
          <a:ext cx="3000000" cy="3000000"/>
        </p:xfrm>
        <a:graphic>
          <a:graphicData uri="http://schemas.openxmlformats.org/drawingml/2006/table">
            <a:tbl>
              <a:tblPr bandRow="1" firstRow="1">
                <a:noFill/>
                <a:tableStyleId>{B1F75114-DA18-47F3-845B-FADB878A9381}</a:tableStyleId>
              </a:tblPr>
              <a:tblGrid>
                <a:gridCol w="1084125"/>
                <a:gridCol w="1650300"/>
                <a:gridCol w="1614150"/>
                <a:gridCol w="1782800"/>
                <a:gridCol w="1729900"/>
              </a:tblGrid>
              <a:tr h="228975">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rPr b="1" lang="en-US" sz="1200"/>
                        <a:t>LATITUDE </a:t>
                      </a:r>
                      <a:endParaRPr/>
                    </a:p>
                  </a:txBody>
                  <a:tcPr marT="45725" marB="45725" marR="91450" marL="91450" anchor="ctr"/>
                </a:tc>
                <a:tc>
                  <a:txBody>
                    <a:bodyPr/>
                    <a:lstStyle/>
                    <a:p>
                      <a:pPr indent="0" lvl="0" marL="0" marR="0" rtl="0" algn="l">
                        <a:spcBef>
                          <a:spcPts val="0"/>
                        </a:spcBef>
                        <a:spcAft>
                          <a:spcPts val="0"/>
                        </a:spcAft>
                        <a:buNone/>
                      </a:pPr>
                      <a:r>
                        <a:rPr b="1" lang="en-US" sz="1200"/>
                        <a:t>STAMPEDE</a:t>
                      </a:r>
                      <a:endParaRPr/>
                    </a:p>
                  </a:txBody>
                  <a:tcPr marT="45725" marB="45725" marR="91450" marL="91450" anchor="ctr"/>
                </a:tc>
                <a:tc>
                  <a:txBody>
                    <a:bodyPr/>
                    <a:lstStyle/>
                    <a:p>
                      <a:pPr indent="0" lvl="0" marL="0" marR="0" rtl="0" algn="l">
                        <a:spcBef>
                          <a:spcPts val="0"/>
                        </a:spcBef>
                        <a:spcAft>
                          <a:spcPts val="0"/>
                        </a:spcAft>
                        <a:buNone/>
                      </a:pPr>
                      <a:r>
                        <a:rPr b="1" lang="en-US" sz="1200"/>
                        <a:t>TITAN</a:t>
                      </a:r>
                      <a:endParaRPr/>
                    </a:p>
                  </a:txBody>
                  <a:tcPr marT="45725" marB="45725" marR="91450" marL="91450" anchor="ctr"/>
                </a:tc>
                <a:tc>
                  <a:txBody>
                    <a:bodyPr/>
                    <a:lstStyle/>
                    <a:p>
                      <a:pPr indent="0" lvl="0" marL="0" marR="0" rtl="0" algn="l">
                        <a:spcBef>
                          <a:spcPts val="0"/>
                        </a:spcBef>
                        <a:spcAft>
                          <a:spcPts val="0"/>
                        </a:spcAft>
                        <a:buNone/>
                      </a:pPr>
                      <a:r>
                        <a:rPr b="1" lang="en-US" sz="1200"/>
                        <a:t>ARCHES</a:t>
                      </a:r>
                      <a:endParaRPr/>
                    </a:p>
                  </a:txBody>
                  <a:tcPr marT="45725" marB="45725" marR="91450" marL="91450" anchor="ctr"/>
                </a:tc>
              </a:tr>
              <a:tr h="228975">
                <a:tc>
                  <a:txBody>
                    <a:bodyPr/>
                    <a:lstStyle/>
                    <a:p>
                      <a:pPr indent="0" lvl="0" marL="0" marR="0" rtl="0" algn="l">
                        <a:spcBef>
                          <a:spcPts val="0"/>
                        </a:spcBef>
                        <a:spcAft>
                          <a:spcPts val="0"/>
                        </a:spcAft>
                        <a:buNone/>
                      </a:pPr>
                      <a:r>
                        <a:rPr lang="en-US" sz="1200"/>
                        <a:t>N</a:t>
                      </a:r>
                      <a:endParaRPr/>
                    </a:p>
                  </a:txBody>
                  <a:tcPr marT="45725" marB="45725" marR="91450" marL="91450"/>
                </a:tc>
                <a:tc>
                  <a:txBody>
                    <a:bodyPr/>
                    <a:lstStyle/>
                    <a:p>
                      <a:pPr indent="0" lvl="0" marL="0" marR="0" rtl="0" algn="ctr">
                        <a:spcBef>
                          <a:spcPts val="0"/>
                        </a:spcBef>
                        <a:spcAft>
                          <a:spcPts val="0"/>
                        </a:spcAft>
                        <a:buNone/>
                      </a:pPr>
                      <a:r>
                        <a:rPr b="0" lang="en-US" sz="1200"/>
                        <a:t>1199</a:t>
                      </a:r>
                      <a:endParaRPr/>
                    </a:p>
                  </a:txBody>
                  <a:tcPr marT="45725" marB="45725" marR="91450" marL="91450" anchor="ctr"/>
                </a:tc>
                <a:tc>
                  <a:txBody>
                    <a:bodyPr/>
                    <a:lstStyle/>
                    <a:p>
                      <a:pPr indent="0" lvl="0" marL="0" marR="0" rtl="0" algn="ctr">
                        <a:spcBef>
                          <a:spcPts val="0"/>
                        </a:spcBef>
                        <a:spcAft>
                          <a:spcPts val="0"/>
                        </a:spcAft>
                        <a:buNone/>
                      </a:pPr>
                      <a:r>
                        <a:rPr b="0" lang="en-US" sz="1200"/>
                        <a:t>1917</a:t>
                      </a:r>
                      <a:endParaRPr/>
                    </a:p>
                  </a:txBody>
                  <a:tcPr marT="45725" marB="45725" marR="91450" marL="91450" anchor="ctr"/>
                </a:tc>
                <a:tc>
                  <a:txBody>
                    <a:bodyPr/>
                    <a:lstStyle/>
                    <a:p>
                      <a:pPr indent="0" lvl="0" marL="0" marR="0" rtl="0" algn="ctr">
                        <a:spcBef>
                          <a:spcPts val="0"/>
                        </a:spcBef>
                        <a:spcAft>
                          <a:spcPts val="0"/>
                        </a:spcAft>
                        <a:buNone/>
                      </a:pPr>
                      <a:r>
                        <a:rPr b="0" lang="en-US" sz="1200"/>
                        <a:t>1052</a:t>
                      </a:r>
                      <a:endParaRPr/>
                    </a:p>
                  </a:txBody>
                  <a:tcPr marT="45725" marB="45725" marR="91450" marL="91450" anchor="ctr"/>
                </a:tc>
                <a:tc>
                  <a:txBody>
                    <a:bodyPr/>
                    <a:lstStyle/>
                    <a:p>
                      <a:pPr indent="0" lvl="0" marL="0" marR="0" rtl="0" algn="ctr">
                        <a:spcBef>
                          <a:spcPts val="0"/>
                        </a:spcBef>
                        <a:spcAft>
                          <a:spcPts val="0"/>
                        </a:spcAft>
                        <a:buNone/>
                      </a:pPr>
                      <a:r>
                        <a:rPr b="0" lang="en-US" sz="1200"/>
                        <a:t>1150</a:t>
                      </a:r>
                      <a:endParaRPr/>
                    </a:p>
                  </a:txBody>
                  <a:tcPr marT="45725" marB="45725" marR="91450" marL="91450" anchor="ctr"/>
                </a:tc>
              </a:tr>
              <a:tr h="549525">
                <a:tc>
                  <a:txBody>
                    <a:bodyPr/>
                    <a:lstStyle/>
                    <a:p>
                      <a:pPr indent="0" lvl="0" marL="0" marR="0" rtl="0" algn="l">
                        <a:spcBef>
                          <a:spcPts val="0"/>
                        </a:spcBef>
                        <a:spcAft>
                          <a:spcPts val="0"/>
                        </a:spcAft>
                        <a:buNone/>
                      </a:pPr>
                      <a:r>
                        <a:rPr lang="en-US" sz="1200"/>
                        <a:t>Treatment Arms</a:t>
                      </a:r>
                      <a:endParaRPr/>
                    </a:p>
                  </a:txBody>
                  <a:tcPr marT="45725" marB="45725" marR="91450" marL="91450"/>
                </a:tc>
                <a:tc>
                  <a:txBody>
                    <a:bodyPr/>
                    <a:lstStyle/>
                    <a:p>
                      <a:pPr indent="0" lvl="0" marL="0" marR="0" rtl="0" algn="ctr">
                        <a:spcBef>
                          <a:spcPts val="0"/>
                        </a:spcBef>
                        <a:spcAft>
                          <a:spcPts val="0"/>
                        </a:spcAft>
                        <a:buNone/>
                      </a:pPr>
                      <a:r>
                        <a:rPr b="0" lang="en-US" sz="1200"/>
                        <a:t>ADT+ abiraterone</a:t>
                      </a:r>
                      <a:endParaRPr/>
                    </a:p>
                    <a:p>
                      <a:pPr indent="0" lvl="0" marL="0" marR="0" rtl="0" algn="ctr">
                        <a:spcBef>
                          <a:spcPts val="0"/>
                        </a:spcBef>
                        <a:spcAft>
                          <a:spcPts val="0"/>
                        </a:spcAft>
                        <a:buNone/>
                      </a:pPr>
                      <a:r>
                        <a:t/>
                      </a:r>
                      <a:endParaRPr b="0" sz="1200"/>
                    </a:p>
                    <a:p>
                      <a:pPr indent="0" lvl="0" marL="0" marR="0" rtl="0" algn="ctr">
                        <a:spcBef>
                          <a:spcPts val="0"/>
                        </a:spcBef>
                        <a:spcAft>
                          <a:spcPts val="0"/>
                        </a:spcAft>
                        <a:buNone/>
                      </a:pPr>
                      <a:r>
                        <a:rPr b="0" lang="en-US" sz="1200"/>
                        <a:t>ADT + placebo</a:t>
                      </a:r>
                      <a:endParaRPr/>
                    </a:p>
                  </a:txBody>
                  <a:tcPr marT="45725" marB="45725" marR="91450" marL="91450" anchor="ctr"/>
                </a:tc>
                <a:tc>
                  <a:txBody>
                    <a:bodyPr/>
                    <a:lstStyle/>
                    <a:p>
                      <a:pPr indent="0" lvl="0" marL="0" marR="0" rtl="0" algn="ctr">
                        <a:spcBef>
                          <a:spcPts val="0"/>
                        </a:spcBef>
                        <a:spcAft>
                          <a:spcPts val="0"/>
                        </a:spcAft>
                        <a:buNone/>
                      </a:pPr>
                      <a:r>
                        <a:rPr b="0" lang="en-US" sz="1200"/>
                        <a:t>ADT + abiraterone</a:t>
                      </a:r>
                      <a:endParaRPr/>
                    </a:p>
                    <a:p>
                      <a:pPr indent="0" lvl="0" marL="0" marR="0" rtl="0" algn="ctr">
                        <a:spcBef>
                          <a:spcPts val="0"/>
                        </a:spcBef>
                        <a:spcAft>
                          <a:spcPts val="0"/>
                        </a:spcAft>
                        <a:buNone/>
                      </a:pPr>
                      <a:br>
                        <a:rPr b="0" lang="en-US" sz="1200"/>
                      </a:br>
                      <a:r>
                        <a:rPr b="0" lang="en-US" sz="1200"/>
                        <a:t>ADT alone</a:t>
                      </a:r>
                      <a:endParaRPr/>
                    </a:p>
                  </a:txBody>
                  <a:tcPr marT="45725" marB="45725" marR="91450" marL="91450" anchor="ctr"/>
                </a:tc>
                <a:tc>
                  <a:txBody>
                    <a:bodyPr/>
                    <a:lstStyle/>
                    <a:p>
                      <a:pPr indent="0" lvl="0" marL="0" marR="0" rtl="0" algn="ctr">
                        <a:spcBef>
                          <a:spcPts val="0"/>
                        </a:spcBef>
                        <a:spcAft>
                          <a:spcPts val="0"/>
                        </a:spcAft>
                        <a:buNone/>
                      </a:pPr>
                      <a:r>
                        <a:rPr b="0" lang="en-US" sz="1200"/>
                        <a:t>ADT + apalutamide</a:t>
                      </a:r>
                      <a:endParaRPr/>
                    </a:p>
                    <a:p>
                      <a:pPr indent="0" lvl="0" marL="0" marR="0" rtl="0" algn="ctr">
                        <a:spcBef>
                          <a:spcPts val="0"/>
                        </a:spcBef>
                        <a:spcAft>
                          <a:spcPts val="0"/>
                        </a:spcAft>
                        <a:buNone/>
                      </a:pPr>
                      <a:br>
                        <a:rPr b="0" lang="en-US" sz="1200"/>
                      </a:br>
                      <a:r>
                        <a:rPr b="0" lang="en-US" sz="1200"/>
                        <a:t>ADT + placebo</a:t>
                      </a:r>
                      <a:endParaRPr/>
                    </a:p>
                  </a:txBody>
                  <a:tcPr marT="45725" marB="45725" marR="91450" marL="91450" anchor="ctr"/>
                </a:tc>
                <a:tc>
                  <a:txBody>
                    <a:bodyPr/>
                    <a:lstStyle/>
                    <a:p>
                      <a:pPr indent="0" lvl="0" marL="0" marR="0" rtl="0" algn="ctr">
                        <a:spcBef>
                          <a:spcPts val="0"/>
                        </a:spcBef>
                        <a:spcAft>
                          <a:spcPts val="0"/>
                        </a:spcAft>
                        <a:buNone/>
                      </a:pPr>
                      <a:r>
                        <a:rPr b="0" lang="en-US" sz="1200"/>
                        <a:t>ADT + enzalutamide</a:t>
                      </a:r>
                      <a:endParaRPr/>
                    </a:p>
                    <a:p>
                      <a:pPr indent="0" lvl="0" marL="0" marR="0" rtl="0" algn="ctr">
                        <a:spcBef>
                          <a:spcPts val="0"/>
                        </a:spcBef>
                        <a:spcAft>
                          <a:spcPts val="0"/>
                        </a:spcAft>
                        <a:buNone/>
                      </a:pPr>
                      <a:br>
                        <a:rPr b="0" lang="en-US" sz="1200"/>
                      </a:br>
                      <a:r>
                        <a:rPr b="0" lang="en-US" sz="1200"/>
                        <a:t>ADT + placebo</a:t>
                      </a:r>
                      <a:endParaRPr/>
                    </a:p>
                  </a:txBody>
                  <a:tcPr marT="45725" marB="45725" marR="91450" marL="91450" anchor="ctr"/>
                </a:tc>
              </a:tr>
              <a:tr h="389250">
                <a:tc>
                  <a:txBody>
                    <a:bodyPr/>
                    <a:lstStyle/>
                    <a:p>
                      <a:pPr indent="0" lvl="0" marL="0" marR="0" rtl="0" algn="l">
                        <a:spcBef>
                          <a:spcPts val="0"/>
                        </a:spcBef>
                        <a:spcAft>
                          <a:spcPts val="0"/>
                        </a:spcAft>
                        <a:buNone/>
                      </a:pPr>
                      <a:r>
                        <a:rPr lang="en-US" sz="1200"/>
                        <a:t>Disease Risk</a:t>
                      </a:r>
                      <a:endParaRPr/>
                    </a:p>
                  </a:txBody>
                  <a:tcPr marT="45725" marB="45725" marR="91450" marL="91450"/>
                </a:tc>
                <a:tc>
                  <a:txBody>
                    <a:bodyPr/>
                    <a:lstStyle/>
                    <a:p>
                      <a:pPr indent="0" lvl="0" marL="0" marR="0" rtl="0" algn="ctr">
                        <a:spcBef>
                          <a:spcPts val="0"/>
                        </a:spcBef>
                        <a:spcAft>
                          <a:spcPts val="0"/>
                        </a:spcAft>
                        <a:buNone/>
                      </a:pPr>
                      <a:r>
                        <a:rPr b="0" lang="en-US" sz="1200"/>
                        <a:t>100% high risk</a:t>
                      </a:r>
                      <a:endParaRPr/>
                    </a:p>
                  </a:txBody>
                  <a:tcPr marT="45725" marB="45725" marR="91450" marL="91450" anchor="ctr"/>
                </a:tc>
                <a:tc>
                  <a:txBody>
                    <a:bodyPr/>
                    <a:lstStyle/>
                    <a:p>
                      <a:pPr indent="0" lvl="0" marL="0" marR="0" rtl="0" algn="ctr">
                        <a:spcBef>
                          <a:spcPts val="0"/>
                        </a:spcBef>
                        <a:spcAft>
                          <a:spcPts val="0"/>
                        </a:spcAft>
                        <a:buNone/>
                      </a:pPr>
                      <a:r>
                        <a:rPr b="0" lang="en-US" sz="1200"/>
                        <a:t>52% high risk</a:t>
                      </a:r>
                      <a:endParaRPr/>
                    </a:p>
                  </a:txBody>
                  <a:tcPr marT="45725" marB="45725" marR="91450" marL="91450" anchor="ctr"/>
                </a:tc>
                <a:tc>
                  <a:txBody>
                    <a:bodyPr/>
                    <a:lstStyle/>
                    <a:p>
                      <a:pPr indent="0" lvl="0" marL="0" marR="0" rtl="0" algn="ctr">
                        <a:spcBef>
                          <a:spcPts val="0"/>
                        </a:spcBef>
                        <a:spcAft>
                          <a:spcPts val="0"/>
                        </a:spcAft>
                        <a:buNone/>
                      </a:pPr>
                      <a:r>
                        <a:rPr b="0" lang="en-US" sz="1200"/>
                        <a:t>63% high volume</a:t>
                      </a:r>
                      <a:endParaRPr/>
                    </a:p>
                  </a:txBody>
                  <a:tcPr marT="45725" marB="45725" marR="91450" marL="91450" anchor="ctr"/>
                </a:tc>
                <a:tc>
                  <a:txBody>
                    <a:bodyPr/>
                    <a:lstStyle/>
                    <a:p>
                      <a:pPr indent="0" lvl="0" marL="0" marR="0" rtl="0" algn="ctr">
                        <a:spcBef>
                          <a:spcPts val="0"/>
                        </a:spcBef>
                        <a:spcAft>
                          <a:spcPts val="0"/>
                        </a:spcAft>
                        <a:buNone/>
                      </a:pPr>
                      <a:r>
                        <a:rPr b="0" lang="en-US" sz="1200"/>
                        <a:t>63% high volume</a:t>
                      </a:r>
                      <a:endParaRPr/>
                    </a:p>
                  </a:txBody>
                  <a:tcPr marT="45725" marB="45725" marR="91450" marL="91450" anchor="ctr"/>
                </a:tc>
              </a:tr>
              <a:tr h="228975">
                <a:tc>
                  <a:txBody>
                    <a:bodyPr/>
                    <a:lstStyle/>
                    <a:p>
                      <a:pPr indent="0" lvl="0" marL="0" marR="0" rtl="0" algn="l">
                        <a:spcBef>
                          <a:spcPts val="0"/>
                        </a:spcBef>
                        <a:spcAft>
                          <a:spcPts val="0"/>
                        </a:spcAft>
                        <a:buNone/>
                      </a:pPr>
                      <a:r>
                        <a:rPr lang="en-US" sz="1200"/>
                        <a:t>De Novo</a:t>
                      </a:r>
                      <a:endParaRPr/>
                    </a:p>
                  </a:txBody>
                  <a:tcPr marT="45725" marB="45725" marR="91450" marL="91450"/>
                </a:tc>
                <a:tc>
                  <a:txBody>
                    <a:bodyPr/>
                    <a:lstStyle/>
                    <a:p>
                      <a:pPr indent="0" lvl="0" marL="0" marR="0" rtl="0" algn="ctr">
                        <a:spcBef>
                          <a:spcPts val="0"/>
                        </a:spcBef>
                        <a:spcAft>
                          <a:spcPts val="0"/>
                        </a:spcAft>
                        <a:buNone/>
                      </a:pPr>
                      <a:r>
                        <a:rPr b="0" lang="en-US" sz="1200"/>
                        <a:t>100%</a:t>
                      </a:r>
                      <a:endParaRPr/>
                    </a:p>
                  </a:txBody>
                  <a:tcPr marT="45725" marB="45725" marR="91450" marL="91450" anchor="ctr"/>
                </a:tc>
                <a:tc>
                  <a:txBody>
                    <a:bodyPr/>
                    <a:lstStyle/>
                    <a:p>
                      <a:pPr indent="0" lvl="0" marL="0" marR="0" rtl="0" algn="ctr">
                        <a:spcBef>
                          <a:spcPts val="0"/>
                        </a:spcBef>
                        <a:spcAft>
                          <a:spcPts val="0"/>
                        </a:spcAft>
                        <a:buNone/>
                      </a:pPr>
                      <a:r>
                        <a:rPr b="0" lang="en-US" sz="1200"/>
                        <a:t>49%</a:t>
                      </a:r>
                      <a:endParaRPr/>
                    </a:p>
                  </a:txBody>
                  <a:tcPr marT="45725" marB="45725" marR="91450" marL="91450" anchor="ctr"/>
                </a:tc>
                <a:tc>
                  <a:txBody>
                    <a:bodyPr/>
                    <a:lstStyle/>
                    <a:p>
                      <a:pPr indent="0" lvl="0" marL="0" marR="0" rtl="0" algn="ctr">
                        <a:spcBef>
                          <a:spcPts val="0"/>
                        </a:spcBef>
                        <a:spcAft>
                          <a:spcPts val="0"/>
                        </a:spcAft>
                        <a:buNone/>
                      </a:pPr>
                      <a:r>
                        <a:rPr b="0" lang="en-US" sz="1200"/>
                        <a:t>81%</a:t>
                      </a:r>
                      <a:endParaRPr/>
                    </a:p>
                  </a:txBody>
                  <a:tcPr marT="45725" marB="45725" marR="91450" marL="91450" anchor="ctr"/>
                </a:tc>
                <a:tc>
                  <a:txBody>
                    <a:bodyPr/>
                    <a:lstStyle/>
                    <a:p>
                      <a:pPr indent="0" lvl="0" marL="0" marR="0" rtl="0" algn="ctr">
                        <a:spcBef>
                          <a:spcPts val="0"/>
                        </a:spcBef>
                        <a:spcAft>
                          <a:spcPts val="0"/>
                        </a:spcAft>
                        <a:buNone/>
                      </a:pPr>
                      <a:r>
                        <a:rPr b="0" lang="en-US" sz="1200"/>
                        <a:t>67%</a:t>
                      </a:r>
                      <a:endParaRPr/>
                    </a:p>
                  </a:txBody>
                  <a:tcPr marT="45725" marB="45725" marR="91450" marL="91450" anchor="ctr"/>
                </a:tc>
              </a:tr>
              <a:tr h="389250">
                <a:tc>
                  <a:txBody>
                    <a:bodyPr/>
                    <a:lstStyle/>
                    <a:p>
                      <a:pPr indent="0" lvl="0" marL="0" marR="0" rtl="0" algn="l">
                        <a:spcBef>
                          <a:spcPts val="0"/>
                        </a:spcBef>
                        <a:spcAft>
                          <a:spcPts val="0"/>
                        </a:spcAft>
                        <a:buNone/>
                      </a:pPr>
                      <a:r>
                        <a:rPr lang="en-US" sz="1200"/>
                        <a:t>Quality of Life</a:t>
                      </a:r>
                      <a:endParaRPr/>
                    </a:p>
                  </a:txBody>
                  <a:tcPr marT="45725" marB="45725" marR="91450" marL="91450"/>
                </a:tc>
                <a:tc>
                  <a:txBody>
                    <a:bodyPr/>
                    <a:lstStyle/>
                    <a:p>
                      <a:pPr indent="0" lvl="0" marL="0" marR="0" rtl="0" algn="ctr">
                        <a:spcBef>
                          <a:spcPts val="0"/>
                        </a:spcBef>
                        <a:spcAft>
                          <a:spcPts val="0"/>
                        </a:spcAft>
                        <a:buNone/>
                      </a:pPr>
                      <a:r>
                        <a:rPr b="0" lang="en-US" sz="1200"/>
                        <a:t>Improved for ADT + abiraterone + prednisone</a:t>
                      </a:r>
                      <a:endParaRPr/>
                    </a:p>
                  </a:txBody>
                  <a:tcPr marT="45725" marB="45725" marR="91450" marL="91450" anchor="ctr"/>
                </a:tc>
                <a:tc>
                  <a:txBody>
                    <a:bodyPr/>
                    <a:lstStyle/>
                    <a:p>
                      <a:pPr indent="0" lvl="0" marL="0" marR="0" rtl="0" algn="ctr">
                        <a:spcBef>
                          <a:spcPts val="0"/>
                        </a:spcBef>
                        <a:spcAft>
                          <a:spcPts val="0"/>
                        </a:spcAft>
                        <a:buNone/>
                      </a:pPr>
                      <a:r>
                        <a:t/>
                      </a:r>
                      <a:endParaRPr b="0" sz="1200"/>
                    </a:p>
                  </a:txBody>
                  <a:tcPr marT="45725" marB="45725" marR="91450" marL="91450" anchor="ctr"/>
                </a:tc>
                <a:tc>
                  <a:txBody>
                    <a:bodyPr/>
                    <a:lstStyle/>
                    <a:p>
                      <a:pPr indent="0" lvl="0" marL="0" marR="0" rtl="0" algn="ctr">
                        <a:spcBef>
                          <a:spcPts val="0"/>
                        </a:spcBef>
                        <a:spcAft>
                          <a:spcPts val="0"/>
                        </a:spcAft>
                        <a:buNone/>
                      </a:pPr>
                      <a:r>
                        <a:rPr b="0" lang="en-US" sz="1200"/>
                        <a:t>No difference/</a:t>
                      </a:r>
                      <a:br>
                        <a:rPr b="0" lang="en-US" sz="1200"/>
                      </a:br>
                      <a:r>
                        <a:rPr b="0" lang="en-US" sz="1200"/>
                        <a:t>Maintained</a:t>
                      </a:r>
                      <a:endParaRPr/>
                    </a:p>
                  </a:txBody>
                  <a:tcPr marT="45725" marB="45725" marR="91450" marL="91450" anchor="ctr"/>
                </a:tc>
                <a:tc>
                  <a:txBody>
                    <a:bodyPr/>
                    <a:lstStyle/>
                    <a:p>
                      <a:pPr indent="0" lvl="0" marL="0" marR="0" rtl="0" algn="ctr">
                        <a:spcBef>
                          <a:spcPts val="0"/>
                        </a:spcBef>
                        <a:spcAft>
                          <a:spcPts val="0"/>
                        </a:spcAft>
                        <a:buNone/>
                      </a:pPr>
                      <a:r>
                        <a:rPr b="0" lang="en-US" sz="1200"/>
                        <a:t>No difference/</a:t>
                      </a:r>
                      <a:br>
                        <a:rPr b="0" lang="en-US" sz="1200"/>
                      </a:br>
                      <a:r>
                        <a:rPr b="0" lang="en-US" sz="1200"/>
                        <a:t>Maintained</a:t>
                      </a:r>
                      <a:endParaRPr/>
                    </a:p>
                  </a:txBody>
                  <a:tcPr marT="45725" marB="45725" marR="91450" marL="91450" anchor="ctr"/>
                </a:tc>
              </a:tr>
              <a:tr h="549525">
                <a:tc>
                  <a:txBody>
                    <a:bodyPr/>
                    <a:lstStyle/>
                    <a:p>
                      <a:pPr indent="0" lvl="0" marL="0" marR="0" rtl="0" algn="l">
                        <a:spcBef>
                          <a:spcPts val="0"/>
                        </a:spcBef>
                        <a:spcAft>
                          <a:spcPts val="0"/>
                        </a:spcAft>
                        <a:buNone/>
                      </a:pPr>
                      <a:r>
                        <a:rPr lang="en-US" sz="1200"/>
                        <a:t>AEs (&gt;G2)</a:t>
                      </a:r>
                      <a:endParaRPr/>
                    </a:p>
                  </a:txBody>
                  <a:tcPr marT="45725" marB="45725" marR="91450" marL="91450"/>
                </a:tc>
                <a:tc>
                  <a:txBody>
                    <a:bodyPr/>
                    <a:lstStyle/>
                    <a:p>
                      <a:pPr indent="0" lvl="0" marL="0" marR="0" rtl="0" algn="ctr">
                        <a:spcBef>
                          <a:spcPts val="0"/>
                        </a:spcBef>
                        <a:spcAft>
                          <a:spcPts val="0"/>
                        </a:spcAft>
                        <a:buNone/>
                      </a:pPr>
                      <a:r>
                        <a:rPr b="0" lang="en-US" sz="1200"/>
                        <a:t>Grade 3/4: 68%</a:t>
                      </a:r>
                      <a:br>
                        <a:rPr b="0" lang="en-US" sz="1200"/>
                      </a:br>
                      <a:r>
                        <a:rPr b="0" lang="en-US" sz="1200"/>
                        <a:t>Most common: hypertension, hypokalemia</a:t>
                      </a:r>
                      <a:endParaRPr/>
                    </a:p>
                  </a:txBody>
                  <a:tcPr marT="45725" marB="45725" marR="91450" marL="91450" anchor="ctr"/>
                </a:tc>
                <a:tc>
                  <a:txBody>
                    <a:bodyPr/>
                    <a:lstStyle/>
                    <a:p>
                      <a:pPr indent="0" lvl="0" marL="0" marR="0" rtl="0" algn="ctr">
                        <a:spcBef>
                          <a:spcPts val="0"/>
                        </a:spcBef>
                        <a:spcAft>
                          <a:spcPts val="0"/>
                        </a:spcAft>
                        <a:buNone/>
                      </a:pPr>
                      <a:r>
                        <a:rPr b="0" lang="en-US" sz="1200"/>
                        <a:t>Grade 3–5: 47%</a:t>
                      </a:r>
                      <a:br>
                        <a:rPr b="0" lang="en-US" sz="1200"/>
                      </a:br>
                      <a:r>
                        <a:rPr b="0" lang="en-US" sz="1200"/>
                        <a:t>Most common: endocrine, cardiovascular disorders</a:t>
                      </a:r>
                      <a:endParaRPr/>
                    </a:p>
                  </a:txBody>
                  <a:tcPr marT="45725" marB="45725" marR="91450" marL="91450" anchor="ctr"/>
                </a:tc>
                <a:tc>
                  <a:txBody>
                    <a:bodyPr/>
                    <a:lstStyle/>
                    <a:p>
                      <a:pPr indent="0" lvl="0" marL="0" marR="0" rtl="0" algn="ctr">
                        <a:spcBef>
                          <a:spcPts val="0"/>
                        </a:spcBef>
                        <a:spcAft>
                          <a:spcPts val="0"/>
                        </a:spcAft>
                        <a:buNone/>
                      </a:pPr>
                      <a:r>
                        <a:rPr b="0" lang="en-US" sz="1200"/>
                        <a:t>Grade 3–4: 42.2%</a:t>
                      </a:r>
                      <a:br>
                        <a:rPr b="0" lang="en-US" sz="1200"/>
                      </a:br>
                      <a:r>
                        <a:rPr b="0" lang="en-US" sz="1200"/>
                        <a:t>Most common: hypertension, rash</a:t>
                      </a:r>
                      <a:endParaRPr/>
                    </a:p>
                  </a:txBody>
                  <a:tcPr marT="45725" marB="45725" marR="91450" marL="91450" anchor="ctr"/>
                </a:tc>
                <a:tc>
                  <a:txBody>
                    <a:bodyPr/>
                    <a:lstStyle/>
                    <a:p>
                      <a:pPr indent="0" lvl="0" marL="0" marR="0" rtl="0" algn="ctr">
                        <a:spcBef>
                          <a:spcPts val="0"/>
                        </a:spcBef>
                        <a:spcAft>
                          <a:spcPts val="0"/>
                        </a:spcAft>
                        <a:buNone/>
                      </a:pPr>
                      <a:r>
                        <a:rPr b="0" lang="en-US" sz="1200"/>
                        <a:t>Grade ≥ 3: 24.3%</a:t>
                      </a:r>
                      <a:br>
                        <a:rPr b="0" lang="en-US" sz="1200"/>
                      </a:br>
                      <a:r>
                        <a:rPr b="0" lang="en-US" sz="1200"/>
                        <a:t>Most common: hypertension, fatigue</a:t>
                      </a:r>
                      <a:endParaRPr/>
                    </a:p>
                  </a:txBody>
                  <a:tcPr marT="45725" marB="45725" marR="91450" marL="91450" anchor="ctr"/>
                </a:tc>
              </a:tr>
            </a:tbl>
          </a:graphicData>
        </a:graphic>
      </p:graphicFrame>
      <p:sp>
        <p:nvSpPr>
          <p:cNvPr id="543" name="Google Shape;543;g28c1b0f9feb_0_123"/>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ADT + ARPI</a:t>
            </a:r>
            <a:endParaRPr/>
          </a:p>
        </p:txBody>
      </p:sp>
      <p:sp>
        <p:nvSpPr>
          <p:cNvPr id="544" name="Google Shape;544;g28c1b0f9feb_0_123"/>
          <p:cNvSpPr txBox="1"/>
          <p:nvPr/>
        </p:nvSpPr>
        <p:spPr>
          <a:xfrm>
            <a:off x="7202202" y="4080931"/>
            <a:ext cx="1674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Mittal et al. Curr Onc 2023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28c1b0f9feb_0_129"/>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000">
                <a:solidFill>
                  <a:srgbClr val="002E51"/>
                </a:solidFill>
              </a:rPr>
              <a:t>How well have we done with escalating therapy?</a:t>
            </a:r>
            <a:endParaRPr/>
          </a:p>
        </p:txBody>
      </p:sp>
      <p:sp>
        <p:nvSpPr>
          <p:cNvPr id="551" name="Google Shape;551;g28c1b0f9feb_0_129"/>
          <p:cNvSpPr txBox="1"/>
          <p:nvPr/>
        </p:nvSpPr>
        <p:spPr>
          <a:xfrm>
            <a:off x="482601" y="822961"/>
            <a:ext cx="7899300" cy="3786600"/>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National Comprehensive Cancer Network (NCCN) guidelines have assigned a level 1 recommendation for combination treatment options in patients with mCSPC, including ADT along with an NHT or docetaxel. </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Commission on Cancer (CoC) and the Quality Oncology Practice Initiative (QOPI) describe standards for cancer care, including utilizing data for continuous quality improvement and tracking adherence to nationally recognized guidelines to drive treatment selection.</a:t>
            </a:r>
            <a:endParaRPr/>
          </a:p>
          <a:p>
            <a:pPr indent="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114300" lvl="0" marL="0" marR="0" rtl="0" algn="l">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 Florida, the utilization of NHT-based treatment has been up trending in the past several years; however, LHRH monotherapy remains the dominant modality as first-line treatment in newly diagnosed mCSPC patients.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24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g28c1b0f9feb_0_135"/>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000">
                <a:solidFill>
                  <a:srgbClr val="002E51"/>
                </a:solidFill>
              </a:rPr>
              <a:t>How well have we done with escalating therapy?</a:t>
            </a:r>
            <a:endParaRPr/>
          </a:p>
        </p:txBody>
      </p:sp>
      <p:pic>
        <p:nvPicPr>
          <p:cNvPr id="558" name="Google Shape;558;g28c1b0f9feb_0_135"/>
          <p:cNvPicPr preferRelativeResize="0"/>
          <p:nvPr/>
        </p:nvPicPr>
        <p:blipFill rotWithShape="1">
          <a:blip r:embed="rId3">
            <a:alphaModFix/>
          </a:blip>
          <a:srcRect b="0" l="0" r="0" t="0"/>
          <a:stretch/>
        </p:blipFill>
        <p:spPr>
          <a:xfrm>
            <a:off x="31332" y="1336186"/>
            <a:ext cx="4502566" cy="2475889"/>
          </a:xfrm>
          <a:prstGeom prst="rect">
            <a:avLst/>
          </a:prstGeom>
          <a:noFill/>
          <a:ln>
            <a:noFill/>
          </a:ln>
        </p:spPr>
      </p:pic>
      <p:pic>
        <p:nvPicPr>
          <p:cNvPr id="559" name="Google Shape;559;g28c1b0f9feb_0_135"/>
          <p:cNvPicPr preferRelativeResize="0"/>
          <p:nvPr/>
        </p:nvPicPr>
        <p:blipFill rotWithShape="1">
          <a:blip r:embed="rId4">
            <a:alphaModFix/>
          </a:blip>
          <a:srcRect b="0" l="0" r="0" t="0"/>
          <a:stretch/>
        </p:blipFill>
        <p:spPr>
          <a:xfrm>
            <a:off x="4606154" y="1463186"/>
            <a:ext cx="4334646" cy="2488892"/>
          </a:xfrm>
          <a:prstGeom prst="rect">
            <a:avLst/>
          </a:prstGeom>
          <a:noFill/>
          <a:ln>
            <a:noFill/>
          </a:ln>
        </p:spPr>
      </p:pic>
      <p:pic>
        <p:nvPicPr>
          <p:cNvPr id="560" name="Google Shape;560;g28c1b0f9feb_0_135"/>
          <p:cNvPicPr preferRelativeResize="0"/>
          <p:nvPr/>
        </p:nvPicPr>
        <p:blipFill rotWithShape="1">
          <a:blip r:embed="rId5">
            <a:alphaModFix/>
          </a:blip>
          <a:srcRect b="0" l="0" r="0" t="0"/>
          <a:stretch/>
        </p:blipFill>
        <p:spPr>
          <a:xfrm>
            <a:off x="719954" y="756115"/>
            <a:ext cx="7772401" cy="646918"/>
          </a:xfrm>
          <a:prstGeom prst="rect">
            <a:avLst/>
          </a:prstGeom>
          <a:noFill/>
          <a:ln>
            <a:noFill/>
          </a:ln>
        </p:spPr>
      </p:pic>
      <p:sp>
        <p:nvSpPr>
          <p:cNvPr id="561" name="Google Shape;561;g28c1b0f9feb_0_135"/>
          <p:cNvSpPr txBox="1"/>
          <p:nvPr/>
        </p:nvSpPr>
        <p:spPr>
          <a:xfrm>
            <a:off x="7202202" y="4080931"/>
            <a:ext cx="1013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FLASCO 2022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28c1b0f9feb_0_144"/>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PEACE-1</a:t>
            </a:r>
            <a:endParaRPr/>
          </a:p>
        </p:txBody>
      </p:sp>
      <p:pic>
        <p:nvPicPr>
          <p:cNvPr id="567" name="Google Shape;567;g28c1b0f9feb_0_144"/>
          <p:cNvPicPr preferRelativeResize="0"/>
          <p:nvPr/>
        </p:nvPicPr>
        <p:blipFill rotWithShape="1">
          <a:blip r:embed="rId3">
            <a:alphaModFix/>
          </a:blip>
          <a:srcRect b="0" l="0" r="0" t="0"/>
          <a:stretch/>
        </p:blipFill>
        <p:spPr>
          <a:xfrm>
            <a:off x="1504156" y="839644"/>
            <a:ext cx="6135687" cy="3468974"/>
          </a:xfrm>
          <a:prstGeom prst="rect">
            <a:avLst/>
          </a:prstGeom>
          <a:noFill/>
          <a:ln>
            <a:noFill/>
          </a:ln>
        </p:spPr>
      </p:pic>
      <p:sp>
        <p:nvSpPr>
          <p:cNvPr id="568" name="Google Shape;568;g28c1b0f9feb_0_144"/>
          <p:cNvSpPr txBox="1"/>
          <p:nvPr/>
        </p:nvSpPr>
        <p:spPr>
          <a:xfrm>
            <a:off x="7202202" y="4080931"/>
            <a:ext cx="1600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Fiazzi, et al. Lancet 2022</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8c1b0f9feb_0_150"/>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PEACE-1</a:t>
            </a:r>
            <a:endParaRPr/>
          </a:p>
        </p:txBody>
      </p:sp>
      <p:pic>
        <p:nvPicPr>
          <p:cNvPr id="574" name="Google Shape;574;g28c1b0f9feb_0_150"/>
          <p:cNvPicPr preferRelativeResize="0"/>
          <p:nvPr/>
        </p:nvPicPr>
        <p:blipFill rotWithShape="1">
          <a:blip r:embed="rId3">
            <a:alphaModFix/>
          </a:blip>
          <a:srcRect b="0" l="0" r="0" t="0"/>
          <a:stretch/>
        </p:blipFill>
        <p:spPr>
          <a:xfrm>
            <a:off x="2491815" y="1369004"/>
            <a:ext cx="4211733" cy="2381216"/>
          </a:xfrm>
          <a:prstGeom prst="rect">
            <a:avLst/>
          </a:prstGeom>
          <a:noFill/>
          <a:ln>
            <a:noFill/>
          </a:ln>
        </p:spPr>
      </p:pic>
      <p:pic>
        <p:nvPicPr>
          <p:cNvPr id="575" name="Google Shape;575;g28c1b0f9feb_0_150"/>
          <p:cNvPicPr preferRelativeResize="0"/>
          <p:nvPr/>
        </p:nvPicPr>
        <p:blipFill rotWithShape="1">
          <a:blip r:embed="rId4">
            <a:alphaModFix/>
          </a:blip>
          <a:srcRect b="0" l="0" r="0" t="0"/>
          <a:stretch/>
        </p:blipFill>
        <p:spPr>
          <a:xfrm>
            <a:off x="1485899" y="785619"/>
            <a:ext cx="6248400" cy="3533932"/>
          </a:xfrm>
          <a:prstGeom prst="rect">
            <a:avLst/>
          </a:prstGeom>
          <a:noFill/>
          <a:ln>
            <a:noFill/>
          </a:ln>
        </p:spPr>
      </p:pic>
      <p:sp>
        <p:nvSpPr>
          <p:cNvPr id="576" name="Google Shape;576;g28c1b0f9feb_0_150"/>
          <p:cNvSpPr txBox="1"/>
          <p:nvPr/>
        </p:nvSpPr>
        <p:spPr>
          <a:xfrm>
            <a:off x="7202202" y="4080931"/>
            <a:ext cx="1600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Fiazzi, et al. Lancet 2022</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g28c1b0f9feb_0_15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PEACE-1</a:t>
            </a:r>
            <a:endParaRPr/>
          </a:p>
        </p:txBody>
      </p:sp>
      <p:pic>
        <p:nvPicPr>
          <p:cNvPr id="582" name="Google Shape;582;g28c1b0f9feb_0_157"/>
          <p:cNvPicPr preferRelativeResize="0"/>
          <p:nvPr/>
        </p:nvPicPr>
        <p:blipFill rotWithShape="1">
          <a:blip r:embed="rId3">
            <a:alphaModFix/>
          </a:blip>
          <a:srcRect b="34008" l="0" r="0" t="34331"/>
          <a:stretch/>
        </p:blipFill>
        <p:spPr>
          <a:xfrm>
            <a:off x="1371600" y="1249243"/>
            <a:ext cx="6045201" cy="2878257"/>
          </a:xfrm>
          <a:prstGeom prst="rect">
            <a:avLst/>
          </a:prstGeom>
          <a:noFill/>
          <a:ln>
            <a:noFill/>
          </a:ln>
        </p:spPr>
      </p:pic>
      <p:pic>
        <p:nvPicPr>
          <p:cNvPr id="583" name="Google Shape;583;g28c1b0f9feb_0_157"/>
          <p:cNvPicPr preferRelativeResize="0"/>
          <p:nvPr/>
        </p:nvPicPr>
        <p:blipFill rotWithShape="1">
          <a:blip r:embed="rId3">
            <a:alphaModFix/>
          </a:blip>
          <a:srcRect b="96996" l="0" r="0" t="0"/>
          <a:stretch/>
        </p:blipFill>
        <p:spPr>
          <a:xfrm>
            <a:off x="3272340" y="3996591"/>
            <a:ext cx="3890460" cy="261820"/>
          </a:xfrm>
          <a:prstGeom prst="rect">
            <a:avLst/>
          </a:prstGeom>
          <a:noFill/>
          <a:ln>
            <a:noFill/>
          </a:ln>
        </p:spPr>
      </p:pic>
      <p:sp>
        <p:nvSpPr>
          <p:cNvPr id="584" name="Google Shape;584;g28c1b0f9feb_0_157"/>
          <p:cNvSpPr txBox="1"/>
          <p:nvPr/>
        </p:nvSpPr>
        <p:spPr>
          <a:xfrm>
            <a:off x="310257" y="768575"/>
            <a:ext cx="85305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Abiraterone prolongs overall survival with and without docetaxel</a:t>
            </a:r>
            <a:endParaRPr/>
          </a:p>
        </p:txBody>
      </p:sp>
      <p:sp>
        <p:nvSpPr>
          <p:cNvPr id="585" name="Google Shape;585;g28c1b0f9feb_0_157"/>
          <p:cNvSpPr txBox="1"/>
          <p:nvPr/>
        </p:nvSpPr>
        <p:spPr>
          <a:xfrm>
            <a:off x="7202202" y="4080931"/>
            <a:ext cx="1600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Fiazzi, et al. Lancet 2022</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28c1b0f9feb_0_165"/>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PEACE-1</a:t>
            </a:r>
            <a:endParaRPr/>
          </a:p>
        </p:txBody>
      </p:sp>
      <p:pic>
        <p:nvPicPr>
          <p:cNvPr id="591" name="Google Shape;591;g28c1b0f9feb_0_165"/>
          <p:cNvPicPr preferRelativeResize="0"/>
          <p:nvPr/>
        </p:nvPicPr>
        <p:blipFill rotWithShape="1">
          <a:blip r:embed="rId3">
            <a:alphaModFix/>
          </a:blip>
          <a:srcRect b="96180" l="0" r="0" t="0"/>
          <a:stretch/>
        </p:blipFill>
        <p:spPr>
          <a:xfrm>
            <a:off x="3390900" y="4140200"/>
            <a:ext cx="3484021" cy="355481"/>
          </a:xfrm>
          <a:prstGeom prst="rect">
            <a:avLst/>
          </a:prstGeom>
          <a:noFill/>
          <a:ln>
            <a:noFill/>
          </a:ln>
        </p:spPr>
      </p:pic>
      <p:pic>
        <p:nvPicPr>
          <p:cNvPr id="592" name="Google Shape;592;g28c1b0f9feb_0_165"/>
          <p:cNvPicPr preferRelativeResize="0"/>
          <p:nvPr/>
        </p:nvPicPr>
        <p:blipFill rotWithShape="1">
          <a:blip r:embed="rId3">
            <a:alphaModFix/>
          </a:blip>
          <a:srcRect b="0" l="0" r="0" t="67010"/>
          <a:stretch/>
        </p:blipFill>
        <p:spPr>
          <a:xfrm>
            <a:off x="1608640" y="1231900"/>
            <a:ext cx="5617659" cy="2908298"/>
          </a:xfrm>
          <a:prstGeom prst="rect">
            <a:avLst/>
          </a:prstGeom>
          <a:noFill/>
          <a:ln>
            <a:noFill/>
          </a:ln>
        </p:spPr>
      </p:pic>
      <p:sp>
        <p:nvSpPr>
          <p:cNvPr id="593" name="Google Shape;593;g28c1b0f9feb_0_165"/>
          <p:cNvSpPr txBox="1"/>
          <p:nvPr/>
        </p:nvSpPr>
        <p:spPr>
          <a:xfrm>
            <a:off x="310257" y="768575"/>
            <a:ext cx="85305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Survival benefit most pronounced in high volume disease </a:t>
            </a:r>
            <a:endParaRPr/>
          </a:p>
        </p:txBody>
      </p:sp>
      <p:sp>
        <p:nvSpPr>
          <p:cNvPr id="594" name="Google Shape;594;g28c1b0f9feb_0_165"/>
          <p:cNvSpPr txBox="1"/>
          <p:nvPr/>
        </p:nvSpPr>
        <p:spPr>
          <a:xfrm>
            <a:off x="7202202" y="4080931"/>
            <a:ext cx="1600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Fiazzi, et al. Lancet 2022</a:t>
            </a:r>
            <a:endParaRPr/>
          </a:p>
          <a:p>
            <a:pPr indent="0" lvl="0" marL="0" marR="0" rtl="0" algn="l">
              <a:spcBef>
                <a:spcPts val="0"/>
              </a:spcBef>
              <a:spcAft>
                <a:spcPts val="0"/>
              </a:spcAft>
              <a:buNone/>
            </a:pPr>
            <a:r>
              <a:t/>
            </a:r>
            <a:endParaRPr sz="10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28c1b0f9feb_0_173"/>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ENZAMET</a:t>
            </a:r>
            <a:endParaRPr/>
          </a:p>
        </p:txBody>
      </p:sp>
      <p:pic>
        <p:nvPicPr>
          <p:cNvPr id="600" name="Google Shape;600;g28c1b0f9feb_0_173"/>
          <p:cNvPicPr preferRelativeResize="0"/>
          <p:nvPr/>
        </p:nvPicPr>
        <p:blipFill rotWithShape="1">
          <a:blip r:embed="rId3">
            <a:alphaModFix/>
          </a:blip>
          <a:srcRect b="0" l="0" r="0" t="0"/>
          <a:stretch/>
        </p:blipFill>
        <p:spPr>
          <a:xfrm>
            <a:off x="1212850" y="932239"/>
            <a:ext cx="6718299" cy="328378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28c1b0f9feb_0_17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ENZAMET</a:t>
            </a:r>
            <a:endParaRPr/>
          </a:p>
        </p:txBody>
      </p:sp>
      <p:pic>
        <p:nvPicPr>
          <p:cNvPr id="606" name="Google Shape;606;g28c1b0f9feb_0_178"/>
          <p:cNvPicPr preferRelativeResize="0"/>
          <p:nvPr/>
        </p:nvPicPr>
        <p:blipFill rotWithShape="1">
          <a:blip r:embed="rId3">
            <a:alphaModFix/>
          </a:blip>
          <a:srcRect b="0" l="0" r="0" t="0"/>
          <a:stretch/>
        </p:blipFill>
        <p:spPr>
          <a:xfrm>
            <a:off x="952500" y="967784"/>
            <a:ext cx="7480299" cy="32126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
          <p:cNvSpPr txBox="1"/>
          <p:nvPr>
            <p:ph type="title"/>
          </p:nvPr>
        </p:nvSpPr>
        <p:spPr>
          <a:xfrm>
            <a:off x="0" y="127465"/>
            <a:ext cx="9144000" cy="80725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3767"/>
                </a:solidFill>
              </a:rPr>
              <a:t>Thank You to Our Supporter:</a:t>
            </a:r>
            <a:endParaRPr b="1"/>
          </a:p>
        </p:txBody>
      </p:sp>
      <p:pic>
        <p:nvPicPr>
          <p:cNvPr descr="A blue and white logo&#10;&#10;Description automatically generated" id="371" name="Google Shape;371;p3"/>
          <p:cNvPicPr preferRelativeResize="0"/>
          <p:nvPr/>
        </p:nvPicPr>
        <p:blipFill rotWithShape="1">
          <a:blip r:embed="rId3">
            <a:alphaModFix/>
          </a:blip>
          <a:srcRect b="0" l="0" r="0" t="0"/>
          <a:stretch/>
        </p:blipFill>
        <p:spPr>
          <a:xfrm>
            <a:off x="2389908" y="1439410"/>
            <a:ext cx="3657090" cy="189098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28c1b0f9feb_0_183"/>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ENZAMET</a:t>
            </a:r>
            <a:endParaRPr/>
          </a:p>
        </p:txBody>
      </p:sp>
      <p:pic>
        <p:nvPicPr>
          <p:cNvPr id="612" name="Google Shape;612;g28c1b0f9feb_0_183"/>
          <p:cNvPicPr preferRelativeResize="0"/>
          <p:nvPr/>
        </p:nvPicPr>
        <p:blipFill rotWithShape="1">
          <a:blip r:embed="rId3">
            <a:alphaModFix/>
          </a:blip>
          <a:srcRect b="0" l="0" r="0" t="0"/>
          <a:stretch/>
        </p:blipFill>
        <p:spPr>
          <a:xfrm>
            <a:off x="1270000" y="878111"/>
            <a:ext cx="6375399" cy="33920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g28c1b0f9feb_0_18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ENZAMET</a:t>
            </a:r>
            <a:endParaRPr/>
          </a:p>
        </p:txBody>
      </p:sp>
      <p:pic>
        <p:nvPicPr>
          <p:cNvPr id="618" name="Google Shape;618;g28c1b0f9feb_0_188"/>
          <p:cNvPicPr preferRelativeResize="0"/>
          <p:nvPr/>
        </p:nvPicPr>
        <p:blipFill rotWithShape="1">
          <a:blip r:embed="rId3">
            <a:alphaModFix/>
          </a:blip>
          <a:srcRect b="0" l="0" r="-260" t="10522"/>
          <a:stretch/>
        </p:blipFill>
        <p:spPr>
          <a:xfrm>
            <a:off x="722005" y="872649"/>
            <a:ext cx="7699989" cy="340296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g28c1b0f9feb_0_193"/>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ARASENS</a:t>
            </a:r>
            <a:endParaRPr/>
          </a:p>
        </p:txBody>
      </p:sp>
      <p:pic>
        <p:nvPicPr>
          <p:cNvPr id="624" name="Google Shape;624;g28c1b0f9feb_0_193"/>
          <p:cNvPicPr preferRelativeResize="0"/>
          <p:nvPr/>
        </p:nvPicPr>
        <p:blipFill rotWithShape="1">
          <a:blip r:embed="rId3">
            <a:alphaModFix/>
          </a:blip>
          <a:srcRect b="16268" l="0" r="0" t="0"/>
          <a:stretch/>
        </p:blipFill>
        <p:spPr>
          <a:xfrm>
            <a:off x="1202785" y="991711"/>
            <a:ext cx="6738429" cy="316484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28c1b0f9feb_0_198"/>
          <p:cNvSpPr txBox="1"/>
          <p:nvPr>
            <p:ph idx="2" type="body"/>
          </p:nvPr>
        </p:nvSpPr>
        <p:spPr>
          <a:xfrm>
            <a:off x="4648200" y="1117600"/>
            <a:ext cx="3810000" cy="29361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solidFill>
                <a:srgbClr val="002E51"/>
              </a:solidFill>
            </a:endParaRPr>
          </a:p>
        </p:txBody>
      </p:sp>
      <p:sp>
        <p:nvSpPr>
          <p:cNvPr id="630" name="Google Shape;630;g28c1b0f9feb_0_19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ARASENS</a:t>
            </a:r>
            <a:endParaRPr/>
          </a:p>
        </p:txBody>
      </p:sp>
      <p:pic>
        <p:nvPicPr>
          <p:cNvPr id="631" name="Google Shape;631;g28c1b0f9feb_0_198"/>
          <p:cNvPicPr preferRelativeResize="0"/>
          <p:nvPr>
            <p:ph idx="1" type="body"/>
          </p:nvPr>
        </p:nvPicPr>
        <p:blipFill rotWithShape="1">
          <a:blip r:embed="rId3">
            <a:alphaModFix/>
          </a:blip>
          <a:srcRect b="9861" l="0" r="0" t="0"/>
          <a:stretch/>
        </p:blipFill>
        <p:spPr>
          <a:xfrm>
            <a:off x="1371600" y="958691"/>
            <a:ext cx="6400800" cy="3231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g28c1b0f9feb_0_204"/>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ARASENS</a:t>
            </a:r>
            <a:endParaRPr/>
          </a:p>
        </p:txBody>
      </p:sp>
      <p:pic>
        <p:nvPicPr>
          <p:cNvPr id="638" name="Google Shape;638;g28c1b0f9feb_0_204"/>
          <p:cNvPicPr preferRelativeResize="0"/>
          <p:nvPr/>
        </p:nvPicPr>
        <p:blipFill rotWithShape="1">
          <a:blip r:embed="rId3">
            <a:alphaModFix/>
          </a:blip>
          <a:srcRect b="0" l="0" r="0" t="0"/>
          <a:stretch/>
        </p:blipFill>
        <p:spPr>
          <a:xfrm>
            <a:off x="2169720" y="822960"/>
            <a:ext cx="4485081" cy="3389041"/>
          </a:xfrm>
          <a:prstGeom prst="rect">
            <a:avLst/>
          </a:prstGeom>
          <a:noFill/>
          <a:ln>
            <a:noFill/>
          </a:ln>
        </p:spPr>
      </p:pic>
      <p:sp>
        <p:nvSpPr>
          <p:cNvPr id="639" name="Google Shape;639;g28c1b0f9feb_0_204"/>
          <p:cNvSpPr txBox="1"/>
          <p:nvPr/>
        </p:nvSpPr>
        <p:spPr>
          <a:xfrm>
            <a:off x="7202202" y="4080931"/>
            <a:ext cx="12555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Arial"/>
                <a:ea typeface="Arial"/>
                <a:cs typeface="Arial"/>
                <a:sym typeface="Arial"/>
              </a:rPr>
              <a:t>Hussein JCO 2023</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8c1b0f9feb_0_211"/>
          <p:cNvSpPr txBox="1"/>
          <p:nvPr>
            <p:ph idx="2" type="body"/>
          </p:nvPr>
        </p:nvSpPr>
        <p:spPr>
          <a:xfrm>
            <a:off x="4648200" y="1117600"/>
            <a:ext cx="3810000" cy="2936100"/>
          </a:xfrm>
          <a:prstGeom prst="rect">
            <a:avLst/>
          </a:prstGeom>
          <a:noFill/>
          <a:ln>
            <a:noFill/>
          </a:ln>
        </p:spPr>
        <p:txBody>
          <a:bodyPr anchorCtr="0" anchor="t" bIns="45700" lIns="91425" spcFirstLastPara="1" rIns="91425" wrap="square" tIns="45700">
            <a:noAutofit/>
          </a:bodyPr>
          <a:lstStyle/>
          <a:p>
            <a:pPr indent="-165100" lvl="0" marL="342900" rtl="0" algn="l">
              <a:spcBef>
                <a:spcPts val="0"/>
              </a:spcBef>
              <a:spcAft>
                <a:spcPts val="0"/>
              </a:spcAft>
              <a:buClr>
                <a:schemeClr val="dk1"/>
              </a:buClr>
              <a:buSzPts val="2800"/>
              <a:buFont typeface="Arial"/>
              <a:buNone/>
            </a:pPr>
            <a:r>
              <a:t/>
            </a:r>
            <a:endParaRPr>
              <a:solidFill>
                <a:srgbClr val="002E51"/>
              </a:solidFill>
            </a:endParaRPr>
          </a:p>
        </p:txBody>
      </p:sp>
      <p:sp>
        <p:nvSpPr>
          <p:cNvPr id="645" name="Google Shape;645;g28c1b0f9feb_0_211"/>
          <p:cNvSpPr txBox="1"/>
          <p:nvPr>
            <p:ph type="title"/>
          </p:nvPr>
        </p:nvSpPr>
        <p:spPr>
          <a:xfrm>
            <a:off x="1085850" y="0"/>
            <a:ext cx="6972300" cy="491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Triplet Therapy: ARASENS</a:t>
            </a:r>
            <a:endParaRPr/>
          </a:p>
        </p:txBody>
      </p:sp>
      <p:pic>
        <p:nvPicPr>
          <p:cNvPr id="646" name="Google Shape;646;g28c1b0f9feb_0_211"/>
          <p:cNvPicPr preferRelativeResize="0"/>
          <p:nvPr/>
        </p:nvPicPr>
        <p:blipFill rotWithShape="1">
          <a:blip r:embed="rId3">
            <a:alphaModFix/>
          </a:blip>
          <a:srcRect b="8908" l="0" r="0" t="0"/>
          <a:stretch/>
        </p:blipFill>
        <p:spPr>
          <a:xfrm>
            <a:off x="1431925" y="768025"/>
            <a:ext cx="6432549" cy="32858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8c1b0f9feb_0_217"/>
          <p:cNvSpPr txBox="1"/>
          <p:nvPr>
            <p:ph idx="1" type="body"/>
          </p:nvPr>
        </p:nvSpPr>
        <p:spPr>
          <a:xfrm>
            <a:off x="685800" y="1117600"/>
            <a:ext cx="3810000" cy="293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C00000"/>
              </a:buClr>
              <a:buSzPts val="1800"/>
              <a:buFont typeface="Arial"/>
              <a:buChar char="•"/>
            </a:pPr>
            <a:r>
              <a:rPr lang="en-US" sz="1800">
                <a:solidFill>
                  <a:srgbClr val="C00000"/>
                </a:solidFill>
              </a:rPr>
              <a:t>High Volume</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Liver Metastases</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BRCA 2</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pTEN/RB1/TP53 loss</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Young Age (&lt;55)</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Low PSA to disease burden</a:t>
            </a:r>
            <a:endParaRPr/>
          </a:p>
          <a:p>
            <a:pPr indent="-342900" lvl="0" marL="342900" rtl="0" algn="l">
              <a:spcBef>
                <a:spcPts val="360"/>
              </a:spcBef>
              <a:spcAft>
                <a:spcPts val="0"/>
              </a:spcAft>
              <a:buClr>
                <a:srgbClr val="C00000"/>
              </a:buClr>
              <a:buSzPts val="1800"/>
              <a:buFont typeface="Arial"/>
              <a:buChar char="•"/>
            </a:pPr>
            <a:r>
              <a:rPr lang="en-US" sz="1800">
                <a:solidFill>
                  <a:srgbClr val="C00000"/>
                </a:solidFill>
              </a:rPr>
              <a:t>De Novo disease</a:t>
            </a:r>
            <a:endParaRPr/>
          </a:p>
        </p:txBody>
      </p:sp>
      <p:sp>
        <p:nvSpPr>
          <p:cNvPr id="652" name="Google Shape;652;g28c1b0f9feb_0_217"/>
          <p:cNvSpPr txBox="1"/>
          <p:nvPr>
            <p:ph idx="2" type="body"/>
          </p:nvPr>
        </p:nvSpPr>
        <p:spPr>
          <a:xfrm>
            <a:off x="4648200" y="1117600"/>
            <a:ext cx="3810000" cy="293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B050"/>
              </a:buClr>
              <a:buSzPts val="1800"/>
              <a:buFont typeface="Arial"/>
              <a:buChar char="•"/>
            </a:pPr>
            <a:r>
              <a:rPr lang="en-US" sz="1800">
                <a:solidFill>
                  <a:srgbClr val="00B050"/>
                </a:solidFill>
              </a:rPr>
              <a:t>Low Volume</a:t>
            </a:r>
            <a:endParaRPr/>
          </a:p>
          <a:p>
            <a:pPr indent="-342900" lvl="0" marL="342900" rtl="0" algn="l">
              <a:spcBef>
                <a:spcPts val="360"/>
              </a:spcBef>
              <a:spcAft>
                <a:spcPts val="0"/>
              </a:spcAft>
              <a:buClr>
                <a:srgbClr val="00B050"/>
              </a:buClr>
              <a:buSzPts val="1800"/>
              <a:buFont typeface="Arial"/>
              <a:buChar char="•"/>
            </a:pPr>
            <a:r>
              <a:rPr lang="en-US" sz="1800">
                <a:solidFill>
                  <a:srgbClr val="00B050"/>
                </a:solidFill>
              </a:rPr>
              <a:t>SPOP Mutations</a:t>
            </a:r>
            <a:endParaRPr/>
          </a:p>
          <a:p>
            <a:pPr indent="-342900" lvl="0" marL="342900" rtl="0" algn="l">
              <a:spcBef>
                <a:spcPts val="360"/>
              </a:spcBef>
              <a:spcAft>
                <a:spcPts val="0"/>
              </a:spcAft>
              <a:buClr>
                <a:srgbClr val="00B050"/>
              </a:buClr>
              <a:buSzPts val="1800"/>
              <a:buFont typeface="Arial"/>
              <a:buChar char="•"/>
            </a:pPr>
            <a:r>
              <a:rPr lang="en-US" sz="1800">
                <a:solidFill>
                  <a:srgbClr val="00B050"/>
                </a:solidFill>
              </a:rPr>
              <a:t>Lung Only Metastases</a:t>
            </a:r>
            <a:endParaRPr/>
          </a:p>
          <a:p>
            <a:pPr indent="-342900" lvl="0" marL="342900" rtl="0" algn="l">
              <a:spcBef>
                <a:spcPts val="360"/>
              </a:spcBef>
              <a:spcAft>
                <a:spcPts val="0"/>
              </a:spcAft>
              <a:buClr>
                <a:srgbClr val="00B050"/>
              </a:buClr>
              <a:buSzPts val="1800"/>
              <a:buFont typeface="Arial"/>
              <a:buChar char="•"/>
            </a:pPr>
            <a:r>
              <a:rPr lang="en-US" sz="1800">
                <a:solidFill>
                  <a:srgbClr val="00B050"/>
                </a:solidFill>
              </a:rPr>
              <a:t>Bone Only Metastases</a:t>
            </a:r>
            <a:endParaRPr/>
          </a:p>
          <a:p>
            <a:pPr indent="-342900" lvl="0" marL="342900" rtl="0" algn="l">
              <a:spcBef>
                <a:spcPts val="360"/>
              </a:spcBef>
              <a:spcAft>
                <a:spcPts val="0"/>
              </a:spcAft>
              <a:buClr>
                <a:srgbClr val="00B050"/>
              </a:buClr>
              <a:buSzPts val="1800"/>
              <a:buFont typeface="Arial"/>
              <a:buChar char="•"/>
            </a:pPr>
            <a:r>
              <a:rPr lang="en-US" sz="1800">
                <a:solidFill>
                  <a:srgbClr val="00B050"/>
                </a:solidFill>
              </a:rPr>
              <a:t>Metachronous disease</a:t>
            </a:r>
            <a:endParaRPr/>
          </a:p>
        </p:txBody>
      </p:sp>
      <p:sp>
        <p:nvSpPr>
          <p:cNvPr id="653" name="Google Shape;653;g28c1b0f9feb_0_21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Role of Prognostic Factors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28c1b0f9feb_0_223"/>
          <p:cNvSpPr txBox="1"/>
          <p:nvPr>
            <p:ph idx="1" type="body"/>
          </p:nvPr>
        </p:nvSpPr>
        <p:spPr>
          <a:xfrm>
            <a:off x="723900" y="822961"/>
            <a:ext cx="7391400" cy="293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1800"/>
              <a:buFont typeface="Arial"/>
              <a:buChar char="•"/>
            </a:pPr>
            <a:r>
              <a:rPr lang="en-US" sz="1800"/>
              <a:t>Most patients with mHSPC should be offered atleast ADT + ARPI</a:t>
            </a:r>
            <a:endParaRPr/>
          </a:p>
          <a:p>
            <a:pPr indent="0" lvl="0" marL="0" rtl="0" algn="l">
              <a:spcBef>
                <a:spcPts val="360"/>
              </a:spcBef>
              <a:spcAft>
                <a:spcPts val="0"/>
              </a:spcAft>
              <a:buClr>
                <a:schemeClr val="dk1"/>
              </a:buClr>
              <a:buSzPts val="1800"/>
              <a:buFont typeface="Arial"/>
              <a:buNone/>
            </a:pPr>
            <a:r>
              <a:t/>
            </a:r>
            <a:endParaRPr sz="1800"/>
          </a:p>
          <a:p>
            <a:pPr indent="-342900" lvl="0" marL="342900" rtl="0" algn="l">
              <a:spcBef>
                <a:spcPts val="360"/>
              </a:spcBef>
              <a:spcAft>
                <a:spcPts val="0"/>
              </a:spcAft>
              <a:buClr>
                <a:schemeClr val="dk1"/>
              </a:buClr>
              <a:buSzPts val="1800"/>
              <a:buFont typeface="Arial"/>
              <a:buChar char="•"/>
            </a:pPr>
            <a:r>
              <a:rPr lang="en-US" sz="1800"/>
              <a:t>Patients with high volume disease and select patients with low volume disease and risk factors, should be considered for triplet therapy (ADT + docetaxel + abiraterone or prednisone)</a:t>
            </a:r>
            <a:endParaRPr/>
          </a:p>
          <a:p>
            <a:pPr indent="0" lvl="0" marL="0" rtl="0" algn="l">
              <a:spcBef>
                <a:spcPts val="360"/>
              </a:spcBef>
              <a:spcAft>
                <a:spcPts val="0"/>
              </a:spcAft>
              <a:buClr>
                <a:schemeClr val="dk1"/>
              </a:buClr>
              <a:buSzPts val="1800"/>
              <a:buFont typeface="Arial"/>
              <a:buNone/>
            </a:pPr>
            <a:r>
              <a:t/>
            </a:r>
            <a:endParaRPr sz="1800"/>
          </a:p>
          <a:p>
            <a:pPr indent="-342900" lvl="0" marL="342900" rtl="0" algn="l">
              <a:spcBef>
                <a:spcPts val="360"/>
              </a:spcBef>
              <a:spcAft>
                <a:spcPts val="0"/>
              </a:spcAft>
              <a:buClr>
                <a:schemeClr val="dk1"/>
              </a:buClr>
              <a:buSzPts val="1800"/>
              <a:buFont typeface="Arial"/>
              <a:buChar char="•"/>
            </a:pPr>
            <a:r>
              <a:rPr lang="en-US" sz="1800"/>
              <a:t>ADT + docetaxel alone without ARPI is not recommended any more</a:t>
            </a:r>
            <a:endParaRPr/>
          </a:p>
          <a:p>
            <a:pPr indent="0" lvl="0" marL="0" rtl="0" algn="l">
              <a:spcBef>
                <a:spcPts val="360"/>
              </a:spcBef>
              <a:spcAft>
                <a:spcPts val="0"/>
              </a:spcAft>
              <a:buClr>
                <a:schemeClr val="dk1"/>
              </a:buClr>
              <a:buSzPts val="1800"/>
              <a:buFont typeface="Arial"/>
              <a:buNone/>
            </a:pPr>
            <a:r>
              <a:t/>
            </a:r>
            <a:endParaRPr sz="1800"/>
          </a:p>
          <a:p>
            <a:pPr indent="-342900" lvl="0" marL="342900" rtl="0" algn="l">
              <a:spcBef>
                <a:spcPts val="360"/>
              </a:spcBef>
              <a:spcAft>
                <a:spcPts val="0"/>
              </a:spcAft>
              <a:buClr>
                <a:schemeClr val="dk1"/>
              </a:buClr>
              <a:buSzPts val="1800"/>
              <a:buFont typeface="Arial"/>
              <a:buChar char="•"/>
            </a:pPr>
            <a:r>
              <a:rPr lang="en-US" sz="1800"/>
              <a:t>Benefit of docetaxel + ARPI over ARPI remains to be defined</a:t>
            </a:r>
            <a:endParaRPr/>
          </a:p>
        </p:txBody>
      </p:sp>
      <p:sp>
        <p:nvSpPr>
          <p:cNvPr id="659" name="Google Shape;659;g28c1b0f9feb_0_223"/>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Conclusions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pic>
        <p:nvPicPr>
          <p:cNvPr descr="Calendar&#10;&#10;Description automatically generated" id="665" name="Google Shape;665;g28c1b0f9feb_0_260"/>
          <p:cNvPicPr preferRelativeResize="0"/>
          <p:nvPr/>
        </p:nvPicPr>
        <p:blipFill rotWithShape="1">
          <a:blip r:embed="rId3">
            <a:alphaModFix/>
          </a:blip>
          <a:srcRect b="0" l="0" r="0" t="0"/>
          <a:stretch/>
        </p:blipFill>
        <p:spPr>
          <a:xfrm>
            <a:off x="7037" y="0"/>
            <a:ext cx="9129924" cy="5148263"/>
          </a:xfrm>
          <a:prstGeom prst="rect">
            <a:avLst/>
          </a:prstGeom>
          <a:noFill/>
          <a:ln>
            <a:noFill/>
          </a:ln>
        </p:spPr>
      </p:pic>
      <p:pic>
        <p:nvPicPr>
          <p:cNvPr descr="Graphical user interface&#10;&#10;Description automatically generated" id="666" name="Google Shape;666;g28c1b0f9feb_0_260"/>
          <p:cNvPicPr preferRelativeResize="0"/>
          <p:nvPr/>
        </p:nvPicPr>
        <p:blipFill rotWithShape="1">
          <a:blip r:embed="rId4">
            <a:alphaModFix/>
          </a:blip>
          <a:srcRect b="0" l="0" r="0" t="0"/>
          <a:stretch/>
        </p:blipFill>
        <p:spPr>
          <a:xfrm>
            <a:off x="7037" y="0"/>
            <a:ext cx="9129924" cy="5148263"/>
          </a:xfrm>
          <a:prstGeom prst="rect">
            <a:avLst/>
          </a:prstGeom>
          <a:noFill/>
          <a:ln>
            <a:noFill/>
          </a:ln>
        </p:spPr>
      </p:pic>
      <p:pic>
        <p:nvPicPr>
          <p:cNvPr descr="A picture containing text&#10;&#10;Description automatically generated" id="667" name="Google Shape;667;g28c1b0f9feb_0_260"/>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668" name="Google Shape;668;g28c1b0f9feb_0_260"/>
          <p:cNvPicPr preferRelativeResize="0"/>
          <p:nvPr/>
        </p:nvPicPr>
        <p:blipFill rotWithShape="1">
          <a:blip r:embed="rId6">
            <a:alphaModFix/>
          </a:blip>
          <a:srcRect b="0" l="0" r="0" t="0"/>
          <a:stretch/>
        </p:blipFill>
        <p:spPr>
          <a:xfrm>
            <a:off x="-1" y="0"/>
            <a:ext cx="9144002" cy="5148263"/>
          </a:xfrm>
          <a:prstGeom prst="rect">
            <a:avLst/>
          </a:prstGeom>
          <a:noFill/>
          <a:ln>
            <a:noFill/>
          </a:ln>
        </p:spPr>
      </p:pic>
      <p:pic>
        <p:nvPicPr>
          <p:cNvPr descr="Graphical user interface&#10;&#10;Description automatically generated with medium confidence" id="669" name="Google Shape;669;g28c1b0f9feb_0_260"/>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670" name="Google Shape;670;g28c1b0f9feb_0_260"/>
          <p:cNvPicPr preferRelativeResize="0"/>
          <p:nvPr/>
        </p:nvPicPr>
        <p:blipFill rotWithShape="1">
          <a:blip r:embed="rId8">
            <a:alphaModFix/>
          </a:blip>
          <a:srcRect b="0" l="0" r="0" t="0"/>
          <a:stretch/>
        </p:blipFill>
        <p:spPr>
          <a:xfrm>
            <a:off x="7037" y="0"/>
            <a:ext cx="9129924" cy="5148263"/>
          </a:xfrm>
          <a:prstGeom prst="rect">
            <a:avLst/>
          </a:prstGeom>
          <a:noFill/>
          <a:ln>
            <a:noFill/>
          </a:ln>
        </p:spPr>
      </p:pic>
      <p:pic>
        <p:nvPicPr>
          <p:cNvPr descr="Graphical user interface&#10;&#10;Description automatically generated with medium confidence" id="671" name="Google Shape;671;g28c1b0f9feb_0_260"/>
          <p:cNvPicPr preferRelativeResize="0"/>
          <p:nvPr/>
        </p:nvPicPr>
        <p:blipFill rotWithShape="1">
          <a:blip r:embed="rId9">
            <a:alphaModFix/>
          </a:blip>
          <a:srcRect b="0" l="0" r="0" t="0"/>
          <a:stretch/>
        </p:blipFill>
        <p:spPr>
          <a:xfrm>
            <a:off x="7037" y="91440"/>
            <a:ext cx="9129924" cy="5148263"/>
          </a:xfrm>
          <a:prstGeom prst="rect">
            <a:avLst/>
          </a:prstGeom>
          <a:noFill/>
          <a:ln>
            <a:noFill/>
          </a:ln>
        </p:spPr>
      </p:pic>
      <p:pic>
        <p:nvPicPr>
          <p:cNvPr descr="Graphical user interface&#10;&#10;Description automatically generated" id="672" name="Google Shape;672;g28c1b0f9feb_0_260"/>
          <p:cNvPicPr preferRelativeResize="0"/>
          <p:nvPr/>
        </p:nvPicPr>
        <p:blipFill rotWithShape="1">
          <a:blip r:embed="rId10">
            <a:alphaModFix/>
          </a:blip>
          <a:srcRect b="0" l="0" r="0" t="0"/>
          <a:stretch/>
        </p:blipFill>
        <p:spPr>
          <a:xfrm>
            <a:off x="14075" y="12699"/>
            <a:ext cx="9129924" cy="5148263"/>
          </a:xfrm>
          <a:prstGeom prst="rect">
            <a:avLst/>
          </a:prstGeom>
          <a:noFill/>
          <a:ln>
            <a:noFill/>
          </a:ln>
        </p:spPr>
      </p:pic>
      <p:pic>
        <p:nvPicPr>
          <p:cNvPr descr="Graphical user interface, website&#10;&#10;Description automatically generated" id="673" name="Google Shape;673;g28c1b0f9feb_0_260"/>
          <p:cNvPicPr preferRelativeResize="0"/>
          <p:nvPr/>
        </p:nvPicPr>
        <p:blipFill rotWithShape="1">
          <a:blip r:embed="rId11">
            <a:alphaModFix/>
          </a:blip>
          <a:srcRect b="0" l="0" r="0" t="0"/>
          <a:stretch/>
        </p:blipFill>
        <p:spPr>
          <a:xfrm>
            <a:off x="7037" y="0"/>
            <a:ext cx="9129924" cy="5148263"/>
          </a:xfrm>
          <a:prstGeom prst="rect">
            <a:avLst/>
          </a:prstGeom>
          <a:noFill/>
          <a:ln>
            <a:noFill/>
          </a:ln>
        </p:spPr>
      </p:pic>
      <p:sp>
        <p:nvSpPr>
          <p:cNvPr id="674" name="Google Shape;674;g28c1b0f9feb_0_260"/>
          <p:cNvSpPr/>
          <p:nvPr/>
        </p:nvSpPr>
        <p:spPr>
          <a:xfrm>
            <a:off x="0" y="2586831"/>
            <a:ext cx="91299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675" name="Google Shape;675;g28c1b0f9feb_0_260"/>
          <p:cNvSpPr/>
          <p:nvPr/>
        </p:nvSpPr>
        <p:spPr>
          <a:xfrm>
            <a:off x="14075" y="3073896"/>
            <a:ext cx="9129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676" name="Google Shape;676;g28c1b0f9feb_0_260"/>
          <p:cNvPicPr preferRelativeResize="0"/>
          <p:nvPr/>
        </p:nvPicPr>
        <p:blipFill rotWithShape="1">
          <a:blip r:embed="rId12">
            <a:alphaModFix/>
          </a:blip>
          <a:srcRect b="0" l="0" r="0" t="0"/>
          <a:stretch/>
        </p:blipFill>
        <p:spPr>
          <a:xfrm>
            <a:off x="7001932" y="4274237"/>
            <a:ext cx="1845731" cy="73829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8c1b0f9feb_0_276"/>
          <p:cNvSpPr txBox="1"/>
          <p:nvPr>
            <p:ph idx="1" type="subTitle"/>
          </p:nvPr>
        </p:nvSpPr>
        <p:spPr>
          <a:xfrm>
            <a:off x="1371600" y="1798064"/>
            <a:ext cx="6400800" cy="22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Marijo Bilusic, MD, PhD</a:t>
            </a:r>
            <a:endParaRPr/>
          </a:p>
          <a:p>
            <a:pPr indent="0" lvl="0" marL="0" rtl="0" algn="ctr">
              <a:spcBef>
                <a:spcPts val="480"/>
              </a:spcBef>
              <a:spcAft>
                <a:spcPts val="0"/>
              </a:spcAft>
              <a:buClr>
                <a:srgbClr val="002E51"/>
              </a:buClr>
              <a:buSzPts val="2400"/>
              <a:buFont typeface="Arial"/>
              <a:buNone/>
            </a:pPr>
            <a:r>
              <a:rPr lang="en-US">
                <a:solidFill>
                  <a:srgbClr val="002E51"/>
                </a:solidFill>
              </a:rPr>
              <a:t>Professor of Clinical Medicine </a:t>
            </a:r>
            <a:endParaRPr/>
          </a:p>
          <a:p>
            <a:pPr indent="0" lvl="0" marL="0" rtl="0" algn="ctr">
              <a:spcBef>
                <a:spcPts val="480"/>
              </a:spcBef>
              <a:spcAft>
                <a:spcPts val="0"/>
              </a:spcAft>
              <a:buClr>
                <a:srgbClr val="002E51"/>
              </a:buClr>
              <a:buSzPts val="2400"/>
              <a:buFont typeface="Arial"/>
              <a:buNone/>
            </a:pPr>
            <a:r>
              <a:rPr lang="en-US">
                <a:solidFill>
                  <a:srgbClr val="002E51"/>
                </a:solidFill>
              </a:rPr>
              <a:t>University of Miami</a:t>
            </a:r>
            <a:endParaRPr/>
          </a:p>
          <a:p>
            <a:pPr indent="0" lvl="0" marL="0" rtl="0" algn="ctr">
              <a:spcBef>
                <a:spcPts val="480"/>
              </a:spcBef>
              <a:spcAft>
                <a:spcPts val="0"/>
              </a:spcAft>
              <a:buClr>
                <a:srgbClr val="002E51"/>
              </a:buClr>
              <a:buSzPts val="2400"/>
              <a:buFont typeface="Arial"/>
              <a:buNone/>
            </a:pPr>
            <a:r>
              <a:rPr lang="en-US">
                <a:solidFill>
                  <a:srgbClr val="002E51"/>
                </a:solidFill>
              </a:rPr>
              <a:t>Miami, FL</a:t>
            </a:r>
            <a:endParaRPr/>
          </a:p>
        </p:txBody>
      </p:sp>
      <p:sp>
        <p:nvSpPr>
          <p:cNvPr id="683" name="Google Shape;683;g28c1b0f9feb_0_276"/>
          <p:cNvSpPr txBox="1"/>
          <p:nvPr>
            <p:ph type="title"/>
          </p:nvPr>
        </p:nvSpPr>
        <p:spPr>
          <a:xfrm>
            <a:off x="0" y="127465"/>
            <a:ext cx="9144000" cy="78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Updates in mCRPC</a:t>
            </a:r>
            <a:endParaRPr b="1">
              <a:solidFill>
                <a:srgbClr val="002E5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id="376" name="Google Shape;376;p4"/>
          <p:cNvPicPr preferRelativeResize="0"/>
          <p:nvPr/>
        </p:nvPicPr>
        <p:blipFill rotWithShape="1">
          <a:blip r:embed="rId3">
            <a:alphaModFix/>
          </a:blip>
          <a:srcRect b="0" l="0" r="0" t="0"/>
          <a:stretch/>
        </p:blipFill>
        <p:spPr>
          <a:xfrm>
            <a:off x="369960" y="191079"/>
            <a:ext cx="8404080" cy="408354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8c1b0f9feb_0_282"/>
          <p:cNvSpPr txBox="1"/>
          <p:nvPr>
            <p:ph idx="1" type="subTitle"/>
          </p:nvPr>
        </p:nvSpPr>
        <p:spPr>
          <a:xfrm>
            <a:off x="983411" y="1116171"/>
            <a:ext cx="7177200" cy="2916000"/>
          </a:xfrm>
          <a:prstGeom prst="rect">
            <a:avLst/>
          </a:prstGeom>
          <a:noFill/>
          <a:ln>
            <a:noFill/>
          </a:ln>
        </p:spPr>
        <p:txBody>
          <a:bodyPr anchorCtr="0" anchor="t" bIns="45700" lIns="91425" spcFirstLastPara="1" rIns="91425" wrap="square" tIns="45700">
            <a:noAutofit/>
          </a:bodyPr>
          <a:lstStyle/>
          <a:p>
            <a:pPr indent="-457200" lvl="0" marL="457200" rtl="0" algn="l">
              <a:spcBef>
                <a:spcPts val="0"/>
              </a:spcBef>
              <a:spcAft>
                <a:spcPts val="0"/>
              </a:spcAft>
              <a:buClr>
                <a:srgbClr val="002E51"/>
              </a:buClr>
              <a:buSzPts val="2400"/>
              <a:buFont typeface="Arial"/>
              <a:buAutoNum type="arabicPeriod"/>
            </a:pPr>
            <a:r>
              <a:rPr lang="en-US">
                <a:solidFill>
                  <a:srgbClr val="002E51"/>
                </a:solidFill>
              </a:rPr>
              <a:t>PARP Inhibitor Based Combination in mCRPC</a:t>
            </a:r>
            <a:endParaRPr>
              <a:solidFill>
                <a:srgbClr val="002E51"/>
              </a:solidFill>
            </a:endParaRPr>
          </a:p>
          <a:p>
            <a:pPr indent="-457200" lvl="1" marL="914400" rtl="0" algn="l">
              <a:spcBef>
                <a:spcPts val="400"/>
              </a:spcBef>
              <a:spcAft>
                <a:spcPts val="0"/>
              </a:spcAft>
              <a:buClr>
                <a:srgbClr val="002E51"/>
              </a:buClr>
              <a:buSzPts val="2000"/>
              <a:buFont typeface="Arial"/>
              <a:buAutoNum type="arabicPeriod"/>
            </a:pPr>
            <a:r>
              <a:rPr lang="en-US">
                <a:solidFill>
                  <a:srgbClr val="002E51"/>
                </a:solidFill>
              </a:rPr>
              <a:t>TALAPRO-2 (enzalutamide + talazoparib) </a:t>
            </a:r>
            <a:endParaRPr/>
          </a:p>
          <a:p>
            <a:pPr indent="-457200" lvl="1" marL="914400" rtl="0" algn="l">
              <a:spcBef>
                <a:spcPts val="400"/>
              </a:spcBef>
              <a:spcAft>
                <a:spcPts val="0"/>
              </a:spcAft>
              <a:buClr>
                <a:srgbClr val="002E51"/>
              </a:buClr>
              <a:buSzPts val="2000"/>
              <a:buFont typeface="Arial"/>
              <a:buAutoNum type="arabicPeriod"/>
            </a:pPr>
            <a:r>
              <a:rPr lang="en-US">
                <a:solidFill>
                  <a:srgbClr val="002E51"/>
                </a:solidFill>
              </a:rPr>
              <a:t>PROPEL (abiraterone + olaparib)</a:t>
            </a:r>
            <a:endParaRPr/>
          </a:p>
          <a:p>
            <a:pPr indent="-457200" lvl="1" marL="914400" rtl="0" algn="l">
              <a:spcBef>
                <a:spcPts val="400"/>
              </a:spcBef>
              <a:spcAft>
                <a:spcPts val="0"/>
              </a:spcAft>
              <a:buClr>
                <a:srgbClr val="002E51"/>
              </a:buClr>
              <a:buSzPts val="2000"/>
              <a:buFont typeface="Arial"/>
              <a:buAutoNum type="arabicPeriod"/>
            </a:pPr>
            <a:r>
              <a:rPr lang="en-US">
                <a:solidFill>
                  <a:srgbClr val="002E51"/>
                </a:solidFill>
              </a:rPr>
              <a:t>MAGNITUDE (abiraterone + niraparib)</a:t>
            </a:r>
            <a:endParaRPr/>
          </a:p>
          <a:p>
            <a:pPr indent="-457200" lvl="0" marL="457200" rtl="0" algn="l">
              <a:spcBef>
                <a:spcPts val="480"/>
              </a:spcBef>
              <a:spcAft>
                <a:spcPts val="0"/>
              </a:spcAft>
              <a:buClr>
                <a:srgbClr val="002E51"/>
              </a:buClr>
              <a:buSzPts val="2400"/>
              <a:buFont typeface="Arial"/>
              <a:buAutoNum type="arabicPeriod"/>
            </a:pPr>
            <a:r>
              <a:rPr lang="en-US">
                <a:solidFill>
                  <a:srgbClr val="002E51"/>
                </a:solidFill>
              </a:rPr>
              <a:t>Navigating PARP inhibitors in prostate cancer</a:t>
            </a:r>
            <a:endParaRPr/>
          </a:p>
          <a:p>
            <a:pPr indent="0" lvl="0" marL="0" rtl="0" algn="l">
              <a:spcBef>
                <a:spcPts val="480"/>
              </a:spcBef>
              <a:spcAft>
                <a:spcPts val="0"/>
              </a:spcAft>
              <a:buClr>
                <a:schemeClr val="dk1"/>
              </a:buClr>
              <a:buSzPts val="2400"/>
              <a:buFont typeface="Arial"/>
              <a:buNone/>
            </a:pPr>
            <a:r>
              <a:t/>
            </a:r>
            <a:endParaRPr>
              <a:solidFill>
                <a:srgbClr val="002E51"/>
              </a:solidFill>
            </a:endParaRPr>
          </a:p>
          <a:p>
            <a:pPr indent="-304800" lvl="0" marL="457200" rtl="0" algn="ctr">
              <a:spcBef>
                <a:spcPts val="480"/>
              </a:spcBef>
              <a:spcAft>
                <a:spcPts val="0"/>
              </a:spcAft>
              <a:buClr>
                <a:schemeClr val="dk1"/>
              </a:buClr>
              <a:buSzPts val="2400"/>
              <a:buFont typeface="Arial"/>
              <a:buNone/>
            </a:pPr>
            <a:r>
              <a:t/>
            </a:r>
            <a:endParaRPr>
              <a:solidFill>
                <a:srgbClr val="002E51"/>
              </a:solidFill>
            </a:endParaRPr>
          </a:p>
        </p:txBody>
      </p:sp>
      <p:sp>
        <p:nvSpPr>
          <p:cNvPr id="689" name="Google Shape;689;g28c1b0f9feb_0_282"/>
          <p:cNvSpPr txBox="1"/>
          <p:nvPr>
            <p:ph type="title"/>
          </p:nvPr>
        </p:nvSpPr>
        <p:spPr>
          <a:xfrm>
            <a:off x="0" y="127465"/>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Topics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g28c1b0f9feb_0_287"/>
          <p:cNvPicPr preferRelativeResize="0"/>
          <p:nvPr/>
        </p:nvPicPr>
        <p:blipFill rotWithShape="1">
          <a:blip r:embed="rId3">
            <a:alphaModFix/>
          </a:blip>
          <a:srcRect b="0" l="0" r="0" t="0"/>
          <a:stretch/>
        </p:blipFill>
        <p:spPr>
          <a:xfrm>
            <a:off x="396813" y="238996"/>
            <a:ext cx="4755047" cy="4074762"/>
          </a:xfrm>
          <a:prstGeom prst="rect">
            <a:avLst/>
          </a:prstGeom>
          <a:noFill/>
          <a:ln>
            <a:noFill/>
          </a:ln>
        </p:spPr>
      </p:pic>
      <p:sp>
        <p:nvSpPr>
          <p:cNvPr id="695" name="Google Shape;695;g28c1b0f9feb_0_287"/>
          <p:cNvSpPr txBox="1"/>
          <p:nvPr/>
        </p:nvSpPr>
        <p:spPr>
          <a:xfrm>
            <a:off x="5615795" y="3322370"/>
            <a:ext cx="3433200" cy="831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Bruin, M.A.C., Sonke, G.S., Beijnen, J.H. et al. Pharmacokinetics and Pharmacodynamics of PARP Inhibitors in Oncology. Clin Pharmacokinet 61, 1649–1675 (2022).</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28c1b0f9feb_0_292"/>
          <p:cNvSpPr txBox="1"/>
          <p:nvPr>
            <p:ph type="title"/>
          </p:nvPr>
        </p:nvSpPr>
        <p:spPr>
          <a:xfrm>
            <a:off x="457320" y="178761"/>
            <a:ext cx="8154300" cy="828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Mutational Landscape by Disease State</a:t>
            </a:r>
            <a:endParaRPr/>
          </a:p>
        </p:txBody>
      </p:sp>
      <p:pic>
        <p:nvPicPr>
          <p:cNvPr id="701" name="Google Shape;701;g28c1b0f9feb_0_292"/>
          <p:cNvPicPr preferRelativeResize="0"/>
          <p:nvPr>
            <p:ph idx="1" type="body"/>
          </p:nvPr>
        </p:nvPicPr>
        <p:blipFill rotWithShape="1">
          <a:blip r:embed="rId3">
            <a:alphaModFix/>
          </a:blip>
          <a:srcRect b="0" l="0" r="0" t="0"/>
          <a:stretch/>
        </p:blipFill>
        <p:spPr>
          <a:xfrm>
            <a:off x="268668" y="1085422"/>
            <a:ext cx="5971800" cy="3509700"/>
          </a:xfrm>
          <a:prstGeom prst="rect">
            <a:avLst/>
          </a:prstGeom>
          <a:noFill/>
          <a:ln>
            <a:noFill/>
          </a:ln>
        </p:spPr>
      </p:pic>
      <p:sp>
        <p:nvSpPr>
          <p:cNvPr id="702" name="Google Shape;702;g28c1b0f9feb_0_292"/>
          <p:cNvSpPr txBox="1"/>
          <p:nvPr>
            <p:ph idx="2" type="body"/>
          </p:nvPr>
        </p:nvSpPr>
        <p:spPr>
          <a:xfrm>
            <a:off x="6386513" y="1085422"/>
            <a:ext cx="2439600" cy="3509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950"/>
              <a:buNone/>
            </a:pPr>
            <a:r>
              <a:rPr lang="en-US" sz="1950"/>
              <a:t>Genomic progression from localized disease to mCRPC</a:t>
            </a:r>
            <a:endParaRPr/>
          </a:p>
          <a:p>
            <a:pPr indent="-257175" lvl="0" marL="257175" rtl="0" algn="l">
              <a:lnSpc>
                <a:spcPct val="90000"/>
              </a:lnSpc>
              <a:spcBef>
                <a:spcPts val="1275"/>
              </a:spcBef>
              <a:spcAft>
                <a:spcPts val="0"/>
              </a:spcAft>
              <a:buSzPts val="1950"/>
              <a:buChar char="•"/>
            </a:pPr>
            <a:r>
              <a:rPr i="1" lang="en-US" sz="1950"/>
              <a:t>BRCA1</a:t>
            </a:r>
            <a:r>
              <a:rPr lang="en-US" sz="1950"/>
              <a:t>: 1% to 2%</a:t>
            </a:r>
            <a:endParaRPr/>
          </a:p>
          <a:p>
            <a:pPr indent="-257175" lvl="0" marL="257175" rtl="0" algn="l">
              <a:lnSpc>
                <a:spcPct val="90000"/>
              </a:lnSpc>
              <a:spcBef>
                <a:spcPts val="1275"/>
              </a:spcBef>
              <a:spcAft>
                <a:spcPts val="0"/>
              </a:spcAft>
              <a:buSzPts val="1950"/>
              <a:buChar char="•"/>
            </a:pPr>
            <a:r>
              <a:rPr i="1" lang="en-US" sz="1950"/>
              <a:t>BRCA2</a:t>
            </a:r>
            <a:r>
              <a:rPr lang="en-US" sz="1950"/>
              <a:t>: 6% to 10%</a:t>
            </a:r>
            <a:endParaRPr/>
          </a:p>
          <a:p>
            <a:pPr indent="-257175" lvl="0" marL="257175" rtl="0" algn="l">
              <a:lnSpc>
                <a:spcPct val="90000"/>
              </a:lnSpc>
              <a:spcBef>
                <a:spcPts val="1275"/>
              </a:spcBef>
              <a:spcAft>
                <a:spcPts val="0"/>
              </a:spcAft>
              <a:buSzPts val="1950"/>
              <a:buChar char="•"/>
            </a:pPr>
            <a:r>
              <a:rPr i="1" lang="en-US" sz="1950"/>
              <a:t>ATM</a:t>
            </a:r>
            <a:r>
              <a:rPr lang="en-US" sz="1950"/>
              <a:t>: 2% to 11%</a:t>
            </a:r>
            <a:endParaRPr/>
          </a:p>
          <a:p>
            <a:pPr indent="-257175" lvl="0" marL="257175" rtl="0" algn="l">
              <a:lnSpc>
                <a:spcPct val="90000"/>
              </a:lnSpc>
              <a:spcBef>
                <a:spcPts val="1275"/>
              </a:spcBef>
              <a:spcAft>
                <a:spcPts val="0"/>
              </a:spcAft>
              <a:buSzPts val="1950"/>
              <a:buChar char="•"/>
            </a:pPr>
            <a:r>
              <a:rPr i="1" lang="en-US" sz="1950"/>
              <a:t>FANCA</a:t>
            </a:r>
            <a:r>
              <a:rPr lang="en-US" sz="1950"/>
              <a:t>: 1% to 7%</a:t>
            </a:r>
            <a:endParaRPr/>
          </a:p>
          <a:p>
            <a:pPr indent="-133350" lvl="0" marL="257175" rtl="0" algn="l">
              <a:lnSpc>
                <a:spcPct val="90000"/>
              </a:lnSpc>
              <a:spcBef>
                <a:spcPts val="1275"/>
              </a:spcBef>
              <a:spcAft>
                <a:spcPts val="0"/>
              </a:spcAft>
              <a:buSzPts val="1950"/>
              <a:buNone/>
            </a:pPr>
            <a:r>
              <a:t/>
            </a:r>
            <a:endParaRPr sz="1950"/>
          </a:p>
        </p:txBody>
      </p:sp>
      <p:sp>
        <p:nvSpPr>
          <p:cNvPr id="703" name="Google Shape;703;g28c1b0f9feb_0_292"/>
          <p:cNvSpPr txBox="1"/>
          <p:nvPr/>
        </p:nvSpPr>
        <p:spPr>
          <a:xfrm>
            <a:off x="309563" y="4770985"/>
            <a:ext cx="5889900" cy="2307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US" sz="900">
                <a:solidFill>
                  <a:srgbClr val="455560"/>
                </a:solidFill>
                <a:latin typeface="Calibri"/>
                <a:ea typeface="Calibri"/>
                <a:cs typeface="Calibri"/>
                <a:sym typeface="Calibri"/>
              </a:rPr>
              <a:t>Abida. JCO Precision Oncol. 2017;PO.17.00029.</a:t>
            </a:r>
            <a:endParaRPr b="0" sz="900">
              <a:solidFill>
                <a:srgbClr val="455560"/>
              </a:solidFill>
              <a:latin typeface="Calibri"/>
              <a:ea typeface="Calibri"/>
              <a:cs typeface="Calibri"/>
              <a:sym typeface="Calibri"/>
            </a:endParaRPr>
          </a:p>
        </p:txBody>
      </p:sp>
      <p:sp>
        <p:nvSpPr>
          <p:cNvPr id="704" name="Google Shape;704;g28c1b0f9feb_0_292"/>
          <p:cNvSpPr txBox="1"/>
          <p:nvPr/>
        </p:nvSpPr>
        <p:spPr>
          <a:xfrm>
            <a:off x="1385888" y="1035178"/>
            <a:ext cx="1100400" cy="300000"/>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l">
              <a:spcBef>
                <a:spcPts val="0"/>
              </a:spcBef>
              <a:spcAft>
                <a:spcPts val="0"/>
              </a:spcAft>
              <a:buNone/>
            </a:pPr>
            <a:r>
              <a:rPr b="1" lang="en-US" sz="1350">
                <a:solidFill>
                  <a:srgbClr val="000000"/>
                </a:solidFill>
                <a:latin typeface="Calibri"/>
                <a:ea typeface="Calibri"/>
                <a:cs typeface="Calibri"/>
                <a:sym typeface="Calibri"/>
              </a:rPr>
              <a:t>Locoregional</a:t>
            </a:r>
            <a:endParaRPr/>
          </a:p>
        </p:txBody>
      </p:sp>
      <p:sp>
        <p:nvSpPr>
          <p:cNvPr id="705" name="Google Shape;705;g28c1b0f9feb_0_292"/>
          <p:cNvSpPr txBox="1"/>
          <p:nvPr/>
        </p:nvSpPr>
        <p:spPr>
          <a:xfrm>
            <a:off x="3337298" y="1035178"/>
            <a:ext cx="681600" cy="300000"/>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mCSPC</a:t>
            </a:r>
            <a:endParaRPr b="1" sz="1350">
              <a:solidFill>
                <a:srgbClr val="000000"/>
              </a:solidFill>
              <a:latin typeface="Calibri"/>
              <a:ea typeface="Calibri"/>
              <a:cs typeface="Calibri"/>
              <a:sym typeface="Calibri"/>
            </a:endParaRPr>
          </a:p>
        </p:txBody>
      </p:sp>
      <p:sp>
        <p:nvSpPr>
          <p:cNvPr id="706" name="Google Shape;706;g28c1b0f9feb_0_292"/>
          <p:cNvSpPr txBox="1"/>
          <p:nvPr/>
        </p:nvSpPr>
        <p:spPr>
          <a:xfrm>
            <a:off x="5017066" y="1035178"/>
            <a:ext cx="697500" cy="300000"/>
          </a:xfrm>
          <a:prstGeom prst="rect">
            <a:avLst/>
          </a:prstGeom>
          <a:solidFill>
            <a:schemeClr val="lt1"/>
          </a:solid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mCRPC</a:t>
            </a:r>
            <a:endParaRPr b="1" sz="1350">
              <a:solidFill>
                <a:srgbClr val="000000"/>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g28c1b0f9feb_0_302"/>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712" name="Google Shape;712;g28c1b0f9feb_0_302"/>
          <p:cNvSpPr txBox="1"/>
          <p:nvPr>
            <p:ph idx="1" type="body"/>
          </p:nvPr>
        </p:nvSpPr>
        <p:spPr>
          <a:xfrm>
            <a:off x="428625" y="1107362"/>
            <a:ext cx="8286900" cy="3287400"/>
          </a:xfrm>
          <a:prstGeom prst="rect">
            <a:avLst/>
          </a:prstGeom>
          <a:noFill/>
          <a:ln>
            <a:noFill/>
          </a:ln>
        </p:spPr>
        <p:txBody>
          <a:bodyPr anchorCtr="0" anchor="t" bIns="45700" lIns="91425" spcFirstLastPara="1" rIns="91425" wrap="square" tIns="45700">
            <a:noAutofit/>
          </a:bodyPr>
          <a:lstStyle/>
          <a:p>
            <a:pPr indent="-76200" lvl="0" marL="171450" rtl="0" algn="l">
              <a:lnSpc>
                <a:spcPct val="90000"/>
              </a:lnSpc>
              <a:spcBef>
                <a:spcPts val="0"/>
              </a:spcBef>
              <a:spcAft>
                <a:spcPts val="0"/>
              </a:spcAft>
              <a:buClr>
                <a:srgbClr val="A4C5DB"/>
              </a:buClr>
              <a:buSzPts val="1500"/>
              <a:buFont typeface="Arial"/>
              <a:buNone/>
            </a:pPr>
            <a:r>
              <a:t/>
            </a:r>
            <a:endParaRPr/>
          </a:p>
        </p:txBody>
      </p:sp>
      <p:pic>
        <p:nvPicPr>
          <p:cNvPr id="713" name="Google Shape;713;g28c1b0f9feb_0_302"/>
          <p:cNvPicPr preferRelativeResize="0"/>
          <p:nvPr/>
        </p:nvPicPr>
        <p:blipFill rotWithShape="1">
          <a:blip r:embed="rId3">
            <a:alphaModFix/>
          </a:blip>
          <a:srcRect b="0" l="0" r="0" t="0"/>
          <a:stretch/>
        </p:blipFill>
        <p:spPr>
          <a:xfrm>
            <a:off x="0" y="2381"/>
            <a:ext cx="914400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g28c1b0f9feb_0_308"/>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720" name="Google Shape;720;g28c1b0f9feb_0_308"/>
          <p:cNvSpPr txBox="1"/>
          <p:nvPr>
            <p:ph idx="1" type="body"/>
          </p:nvPr>
        </p:nvSpPr>
        <p:spPr>
          <a:xfrm>
            <a:off x="428625" y="1107362"/>
            <a:ext cx="8286900" cy="3287400"/>
          </a:xfrm>
          <a:prstGeom prst="rect">
            <a:avLst/>
          </a:prstGeom>
          <a:noFill/>
          <a:ln>
            <a:noFill/>
          </a:ln>
        </p:spPr>
        <p:txBody>
          <a:bodyPr anchorCtr="0" anchor="t" bIns="45700" lIns="91425" spcFirstLastPara="1" rIns="91425" wrap="square" tIns="45700">
            <a:noAutofit/>
          </a:bodyPr>
          <a:lstStyle/>
          <a:p>
            <a:pPr indent="-76200" lvl="0" marL="171450" rtl="0" algn="l">
              <a:lnSpc>
                <a:spcPct val="90000"/>
              </a:lnSpc>
              <a:spcBef>
                <a:spcPts val="0"/>
              </a:spcBef>
              <a:spcAft>
                <a:spcPts val="0"/>
              </a:spcAft>
              <a:buClr>
                <a:srgbClr val="A4C5DB"/>
              </a:buClr>
              <a:buSzPts val="1500"/>
              <a:buFont typeface="Arial"/>
              <a:buNone/>
            </a:pPr>
            <a:r>
              <a:t/>
            </a:r>
            <a:endParaRPr/>
          </a:p>
        </p:txBody>
      </p:sp>
      <p:pic>
        <p:nvPicPr>
          <p:cNvPr id="721" name="Google Shape;721;g28c1b0f9feb_0_308"/>
          <p:cNvPicPr preferRelativeResize="0"/>
          <p:nvPr/>
        </p:nvPicPr>
        <p:blipFill rotWithShape="1">
          <a:blip r:embed="rId3">
            <a:alphaModFix/>
          </a:blip>
          <a:srcRect b="0" l="0" r="0" t="0"/>
          <a:stretch/>
        </p:blipFill>
        <p:spPr>
          <a:xfrm>
            <a:off x="0" y="2381"/>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8c1b0f9feb_0_315"/>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727" name="Google Shape;727;g28c1b0f9feb_0_315"/>
          <p:cNvSpPr txBox="1"/>
          <p:nvPr>
            <p:ph idx="1" type="body"/>
          </p:nvPr>
        </p:nvSpPr>
        <p:spPr>
          <a:xfrm>
            <a:off x="428625" y="1107362"/>
            <a:ext cx="8286900" cy="3287400"/>
          </a:xfrm>
          <a:prstGeom prst="rect">
            <a:avLst/>
          </a:prstGeom>
          <a:noFill/>
          <a:ln>
            <a:noFill/>
          </a:ln>
        </p:spPr>
        <p:txBody>
          <a:bodyPr anchorCtr="0" anchor="t" bIns="45700" lIns="91425" spcFirstLastPara="1" rIns="91425" wrap="square" tIns="45700">
            <a:noAutofit/>
          </a:bodyPr>
          <a:lstStyle/>
          <a:p>
            <a:pPr indent="-76200" lvl="0" marL="171450" rtl="0" algn="l">
              <a:lnSpc>
                <a:spcPct val="90000"/>
              </a:lnSpc>
              <a:spcBef>
                <a:spcPts val="0"/>
              </a:spcBef>
              <a:spcAft>
                <a:spcPts val="0"/>
              </a:spcAft>
              <a:buClr>
                <a:srgbClr val="A4C5DB"/>
              </a:buClr>
              <a:buSzPts val="1500"/>
              <a:buFont typeface="Arial"/>
              <a:buNone/>
            </a:pPr>
            <a:r>
              <a:t/>
            </a:r>
            <a:endParaRPr/>
          </a:p>
        </p:txBody>
      </p:sp>
      <p:pic>
        <p:nvPicPr>
          <p:cNvPr id="728" name="Google Shape;728;g28c1b0f9feb_0_315"/>
          <p:cNvPicPr preferRelativeResize="0"/>
          <p:nvPr/>
        </p:nvPicPr>
        <p:blipFill rotWithShape="1">
          <a:blip r:embed="rId3">
            <a:alphaModFix/>
          </a:blip>
          <a:srcRect b="0" l="0" r="0" t="0"/>
          <a:stretch/>
        </p:blipFill>
        <p:spPr>
          <a:xfrm>
            <a:off x="0" y="2381"/>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g28c1b0f9feb_0_321"/>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t/>
            </a:r>
            <a:endParaRPr/>
          </a:p>
        </p:txBody>
      </p:sp>
      <p:sp>
        <p:nvSpPr>
          <p:cNvPr id="735" name="Google Shape;735;g28c1b0f9feb_0_321"/>
          <p:cNvSpPr txBox="1"/>
          <p:nvPr>
            <p:ph idx="1" type="body"/>
          </p:nvPr>
        </p:nvSpPr>
        <p:spPr>
          <a:xfrm>
            <a:off x="428625" y="1107362"/>
            <a:ext cx="8286900" cy="3287400"/>
          </a:xfrm>
          <a:prstGeom prst="rect">
            <a:avLst/>
          </a:prstGeom>
          <a:noFill/>
          <a:ln>
            <a:noFill/>
          </a:ln>
        </p:spPr>
        <p:txBody>
          <a:bodyPr anchorCtr="0" anchor="t" bIns="45700" lIns="91425" spcFirstLastPara="1" rIns="91425" wrap="square" tIns="45700">
            <a:noAutofit/>
          </a:bodyPr>
          <a:lstStyle/>
          <a:p>
            <a:pPr indent="-76200" lvl="0" marL="171450" rtl="0" algn="l">
              <a:lnSpc>
                <a:spcPct val="90000"/>
              </a:lnSpc>
              <a:spcBef>
                <a:spcPts val="0"/>
              </a:spcBef>
              <a:spcAft>
                <a:spcPts val="0"/>
              </a:spcAft>
              <a:buClr>
                <a:srgbClr val="A4C5DB"/>
              </a:buClr>
              <a:buSzPts val="1500"/>
              <a:buFont typeface="Arial"/>
              <a:buNone/>
            </a:pPr>
            <a:r>
              <a:t/>
            </a:r>
            <a:endParaRPr/>
          </a:p>
        </p:txBody>
      </p:sp>
      <p:pic>
        <p:nvPicPr>
          <p:cNvPr id="736" name="Google Shape;736;g28c1b0f9feb_0_321"/>
          <p:cNvPicPr preferRelativeResize="0"/>
          <p:nvPr/>
        </p:nvPicPr>
        <p:blipFill rotWithShape="1">
          <a:blip r:embed="rId3">
            <a:alphaModFix/>
          </a:blip>
          <a:srcRect b="0" l="0" r="0" t="0"/>
          <a:stretch/>
        </p:blipFill>
        <p:spPr>
          <a:xfrm>
            <a:off x="0" y="2381"/>
            <a:ext cx="9144000"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28c1b0f9feb_0_328"/>
          <p:cNvSpPr txBox="1"/>
          <p:nvPr>
            <p:ph type="title"/>
          </p:nvPr>
        </p:nvSpPr>
        <p:spPr>
          <a:xfrm>
            <a:off x="324263" y="131134"/>
            <a:ext cx="8544000" cy="53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solidFill>
                  <a:schemeClr val="dk1"/>
                </a:solidFill>
              </a:rPr>
              <a:t>PROpel Trial: Abiraterone +/- Olaparib</a:t>
            </a:r>
            <a:endParaRPr/>
          </a:p>
        </p:txBody>
      </p:sp>
      <p:pic>
        <p:nvPicPr>
          <p:cNvPr id="742" name="Google Shape;742;g28c1b0f9feb_0_328"/>
          <p:cNvPicPr preferRelativeResize="0"/>
          <p:nvPr>
            <p:ph idx="1" type="body"/>
          </p:nvPr>
        </p:nvPicPr>
        <p:blipFill rotWithShape="1">
          <a:blip r:embed="rId3">
            <a:alphaModFix/>
          </a:blip>
          <a:srcRect b="0" l="0" r="0" t="0"/>
          <a:stretch/>
        </p:blipFill>
        <p:spPr>
          <a:xfrm>
            <a:off x="324264" y="1012477"/>
            <a:ext cx="8286900" cy="2343900"/>
          </a:xfrm>
          <a:prstGeom prst="rect">
            <a:avLst/>
          </a:prstGeom>
          <a:noFill/>
          <a:ln>
            <a:noFill/>
          </a:ln>
        </p:spPr>
      </p:pic>
      <p:sp>
        <p:nvSpPr>
          <p:cNvPr id="743" name="Google Shape;743;g28c1b0f9feb_0_328"/>
          <p:cNvSpPr txBox="1"/>
          <p:nvPr/>
        </p:nvSpPr>
        <p:spPr>
          <a:xfrm>
            <a:off x="126178" y="3451585"/>
            <a:ext cx="8160900" cy="797400"/>
          </a:xfrm>
          <a:prstGeom prst="rect">
            <a:avLst/>
          </a:prstGeom>
          <a:noFill/>
          <a:ln>
            <a:noFill/>
          </a:ln>
        </p:spPr>
        <p:txBody>
          <a:bodyPr anchorCtr="0" anchor="t" bIns="34275" lIns="68575" spcFirstLastPara="1" rIns="68575" wrap="square" tIns="34275">
            <a:noAutofit/>
          </a:bodyPr>
          <a:lstStyle/>
          <a:p>
            <a:pPr indent="-257175" lvl="0" marL="257175" marR="0" rtl="0" algn="l">
              <a:lnSpc>
                <a:spcPct val="90000"/>
              </a:lnSpc>
              <a:spcBef>
                <a:spcPts val="0"/>
              </a:spcBef>
              <a:spcAft>
                <a:spcPts val="0"/>
              </a:spcAft>
              <a:buClr>
                <a:srgbClr val="000000"/>
              </a:buClr>
              <a:buSzPts val="1500"/>
              <a:buFont typeface="Noto Sans Symbols"/>
              <a:buChar char="▪"/>
            </a:pPr>
            <a:r>
              <a:rPr lang="en-US" sz="1500">
                <a:solidFill>
                  <a:srgbClr val="000000"/>
                </a:solidFill>
                <a:latin typeface="Arial"/>
                <a:ea typeface="Arial"/>
                <a:cs typeface="Arial"/>
                <a:sym typeface="Arial"/>
              </a:rPr>
              <a:t>Primary endpoint: rPFS by investigator</a:t>
            </a:r>
            <a:endParaRPr/>
          </a:p>
          <a:p>
            <a:pPr indent="-257175" lvl="0" marL="257175" marR="0" rtl="0" algn="l">
              <a:lnSpc>
                <a:spcPct val="90000"/>
              </a:lnSpc>
              <a:spcBef>
                <a:spcPts val="1275"/>
              </a:spcBef>
              <a:spcAft>
                <a:spcPts val="0"/>
              </a:spcAft>
              <a:buClr>
                <a:srgbClr val="000000"/>
              </a:buClr>
              <a:buSzPts val="1500"/>
              <a:buFont typeface="Noto Sans Symbols"/>
              <a:buChar char="▪"/>
            </a:pPr>
            <a:r>
              <a:rPr lang="en-US" sz="1500">
                <a:solidFill>
                  <a:srgbClr val="000000"/>
                </a:solidFill>
                <a:latin typeface="Arial"/>
                <a:ea typeface="Arial"/>
                <a:cs typeface="Arial"/>
                <a:sym typeface="Arial"/>
              </a:rPr>
              <a:t>Key secondary endpoints: OS, time to subsequent therapy or death, PFS2, ORR, HRRm prevalence (retrospectively assessed), HRQoL, safety</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g28c1b0f9feb_0_334"/>
          <p:cNvSpPr/>
          <p:nvPr/>
        </p:nvSpPr>
        <p:spPr>
          <a:xfrm>
            <a:off x="5200727" y="3264669"/>
            <a:ext cx="2629595" cy="1076537"/>
          </a:xfrm>
          <a:custGeom>
            <a:rect b="b" l="l" r="r" t="t"/>
            <a:pathLst>
              <a:path extrusionOk="0" h="1435383" w="3506126">
                <a:moveTo>
                  <a:pt x="0" y="0"/>
                </a:moveTo>
                <a:lnTo>
                  <a:pt x="3506126" y="0"/>
                </a:lnTo>
                <a:lnTo>
                  <a:pt x="3506126" y="1435383"/>
                </a:lnTo>
              </a:path>
            </a:pathLst>
          </a:custGeom>
          <a:noFill/>
          <a:ln cap="flat" cmpd="sng" w="28575">
            <a:solidFill>
              <a:srgbClr val="B3B3B3"/>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50" name="Google Shape;750;g28c1b0f9feb_0_334"/>
          <p:cNvSpPr/>
          <p:nvPr/>
        </p:nvSpPr>
        <p:spPr>
          <a:xfrm>
            <a:off x="7830321" y="3264669"/>
            <a:ext cx="227898" cy="1076537"/>
          </a:xfrm>
          <a:custGeom>
            <a:rect b="b" l="l" r="r" t="t"/>
            <a:pathLst>
              <a:path extrusionOk="0" h="1435383" w="3506126">
                <a:moveTo>
                  <a:pt x="0" y="0"/>
                </a:moveTo>
                <a:lnTo>
                  <a:pt x="3506126" y="0"/>
                </a:lnTo>
                <a:lnTo>
                  <a:pt x="3506126" y="1435383"/>
                </a:lnTo>
              </a:path>
            </a:pathLst>
          </a:custGeom>
          <a:noFill/>
          <a:ln cap="flat" cmpd="sng" w="28575">
            <a:solidFill>
              <a:srgbClr val="B3B3B3"/>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51" name="Google Shape;751;g28c1b0f9feb_0_334"/>
          <p:cNvSpPr txBox="1"/>
          <p:nvPr>
            <p:ph type="title"/>
          </p:nvPr>
        </p:nvSpPr>
        <p:spPr>
          <a:xfrm>
            <a:off x="0" y="127464"/>
            <a:ext cx="9144000" cy="1006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PROpel: Radiographic PFS by HRR Status</a:t>
            </a:r>
            <a:endParaRPr/>
          </a:p>
        </p:txBody>
      </p:sp>
      <p:sp>
        <p:nvSpPr>
          <p:cNvPr id="752" name="Google Shape;752;g28c1b0f9feb_0_334"/>
          <p:cNvSpPr txBox="1"/>
          <p:nvPr/>
        </p:nvSpPr>
        <p:spPr>
          <a:xfrm>
            <a:off x="309563" y="4767661"/>
            <a:ext cx="5889900" cy="2307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US" sz="900">
                <a:solidFill>
                  <a:srgbClr val="455560"/>
                </a:solidFill>
                <a:latin typeface="Calibri"/>
                <a:ea typeface="Calibri"/>
                <a:cs typeface="Calibri"/>
                <a:sym typeface="Calibri"/>
              </a:rPr>
              <a:t>Clarke. NEJM Evid. 2022;1.</a:t>
            </a:r>
            <a:endParaRPr/>
          </a:p>
        </p:txBody>
      </p:sp>
      <p:sp>
        <p:nvSpPr>
          <p:cNvPr id="753" name="Google Shape;753;g28c1b0f9feb_0_334"/>
          <p:cNvSpPr txBox="1"/>
          <p:nvPr/>
        </p:nvSpPr>
        <p:spPr>
          <a:xfrm>
            <a:off x="989905" y="758233"/>
            <a:ext cx="3073800" cy="50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HRR Mutated </a:t>
            </a:r>
            <a:br>
              <a:rPr b="1" lang="en-US" sz="1350">
                <a:solidFill>
                  <a:srgbClr val="000000"/>
                </a:solidFill>
                <a:latin typeface="Calibri"/>
                <a:ea typeface="Calibri"/>
                <a:cs typeface="Calibri"/>
                <a:sym typeface="Calibri"/>
              </a:rPr>
            </a:br>
            <a:r>
              <a:rPr b="1" lang="en-US" sz="1350">
                <a:solidFill>
                  <a:srgbClr val="000000"/>
                </a:solidFill>
                <a:latin typeface="Calibri"/>
                <a:ea typeface="Calibri"/>
                <a:cs typeface="Calibri"/>
                <a:sym typeface="Calibri"/>
              </a:rPr>
              <a:t>(28.4% of ITT population)</a:t>
            </a:r>
            <a:endParaRPr/>
          </a:p>
        </p:txBody>
      </p:sp>
      <p:sp>
        <p:nvSpPr>
          <p:cNvPr id="754" name="Google Shape;754;g28c1b0f9feb_0_334"/>
          <p:cNvSpPr txBox="1"/>
          <p:nvPr/>
        </p:nvSpPr>
        <p:spPr>
          <a:xfrm>
            <a:off x="4988219" y="758233"/>
            <a:ext cx="3393900" cy="50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Not HRR Mutated </a:t>
            </a:r>
            <a:br>
              <a:rPr b="1" lang="en-US" sz="1350">
                <a:solidFill>
                  <a:srgbClr val="000000"/>
                </a:solidFill>
                <a:latin typeface="Calibri"/>
                <a:ea typeface="Calibri"/>
                <a:cs typeface="Calibri"/>
                <a:sym typeface="Calibri"/>
              </a:rPr>
            </a:br>
            <a:r>
              <a:rPr b="1" lang="en-US" sz="1350">
                <a:solidFill>
                  <a:srgbClr val="000000"/>
                </a:solidFill>
                <a:latin typeface="Calibri"/>
                <a:ea typeface="Calibri"/>
                <a:cs typeface="Calibri"/>
                <a:sym typeface="Calibri"/>
              </a:rPr>
              <a:t>(69.3% of ITT population)</a:t>
            </a:r>
            <a:endParaRPr/>
          </a:p>
        </p:txBody>
      </p:sp>
      <p:grpSp>
        <p:nvGrpSpPr>
          <p:cNvPr id="755" name="Google Shape;755;g28c1b0f9feb_0_334"/>
          <p:cNvGrpSpPr/>
          <p:nvPr/>
        </p:nvGrpSpPr>
        <p:grpSpPr>
          <a:xfrm>
            <a:off x="4679376" y="2094089"/>
            <a:ext cx="3726350" cy="2656191"/>
            <a:chOff x="6353181" y="2788943"/>
            <a:chExt cx="4968467" cy="3541588"/>
          </a:xfrm>
        </p:grpSpPr>
        <p:sp>
          <p:nvSpPr>
            <p:cNvPr id="756" name="Google Shape;756;g28c1b0f9feb_0_334"/>
            <p:cNvSpPr txBox="1"/>
            <p:nvPr/>
          </p:nvSpPr>
          <p:spPr>
            <a:xfrm rot="-5400000">
              <a:off x="5365881" y="4221218"/>
              <a:ext cx="231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Probability</a:t>
              </a:r>
              <a:endParaRPr/>
            </a:p>
          </p:txBody>
        </p:sp>
        <p:grpSp>
          <p:nvGrpSpPr>
            <p:cNvPr id="757" name="Google Shape;757;g28c1b0f9feb_0_334"/>
            <p:cNvGrpSpPr/>
            <p:nvPr/>
          </p:nvGrpSpPr>
          <p:grpSpPr>
            <a:xfrm>
              <a:off x="6567209" y="2788943"/>
              <a:ext cx="474901" cy="3198773"/>
              <a:chOff x="2478338" y="1536947"/>
              <a:chExt cx="474901" cy="3739505"/>
            </a:xfrm>
          </p:grpSpPr>
          <p:sp>
            <p:nvSpPr>
              <p:cNvPr id="758" name="Google Shape;758;g28c1b0f9feb_0_334"/>
              <p:cNvSpPr txBox="1"/>
              <p:nvPr/>
            </p:nvSpPr>
            <p:spPr>
              <a:xfrm>
                <a:off x="2478338" y="153694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759" name="Google Shape;759;g28c1b0f9feb_0_334"/>
              <p:cNvSpPr txBox="1"/>
              <p:nvPr/>
            </p:nvSpPr>
            <p:spPr>
              <a:xfrm>
                <a:off x="2478339" y="2212272"/>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760" name="Google Shape;760;g28c1b0f9feb_0_334"/>
              <p:cNvSpPr txBox="1"/>
              <p:nvPr/>
            </p:nvSpPr>
            <p:spPr>
              <a:xfrm>
                <a:off x="2478339" y="2872570"/>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0.6</a:t>
                </a:r>
                <a:endParaRPr/>
              </a:p>
            </p:txBody>
          </p:sp>
          <p:sp>
            <p:nvSpPr>
              <p:cNvPr id="761" name="Google Shape;761;g28c1b0f9feb_0_334"/>
              <p:cNvSpPr txBox="1"/>
              <p:nvPr/>
            </p:nvSpPr>
            <p:spPr>
              <a:xfrm>
                <a:off x="2478339" y="3547894"/>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0.4</a:t>
                </a:r>
                <a:endParaRPr/>
              </a:p>
            </p:txBody>
          </p:sp>
          <p:sp>
            <p:nvSpPr>
              <p:cNvPr id="762" name="Google Shape;762;g28c1b0f9feb_0_334"/>
              <p:cNvSpPr txBox="1"/>
              <p:nvPr/>
            </p:nvSpPr>
            <p:spPr>
              <a:xfrm>
                <a:off x="2478339" y="420542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0.2</a:t>
                </a:r>
                <a:endParaRPr/>
              </a:p>
            </p:txBody>
          </p:sp>
          <p:sp>
            <p:nvSpPr>
              <p:cNvPr id="763" name="Google Shape;763;g28c1b0f9feb_0_334"/>
              <p:cNvSpPr txBox="1"/>
              <p:nvPr/>
            </p:nvSpPr>
            <p:spPr>
              <a:xfrm>
                <a:off x="2615128" y="4880752"/>
                <a:ext cx="3381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a:t>
                </a:r>
                <a:endParaRPr/>
              </a:p>
            </p:txBody>
          </p:sp>
        </p:grpSp>
        <p:sp>
          <p:nvSpPr>
            <p:cNvPr id="764" name="Google Shape;764;g28c1b0f9feb_0_334"/>
            <p:cNvSpPr txBox="1"/>
            <p:nvPr/>
          </p:nvSpPr>
          <p:spPr>
            <a:xfrm>
              <a:off x="9041262" y="5991831"/>
              <a:ext cx="494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Mo</a:t>
              </a:r>
              <a:endParaRPr/>
            </a:p>
          </p:txBody>
        </p:sp>
        <p:grpSp>
          <p:nvGrpSpPr>
            <p:cNvPr id="765" name="Google Shape;765;g28c1b0f9feb_0_334"/>
            <p:cNvGrpSpPr/>
            <p:nvPr/>
          </p:nvGrpSpPr>
          <p:grpSpPr>
            <a:xfrm>
              <a:off x="6946525" y="2932052"/>
              <a:ext cx="4375123" cy="2933305"/>
              <a:chOff x="1120140" y="2932051"/>
              <a:chExt cx="4375123" cy="2933305"/>
            </a:xfrm>
          </p:grpSpPr>
          <p:sp>
            <p:nvSpPr>
              <p:cNvPr id="766" name="Google Shape;766;g28c1b0f9feb_0_334"/>
              <p:cNvSpPr/>
              <p:nvPr/>
            </p:nvSpPr>
            <p:spPr>
              <a:xfrm>
                <a:off x="1221882" y="2932051"/>
                <a:ext cx="4273381" cy="2850041"/>
              </a:xfrm>
              <a:custGeom>
                <a:rect b="b" l="l" r="r" t="t"/>
                <a:pathLst>
                  <a:path extrusionOk="0" h="2850041" w="4349497">
                    <a:moveTo>
                      <a:pt x="0" y="0"/>
                    </a:moveTo>
                    <a:lnTo>
                      <a:pt x="0" y="2850042"/>
                    </a:lnTo>
                    <a:lnTo>
                      <a:pt x="4349498" y="2850042"/>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767" name="Google Shape;767;g28c1b0f9feb_0_334"/>
              <p:cNvGrpSpPr/>
              <p:nvPr/>
            </p:nvGrpSpPr>
            <p:grpSpPr>
              <a:xfrm>
                <a:off x="1120140" y="2937493"/>
                <a:ext cx="101742" cy="2862558"/>
                <a:chOff x="1120140" y="2937493"/>
                <a:chExt cx="101742" cy="2862558"/>
              </a:xfrm>
            </p:grpSpPr>
            <p:sp>
              <p:nvSpPr>
                <p:cNvPr id="768" name="Google Shape;768;g28c1b0f9feb_0_334"/>
                <p:cNvSpPr/>
                <p:nvPr/>
              </p:nvSpPr>
              <p:spPr>
                <a:xfrm>
                  <a:off x="1120140" y="2937493"/>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69" name="Google Shape;769;g28c1b0f9feb_0_334"/>
                <p:cNvSpPr/>
                <p:nvPr/>
              </p:nvSpPr>
              <p:spPr>
                <a:xfrm>
                  <a:off x="1120140" y="3507828"/>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0" name="Google Shape;770;g28c1b0f9feb_0_334"/>
                <p:cNvSpPr/>
                <p:nvPr/>
              </p:nvSpPr>
              <p:spPr>
                <a:xfrm>
                  <a:off x="1120140" y="407816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1" name="Google Shape;771;g28c1b0f9feb_0_334"/>
                <p:cNvSpPr/>
                <p:nvPr/>
              </p:nvSpPr>
              <p:spPr>
                <a:xfrm>
                  <a:off x="1120140" y="464849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2" name="Google Shape;772;g28c1b0f9feb_0_334"/>
                <p:cNvSpPr/>
                <p:nvPr/>
              </p:nvSpPr>
              <p:spPr>
                <a:xfrm>
                  <a:off x="1120140" y="521883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3" name="Google Shape;773;g28c1b0f9feb_0_334"/>
                <p:cNvSpPr/>
                <p:nvPr/>
              </p:nvSpPr>
              <p:spPr>
                <a:xfrm>
                  <a:off x="1120140" y="578916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774" name="Google Shape;774;g28c1b0f9feb_0_334"/>
              <p:cNvGrpSpPr/>
              <p:nvPr/>
            </p:nvGrpSpPr>
            <p:grpSpPr>
              <a:xfrm>
                <a:off x="1220738" y="5789167"/>
                <a:ext cx="3967325" cy="76189"/>
                <a:chOff x="1220738" y="5789167"/>
                <a:chExt cx="3967325" cy="76189"/>
              </a:xfrm>
            </p:grpSpPr>
            <p:grpSp>
              <p:nvGrpSpPr>
                <p:cNvPr id="775" name="Google Shape;775;g28c1b0f9feb_0_334"/>
                <p:cNvGrpSpPr/>
                <p:nvPr/>
              </p:nvGrpSpPr>
              <p:grpSpPr>
                <a:xfrm>
                  <a:off x="1220738" y="5789167"/>
                  <a:ext cx="722499" cy="76189"/>
                  <a:chOff x="1220738" y="5789167"/>
                  <a:chExt cx="722499" cy="76189"/>
                </a:xfrm>
              </p:grpSpPr>
              <p:sp>
                <p:nvSpPr>
                  <p:cNvPr id="776" name="Google Shape;776;g28c1b0f9feb_0_334"/>
                  <p:cNvSpPr/>
                  <p:nvPr/>
                </p:nvSpPr>
                <p:spPr>
                  <a:xfrm>
                    <a:off x="193052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7" name="Google Shape;777;g28c1b0f9feb_0_334"/>
                  <p:cNvSpPr/>
                  <p:nvPr/>
                </p:nvSpPr>
                <p:spPr>
                  <a:xfrm>
                    <a:off x="157569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78" name="Google Shape;778;g28c1b0f9feb_0_334"/>
                  <p:cNvSpPr/>
                  <p:nvPr/>
                </p:nvSpPr>
                <p:spPr>
                  <a:xfrm>
                    <a:off x="1220738"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779" name="Google Shape;779;g28c1b0f9feb_0_334"/>
                <p:cNvGrpSpPr/>
                <p:nvPr/>
              </p:nvGrpSpPr>
              <p:grpSpPr>
                <a:xfrm>
                  <a:off x="2287509" y="5789167"/>
                  <a:ext cx="739668" cy="76189"/>
                  <a:chOff x="2287509" y="5789167"/>
                  <a:chExt cx="739668" cy="76189"/>
                </a:xfrm>
              </p:grpSpPr>
              <p:sp>
                <p:nvSpPr>
                  <p:cNvPr id="780" name="Google Shape;780;g28c1b0f9feb_0_334"/>
                  <p:cNvSpPr/>
                  <p:nvPr/>
                </p:nvSpPr>
                <p:spPr>
                  <a:xfrm>
                    <a:off x="301446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81" name="Google Shape;781;g28c1b0f9feb_0_334"/>
                  <p:cNvSpPr/>
                  <p:nvPr/>
                </p:nvSpPr>
                <p:spPr>
                  <a:xfrm>
                    <a:off x="265098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82" name="Google Shape;782;g28c1b0f9feb_0_334"/>
                  <p:cNvSpPr/>
                  <p:nvPr/>
                </p:nvSpPr>
                <p:spPr>
                  <a:xfrm>
                    <a:off x="2287509"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783" name="Google Shape;783;g28c1b0f9feb_0_334"/>
                <p:cNvGrpSpPr/>
                <p:nvPr/>
              </p:nvGrpSpPr>
              <p:grpSpPr>
                <a:xfrm>
                  <a:off x="3375774" y="5789167"/>
                  <a:ext cx="739795" cy="76189"/>
                  <a:chOff x="3375774" y="5789167"/>
                  <a:chExt cx="739795" cy="76189"/>
                </a:xfrm>
              </p:grpSpPr>
              <p:sp>
                <p:nvSpPr>
                  <p:cNvPr id="784" name="Google Shape;784;g28c1b0f9feb_0_334"/>
                  <p:cNvSpPr/>
                  <p:nvPr/>
                </p:nvSpPr>
                <p:spPr>
                  <a:xfrm>
                    <a:off x="410285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85" name="Google Shape;785;g28c1b0f9feb_0_334"/>
                  <p:cNvSpPr/>
                  <p:nvPr/>
                </p:nvSpPr>
                <p:spPr>
                  <a:xfrm>
                    <a:off x="373937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86" name="Google Shape;786;g28c1b0f9feb_0_334"/>
                  <p:cNvSpPr/>
                  <p:nvPr/>
                </p:nvSpPr>
                <p:spPr>
                  <a:xfrm>
                    <a:off x="337577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787" name="Google Shape;787;g28c1b0f9feb_0_334"/>
                <p:cNvGrpSpPr/>
                <p:nvPr/>
              </p:nvGrpSpPr>
              <p:grpSpPr>
                <a:xfrm>
                  <a:off x="4471415" y="5789167"/>
                  <a:ext cx="716648" cy="76189"/>
                  <a:chOff x="4471415" y="5789167"/>
                  <a:chExt cx="716648" cy="76189"/>
                </a:xfrm>
              </p:grpSpPr>
              <p:sp>
                <p:nvSpPr>
                  <p:cNvPr id="788" name="Google Shape;788;g28c1b0f9feb_0_334"/>
                  <p:cNvSpPr/>
                  <p:nvPr/>
                </p:nvSpPr>
                <p:spPr>
                  <a:xfrm>
                    <a:off x="517534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89" name="Google Shape;789;g28c1b0f9feb_0_334"/>
                  <p:cNvSpPr/>
                  <p:nvPr/>
                </p:nvSpPr>
                <p:spPr>
                  <a:xfrm>
                    <a:off x="4823317"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790" name="Google Shape;790;g28c1b0f9feb_0_334"/>
                  <p:cNvSpPr/>
                  <p:nvPr/>
                </p:nvSpPr>
                <p:spPr>
                  <a:xfrm>
                    <a:off x="447141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grpSp>
        <p:grpSp>
          <p:nvGrpSpPr>
            <p:cNvPr id="791" name="Google Shape;791;g28c1b0f9feb_0_334"/>
            <p:cNvGrpSpPr/>
            <p:nvPr/>
          </p:nvGrpSpPr>
          <p:grpSpPr>
            <a:xfrm>
              <a:off x="6871435" y="5804716"/>
              <a:ext cx="4356055" cy="338700"/>
              <a:chOff x="2707828" y="5064788"/>
              <a:chExt cx="7636842" cy="338700"/>
            </a:xfrm>
          </p:grpSpPr>
          <p:grpSp>
            <p:nvGrpSpPr>
              <p:cNvPr id="792" name="Google Shape;792;g28c1b0f9feb_0_334"/>
              <p:cNvGrpSpPr/>
              <p:nvPr/>
            </p:nvGrpSpPr>
            <p:grpSpPr>
              <a:xfrm>
                <a:off x="2707828" y="5064788"/>
                <a:ext cx="2565461" cy="338700"/>
                <a:chOff x="2707828" y="5064788"/>
                <a:chExt cx="2565461" cy="338700"/>
              </a:xfrm>
            </p:grpSpPr>
            <p:sp>
              <p:nvSpPr>
                <p:cNvPr id="793" name="Google Shape;793;g28c1b0f9feb_0_334"/>
                <p:cNvSpPr txBox="1"/>
                <p:nvPr/>
              </p:nvSpPr>
              <p:spPr>
                <a:xfrm>
                  <a:off x="2707828"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sp>
              <p:nvSpPr>
                <p:cNvPr id="794" name="Google Shape;794;g28c1b0f9feb_0_334"/>
                <p:cNvSpPr txBox="1"/>
                <p:nvPr/>
              </p:nvSpPr>
              <p:spPr>
                <a:xfrm>
                  <a:off x="3339343"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a:t>
                  </a:r>
                  <a:endParaRPr/>
                </a:p>
              </p:txBody>
            </p:sp>
            <p:sp>
              <p:nvSpPr>
                <p:cNvPr id="795" name="Google Shape;795;g28c1b0f9feb_0_334"/>
                <p:cNvSpPr txBox="1"/>
                <p:nvPr/>
              </p:nvSpPr>
              <p:spPr>
                <a:xfrm>
                  <a:off x="3968435"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a:t>
                  </a:r>
                  <a:endParaRPr/>
                </a:p>
              </p:txBody>
            </p:sp>
            <p:sp>
              <p:nvSpPr>
                <p:cNvPr id="796" name="Google Shape;796;g28c1b0f9feb_0_334"/>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12</a:t>
                  </a:r>
                  <a:endParaRPr/>
                </a:p>
              </p:txBody>
            </p:sp>
          </p:grpSp>
          <p:grpSp>
            <p:nvGrpSpPr>
              <p:cNvPr id="797" name="Google Shape;797;g28c1b0f9feb_0_334"/>
              <p:cNvGrpSpPr/>
              <p:nvPr/>
            </p:nvGrpSpPr>
            <p:grpSpPr>
              <a:xfrm>
                <a:off x="5168534" y="5064788"/>
                <a:ext cx="2646023" cy="338700"/>
                <a:chOff x="2627266" y="5064788"/>
                <a:chExt cx="2646023" cy="338700"/>
              </a:xfrm>
            </p:grpSpPr>
            <p:sp>
              <p:nvSpPr>
                <p:cNvPr id="798" name="Google Shape;798;g28c1b0f9feb_0_334"/>
                <p:cNvSpPr txBox="1"/>
                <p:nvPr/>
              </p:nvSpPr>
              <p:spPr>
                <a:xfrm>
                  <a:off x="2627266"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16</a:t>
                  </a:r>
                  <a:endParaRPr/>
                </a:p>
              </p:txBody>
            </p:sp>
            <p:sp>
              <p:nvSpPr>
                <p:cNvPr id="799" name="Google Shape;799;g28c1b0f9feb_0_334"/>
                <p:cNvSpPr txBox="1"/>
                <p:nvPr/>
              </p:nvSpPr>
              <p:spPr>
                <a:xfrm>
                  <a:off x="3258782"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800" name="Google Shape;800;g28c1b0f9feb_0_334"/>
                <p:cNvSpPr txBox="1"/>
                <p:nvPr/>
              </p:nvSpPr>
              <p:spPr>
                <a:xfrm>
                  <a:off x="3887871"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24</a:t>
                  </a:r>
                  <a:endParaRPr/>
                </a:p>
              </p:txBody>
            </p:sp>
            <p:sp>
              <p:nvSpPr>
                <p:cNvPr id="801" name="Google Shape;801;g28c1b0f9feb_0_334"/>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28</a:t>
                  </a:r>
                  <a:endParaRPr/>
                </a:p>
              </p:txBody>
            </p:sp>
          </p:grpSp>
          <p:grpSp>
            <p:nvGrpSpPr>
              <p:cNvPr id="802" name="Google Shape;802;g28c1b0f9feb_0_334"/>
              <p:cNvGrpSpPr/>
              <p:nvPr/>
            </p:nvGrpSpPr>
            <p:grpSpPr>
              <a:xfrm>
                <a:off x="7698647" y="5064788"/>
                <a:ext cx="2646023" cy="338700"/>
                <a:chOff x="2627266" y="5064788"/>
                <a:chExt cx="2646023" cy="338700"/>
              </a:xfrm>
            </p:grpSpPr>
            <p:sp>
              <p:nvSpPr>
                <p:cNvPr id="803" name="Google Shape;803;g28c1b0f9feb_0_334"/>
                <p:cNvSpPr txBox="1"/>
                <p:nvPr/>
              </p:nvSpPr>
              <p:spPr>
                <a:xfrm>
                  <a:off x="2627266"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32</a:t>
                  </a:r>
                  <a:endParaRPr/>
                </a:p>
              </p:txBody>
            </p:sp>
            <p:sp>
              <p:nvSpPr>
                <p:cNvPr id="804" name="Google Shape;804;g28c1b0f9feb_0_334"/>
                <p:cNvSpPr txBox="1"/>
                <p:nvPr/>
              </p:nvSpPr>
              <p:spPr>
                <a:xfrm>
                  <a:off x="3258782"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36</a:t>
                  </a:r>
                  <a:endParaRPr/>
                </a:p>
              </p:txBody>
            </p:sp>
            <p:sp>
              <p:nvSpPr>
                <p:cNvPr id="805" name="Google Shape;805;g28c1b0f9feb_0_334"/>
                <p:cNvSpPr txBox="1"/>
                <p:nvPr/>
              </p:nvSpPr>
              <p:spPr>
                <a:xfrm>
                  <a:off x="3887871"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806" name="Google Shape;806;g28c1b0f9feb_0_334"/>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44</a:t>
                  </a:r>
                  <a:endParaRPr/>
                </a:p>
              </p:txBody>
            </p:sp>
          </p:grpSp>
        </p:grpSp>
      </p:grpSp>
      <p:grpSp>
        <p:nvGrpSpPr>
          <p:cNvPr id="807" name="Google Shape;807;g28c1b0f9feb_0_334"/>
          <p:cNvGrpSpPr/>
          <p:nvPr/>
        </p:nvGrpSpPr>
        <p:grpSpPr>
          <a:xfrm>
            <a:off x="6654175" y="2756827"/>
            <a:ext cx="1663816" cy="567377"/>
            <a:chOff x="8872234" y="3672592"/>
            <a:chExt cx="2218422" cy="756502"/>
          </a:xfrm>
        </p:grpSpPr>
        <p:sp>
          <p:nvSpPr>
            <p:cNvPr id="808" name="Google Shape;808;g28c1b0f9feb_0_334"/>
            <p:cNvSpPr/>
            <p:nvPr/>
          </p:nvSpPr>
          <p:spPr>
            <a:xfrm>
              <a:off x="11014159"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09" name="Google Shape;809;g28c1b0f9feb_0_334"/>
            <p:cNvSpPr/>
            <p:nvPr/>
          </p:nvSpPr>
          <p:spPr>
            <a:xfrm>
              <a:off x="10963161"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0" name="Google Shape;810;g28c1b0f9feb_0_334"/>
            <p:cNvSpPr/>
            <p:nvPr/>
          </p:nvSpPr>
          <p:spPr>
            <a:xfrm>
              <a:off x="10924912"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1" name="Google Shape;811;g28c1b0f9feb_0_334"/>
            <p:cNvSpPr/>
            <p:nvPr/>
          </p:nvSpPr>
          <p:spPr>
            <a:xfrm>
              <a:off x="10848415"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2" name="Google Shape;812;g28c1b0f9feb_0_334"/>
            <p:cNvSpPr/>
            <p:nvPr/>
          </p:nvSpPr>
          <p:spPr>
            <a:xfrm>
              <a:off x="10784667"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3" name="Google Shape;813;g28c1b0f9feb_0_334"/>
            <p:cNvSpPr/>
            <p:nvPr/>
          </p:nvSpPr>
          <p:spPr>
            <a:xfrm>
              <a:off x="10669921" y="4286566"/>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4" name="Google Shape;814;g28c1b0f9feb_0_334"/>
            <p:cNvSpPr/>
            <p:nvPr/>
          </p:nvSpPr>
          <p:spPr>
            <a:xfrm>
              <a:off x="10606173" y="4286566"/>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5" name="Google Shape;815;g28c1b0f9feb_0_334"/>
            <p:cNvSpPr/>
            <p:nvPr/>
          </p:nvSpPr>
          <p:spPr>
            <a:xfrm>
              <a:off x="10516926" y="4264638"/>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6" name="Google Shape;816;g28c1b0f9feb_0_334"/>
            <p:cNvSpPr/>
            <p:nvPr/>
          </p:nvSpPr>
          <p:spPr>
            <a:xfrm>
              <a:off x="10440429"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7" name="Google Shape;817;g28c1b0f9feb_0_334"/>
            <p:cNvSpPr/>
            <p:nvPr/>
          </p:nvSpPr>
          <p:spPr>
            <a:xfrm>
              <a:off x="10287434" y="416596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8" name="Google Shape;818;g28c1b0f9feb_0_334"/>
            <p:cNvSpPr/>
            <p:nvPr/>
          </p:nvSpPr>
          <p:spPr>
            <a:xfrm>
              <a:off x="10338433" y="416596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19" name="Google Shape;819;g28c1b0f9feb_0_334"/>
            <p:cNvSpPr/>
            <p:nvPr/>
          </p:nvSpPr>
          <p:spPr>
            <a:xfrm>
              <a:off x="10134440" y="410018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0" name="Google Shape;820;g28c1b0f9feb_0_334"/>
            <p:cNvSpPr/>
            <p:nvPr/>
          </p:nvSpPr>
          <p:spPr>
            <a:xfrm>
              <a:off x="10096191" y="408921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1" name="Google Shape;821;g28c1b0f9feb_0_334"/>
            <p:cNvSpPr/>
            <p:nvPr/>
          </p:nvSpPr>
          <p:spPr>
            <a:xfrm>
              <a:off x="9879449" y="402343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2" name="Google Shape;822;g28c1b0f9feb_0_334"/>
            <p:cNvSpPr/>
            <p:nvPr/>
          </p:nvSpPr>
          <p:spPr>
            <a:xfrm>
              <a:off x="9815701" y="399054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3" name="Google Shape;823;g28c1b0f9feb_0_334"/>
            <p:cNvSpPr/>
            <p:nvPr/>
          </p:nvSpPr>
          <p:spPr>
            <a:xfrm>
              <a:off x="10019694" y="4056325"/>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4" name="Google Shape;824;g28c1b0f9feb_0_334"/>
            <p:cNvSpPr/>
            <p:nvPr/>
          </p:nvSpPr>
          <p:spPr>
            <a:xfrm>
              <a:off x="8872234" y="367259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825" name="Google Shape;825;g28c1b0f9feb_0_334"/>
          <p:cNvSpPr/>
          <p:nvPr/>
        </p:nvSpPr>
        <p:spPr>
          <a:xfrm>
            <a:off x="5215070" y="2189448"/>
            <a:ext cx="3173777" cy="1110086"/>
          </a:xfrm>
          <a:custGeom>
            <a:rect b="b" l="l" r="r" t="t"/>
            <a:pathLst>
              <a:path extrusionOk="0" h="1480115" w="4231702">
                <a:moveTo>
                  <a:pt x="4231703" y="1480116"/>
                </a:moveTo>
                <a:lnTo>
                  <a:pt x="3792991" y="1480116"/>
                </a:lnTo>
                <a:lnTo>
                  <a:pt x="3792991" y="1403369"/>
                </a:lnTo>
                <a:lnTo>
                  <a:pt x="3639996" y="1403369"/>
                </a:lnTo>
                <a:lnTo>
                  <a:pt x="3639996" y="1381441"/>
                </a:lnTo>
                <a:lnTo>
                  <a:pt x="3554830" y="1381441"/>
                </a:lnTo>
                <a:lnTo>
                  <a:pt x="3554830" y="1348550"/>
                </a:lnTo>
                <a:lnTo>
                  <a:pt x="3474252" y="1348550"/>
                </a:lnTo>
                <a:lnTo>
                  <a:pt x="3474252" y="1300638"/>
                </a:lnTo>
                <a:lnTo>
                  <a:pt x="3423254" y="1300638"/>
                </a:lnTo>
                <a:lnTo>
                  <a:pt x="3423254" y="1282767"/>
                </a:lnTo>
                <a:lnTo>
                  <a:pt x="3341529" y="1282767"/>
                </a:lnTo>
                <a:lnTo>
                  <a:pt x="3341529" y="1255357"/>
                </a:lnTo>
                <a:lnTo>
                  <a:pt x="3312206" y="1255357"/>
                </a:lnTo>
                <a:lnTo>
                  <a:pt x="3312206" y="1222466"/>
                </a:lnTo>
                <a:lnTo>
                  <a:pt x="3183563" y="1222466"/>
                </a:lnTo>
                <a:lnTo>
                  <a:pt x="3183563" y="1206020"/>
                </a:lnTo>
                <a:lnTo>
                  <a:pt x="3142764" y="1206020"/>
                </a:lnTo>
                <a:lnTo>
                  <a:pt x="3142764" y="1173129"/>
                </a:lnTo>
                <a:lnTo>
                  <a:pt x="3054920" y="1173129"/>
                </a:lnTo>
                <a:lnTo>
                  <a:pt x="3054920" y="1157341"/>
                </a:lnTo>
                <a:lnTo>
                  <a:pt x="2954071" y="1157341"/>
                </a:lnTo>
                <a:lnTo>
                  <a:pt x="2954071" y="1130918"/>
                </a:lnTo>
                <a:lnTo>
                  <a:pt x="2830400" y="1130918"/>
                </a:lnTo>
                <a:lnTo>
                  <a:pt x="2830400" y="1097040"/>
                </a:lnTo>
                <a:lnTo>
                  <a:pt x="2730444" y="1097040"/>
                </a:lnTo>
                <a:lnTo>
                  <a:pt x="2730444" y="1074454"/>
                </a:lnTo>
                <a:lnTo>
                  <a:pt x="2698315" y="1074454"/>
                </a:lnTo>
                <a:lnTo>
                  <a:pt x="2698315" y="1056803"/>
                </a:lnTo>
                <a:lnTo>
                  <a:pt x="2631125" y="1056803"/>
                </a:lnTo>
                <a:lnTo>
                  <a:pt x="2631125" y="1039151"/>
                </a:lnTo>
                <a:lnTo>
                  <a:pt x="2553607" y="1039151"/>
                </a:lnTo>
                <a:lnTo>
                  <a:pt x="2553607" y="1016565"/>
                </a:lnTo>
                <a:lnTo>
                  <a:pt x="2502482" y="1016565"/>
                </a:lnTo>
                <a:lnTo>
                  <a:pt x="2502482" y="985099"/>
                </a:lnTo>
                <a:lnTo>
                  <a:pt x="2312386" y="985099"/>
                </a:lnTo>
                <a:lnTo>
                  <a:pt x="2312386" y="958786"/>
                </a:lnTo>
                <a:lnTo>
                  <a:pt x="2281660" y="958786"/>
                </a:lnTo>
                <a:lnTo>
                  <a:pt x="2281660" y="937407"/>
                </a:lnTo>
                <a:lnTo>
                  <a:pt x="2245196" y="937407"/>
                </a:lnTo>
                <a:lnTo>
                  <a:pt x="2245196" y="923592"/>
                </a:lnTo>
                <a:lnTo>
                  <a:pt x="2220334" y="923592"/>
                </a:lnTo>
                <a:lnTo>
                  <a:pt x="2220334" y="904515"/>
                </a:lnTo>
                <a:lnTo>
                  <a:pt x="2180173" y="904515"/>
                </a:lnTo>
                <a:lnTo>
                  <a:pt x="2180173" y="890810"/>
                </a:lnTo>
                <a:lnTo>
                  <a:pt x="2151614" y="890810"/>
                </a:lnTo>
                <a:lnTo>
                  <a:pt x="2151614" y="865703"/>
                </a:lnTo>
                <a:lnTo>
                  <a:pt x="2122800" y="865703"/>
                </a:lnTo>
                <a:lnTo>
                  <a:pt x="2122800" y="843118"/>
                </a:lnTo>
                <a:lnTo>
                  <a:pt x="2100488" y="843118"/>
                </a:lnTo>
                <a:lnTo>
                  <a:pt x="2100488" y="822286"/>
                </a:lnTo>
                <a:lnTo>
                  <a:pt x="2050765" y="822286"/>
                </a:lnTo>
                <a:lnTo>
                  <a:pt x="2050765" y="809130"/>
                </a:lnTo>
                <a:lnTo>
                  <a:pt x="1963048" y="809130"/>
                </a:lnTo>
                <a:lnTo>
                  <a:pt x="1963048" y="783913"/>
                </a:lnTo>
                <a:lnTo>
                  <a:pt x="1918807" y="783913"/>
                </a:lnTo>
                <a:lnTo>
                  <a:pt x="1918807" y="756504"/>
                </a:lnTo>
                <a:lnTo>
                  <a:pt x="1823186" y="756504"/>
                </a:lnTo>
                <a:lnTo>
                  <a:pt x="1823186" y="717363"/>
                </a:lnTo>
                <a:lnTo>
                  <a:pt x="1800874" y="717363"/>
                </a:lnTo>
                <a:lnTo>
                  <a:pt x="1800874" y="694777"/>
                </a:lnTo>
                <a:lnTo>
                  <a:pt x="1733556" y="694777"/>
                </a:lnTo>
                <a:lnTo>
                  <a:pt x="1733556" y="663311"/>
                </a:lnTo>
                <a:lnTo>
                  <a:pt x="1695690" y="663311"/>
                </a:lnTo>
                <a:lnTo>
                  <a:pt x="1695690" y="636998"/>
                </a:lnTo>
                <a:lnTo>
                  <a:pt x="1679498" y="636998"/>
                </a:lnTo>
                <a:lnTo>
                  <a:pt x="1679498" y="619456"/>
                </a:lnTo>
                <a:lnTo>
                  <a:pt x="1552258" y="619456"/>
                </a:lnTo>
                <a:lnTo>
                  <a:pt x="1552258" y="597528"/>
                </a:lnTo>
                <a:lnTo>
                  <a:pt x="1511332" y="597528"/>
                </a:lnTo>
                <a:lnTo>
                  <a:pt x="1511332" y="577903"/>
                </a:lnTo>
                <a:lnTo>
                  <a:pt x="1439807" y="577903"/>
                </a:lnTo>
                <a:lnTo>
                  <a:pt x="1439807" y="552686"/>
                </a:lnTo>
                <a:lnTo>
                  <a:pt x="1401813" y="552686"/>
                </a:lnTo>
                <a:lnTo>
                  <a:pt x="1401813" y="531745"/>
                </a:lnTo>
                <a:lnTo>
                  <a:pt x="1349157" y="531745"/>
                </a:lnTo>
                <a:lnTo>
                  <a:pt x="1349157" y="498634"/>
                </a:lnTo>
                <a:lnTo>
                  <a:pt x="1325953" y="498634"/>
                </a:lnTo>
                <a:lnTo>
                  <a:pt x="1325953" y="472321"/>
                </a:lnTo>
                <a:lnTo>
                  <a:pt x="1280437" y="472321"/>
                </a:lnTo>
                <a:lnTo>
                  <a:pt x="1280437" y="447105"/>
                </a:lnTo>
                <a:lnTo>
                  <a:pt x="1252643" y="447105"/>
                </a:lnTo>
                <a:lnTo>
                  <a:pt x="1252643" y="422107"/>
                </a:lnTo>
                <a:lnTo>
                  <a:pt x="1204450" y="422107"/>
                </a:lnTo>
                <a:lnTo>
                  <a:pt x="1204450" y="389216"/>
                </a:lnTo>
                <a:lnTo>
                  <a:pt x="1157659" y="389216"/>
                </a:lnTo>
                <a:lnTo>
                  <a:pt x="1157659" y="356324"/>
                </a:lnTo>
                <a:lnTo>
                  <a:pt x="1128463" y="356324"/>
                </a:lnTo>
                <a:lnTo>
                  <a:pt x="1128463" y="339001"/>
                </a:lnTo>
                <a:lnTo>
                  <a:pt x="1072875" y="339001"/>
                </a:lnTo>
                <a:lnTo>
                  <a:pt x="1072875" y="312469"/>
                </a:lnTo>
                <a:lnTo>
                  <a:pt x="1050945" y="312469"/>
                </a:lnTo>
                <a:lnTo>
                  <a:pt x="1050945" y="280016"/>
                </a:lnTo>
                <a:lnTo>
                  <a:pt x="1007214" y="280016"/>
                </a:lnTo>
                <a:lnTo>
                  <a:pt x="1007214" y="263570"/>
                </a:lnTo>
                <a:lnTo>
                  <a:pt x="982225" y="263570"/>
                </a:lnTo>
                <a:lnTo>
                  <a:pt x="982225" y="235722"/>
                </a:lnTo>
                <a:lnTo>
                  <a:pt x="956216" y="235722"/>
                </a:lnTo>
                <a:lnTo>
                  <a:pt x="956216" y="214562"/>
                </a:lnTo>
                <a:lnTo>
                  <a:pt x="792257" y="214562"/>
                </a:lnTo>
                <a:lnTo>
                  <a:pt x="792257" y="193182"/>
                </a:lnTo>
                <a:lnTo>
                  <a:pt x="752223" y="193182"/>
                </a:lnTo>
                <a:lnTo>
                  <a:pt x="752223" y="173119"/>
                </a:lnTo>
                <a:lnTo>
                  <a:pt x="697145" y="173119"/>
                </a:lnTo>
                <a:lnTo>
                  <a:pt x="697145" y="158975"/>
                </a:lnTo>
                <a:lnTo>
                  <a:pt x="638752" y="158975"/>
                </a:lnTo>
                <a:lnTo>
                  <a:pt x="638752" y="137048"/>
                </a:lnTo>
                <a:lnTo>
                  <a:pt x="596296" y="137048"/>
                </a:lnTo>
                <a:lnTo>
                  <a:pt x="596296" y="110296"/>
                </a:lnTo>
                <a:lnTo>
                  <a:pt x="561235" y="110296"/>
                </a:lnTo>
                <a:lnTo>
                  <a:pt x="561235" y="93960"/>
                </a:lnTo>
                <a:lnTo>
                  <a:pt x="469183" y="93960"/>
                </a:lnTo>
                <a:lnTo>
                  <a:pt x="469183" y="82229"/>
                </a:lnTo>
                <a:lnTo>
                  <a:pt x="420735" y="82229"/>
                </a:lnTo>
                <a:lnTo>
                  <a:pt x="420735" y="53723"/>
                </a:lnTo>
                <a:lnTo>
                  <a:pt x="318739" y="53723"/>
                </a:lnTo>
                <a:lnTo>
                  <a:pt x="318739" y="37387"/>
                </a:lnTo>
                <a:lnTo>
                  <a:pt x="280490" y="37387"/>
                </a:lnTo>
                <a:lnTo>
                  <a:pt x="280490" y="22257"/>
                </a:lnTo>
                <a:lnTo>
                  <a:pt x="178494" y="22257"/>
                </a:lnTo>
                <a:lnTo>
                  <a:pt x="178494" y="0"/>
                </a:lnTo>
                <a:lnTo>
                  <a:pt x="0" y="0"/>
                </a:lnTo>
              </a:path>
            </a:pathLst>
          </a:custGeom>
          <a:noFill/>
          <a:ln cap="flat" cmpd="sng" w="28575">
            <a:solidFill>
              <a:srgbClr val="02597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826" name="Google Shape;826;g28c1b0f9feb_0_334"/>
          <p:cNvGrpSpPr/>
          <p:nvPr/>
        </p:nvGrpSpPr>
        <p:grpSpPr>
          <a:xfrm>
            <a:off x="7352217" y="3102188"/>
            <a:ext cx="908404" cy="386474"/>
            <a:chOff x="9802952" y="4133072"/>
            <a:chExt cx="1211206" cy="515299"/>
          </a:xfrm>
        </p:grpSpPr>
        <p:sp>
          <p:nvSpPr>
            <p:cNvPr id="827" name="Google Shape;827;g28c1b0f9feb_0_334"/>
            <p:cNvSpPr/>
            <p:nvPr/>
          </p:nvSpPr>
          <p:spPr>
            <a:xfrm>
              <a:off x="9853950" y="4155000"/>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8" name="Google Shape;828;g28c1b0f9feb_0_334"/>
            <p:cNvSpPr/>
            <p:nvPr/>
          </p:nvSpPr>
          <p:spPr>
            <a:xfrm>
              <a:off x="9917697" y="4155000"/>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29" name="Google Shape;829;g28c1b0f9feb_0_334"/>
            <p:cNvSpPr/>
            <p:nvPr/>
          </p:nvSpPr>
          <p:spPr>
            <a:xfrm>
              <a:off x="9802952" y="413307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0" name="Google Shape;830;g28c1b0f9feb_0_334"/>
            <p:cNvSpPr/>
            <p:nvPr/>
          </p:nvSpPr>
          <p:spPr>
            <a:xfrm>
              <a:off x="10134440"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1" name="Google Shape;831;g28c1b0f9feb_0_334"/>
            <p:cNvSpPr/>
            <p:nvPr/>
          </p:nvSpPr>
          <p:spPr>
            <a:xfrm>
              <a:off x="10185438"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2" name="Google Shape;832;g28c1b0f9feb_0_334"/>
            <p:cNvSpPr/>
            <p:nvPr/>
          </p:nvSpPr>
          <p:spPr>
            <a:xfrm>
              <a:off x="10236436"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3" name="Google Shape;833;g28c1b0f9feb_0_334"/>
            <p:cNvSpPr/>
            <p:nvPr/>
          </p:nvSpPr>
          <p:spPr>
            <a:xfrm>
              <a:off x="10287434"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4" name="Google Shape;834;g28c1b0f9feb_0_334"/>
            <p:cNvSpPr/>
            <p:nvPr/>
          </p:nvSpPr>
          <p:spPr>
            <a:xfrm>
              <a:off x="10057943" y="422078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5" name="Google Shape;835;g28c1b0f9feb_0_334"/>
            <p:cNvSpPr/>
            <p:nvPr/>
          </p:nvSpPr>
          <p:spPr>
            <a:xfrm>
              <a:off x="10504177"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6" name="Google Shape;836;g28c1b0f9feb_0_334"/>
            <p:cNvSpPr/>
            <p:nvPr/>
          </p:nvSpPr>
          <p:spPr>
            <a:xfrm>
              <a:off x="10567924"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7" name="Google Shape;837;g28c1b0f9feb_0_334"/>
            <p:cNvSpPr/>
            <p:nvPr/>
          </p:nvSpPr>
          <p:spPr>
            <a:xfrm>
              <a:off x="10631672"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8" name="Google Shape;838;g28c1b0f9feb_0_334"/>
            <p:cNvSpPr/>
            <p:nvPr/>
          </p:nvSpPr>
          <p:spPr>
            <a:xfrm>
              <a:off x="10695420"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39" name="Google Shape;839;g28c1b0f9feb_0_334"/>
            <p:cNvSpPr/>
            <p:nvPr/>
          </p:nvSpPr>
          <p:spPr>
            <a:xfrm>
              <a:off x="10759168"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40" name="Google Shape;840;g28c1b0f9feb_0_334"/>
            <p:cNvSpPr/>
            <p:nvPr/>
          </p:nvSpPr>
          <p:spPr>
            <a:xfrm>
              <a:off x="10886663" y="4582589"/>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41" name="Google Shape;841;g28c1b0f9feb_0_334"/>
            <p:cNvSpPr/>
            <p:nvPr/>
          </p:nvSpPr>
          <p:spPr>
            <a:xfrm>
              <a:off x="10937661" y="4582589"/>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42" name="Google Shape;842;g28c1b0f9feb_0_334"/>
            <p:cNvSpPr/>
            <p:nvPr/>
          </p:nvSpPr>
          <p:spPr>
            <a:xfrm>
              <a:off x="10402180" y="430849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843" name="Google Shape;843;g28c1b0f9feb_0_334"/>
          <p:cNvSpPr/>
          <p:nvPr/>
        </p:nvSpPr>
        <p:spPr>
          <a:xfrm>
            <a:off x="5215070" y="2189448"/>
            <a:ext cx="3078346" cy="1274543"/>
          </a:xfrm>
          <a:custGeom>
            <a:rect b="b" l="l" r="r" t="t"/>
            <a:pathLst>
              <a:path extrusionOk="0" h="1699391" w="4104462">
                <a:moveTo>
                  <a:pt x="4104462" y="1699392"/>
                </a:moveTo>
                <a:lnTo>
                  <a:pt x="3933236" y="1699392"/>
                </a:lnTo>
                <a:lnTo>
                  <a:pt x="3933236" y="1534935"/>
                </a:lnTo>
                <a:lnTo>
                  <a:pt x="3544375" y="1534935"/>
                </a:lnTo>
                <a:lnTo>
                  <a:pt x="3544375" y="1502043"/>
                </a:lnTo>
                <a:lnTo>
                  <a:pt x="3525251" y="1502043"/>
                </a:lnTo>
                <a:lnTo>
                  <a:pt x="3525251" y="1469152"/>
                </a:lnTo>
                <a:lnTo>
                  <a:pt x="3507146" y="1469152"/>
                </a:lnTo>
                <a:lnTo>
                  <a:pt x="3507146" y="1429901"/>
                </a:lnTo>
                <a:lnTo>
                  <a:pt x="3442378" y="1429901"/>
                </a:lnTo>
                <a:lnTo>
                  <a:pt x="3442378" y="1403369"/>
                </a:lnTo>
                <a:lnTo>
                  <a:pt x="3428227" y="1403369"/>
                </a:lnTo>
                <a:lnTo>
                  <a:pt x="3428227" y="1381441"/>
                </a:lnTo>
                <a:lnTo>
                  <a:pt x="3410505" y="1381441"/>
                </a:lnTo>
                <a:lnTo>
                  <a:pt x="3410505" y="1353045"/>
                </a:lnTo>
                <a:lnTo>
                  <a:pt x="3212887" y="1353045"/>
                </a:lnTo>
                <a:lnTo>
                  <a:pt x="3212887" y="1333749"/>
                </a:lnTo>
                <a:lnTo>
                  <a:pt x="3072642" y="1333749"/>
                </a:lnTo>
                <a:lnTo>
                  <a:pt x="3072642" y="1304694"/>
                </a:lnTo>
                <a:lnTo>
                  <a:pt x="3055940" y="1304694"/>
                </a:lnTo>
                <a:lnTo>
                  <a:pt x="3055940" y="1282767"/>
                </a:lnTo>
                <a:lnTo>
                  <a:pt x="3026743" y="1282767"/>
                </a:lnTo>
                <a:lnTo>
                  <a:pt x="3026743" y="1271803"/>
                </a:lnTo>
                <a:lnTo>
                  <a:pt x="2921432" y="1271803"/>
                </a:lnTo>
                <a:lnTo>
                  <a:pt x="2876681" y="1271803"/>
                </a:lnTo>
                <a:lnTo>
                  <a:pt x="2876681" y="1243187"/>
                </a:lnTo>
                <a:lnTo>
                  <a:pt x="2784119" y="1243187"/>
                </a:lnTo>
                <a:lnTo>
                  <a:pt x="2784119" y="1216984"/>
                </a:lnTo>
                <a:lnTo>
                  <a:pt x="2730444" y="1216984"/>
                </a:lnTo>
                <a:lnTo>
                  <a:pt x="2730444" y="1198784"/>
                </a:lnTo>
                <a:lnTo>
                  <a:pt x="2693470" y="1198784"/>
                </a:lnTo>
                <a:lnTo>
                  <a:pt x="2693470" y="1184092"/>
                </a:lnTo>
                <a:lnTo>
                  <a:pt x="2673963" y="1184092"/>
                </a:lnTo>
                <a:lnTo>
                  <a:pt x="2673963" y="1167647"/>
                </a:lnTo>
                <a:lnTo>
                  <a:pt x="2564827" y="1167647"/>
                </a:lnTo>
                <a:lnTo>
                  <a:pt x="2564827" y="1140237"/>
                </a:lnTo>
                <a:lnTo>
                  <a:pt x="2499549" y="1140237"/>
                </a:lnTo>
                <a:lnTo>
                  <a:pt x="2499549" y="1123353"/>
                </a:lnTo>
                <a:lnTo>
                  <a:pt x="2410812" y="1123353"/>
                </a:lnTo>
                <a:lnTo>
                  <a:pt x="2410812" y="1101645"/>
                </a:lnTo>
                <a:lnTo>
                  <a:pt x="2367974" y="1101645"/>
                </a:lnTo>
                <a:lnTo>
                  <a:pt x="2367974" y="1074454"/>
                </a:lnTo>
                <a:lnTo>
                  <a:pt x="2311493" y="1074454"/>
                </a:lnTo>
                <a:lnTo>
                  <a:pt x="2311493" y="1058009"/>
                </a:lnTo>
                <a:lnTo>
                  <a:pt x="2261770" y="1058009"/>
                </a:lnTo>
                <a:lnTo>
                  <a:pt x="2261770" y="1036081"/>
                </a:lnTo>
                <a:lnTo>
                  <a:pt x="2231554" y="1036081"/>
                </a:lnTo>
                <a:lnTo>
                  <a:pt x="2231554" y="1015359"/>
                </a:lnTo>
                <a:lnTo>
                  <a:pt x="2174053" y="1015359"/>
                </a:lnTo>
                <a:lnTo>
                  <a:pt x="2174053" y="982577"/>
                </a:lnTo>
                <a:lnTo>
                  <a:pt x="2122800" y="982577"/>
                </a:lnTo>
                <a:lnTo>
                  <a:pt x="2122800" y="957470"/>
                </a:lnTo>
                <a:lnTo>
                  <a:pt x="2063897" y="957470"/>
                </a:lnTo>
                <a:lnTo>
                  <a:pt x="2063897" y="910545"/>
                </a:lnTo>
                <a:lnTo>
                  <a:pt x="2039928" y="910545"/>
                </a:lnTo>
                <a:lnTo>
                  <a:pt x="2039928" y="871624"/>
                </a:lnTo>
                <a:lnTo>
                  <a:pt x="2014429" y="871624"/>
                </a:lnTo>
                <a:lnTo>
                  <a:pt x="2014429" y="816805"/>
                </a:lnTo>
                <a:lnTo>
                  <a:pt x="1988930" y="816805"/>
                </a:lnTo>
                <a:lnTo>
                  <a:pt x="1988930" y="789395"/>
                </a:lnTo>
                <a:lnTo>
                  <a:pt x="1957056" y="789395"/>
                </a:lnTo>
                <a:lnTo>
                  <a:pt x="1957056" y="745430"/>
                </a:lnTo>
                <a:lnTo>
                  <a:pt x="1896368" y="745430"/>
                </a:lnTo>
                <a:lnTo>
                  <a:pt x="1896368" y="696203"/>
                </a:lnTo>
                <a:lnTo>
                  <a:pt x="1874184" y="696203"/>
                </a:lnTo>
                <a:lnTo>
                  <a:pt x="1874184" y="675042"/>
                </a:lnTo>
                <a:lnTo>
                  <a:pt x="1848685" y="675042"/>
                </a:lnTo>
                <a:lnTo>
                  <a:pt x="1848685" y="645769"/>
                </a:lnTo>
                <a:lnTo>
                  <a:pt x="1824206" y="645769"/>
                </a:lnTo>
                <a:lnTo>
                  <a:pt x="1824206" y="630639"/>
                </a:lnTo>
                <a:lnTo>
                  <a:pt x="1790037" y="630639"/>
                </a:lnTo>
                <a:lnTo>
                  <a:pt x="1790037" y="605532"/>
                </a:lnTo>
                <a:lnTo>
                  <a:pt x="1562075" y="605532"/>
                </a:lnTo>
                <a:lnTo>
                  <a:pt x="1562075" y="557729"/>
                </a:lnTo>
                <a:lnTo>
                  <a:pt x="1432412" y="557729"/>
                </a:lnTo>
                <a:lnTo>
                  <a:pt x="1432412" y="520781"/>
                </a:lnTo>
                <a:lnTo>
                  <a:pt x="1389701" y="520781"/>
                </a:lnTo>
                <a:lnTo>
                  <a:pt x="1389701" y="465962"/>
                </a:lnTo>
                <a:lnTo>
                  <a:pt x="1338703" y="465962"/>
                </a:lnTo>
                <a:lnTo>
                  <a:pt x="1338703" y="434606"/>
                </a:lnTo>
                <a:lnTo>
                  <a:pt x="1319451" y="434606"/>
                </a:lnTo>
                <a:lnTo>
                  <a:pt x="1319451" y="411143"/>
                </a:lnTo>
                <a:lnTo>
                  <a:pt x="1274955" y="411143"/>
                </a:lnTo>
                <a:lnTo>
                  <a:pt x="1274955" y="400179"/>
                </a:lnTo>
                <a:lnTo>
                  <a:pt x="1260931" y="400179"/>
                </a:lnTo>
                <a:lnTo>
                  <a:pt x="1260931" y="356324"/>
                </a:lnTo>
                <a:lnTo>
                  <a:pt x="1223957" y="356324"/>
                </a:lnTo>
                <a:lnTo>
                  <a:pt x="1223957" y="315539"/>
                </a:lnTo>
                <a:lnTo>
                  <a:pt x="1159572" y="315539"/>
                </a:lnTo>
                <a:lnTo>
                  <a:pt x="1159572" y="268614"/>
                </a:lnTo>
                <a:lnTo>
                  <a:pt x="1111888" y="268614"/>
                </a:lnTo>
                <a:lnTo>
                  <a:pt x="1111888" y="247673"/>
                </a:lnTo>
                <a:lnTo>
                  <a:pt x="1019964" y="247673"/>
                </a:lnTo>
                <a:lnTo>
                  <a:pt x="1019964" y="224758"/>
                </a:lnTo>
                <a:lnTo>
                  <a:pt x="994465" y="224758"/>
                </a:lnTo>
                <a:lnTo>
                  <a:pt x="994465" y="202831"/>
                </a:lnTo>
                <a:lnTo>
                  <a:pt x="866969" y="202831"/>
                </a:lnTo>
                <a:lnTo>
                  <a:pt x="866969" y="169939"/>
                </a:lnTo>
                <a:lnTo>
                  <a:pt x="815589" y="169939"/>
                </a:lnTo>
                <a:lnTo>
                  <a:pt x="815589" y="148012"/>
                </a:lnTo>
                <a:lnTo>
                  <a:pt x="732717" y="148012"/>
                </a:lnTo>
                <a:lnTo>
                  <a:pt x="732717" y="124549"/>
                </a:lnTo>
                <a:lnTo>
                  <a:pt x="707473" y="124549"/>
                </a:lnTo>
                <a:lnTo>
                  <a:pt x="707473" y="107774"/>
                </a:lnTo>
                <a:lnTo>
                  <a:pt x="666546" y="107774"/>
                </a:lnTo>
                <a:lnTo>
                  <a:pt x="666546" y="83435"/>
                </a:lnTo>
                <a:lnTo>
                  <a:pt x="573730" y="83435"/>
                </a:lnTo>
                <a:lnTo>
                  <a:pt x="573730" y="57450"/>
                </a:lnTo>
                <a:lnTo>
                  <a:pt x="516484" y="57450"/>
                </a:lnTo>
                <a:lnTo>
                  <a:pt x="516484" y="41553"/>
                </a:lnTo>
                <a:lnTo>
                  <a:pt x="286865" y="41553"/>
                </a:lnTo>
                <a:lnTo>
                  <a:pt x="286865" y="22257"/>
                </a:lnTo>
                <a:lnTo>
                  <a:pt x="197618" y="22257"/>
                </a:lnTo>
                <a:lnTo>
                  <a:pt x="197618" y="0"/>
                </a:lnTo>
                <a:lnTo>
                  <a:pt x="0" y="0"/>
                </a:lnTo>
              </a:path>
            </a:pathLst>
          </a:custGeom>
          <a:noFill/>
          <a:ln cap="flat" cmpd="sng" w="28575">
            <a:solidFill>
              <a:srgbClr val="E1471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844" name="Google Shape;844;g28c1b0f9feb_0_334"/>
          <p:cNvGrpSpPr/>
          <p:nvPr/>
        </p:nvGrpSpPr>
        <p:grpSpPr>
          <a:xfrm>
            <a:off x="395096" y="2094088"/>
            <a:ext cx="3939438" cy="2656191"/>
            <a:chOff x="526796" y="2788942"/>
            <a:chExt cx="5252585" cy="3541588"/>
          </a:xfrm>
        </p:grpSpPr>
        <p:sp>
          <p:nvSpPr>
            <p:cNvPr id="845" name="Google Shape;845;g28c1b0f9feb_0_334"/>
            <p:cNvSpPr/>
            <p:nvPr/>
          </p:nvSpPr>
          <p:spPr>
            <a:xfrm>
              <a:off x="1221882" y="4360717"/>
              <a:ext cx="2569001" cy="1424966"/>
            </a:xfrm>
            <a:custGeom>
              <a:rect b="b" l="l" r="r" t="t"/>
              <a:pathLst>
                <a:path extrusionOk="0" h="1424966" w="2569001">
                  <a:moveTo>
                    <a:pt x="0" y="0"/>
                  </a:moveTo>
                  <a:lnTo>
                    <a:pt x="2569001" y="0"/>
                  </a:lnTo>
                  <a:lnTo>
                    <a:pt x="2569001" y="1424966"/>
                  </a:lnTo>
                </a:path>
              </a:pathLst>
            </a:custGeom>
            <a:noFill/>
            <a:ln cap="flat" cmpd="sng" w="28575">
              <a:solidFill>
                <a:srgbClr val="B7B7BA"/>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cxnSp>
          <p:nvCxnSpPr>
            <p:cNvPr id="846" name="Google Shape;846;g28c1b0f9feb_0_334"/>
            <p:cNvCxnSpPr>
              <a:endCxn id="847" idx="23"/>
            </p:cNvCxnSpPr>
            <p:nvPr/>
          </p:nvCxnSpPr>
          <p:spPr>
            <a:xfrm rot="10800000">
              <a:off x="3805369" y="4374722"/>
              <a:ext cx="1612800" cy="7200"/>
            </a:xfrm>
            <a:prstGeom prst="straightConnector1">
              <a:avLst/>
            </a:prstGeom>
            <a:noFill/>
            <a:ln cap="flat" cmpd="sng" w="28575">
              <a:solidFill>
                <a:srgbClr val="B7B7BA"/>
              </a:solidFill>
              <a:prstDash val="dash"/>
              <a:round/>
              <a:headEnd len="sm" w="sm" type="none"/>
              <a:tailEnd len="sm" w="sm" type="none"/>
            </a:ln>
          </p:spPr>
        </p:cxnSp>
        <p:sp>
          <p:nvSpPr>
            <p:cNvPr id="848" name="Google Shape;848;g28c1b0f9feb_0_334"/>
            <p:cNvSpPr txBox="1"/>
            <p:nvPr/>
          </p:nvSpPr>
          <p:spPr>
            <a:xfrm rot="-5400000">
              <a:off x="-460504" y="4221217"/>
              <a:ext cx="231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Probability</a:t>
              </a:r>
              <a:endParaRPr/>
            </a:p>
          </p:txBody>
        </p:sp>
        <p:grpSp>
          <p:nvGrpSpPr>
            <p:cNvPr id="849" name="Google Shape;849;g28c1b0f9feb_0_334"/>
            <p:cNvGrpSpPr/>
            <p:nvPr/>
          </p:nvGrpSpPr>
          <p:grpSpPr>
            <a:xfrm>
              <a:off x="740824" y="2788942"/>
              <a:ext cx="474901" cy="3198773"/>
              <a:chOff x="2478338" y="1536947"/>
              <a:chExt cx="474901" cy="3739505"/>
            </a:xfrm>
          </p:grpSpPr>
          <p:sp>
            <p:nvSpPr>
              <p:cNvPr id="850" name="Google Shape;850;g28c1b0f9feb_0_334"/>
              <p:cNvSpPr txBox="1"/>
              <p:nvPr/>
            </p:nvSpPr>
            <p:spPr>
              <a:xfrm>
                <a:off x="2478338" y="153694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851" name="Google Shape;851;g28c1b0f9feb_0_334"/>
              <p:cNvSpPr txBox="1"/>
              <p:nvPr/>
            </p:nvSpPr>
            <p:spPr>
              <a:xfrm>
                <a:off x="2478339" y="2212272"/>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852" name="Google Shape;852;g28c1b0f9feb_0_334"/>
              <p:cNvSpPr txBox="1"/>
              <p:nvPr/>
            </p:nvSpPr>
            <p:spPr>
              <a:xfrm>
                <a:off x="2478339" y="2872570"/>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0.6</a:t>
                </a:r>
                <a:endParaRPr/>
              </a:p>
            </p:txBody>
          </p:sp>
          <p:sp>
            <p:nvSpPr>
              <p:cNvPr id="853" name="Google Shape;853;g28c1b0f9feb_0_334"/>
              <p:cNvSpPr txBox="1"/>
              <p:nvPr/>
            </p:nvSpPr>
            <p:spPr>
              <a:xfrm>
                <a:off x="2478339" y="3547894"/>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0.4</a:t>
                </a:r>
                <a:endParaRPr/>
              </a:p>
            </p:txBody>
          </p:sp>
          <p:sp>
            <p:nvSpPr>
              <p:cNvPr id="854" name="Google Shape;854;g28c1b0f9feb_0_334"/>
              <p:cNvSpPr txBox="1"/>
              <p:nvPr/>
            </p:nvSpPr>
            <p:spPr>
              <a:xfrm>
                <a:off x="2478339" y="420542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0.2</a:t>
                </a:r>
                <a:endParaRPr/>
              </a:p>
            </p:txBody>
          </p:sp>
          <p:sp>
            <p:nvSpPr>
              <p:cNvPr id="855" name="Google Shape;855;g28c1b0f9feb_0_334"/>
              <p:cNvSpPr txBox="1"/>
              <p:nvPr/>
            </p:nvSpPr>
            <p:spPr>
              <a:xfrm>
                <a:off x="2615128" y="4880752"/>
                <a:ext cx="3381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a:t>
                </a:r>
                <a:endParaRPr/>
              </a:p>
            </p:txBody>
          </p:sp>
        </p:grpSp>
        <p:sp>
          <p:nvSpPr>
            <p:cNvPr id="856" name="Google Shape;856;g28c1b0f9feb_0_334"/>
            <p:cNvSpPr txBox="1"/>
            <p:nvPr/>
          </p:nvSpPr>
          <p:spPr>
            <a:xfrm>
              <a:off x="3214878" y="5991830"/>
              <a:ext cx="4941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Mo</a:t>
              </a:r>
              <a:endParaRPr/>
            </a:p>
          </p:txBody>
        </p:sp>
        <p:sp>
          <p:nvSpPr>
            <p:cNvPr id="857" name="Google Shape;857;g28c1b0f9feb_0_334"/>
            <p:cNvSpPr txBox="1"/>
            <p:nvPr/>
          </p:nvSpPr>
          <p:spPr>
            <a:xfrm>
              <a:off x="1045042"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sp>
          <p:nvSpPr>
            <p:cNvPr id="858" name="Google Shape;858;g28c1b0f9feb_0_334"/>
            <p:cNvSpPr txBox="1"/>
            <p:nvPr/>
          </p:nvSpPr>
          <p:spPr>
            <a:xfrm>
              <a:off x="1405256"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a:t>
              </a:r>
              <a:endParaRPr/>
            </a:p>
          </p:txBody>
        </p:sp>
        <p:sp>
          <p:nvSpPr>
            <p:cNvPr id="859" name="Google Shape;859;g28c1b0f9feb_0_334"/>
            <p:cNvSpPr txBox="1"/>
            <p:nvPr/>
          </p:nvSpPr>
          <p:spPr>
            <a:xfrm>
              <a:off x="1764088"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a:t>
              </a:r>
              <a:endParaRPr/>
            </a:p>
          </p:txBody>
        </p:sp>
        <p:sp>
          <p:nvSpPr>
            <p:cNvPr id="860" name="Google Shape;860;g28c1b0f9feb_0_334"/>
            <p:cNvSpPr txBox="1"/>
            <p:nvPr/>
          </p:nvSpPr>
          <p:spPr>
            <a:xfrm>
              <a:off x="2078351"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12</a:t>
              </a:r>
              <a:endParaRPr/>
            </a:p>
          </p:txBody>
        </p:sp>
        <p:sp>
          <p:nvSpPr>
            <p:cNvPr id="861" name="Google Shape;861;g28c1b0f9feb_0_334"/>
            <p:cNvSpPr txBox="1"/>
            <p:nvPr/>
          </p:nvSpPr>
          <p:spPr>
            <a:xfrm>
              <a:off x="244862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16</a:t>
              </a:r>
              <a:endParaRPr/>
            </a:p>
          </p:txBody>
        </p:sp>
        <p:sp>
          <p:nvSpPr>
            <p:cNvPr id="862" name="Google Shape;862;g28c1b0f9feb_0_334"/>
            <p:cNvSpPr txBox="1"/>
            <p:nvPr/>
          </p:nvSpPr>
          <p:spPr>
            <a:xfrm>
              <a:off x="2808836"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863" name="Google Shape;863;g28c1b0f9feb_0_334"/>
            <p:cNvSpPr txBox="1"/>
            <p:nvPr/>
          </p:nvSpPr>
          <p:spPr>
            <a:xfrm>
              <a:off x="3167667"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24</a:t>
              </a:r>
              <a:endParaRPr/>
            </a:p>
          </p:txBody>
        </p:sp>
        <p:sp>
          <p:nvSpPr>
            <p:cNvPr id="864" name="Google Shape;864;g28c1b0f9feb_0_334"/>
            <p:cNvSpPr txBox="1"/>
            <p:nvPr/>
          </p:nvSpPr>
          <p:spPr>
            <a:xfrm>
              <a:off x="3527882"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28</a:t>
              </a:r>
              <a:endParaRPr/>
            </a:p>
          </p:txBody>
        </p:sp>
        <p:sp>
          <p:nvSpPr>
            <p:cNvPr id="865" name="Google Shape;865;g28c1b0f9feb_0_334"/>
            <p:cNvSpPr txBox="1"/>
            <p:nvPr/>
          </p:nvSpPr>
          <p:spPr>
            <a:xfrm>
              <a:off x="3891788"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32</a:t>
              </a:r>
              <a:endParaRPr/>
            </a:p>
          </p:txBody>
        </p:sp>
        <p:sp>
          <p:nvSpPr>
            <p:cNvPr id="866" name="Google Shape;866;g28c1b0f9feb_0_334"/>
            <p:cNvSpPr txBox="1"/>
            <p:nvPr/>
          </p:nvSpPr>
          <p:spPr>
            <a:xfrm>
              <a:off x="4252004"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36</a:t>
              </a:r>
              <a:endParaRPr/>
            </a:p>
          </p:txBody>
        </p:sp>
        <p:sp>
          <p:nvSpPr>
            <p:cNvPr id="867" name="Google Shape;867;g28c1b0f9feb_0_334"/>
            <p:cNvSpPr txBox="1"/>
            <p:nvPr/>
          </p:nvSpPr>
          <p:spPr>
            <a:xfrm>
              <a:off x="4610835"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868" name="Google Shape;868;g28c1b0f9feb_0_334"/>
            <p:cNvSpPr txBox="1"/>
            <p:nvPr/>
          </p:nvSpPr>
          <p:spPr>
            <a:xfrm>
              <a:off x="497105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44</a:t>
              </a:r>
              <a:endParaRPr/>
            </a:p>
          </p:txBody>
        </p:sp>
        <p:sp>
          <p:nvSpPr>
            <p:cNvPr id="869" name="Google Shape;869;g28c1b0f9feb_0_334"/>
            <p:cNvSpPr txBox="1"/>
            <p:nvPr/>
          </p:nvSpPr>
          <p:spPr>
            <a:xfrm>
              <a:off x="534948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48</a:t>
              </a:r>
              <a:endParaRPr/>
            </a:p>
          </p:txBody>
        </p:sp>
        <p:sp>
          <p:nvSpPr>
            <p:cNvPr id="847" name="Google Shape;847;g28c1b0f9feb_0_334"/>
            <p:cNvSpPr/>
            <p:nvPr/>
          </p:nvSpPr>
          <p:spPr>
            <a:xfrm>
              <a:off x="1234491" y="2949072"/>
              <a:ext cx="4006243" cy="1890458"/>
            </a:xfrm>
            <a:custGeom>
              <a:rect b="b" l="l" r="r" t="t"/>
              <a:pathLst>
                <a:path extrusionOk="0" h="1904744" w="4006243">
                  <a:moveTo>
                    <a:pt x="4006243" y="1904744"/>
                  </a:moveTo>
                  <a:lnTo>
                    <a:pt x="3548401" y="1904744"/>
                  </a:lnTo>
                  <a:lnTo>
                    <a:pt x="3548401" y="1849017"/>
                  </a:lnTo>
                  <a:lnTo>
                    <a:pt x="3497530" y="1849017"/>
                  </a:lnTo>
                  <a:lnTo>
                    <a:pt x="3497530" y="1791657"/>
                  </a:lnTo>
                  <a:lnTo>
                    <a:pt x="3421223" y="1791657"/>
                  </a:lnTo>
                  <a:lnTo>
                    <a:pt x="3421223" y="1741698"/>
                  </a:lnTo>
                  <a:lnTo>
                    <a:pt x="3254493" y="1741698"/>
                  </a:lnTo>
                  <a:lnTo>
                    <a:pt x="3254493" y="1711004"/>
                  </a:lnTo>
                  <a:lnTo>
                    <a:pt x="3088271" y="1711004"/>
                  </a:lnTo>
                  <a:lnTo>
                    <a:pt x="3088271" y="1676175"/>
                  </a:lnTo>
                  <a:lnTo>
                    <a:pt x="3064997" y="1676175"/>
                  </a:lnTo>
                  <a:lnTo>
                    <a:pt x="3064997" y="1614352"/>
                  </a:lnTo>
                  <a:lnTo>
                    <a:pt x="3001535" y="1614352"/>
                  </a:lnTo>
                  <a:lnTo>
                    <a:pt x="3001535" y="1549482"/>
                  </a:lnTo>
                  <a:lnTo>
                    <a:pt x="2971648" y="1549482"/>
                  </a:lnTo>
                  <a:lnTo>
                    <a:pt x="2971648" y="1527061"/>
                  </a:lnTo>
                  <a:lnTo>
                    <a:pt x="2899792" y="1527061"/>
                  </a:lnTo>
                  <a:lnTo>
                    <a:pt x="2878808" y="1509102"/>
                  </a:lnTo>
                  <a:lnTo>
                    <a:pt x="2857951" y="1509102"/>
                  </a:lnTo>
                  <a:lnTo>
                    <a:pt x="2857951" y="1472095"/>
                  </a:lnTo>
                  <a:lnTo>
                    <a:pt x="2650904" y="1472095"/>
                  </a:lnTo>
                  <a:lnTo>
                    <a:pt x="2650904" y="1436721"/>
                  </a:lnTo>
                  <a:lnTo>
                    <a:pt x="2572181" y="1436721"/>
                  </a:lnTo>
                  <a:lnTo>
                    <a:pt x="2572181" y="1409728"/>
                  </a:lnTo>
                  <a:lnTo>
                    <a:pt x="2531357" y="1409728"/>
                  </a:lnTo>
                  <a:lnTo>
                    <a:pt x="2531357" y="1387307"/>
                  </a:lnTo>
                  <a:lnTo>
                    <a:pt x="2505540" y="1387307"/>
                  </a:lnTo>
                  <a:lnTo>
                    <a:pt x="2505540" y="1357375"/>
                  </a:lnTo>
                  <a:lnTo>
                    <a:pt x="2458356" y="1357375"/>
                  </a:lnTo>
                  <a:lnTo>
                    <a:pt x="2458356" y="1304913"/>
                  </a:lnTo>
                  <a:lnTo>
                    <a:pt x="2382558" y="1304913"/>
                  </a:lnTo>
                  <a:lnTo>
                    <a:pt x="2382558" y="1274981"/>
                  </a:lnTo>
                  <a:lnTo>
                    <a:pt x="2340208" y="1274981"/>
                  </a:lnTo>
                  <a:lnTo>
                    <a:pt x="2340208" y="1140670"/>
                  </a:lnTo>
                  <a:lnTo>
                    <a:pt x="2306760" y="1140670"/>
                  </a:lnTo>
                  <a:lnTo>
                    <a:pt x="2306760" y="1055772"/>
                  </a:lnTo>
                  <a:lnTo>
                    <a:pt x="2149440" y="1055772"/>
                  </a:lnTo>
                  <a:lnTo>
                    <a:pt x="2149440" y="1020399"/>
                  </a:lnTo>
                  <a:lnTo>
                    <a:pt x="2125912" y="1020399"/>
                  </a:lnTo>
                  <a:lnTo>
                    <a:pt x="2125912" y="957814"/>
                  </a:lnTo>
                  <a:lnTo>
                    <a:pt x="2088013" y="957814"/>
                  </a:lnTo>
                  <a:lnTo>
                    <a:pt x="2088013" y="913080"/>
                  </a:lnTo>
                  <a:lnTo>
                    <a:pt x="2047698" y="913080"/>
                  </a:lnTo>
                  <a:lnTo>
                    <a:pt x="2047698" y="865733"/>
                  </a:lnTo>
                  <a:lnTo>
                    <a:pt x="2009544" y="865733"/>
                  </a:lnTo>
                  <a:lnTo>
                    <a:pt x="2009544" y="845706"/>
                  </a:lnTo>
                  <a:lnTo>
                    <a:pt x="1898518" y="845706"/>
                  </a:lnTo>
                  <a:lnTo>
                    <a:pt x="1898518" y="827203"/>
                  </a:lnTo>
                  <a:lnTo>
                    <a:pt x="1816869" y="827203"/>
                  </a:lnTo>
                  <a:lnTo>
                    <a:pt x="1816869" y="798251"/>
                  </a:lnTo>
                  <a:lnTo>
                    <a:pt x="1799318" y="798251"/>
                  </a:lnTo>
                  <a:lnTo>
                    <a:pt x="1799318" y="783666"/>
                  </a:lnTo>
                  <a:lnTo>
                    <a:pt x="1781895" y="783666"/>
                  </a:lnTo>
                  <a:lnTo>
                    <a:pt x="1781895" y="758415"/>
                  </a:lnTo>
                  <a:lnTo>
                    <a:pt x="1758494" y="758415"/>
                  </a:lnTo>
                  <a:lnTo>
                    <a:pt x="1758494" y="718470"/>
                  </a:lnTo>
                  <a:lnTo>
                    <a:pt x="1577138" y="718470"/>
                  </a:lnTo>
                  <a:lnTo>
                    <a:pt x="1577138" y="668511"/>
                  </a:lnTo>
                  <a:lnTo>
                    <a:pt x="1462678" y="668511"/>
                  </a:lnTo>
                  <a:lnTo>
                    <a:pt x="1462678" y="598634"/>
                  </a:lnTo>
                  <a:lnTo>
                    <a:pt x="1360935" y="598634"/>
                  </a:lnTo>
                  <a:lnTo>
                    <a:pt x="1360935" y="570335"/>
                  </a:lnTo>
                  <a:lnTo>
                    <a:pt x="1306503" y="570335"/>
                  </a:lnTo>
                  <a:lnTo>
                    <a:pt x="1306503" y="531260"/>
                  </a:lnTo>
                  <a:lnTo>
                    <a:pt x="1277379" y="531260"/>
                  </a:lnTo>
                  <a:lnTo>
                    <a:pt x="1277379" y="508839"/>
                  </a:lnTo>
                  <a:lnTo>
                    <a:pt x="1248128" y="508839"/>
                  </a:lnTo>
                  <a:lnTo>
                    <a:pt x="1248128" y="478907"/>
                  </a:lnTo>
                  <a:lnTo>
                    <a:pt x="1204378" y="478907"/>
                  </a:lnTo>
                  <a:lnTo>
                    <a:pt x="1204378" y="389003"/>
                  </a:lnTo>
                  <a:lnTo>
                    <a:pt x="1096531" y="389003"/>
                  </a:lnTo>
                  <a:lnTo>
                    <a:pt x="1096531" y="324133"/>
                  </a:lnTo>
                  <a:lnTo>
                    <a:pt x="1044007" y="324133"/>
                  </a:lnTo>
                  <a:lnTo>
                    <a:pt x="1044007" y="301603"/>
                  </a:lnTo>
                  <a:lnTo>
                    <a:pt x="1014883" y="301603"/>
                  </a:lnTo>
                  <a:lnTo>
                    <a:pt x="1014883" y="271671"/>
                  </a:lnTo>
                  <a:lnTo>
                    <a:pt x="968208" y="271671"/>
                  </a:lnTo>
                  <a:lnTo>
                    <a:pt x="968208" y="224324"/>
                  </a:lnTo>
                  <a:lnTo>
                    <a:pt x="903093" y="224324"/>
                  </a:lnTo>
                  <a:lnTo>
                    <a:pt x="903093" y="194284"/>
                  </a:lnTo>
                  <a:lnTo>
                    <a:pt x="592015" y="194284"/>
                  </a:lnTo>
                  <a:lnTo>
                    <a:pt x="592015" y="159345"/>
                  </a:lnTo>
                  <a:lnTo>
                    <a:pt x="349995" y="159345"/>
                  </a:lnTo>
                  <a:lnTo>
                    <a:pt x="349995" y="130611"/>
                  </a:lnTo>
                  <a:lnTo>
                    <a:pt x="216330" y="130611"/>
                  </a:lnTo>
                  <a:lnTo>
                    <a:pt x="216330" y="64544"/>
                  </a:lnTo>
                  <a:lnTo>
                    <a:pt x="110899" y="64544"/>
                  </a:lnTo>
                  <a:lnTo>
                    <a:pt x="110899" y="0"/>
                  </a:lnTo>
                  <a:lnTo>
                    <a:pt x="0" y="0"/>
                  </a:lnTo>
                </a:path>
              </a:pathLst>
            </a:custGeom>
            <a:noFill/>
            <a:ln cap="flat" cmpd="sng" w="28575">
              <a:solidFill>
                <a:srgbClr val="E1471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870" name="Google Shape;870;g28c1b0f9feb_0_334"/>
            <p:cNvGrpSpPr/>
            <p:nvPr/>
          </p:nvGrpSpPr>
          <p:grpSpPr>
            <a:xfrm>
              <a:off x="1438040" y="3057132"/>
              <a:ext cx="3838863" cy="1814657"/>
              <a:chOff x="1450803" y="3046335"/>
              <a:chExt cx="3840783" cy="1828554"/>
            </a:xfrm>
          </p:grpSpPr>
          <p:sp>
            <p:nvSpPr>
              <p:cNvPr id="871" name="Google Shape;871;g28c1b0f9feb_0_334"/>
              <p:cNvSpPr/>
              <p:nvPr/>
            </p:nvSpPr>
            <p:spPr>
              <a:xfrm>
                <a:off x="1450803" y="30463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2" name="Google Shape;872;g28c1b0f9feb_0_334"/>
              <p:cNvSpPr/>
              <p:nvPr/>
            </p:nvSpPr>
            <p:spPr>
              <a:xfrm>
                <a:off x="4096111" y="44286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3" name="Google Shape;873;g28c1b0f9feb_0_334"/>
              <p:cNvSpPr/>
              <p:nvPr/>
            </p:nvSpPr>
            <p:spPr>
              <a:xfrm>
                <a:off x="4159701" y="44286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4" name="Google Shape;874;g28c1b0f9feb_0_334"/>
              <p:cNvSpPr/>
              <p:nvPr/>
            </p:nvSpPr>
            <p:spPr>
              <a:xfrm>
                <a:off x="4350468" y="4613668"/>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5" name="Google Shape;875;g28c1b0f9feb_0_334"/>
              <p:cNvSpPr/>
              <p:nvPr/>
            </p:nvSpPr>
            <p:spPr>
              <a:xfrm>
                <a:off x="4452211" y="4613668"/>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6" name="Google Shape;876;g28c1b0f9feb_0_334"/>
              <p:cNvSpPr/>
              <p:nvPr/>
            </p:nvSpPr>
            <p:spPr>
              <a:xfrm>
                <a:off x="4477646"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7" name="Google Shape;877;g28c1b0f9feb_0_334"/>
              <p:cNvSpPr/>
              <p:nvPr/>
            </p:nvSpPr>
            <p:spPr>
              <a:xfrm>
                <a:off x="4553953"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8" name="Google Shape;878;g28c1b0f9feb_0_334"/>
              <p:cNvSpPr/>
              <p:nvPr/>
            </p:nvSpPr>
            <p:spPr>
              <a:xfrm>
                <a:off x="4630260"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79" name="Google Shape;879;g28c1b0f9feb_0_334"/>
              <p:cNvSpPr/>
              <p:nvPr/>
            </p:nvSpPr>
            <p:spPr>
              <a:xfrm>
                <a:off x="4668414" y="4700742"/>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0" name="Google Shape;880;g28c1b0f9feb_0_334"/>
              <p:cNvSpPr/>
              <p:nvPr/>
            </p:nvSpPr>
            <p:spPr>
              <a:xfrm>
                <a:off x="4732003" y="475516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1" name="Google Shape;881;g28c1b0f9feb_0_334"/>
              <p:cNvSpPr/>
              <p:nvPr/>
            </p:nvSpPr>
            <p:spPr>
              <a:xfrm>
                <a:off x="4770156"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2" name="Google Shape;882;g28c1b0f9feb_0_334"/>
              <p:cNvSpPr/>
              <p:nvPr/>
            </p:nvSpPr>
            <p:spPr>
              <a:xfrm>
                <a:off x="4808310"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3" name="Google Shape;883;g28c1b0f9feb_0_334"/>
              <p:cNvSpPr/>
              <p:nvPr/>
            </p:nvSpPr>
            <p:spPr>
              <a:xfrm>
                <a:off x="4884617"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4" name="Google Shape;884;g28c1b0f9feb_0_334"/>
              <p:cNvSpPr/>
              <p:nvPr/>
            </p:nvSpPr>
            <p:spPr>
              <a:xfrm>
                <a:off x="4960924"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5" name="Google Shape;885;g28c1b0f9feb_0_334"/>
              <p:cNvSpPr/>
              <p:nvPr/>
            </p:nvSpPr>
            <p:spPr>
              <a:xfrm>
                <a:off x="4999077"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6" name="Google Shape;886;g28c1b0f9feb_0_334"/>
              <p:cNvSpPr/>
              <p:nvPr/>
            </p:nvSpPr>
            <p:spPr>
              <a:xfrm>
                <a:off x="5151691"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87" name="Google Shape;887;g28c1b0f9feb_0_334"/>
              <p:cNvSpPr/>
              <p:nvPr/>
            </p:nvSpPr>
            <p:spPr>
              <a:xfrm>
                <a:off x="5215280"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888" name="Google Shape;888;g28c1b0f9feb_0_334"/>
            <p:cNvGrpSpPr/>
            <p:nvPr/>
          </p:nvGrpSpPr>
          <p:grpSpPr>
            <a:xfrm>
              <a:off x="1717691" y="3078735"/>
              <a:ext cx="3686326" cy="1242175"/>
              <a:chOff x="1730595" y="3068104"/>
              <a:chExt cx="3688170" cy="1251688"/>
            </a:xfrm>
          </p:grpSpPr>
          <p:sp>
            <p:nvSpPr>
              <p:cNvPr id="889" name="Google Shape;889;g28c1b0f9feb_0_334"/>
              <p:cNvSpPr/>
              <p:nvPr/>
            </p:nvSpPr>
            <p:spPr>
              <a:xfrm>
                <a:off x="5342459"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0" name="Google Shape;890;g28c1b0f9feb_0_334"/>
              <p:cNvSpPr/>
              <p:nvPr/>
            </p:nvSpPr>
            <p:spPr>
              <a:xfrm>
                <a:off x="5126256"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1" name="Google Shape;891;g28c1b0f9feb_0_334"/>
              <p:cNvSpPr/>
              <p:nvPr/>
            </p:nvSpPr>
            <p:spPr>
              <a:xfrm>
                <a:off x="4973642"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2" name="Google Shape;892;g28c1b0f9feb_0_334"/>
              <p:cNvSpPr/>
              <p:nvPr/>
            </p:nvSpPr>
            <p:spPr>
              <a:xfrm>
                <a:off x="4871899"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3" name="Google Shape;893;g28c1b0f9feb_0_334"/>
              <p:cNvSpPr/>
              <p:nvPr/>
            </p:nvSpPr>
            <p:spPr>
              <a:xfrm>
                <a:off x="4808310"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4" name="Google Shape;894;g28c1b0f9feb_0_334"/>
              <p:cNvSpPr/>
              <p:nvPr/>
            </p:nvSpPr>
            <p:spPr>
              <a:xfrm>
                <a:off x="4732003"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5" name="Google Shape;895;g28c1b0f9feb_0_334"/>
              <p:cNvSpPr/>
              <p:nvPr/>
            </p:nvSpPr>
            <p:spPr>
              <a:xfrm>
                <a:off x="4693849"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6" name="Google Shape;896;g28c1b0f9feb_0_334"/>
              <p:cNvSpPr/>
              <p:nvPr/>
            </p:nvSpPr>
            <p:spPr>
              <a:xfrm>
                <a:off x="4630260"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7" name="Google Shape;897;g28c1b0f9feb_0_334"/>
              <p:cNvSpPr/>
              <p:nvPr/>
            </p:nvSpPr>
            <p:spPr>
              <a:xfrm>
                <a:off x="4566671"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8" name="Google Shape;898;g28c1b0f9feb_0_334"/>
              <p:cNvSpPr/>
              <p:nvPr/>
            </p:nvSpPr>
            <p:spPr>
              <a:xfrm>
                <a:off x="4464928"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899" name="Google Shape;899;g28c1b0f9feb_0_334"/>
              <p:cNvSpPr/>
              <p:nvPr/>
            </p:nvSpPr>
            <p:spPr>
              <a:xfrm>
                <a:off x="4388621"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00" name="Google Shape;900;g28c1b0f9feb_0_334"/>
              <p:cNvSpPr/>
              <p:nvPr/>
            </p:nvSpPr>
            <p:spPr>
              <a:xfrm>
                <a:off x="4286879"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01" name="Google Shape;901;g28c1b0f9feb_0_334"/>
              <p:cNvSpPr/>
              <p:nvPr/>
            </p:nvSpPr>
            <p:spPr>
              <a:xfrm>
                <a:off x="4223290"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02" name="Google Shape;902;g28c1b0f9feb_0_334"/>
              <p:cNvSpPr/>
              <p:nvPr/>
            </p:nvSpPr>
            <p:spPr>
              <a:xfrm>
                <a:off x="4172418" y="4058571"/>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03" name="Google Shape;903;g28c1b0f9feb_0_334"/>
              <p:cNvSpPr/>
              <p:nvPr/>
            </p:nvSpPr>
            <p:spPr>
              <a:xfrm>
                <a:off x="4045240" y="397149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04" name="Google Shape;904;g28c1b0f9feb_0_334"/>
              <p:cNvSpPr/>
              <p:nvPr/>
            </p:nvSpPr>
            <p:spPr>
              <a:xfrm>
                <a:off x="1730595" y="306810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905" name="Google Shape;905;g28c1b0f9feb_0_334"/>
            <p:cNvSpPr/>
            <p:nvPr/>
          </p:nvSpPr>
          <p:spPr>
            <a:xfrm>
              <a:off x="1234618" y="2959873"/>
              <a:ext cx="4127825" cy="1328721"/>
            </a:xfrm>
            <a:custGeom>
              <a:rect b="b" l="l" r="r" t="t"/>
              <a:pathLst>
                <a:path extrusionOk="0" h="1338762" w="4127825">
                  <a:moveTo>
                    <a:pt x="0" y="0"/>
                  </a:moveTo>
                  <a:lnTo>
                    <a:pt x="171945" y="0"/>
                  </a:lnTo>
                  <a:lnTo>
                    <a:pt x="171945" y="36136"/>
                  </a:lnTo>
                  <a:lnTo>
                    <a:pt x="203485" y="36136"/>
                  </a:lnTo>
                  <a:lnTo>
                    <a:pt x="203485" y="74884"/>
                  </a:lnTo>
                  <a:lnTo>
                    <a:pt x="309043" y="74884"/>
                  </a:lnTo>
                  <a:lnTo>
                    <a:pt x="309043" y="97958"/>
                  </a:lnTo>
                  <a:lnTo>
                    <a:pt x="349740" y="97958"/>
                  </a:lnTo>
                  <a:lnTo>
                    <a:pt x="349740" y="136053"/>
                  </a:lnTo>
                  <a:lnTo>
                    <a:pt x="397941" y="136053"/>
                  </a:lnTo>
                  <a:lnTo>
                    <a:pt x="397941" y="148461"/>
                  </a:lnTo>
                  <a:lnTo>
                    <a:pt x="581714" y="148461"/>
                  </a:lnTo>
                  <a:lnTo>
                    <a:pt x="581714" y="190474"/>
                  </a:lnTo>
                  <a:lnTo>
                    <a:pt x="625463" y="190474"/>
                  </a:lnTo>
                  <a:lnTo>
                    <a:pt x="625463" y="223127"/>
                  </a:lnTo>
                  <a:lnTo>
                    <a:pt x="731275" y="223127"/>
                  </a:lnTo>
                  <a:lnTo>
                    <a:pt x="731275" y="255780"/>
                  </a:lnTo>
                  <a:lnTo>
                    <a:pt x="839758" y="255780"/>
                  </a:lnTo>
                  <a:lnTo>
                    <a:pt x="839758" y="293222"/>
                  </a:lnTo>
                  <a:lnTo>
                    <a:pt x="871171" y="293222"/>
                  </a:lnTo>
                  <a:lnTo>
                    <a:pt x="871171" y="353738"/>
                  </a:lnTo>
                  <a:lnTo>
                    <a:pt x="985632" y="353738"/>
                  </a:lnTo>
                  <a:lnTo>
                    <a:pt x="985632" y="386391"/>
                  </a:lnTo>
                  <a:lnTo>
                    <a:pt x="1005980" y="386391"/>
                  </a:lnTo>
                  <a:lnTo>
                    <a:pt x="1005980" y="408159"/>
                  </a:lnTo>
                  <a:lnTo>
                    <a:pt x="1163681" y="408159"/>
                  </a:lnTo>
                  <a:lnTo>
                    <a:pt x="1163681" y="429275"/>
                  </a:lnTo>
                  <a:lnTo>
                    <a:pt x="1192678" y="429275"/>
                  </a:lnTo>
                  <a:lnTo>
                    <a:pt x="1192678" y="459207"/>
                  </a:lnTo>
                  <a:lnTo>
                    <a:pt x="1227652" y="459207"/>
                  </a:lnTo>
                  <a:lnTo>
                    <a:pt x="1227652" y="481628"/>
                  </a:lnTo>
                  <a:lnTo>
                    <a:pt x="1248001" y="481628"/>
                  </a:lnTo>
                  <a:lnTo>
                    <a:pt x="1248001" y="505356"/>
                  </a:lnTo>
                  <a:lnTo>
                    <a:pt x="1290351" y="505356"/>
                  </a:lnTo>
                  <a:lnTo>
                    <a:pt x="1290351" y="525383"/>
                  </a:lnTo>
                  <a:lnTo>
                    <a:pt x="1306375" y="525383"/>
                  </a:lnTo>
                  <a:lnTo>
                    <a:pt x="1306375" y="559451"/>
                  </a:lnTo>
                  <a:lnTo>
                    <a:pt x="1354449" y="559451"/>
                  </a:lnTo>
                  <a:lnTo>
                    <a:pt x="1354449" y="579042"/>
                  </a:lnTo>
                  <a:lnTo>
                    <a:pt x="1418038" y="579042"/>
                  </a:lnTo>
                  <a:lnTo>
                    <a:pt x="1418038" y="587750"/>
                  </a:lnTo>
                  <a:lnTo>
                    <a:pt x="1494345" y="587750"/>
                  </a:lnTo>
                  <a:lnTo>
                    <a:pt x="1494345" y="605273"/>
                  </a:lnTo>
                  <a:lnTo>
                    <a:pt x="1638819" y="605273"/>
                  </a:lnTo>
                  <a:lnTo>
                    <a:pt x="1638819" y="636729"/>
                  </a:lnTo>
                  <a:lnTo>
                    <a:pt x="1651919" y="636729"/>
                  </a:lnTo>
                  <a:lnTo>
                    <a:pt x="1651919" y="657627"/>
                  </a:lnTo>
                  <a:lnTo>
                    <a:pt x="1774137" y="657627"/>
                  </a:lnTo>
                  <a:lnTo>
                    <a:pt x="1774137" y="678851"/>
                  </a:lnTo>
                  <a:lnTo>
                    <a:pt x="1888598" y="678851"/>
                  </a:lnTo>
                  <a:lnTo>
                    <a:pt x="1888598" y="717490"/>
                  </a:lnTo>
                  <a:lnTo>
                    <a:pt x="1965413" y="717490"/>
                  </a:lnTo>
                  <a:lnTo>
                    <a:pt x="1965413" y="737517"/>
                  </a:lnTo>
                  <a:lnTo>
                    <a:pt x="2045663" y="737517"/>
                  </a:lnTo>
                  <a:lnTo>
                    <a:pt x="2045663" y="762442"/>
                  </a:lnTo>
                  <a:lnTo>
                    <a:pt x="2117519" y="762442"/>
                  </a:lnTo>
                  <a:lnTo>
                    <a:pt x="2117519" y="788673"/>
                  </a:lnTo>
                  <a:lnTo>
                    <a:pt x="2181108" y="788673"/>
                  </a:lnTo>
                  <a:lnTo>
                    <a:pt x="2181108" y="811094"/>
                  </a:lnTo>
                  <a:lnTo>
                    <a:pt x="2226383" y="811094"/>
                  </a:lnTo>
                  <a:lnTo>
                    <a:pt x="2226383" y="832645"/>
                  </a:lnTo>
                  <a:lnTo>
                    <a:pt x="2241009" y="832645"/>
                  </a:lnTo>
                  <a:lnTo>
                    <a:pt x="2241009" y="854414"/>
                  </a:lnTo>
                  <a:lnTo>
                    <a:pt x="2261484" y="854414"/>
                  </a:lnTo>
                  <a:lnTo>
                    <a:pt x="2261484" y="872264"/>
                  </a:lnTo>
                  <a:lnTo>
                    <a:pt x="2306633" y="872264"/>
                  </a:lnTo>
                  <a:lnTo>
                    <a:pt x="2306633" y="887067"/>
                  </a:lnTo>
                  <a:lnTo>
                    <a:pt x="2486336" y="887067"/>
                  </a:lnTo>
                  <a:lnTo>
                    <a:pt x="2486336" y="913406"/>
                  </a:lnTo>
                  <a:lnTo>
                    <a:pt x="2549925" y="913406"/>
                  </a:lnTo>
                  <a:lnTo>
                    <a:pt x="2549925" y="941488"/>
                  </a:lnTo>
                  <a:lnTo>
                    <a:pt x="2609953" y="941488"/>
                  </a:lnTo>
                  <a:lnTo>
                    <a:pt x="2609953" y="970875"/>
                  </a:lnTo>
                  <a:lnTo>
                    <a:pt x="2689821" y="970875"/>
                  </a:lnTo>
                  <a:lnTo>
                    <a:pt x="2689821" y="993297"/>
                  </a:lnTo>
                  <a:lnTo>
                    <a:pt x="2722124" y="993297"/>
                  </a:lnTo>
                  <a:lnTo>
                    <a:pt x="2722124" y="1023120"/>
                  </a:lnTo>
                  <a:lnTo>
                    <a:pt x="2760150" y="1023120"/>
                  </a:lnTo>
                  <a:lnTo>
                    <a:pt x="2760150" y="1055772"/>
                  </a:lnTo>
                  <a:lnTo>
                    <a:pt x="2854898" y="1055772"/>
                  </a:lnTo>
                  <a:lnTo>
                    <a:pt x="2854898" y="1116833"/>
                  </a:lnTo>
                  <a:lnTo>
                    <a:pt x="2874229" y="1116833"/>
                  </a:lnTo>
                  <a:lnTo>
                    <a:pt x="2874229" y="1142847"/>
                  </a:lnTo>
                  <a:lnTo>
                    <a:pt x="2985892" y="1142847"/>
                  </a:lnTo>
                  <a:lnTo>
                    <a:pt x="2985892" y="1167118"/>
                  </a:lnTo>
                  <a:lnTo>
                    <a:pt x="3215449" y="1167118"/>
                  </a:lnTo>
                  <a:lnTo>
                    <a:pt x="3215449" y="1245376"/>
                  </a:lnTo>
                  <a:lnTo>
                    <a:pt x="3505161" y="1245376"/>
                  </a:lnTo>
                  <a:lnTo>
                    <a:pt x="3505161" y="1338763"/>
                  </a:lnTo>
                  <a:lnTo>
                    <a:pt x="4127826" y="1338763"/>
                  </a:lnTo>
                </a:path>
              </a:pathLst>
            </a:custGeom>
            <a:noFill/>
            <a:ln cap="flat" cmpd="sng" w="28575">
              <a:solidFill>
                <a:srgbClr val="02597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906" name="Google Shape;906;g28c1b0f9feb_0_334"/>
            <p:cNvGrpSpPr/>
            <p:nvPr/>
          </p:nvGrpSpPr>
          <p:grpSpPr>
            <a:xfrm>
              <a:off x="1120140" y="2932051"/>
              <a:ext cx="4451239" cy="2933305"/>
              <a:chOff x="1120140" y="2932051"/>
              <a:chExt cx="4451239" cy="2933305"/>
            </a:xfrm>
          </p:grpSpPr>
          <p:sp>
            <p:nvSpPr>
              <p:cNvPr id="907" name="Google Shape;907;g28c1b0f9feb_0_334"/>
              <p:cNvSpPr/>
              <p:nvPr/>
            </p:nvSpPr>
            <p:spPr>
              <a:xfrm>
                <a:off x="1221882" y="2932051"/>
                <a:ext cx="4349497" cy="2850041"/>
              </a:xfrm>
              <a:custGeom>
                <a:rect b="b" l="l" r="r" t="t"/>
                <a:pathLst>
                  <a:path extrusionOk="0" h="2850041" w="4349497">
                    <a:moveTo>
                      <a:pt x="0" y="0"/>
                    </a:moveTo>
                    <a:lnTo>
                      <a:pt x="0" y="2850042"/>
                    </a:lnTo>
                    <a:lnTo>
                      <a:pt x="4349498" y="2850042"/>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908" name="Google Shape;908;g28c1b0f9feb_0_334"/>
              <p:cNvGrpSpPr/>
              <p:nvPr/>
            </p:nvGrpSpPr>
            <p:grpSpPr>
              <a:xfrm>
                <a:off x="1120140" y="2937493"/>
                <a:ext cx="101742" cy="2862558"/>
                <a:chOff x="1120140" y="2937493"/>
                <a:chExt cx="101742" cy="2862558"/>
              </a:xfrm>
            </p:grpSpPr>
            <p:sp>
              <p:nvSpPr>
                <p:cNvPr id="909" name="Google Shape;909;g28c1b0f9feb_0_334"/>
                <p:cNvSpPr/>
                <p:nvPr/>
              </p:nvSpPr>
              <p:spPr>
                <a:xfrm>
                  <a:off x="1120140" y="2937493"/>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0" name="Google Shape;910;g28c1b0f9feb_0_334"/>
                <p:cNvSpPr/>
                <p:nvPr/>
              </p:nvSpPr>
              <p:spPr>
                <a:xfrm>
                  <a:off x="1120140" y="3507828"/>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1" name="Google Shape;911;g28c1b0f9feb_0_334"/>
                <p:cNvSpPr/>
                <p:nvPr/>
              </p:nvSpPr>
              <p:spPr>
                <a:xfrm>
                  <a:off x="1120140" y="407816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2" name="Google Shape;912;g28c1b0f9feb_0_334"/>
                <p:cNvSpPr/>
                <p:nvPr/>
              </p:nvSpPr>
              <p:spPr>
                <a:xfrm>
                  <a:off x="1120140" y="464849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3" name="Google Shape;913;g28c1b0f9feb_0_334"/>
                <p:cNvSpPr/>
                <p:nvPr/>
              </p:nvSpPr>
              <p:spPr>
                <a:xfrm>
                  <a:off x="1120140" y="521883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4" name="Google Shape;914;g28c1b0f9feb_0_334"/>
                <p:cNvSpPr/>
                <p:nvPr/>
              </p:nvSpPr>
              <p:spPr>
                <a:xfrm>
                  <a:off x="1120140" y="578916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15" name="Google Shape;915;g28c1b0f9feb_0_334"/>
              <p:cNvGrpSpPr/>
              <p:nvPr/>
            </p:nvGrpSpPr>
            <p:grpSpPr>
              <a:xfrm>
                <a:off x="1220738" y="5789167"/>
                <a:ext cx="4337923" cy="76189"/>
                <a:chOff x="1220738" y="5789167"/>
                <a:chExt cx="4337923" cy="76189"/>
              </a:xfrm>
            </p:grpSpPr>
            <p:grpSp>
              <p:nvGrpSpPr>
                <p:cNvPr id="916" name="Google Shape;916;g28c1b0f9feb_0_334"/>
                <p:cNvGrpSpPr/>
                <p:nvPr/>
              </p:nvGrpSpPr>
              <p:grpSpPr>
                <a:xfrm>
                  <a:off x="1220738" y="5789167"/>
                  <a:ext cx="722499" cy="76189"/>
                  <a:chOff x="1220738" y="5789167"/>
                  <a:chExt cx="722499" cy="76189"/>
                </a:xfrm>
              </p:grpSpPr>
              <p:sp>
                <p:nvSpPr>
                  <p:cNvPr id="917" name="Google Shape;917;g28c1b0f9feb_0_334"/>
                  <p:cNvSpPr/>
                  <p:nvPr/>
                </p:nvSpPr>
                <p:spPr>
                  <a:xfrm>
                    <a:off x="193052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8" name="Google Shape;918;g28c1b0f9feb_0_334"/>
                  <p:cNvSpPr/>
                  <p:nvPr/>
                </p:nvSpPr>
                <p:spPr>
                  <a:xfrm>
                    <a:off x="157569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19" name="Google Shape;919;g28c1b0f9feb_0_334"/>
                  <p:cNvSpPr/>
                  <p:nvPr/>
                </p:nvSpPr>
                <p:spPr>
                  <a:xfrm>
                    <a:off x="1220738"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20" name="Google Shape;920;g28c1b0f9feb_0_334"/>
                <p:cNvGrpSpPr/>
                <p:nvPr/>
              </p:nvGrpSpPr>
              <p:grpSpPr>
                <a:xfrm>
                  <a:off x="2287509" y="5789167"/>
                  <a:ext cx="739668" cy="76189"/>
                  <a:chOff x="2287509" y="5789167"/>
                  <a:chExt cx="739668" cy="76189"/>
                </a:xfrm>
              </p:grpSpPr>
              <p:sp>
                <p:nvSpPr>
                  <p:cNvPr id="921" name="Google Shape;921;g28c1b0f9feb_0_334"/>
                  <p:cNvSpPr/>
                  <p:nvPr/>
                </p:nvSpPr>
                <p:spPr>
                  <a:xfrm>
                    <a:off x="301446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22" name="Google Shape;922;g28c1b0f9feb_0_334"/>
                  <p:cNvSpPr/>
                  <p:nvPr/>
                </p:nvSpPr>
                <p:spPr>
                  <a:xfrm>
                    <a:off x="265098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23" name="Google Shape;923;g28c1b0f9feb_0_334"/>
                  <p:cNvSpPr/>
                  <p:nvPr/>
                </p:nvSpPr>
                <p:spPr>
                  <a:xfrm>
                    <a:off x="2287509"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24" name="Google Shape;924;g28c1b0f9feb_0_334"/>
                <p:cNvGrpSpPr/>
                <p:nvPr/>
              </p:nvGrpSpPr>
              <p:grpSpPr>
                <a:xfrm>
                  <a:off x="3375774" y="5789167"/>
                  <a:ext cx="739795" cy="76189"/>
                  <a:chOff x="3375774" y="5789167"/>
                  <a:chExt cx="739795" cy="76189"/>
                </a:xfrm>
              </p:grpSpPr>
              <p:sp>
                <p:nvSpPr>
                  <p:cNvPr id="925" name="Google Shape;925;g28c1b0f9feb_0_334"/>
                  <p:cNvSpPr/>
                  <p:nvPr/>
                </p:nvSpPr>
                <p:spPr>
                  <a:xfrm>
                    <a:off x="410285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26" name="Google Shape;926;g28c1b0f9feb_0_334"/>
                  <p:cNvSpPr/>
                  <p:nvPr/>
                </p:nvSpPr>
                <p:spPr>
                  <a:xfrm>
                    <a:off x="373937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27" name="Google Shape;927;g28c1b0f9feb_0_334"/>
                  <p:cNvSpPr/>
                  <p:nvPr/>
                </p:nvSpPr>
                <p:spPr>
                  <a:xfrm>
                    <a:off x="337577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28" name="Google Shape;928;g28c1b0f9feb_0_334"/>
                <p:cNvGrpSpPr/>
                <p:nvPr/>
              </p:nvGrpSpPr>
              <p:grpSpPr>
                <a:xfrm>
                  <a:off x="4471415" y="5789167"/>
                  <a:ext cx="1087246" cy="76189"/>
                  <a:chOff x="4471415" y="5789167"/>
                  <a:chExt cx="1087246" cy="76189"/>
                </a:xfrm>
              </p:grpSpPr>
              <p:sp>
                <p:nvSpPr>
                  <p:cNvPr id="929" name="Google Shape;929;g28c1b0f9feb_0_334"/>
                  <p:cNvSpPr/>
                  <p:nvPr/>
                </p:nvSpPr>
                <p:spPr>
                  <a:xfrm>
                    <a:off x="554594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30" name="Google Shape;930;g28c1b0f9feb_0_334"/>
                  <p:cNvSpPr/>
                  <p:nvPr/>
                </p:nvSpPr>
                <p:spPr>
                  <a:xfrm>
                    <a:off x="517534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31" name="Google Shape;931;g28c1b0f9feb_0_334"/>
                  <p:cNvSpPr/>
                  <p:nvPr/>
                </p:nvSpPr>
                <p:spPr>
                  <a:xfrm>
                    <a:off x="4823317"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32" name="Google Shape;932;g28c1b0f9feb_0_334"/>
                  <p:cNvSpPr/>
                  <p:nvPr/>
                </p:nvSpPr>
                <p:spPr>
                  <a:xfrm>
                    <a:off x="447141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grpSp>
      </p:grpSp>
      <p:pic>
        <p:nvPicPr>
          <p:cNvPr id="933" name="Google Shape;933;g28c1b0f9feb_0_334"/>
          <p:cNvPicPr preferRelativeResize="0"/>
          <p:nvPr/>
        </p:nvPicPr>
        <p:blipFill rotWithShape="1">
          <a:blip r:embed="rId3">
            <a:alphaModFix/>
          </a:blip>
          <a:srcRect b="0" l="0" r="0" t="0"/>
          <a:stretch/>
        </p:blipFill>
        <p:spPr>
          <a:xfrm>
            <a:off x="4524450" y="2031139"/>
            <a:ext cx="4569631" cy="2682983"/>
          </a:xfrm>
          <a:prstGeom prst="rect">
            <a:avLst/>
          </a:prstGeom>
          <a:noFill/>
          <a:ln>
            <a:noFill/>
          </a:ln>
        </p:spPr>
      </p:pic>
      <p:pic>
        <p:nvPicPr>
          <p:cNvPr id="934" name="Google Shape;934;g28c1b0f9feb_0_334"/>
          <p:cNvPicPr preferRelativeResize="0"/>
          <p:nvPr/>
        </p:nvPicPr>
        <p:blipFill rotWithShape="1">
          <a:blip r:embed="rId4">
            <a:alphaModFix/>
          </a:blip>
          <a:srcRect b="0" l="0" r="0" t="0"/>
          <a:stretch/>
        </p:blipFill>
        <p:spPr>
          <a:xfrm>
            <a:off x="165432" y="2110986"/>
            <a:ext cx="4447316" cy="2558579"/>
          </a:xfrm>
          <a:prstGeom prst="rect">
            <a:avLst/>
          </a:prstGeom>
          <a:noFill/>
          <a:ln>
            <a:noFill/>
          </a:ln>
        </p:spPr>
      </p:pic>
      <p:graphicFrame>
        <p:nvGraphicFramePr>
          <p:cNvPr id="935" name="Google Shape;935;g28c1b0f9feb_0_334"/>
          <p:cNvGraphicFramePr/>
          <p:nvPr/>
        </p:nvGraphicFramePr>
        <p:xfrm>
          <a:off x="1326351" y="1230963"/>
          <a:ext cx="3000000" cy="3000000"/>
        </p:xfrm>
        <a:graphic>
          <a:graphicData uri="http://schemas.openxmlformats.org/drawingml/2006/table">
            <a:tbl>
              <a:tblPr>
                <a:noFill/>
                <a:tableStyleId>{F9843AC5-02B8-4A6C-918A-C45C93D90B1E}</a:tableStyleId>
              </a:tblPr>
              <a:tblGrid>
                <a:gridCol w="1270100"/>
                <a:gridCol w="1017450"/>
                <a:gridCol w="1072225"/>
              </a:tblGrid>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t/>
                      </a:r>
                      <a:endParaRPr b="1" i="0" sz="1200" u="none" cap="none" strike="noStrike">
                        <a:solidFill>
                          <a:schemeClr val="lt1"/>
                        </a:solidFill>
                        <a:latin typeface="Calibri"/>
                        <a:ea typeface="Calibri"/>
                        <a:cs typeface="Calibri"/>
                        <a:sym typeface="Calibri"/>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Ola</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111)</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189C3"/>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Placebo</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115)</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84D37"/>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Events, n (%)</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43 (38.7)</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73 (63.5)</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Median rPFS, mo</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NR</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13.9</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gridSpan="2">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HR: 0.5 (95% CI: 0.34-0.73)</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hMerge="1"/>
              </a:tr>
            </a:tbl>
          </a:graphicData>
        </a:graphic>
      </p:graphicFrame>
      <p:graphicFrame>
        <p:nvGraphicFramePr>
          <p:cNvPr id="936" name="Google Shape;936;g28c1b0f9feb_0_334"/>
          <p:cNvGraphicFramePr/>
          <p:nvPr/>
        </p:nvGraphicFramePr>
        <p:xfrm>
          <a:off x="5840359" y="1282372"/>
          <a:ext cx="3000000" cy="3000000"/>
        </p:xfrm>
        <a:graphic>
          <a:graphicData uri="http://schemas.openxmlformats.org/drawingml/2006/table">
            <a:tbl>
              <a:tblPr>
                <a:noFill/>
                <a:tableStyleId>{F9843AC5-02B8-4A6C-918A-C45C93D90B1E}</a:tableStyleId>
              </a:tblPr>
              <a:tblGrid>
                <a:gridCol w="1270100"/>
                <a:gridCol w="847200"/>
                <a:gridCol w="1072225"/>
              </a:tblGrid>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t/>
                      </a:r>
                      <a:endParaRPr b="1" i="0" sz="1200" u="none" cap="none" strike="noStrike">
                        <a:solidFill>
                          <a:schemeClr val="lt1"/>
                        </a:solidFill>
                        <a:latin typeface="Calibri"/>
                        <a:ea typeface="Calibri"/>
                        <a:cs typeface="Calibri"/>
                        <a:sym typeface="Calibri"/>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Ola</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279)</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189C3"/>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Placebo</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273)</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84D37"/>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Events, n (%)</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119 (42.7)</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149 (54.6)</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Median rPFS, mo</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24.1</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19.0</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gridSpan="3">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HR: 0.76 (95% CI: 0.60-0.97)</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hMerge="1"/>
                <a:tc hMerge="1"/>
              </a:tr>
            </a:tbl>
          </a:graphicData>
        </a:graphic>
      </p:graphicFrame>
      <p:sp>
        <p:nvSpPr>
          <p:cNvPr id="937" name="Google Shape;937;g28c1b0f9feb_0_334"/>
          <p:cNvSpPr/>
          <p:nvPr/>
        </p:nvSpPr>
        <p:spPr>
          <a:xfrm>
            <a:off x="602588" y="3656167"/>
            <a:ext cx="2163000" cy="6963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938" name="Google Shape;938;g28c1b0f9feb_0_334"/>
          <p:cNvSpPr/>
          <p:nvPr/>
        </p:nvSpPr>
        <p:spPr>
          <a:xfrm>
            <a:off x="5085347" y="3687264"/>
            <a:ext cx="2163000" cy="696300"/>
          </a:xfrm>
          <a:prstGeom prst="rect">
            <a:avLst/>
          </a:prstGeom>
          <a:solidFill>
            <a:schemeClr val="lt1"/>
          </a:solid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939" name="Google Shape;939;g28c1b0f9feb_0_334"/>
          <p:cNvSpPr txBox="1"/>
          <p:nvPr/>
        </p:nvSpPr>
        <p:spPr>
          <a:xfrm>
            <a:off x="2547473" y="2618325"/>
            <a:ext cx="1794000" cy="300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6189C3"/>
                </a:solidFill>
                <a:latin typeface="Calibri"/>
                <a:ea typeface="Calibri"/>
                <a:cs typeface="Calibri"/>
                <a:sym typeface="Calibri"/>
              </a:rPr>
              <a:t>Abiraterone + Olaparib</a:t>
            </a:r>
            <a:endParaRPr/>
          </a:p>
        </p:txBody>
      </p:sp>
      <p:sp>
        <p:nvSpPr>
          <p:cNvPr id="940" name="Google Shape;940;g28c1b0f9feb_0_334"/>
          <p:cNvSpPr txBox="1"/>
          <p:nvPr/>
        </p:nvSpPr>
        <p:spPr>
          <a:xfrm>
            <a:off x="2555535" y="3976154"/>
            <a:ext cx="1744200" cy="300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C84D37"/>
                </a:solidFill>
                <a:latin typeface="Calibri"/>
                <a:ea typeface="Calibri"/>
                <a:cs typeface="Calibri"/>
                <a:sym typeface="Calibri"/>
              </a:rPr>
              <a:t>Abiraterone + Placebo</a:t>
            </a:r>
            <a:endParaRPr/>
          </a:p>
        </p:txBody>
      </p:sp>
      <p:sp>
        <p:nvSpPr>
          <p:cNvPr id="941" name="Google Shape;941;g28c1b0f9feb_0_334"/>
          <p:cNvSpPr txBox="1"/>
          <p:nvPr/>
        </p:nvSpPr>
        <p:spPr>
          <a:xfrm>
            <a:off x="7249899" y="2768310"/>
            <a:ext cx="1794000" cy="300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6189C3"/>
                </a:solidFill>
                <a:latin typeface="Calibri"/>
                <a:ea typeface="Calibri"/>
                <a:cs typeface="Calibri"/>
                <a:sym typeface="Calibri"/>
              </a:rPr>
              <a:t>Abiraterone + Olaparib</a:t>
            </a:r>
            <a:endParaRPr/>
          </a:p>
        </p:txBody>
      </p:sp>
      <p:sp>
        <p:nvSpPr>
          <p:cNvPr id="942" name="Google Shape;942;g28c1b0f9feb_0_334"/>
          <p:cNvSpPr txBox="1"/>
          <p:nvPr/>
        </p:nvSpPr>
        <p:spPr>
          <a:xfrm>
            <a:off x="7254598" y="3823657"/>
            <a:ext cx="1744200" cy="300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350">
                <a:solidFill>
                  <a:srgbClr val="C84D37"/>
                </a:solidFill>
                <a:latin typeface="Calibri"/>
                <a:ea typeface="Calibri"/>
                <a:cs typeface="Calibri"/>
                <a:sym typeface="Calibri"/>
              </a:rPr>
              <a:t>Abiraterone + Placebo</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g28c1b0f9feb_0_532"/>
          <p:cNvSpPr/>
          <p:nvPr/>
        </p:nvSpPr>
        <p:spPr>
          <a:xfrm>
            <a:off x="5200727" y="3264669"/>
            <a:ext cx="2629595" cy="1076537"/>
          </a:xfrm>
          <a:custGeom>
            <a:rect b="b" l="l" r="r" t="t"/>
            <a:pathLst>
              <a:path extrusionOk="0" h="1435383" w="3506126">
                <a:moveTo>
                  <a:pt x="0" y="0"/>
                </a:moveTo>
                <a:lnTo>
                  <a:pt x="3506126" y="0"/>
                </a:lnTo>
                <a:lnTo>
                  <a:pt x="3506126" y="1435383"/>
                </a:lnTo>
              </a:path>
            </a:pathLst>
          </a:custGeom>
          <a:noFill/>
          <a:ln cap="flat" cmpd="sng" w="28575">
            <a:solidFill>
              <a:srgbClr val="B3B3B3"/>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49" name="Google Shape;949;g28c1b0f9feb_0_532"/>
          <p:cNvSpPr/>
          <p:nvPr/>
        </p:nvSpPr>
        <p:spPr>
          <a:xfrm>
            <a:off x="7830321" y="3264669"/>
            <a:ext cx="227898" cy="1076537"/>
          </a:xfrm>
          <a:custGeom>
            <a:rect b="b" l="l" r="r" t="t"/>
            <a:pathLst>
              <a:path extrusionOk="0" h="1435383" w="3506126">
                <a:moveTo>
                  <a:pt x="0" y="0"/>
                </a:moveTo>
                <a:lnTo>
                  <a:pt x="3506126" y="0"/>
                </a:lnTo>
                <a:lnTo>
                  <a:pt x="3506126" y="1435383"/>
                </a:lnTo>
              </a:path>
            </a:pathLst>
          </a:custGeom>
          <a:noFill/>
          <a:ln cap="flat" cmpd="sng" w="28575">
            <a:solidFill>
              <a:srgbClr val="B3B3B3"/>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50" name="Google Shape;950;g28c1b0f9feb_0_532"/>
          <p:cNvSpPr txBox="1"/>
          <p:nvPr>
            <p:ph type="title"/>
          </p:nvPr>
        </p:nvSpPr>
        <p:spPr>
          <a:xfrm>
            <a:off x="0" y="127464"/>
            <a:ext cx="9144000" cy="1006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PROpel: OS by HRR Status</a:t>
            </a:r>
            <a:endParaRPr/>
          </a:p>
        </p:txBody>
      </p:sp>
      <p:sp>
        <p:nvSpPr>
          <p:cNvPr id="951" name="Google Shape;951;g28c1b0f9feb_0_532"/>
          <p:cNvSpPr txBox="1"/>
          <p:nvPr/>
        </p:nvSpPr>
        <p:spPr>
          <a:xfrm>
            <a:off x="309563" y="4767661"/>
            <a:ext cx="5889900" cy="2307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US" sz="900">
                <a:solidFill>
                  <a:srgbClr val="455560"/>
                </a:solidFill>
                <a:latin typeface="Calibri"/>
                <a:ea typeface="Calibri"/>
                <a:cs typeface="Calibri"/>
                <a:sym typeface="Calibri"/>
              </a:rPr>
              <a:t>Clarke. ASCO GU 2023. Abstr LBA16. </a:t>
            </a:r>
            <a:endParaRPr b="0" sz="900">
              <a:solidFill>
                <a:srgbClr val="455560"/>
              </a:solidFill>
              <a:latin typeface="Calibri"/>
              <a:ea typeface="Calibri"/>
              <a:cs typeface="Calibri"/>
              <a:sym typeface="Calibri"/>
            </a:endParaRPr>
          </a:p>
        </p:txBody>
      </p:sp>
      <p:sp>
        <p:nvSpPr>
          <p:cNvPr id="952" name="Google Shape;952;g28c1b0f9feb_0_532"/>
          <p:cNvSpPr txBox="1"/>
          <p:nvPr/>
        </p:nvSpPr>
        <p:spPr>
          <a:xfrm>
            <a:off x="989905" y="810988"/>
            <a:ext cx="3073800" cy="50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HRR Mutated </a:t>
            </a:r>
            <a:br>
              <a:rPr b="1" lang="en-US" sz="1350">
                <a:solidFill>
                  <a:srgbClr val="000000"/>
                </a:solidFill>
                <a:latin typeface="Calibri"/>
                <a:ea typeface="Calibri"/>
                <a:cs typeface="Calibri"/>
                <a:sym typeface="Calibri"/>
              </a:rPr>
            </a:br>
            <a:r>
              <a:rPr b="1" lang="en-US" sz="1350">
                <a:solidFill>
                  <a:srgbClr val="000000"/>
                </a:solidFill>
                <a:latin typeface="Calibri"/>
                <a:ea typeface="Calibri"/>
                <a:cs typeface="Calibri"/>
                <a:sym typeface="Calibri"/>
              </a:rPr>
              <a:t>(28.4% of ITT population)</a:t>
            </a:r>
            <a:endParaRPr/>
          </a:p>
        </p:txBody>
      </p:sp>
      <p:sp>
        <p:nvSpPr>
          <p:cNvPr id="953" name="Google Shape;953;g28c1b0f9feb_0_532"/>
          <p:cNvSpPr txBox="1"/>
          <p:nvPr/>
        </p:nvSpPr>
        <p:spPr>
          <a:xfrm>
            <a:off x="4988219" y="810988"/>
            <a:ext cx="3393900" cy="507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350">
                <a:solidFill>
                  <a:srgbClr val="000000"/>
                </a:solidFill>
                <a:latin typeface="Calibri"/>
                <a:ea typeface="Calibri"/>
                <a:cs typeface="Calibri"/>
                <a:sym typeface="Calibri"/>
              </a:rPr>
              <a:t>Not HRR Mutated </a:t>
            </a:r>
            <a:br>
              <a:rPr b="1" lang="en-US" sz="1350">
                <a:solidFill>
                  <a:srgbClr val="000000"/>
                </a:solidFill>
                <a:latin typeface="Calibri"/>
                <a:ea typeface="Calibri"/>
                <a:cs typeface="Calibri"/>
                <a:sym typeface="Calibri"/>
              </a:rPr>
            </a:br>
            <a:r>
              <a:rPr b="1" lang="en-US" sz="1350">
                <a:solidFill>
                  <a:srgbClr val="000000"/>
                </a:solidFill>
                <a:latin typeface="Calibri"/>
                <a:ea typeface="Calibri"/>
                <a:cs typeface="Calibri"/>
                <a:sym typeface="Calibri"/>
              </a:rPr>
              <a:t>(69.3% of ITT population)</a:t>
            </a:r>
            <a:endParaRPr/>
          </a:p>
        </p:txBody>
      </p:sp>
      <p:graphicFrame>
        <p:nvGraphicFramePr>
          <p:cNvPr id="954" name="Google Shape;954;g28c1b0f9feb_0_532"/>
          <p:cNvGraphicFramePr/>
          <p:nvPr/>
        </p:nvGraphicFramePr>
        <p:xfrm>
          <a:off x="1414188" y="1313657"/>
          <a:ext cx="3000000" cy="3000000"/>
        </p:xfrm>
        <a:graphic>
          <a:graphicData uri="http://schemas.openxmlformats.org/drawingml/2006/table">
            <a:tbl>
              <a:tblPr>
                <a:noFill/>
                <a:tableStyleId>{F9843AC5-02B8-4A6C-918A-C45C93D90B1E}</a:tableStyleId>
              </a:tblPr>
              <a:tblGrid>
                <a:gridCol w="1171050"/>
                <a:gridCol w="1094850"/>
                <a:gridCol w="1072225"/>
              </a:tblGrid>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t/>
                      </a:r>
                      <a:endParaRPr b="1" i="0" sz="1200" u="none" cap="none" strike="noStrike">
                        <a:solidFill>
                          <a:schemeClr val="lt1"/>
                        </a:solidFill>
                        <a:latin typeface="Calibri"/>
                        <a:ea typeface="Calibri"/>
                        <a:cs typeface="Calibri"/>
                        <a:sym typeface="Calibri"/>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Ola</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111)</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Placebo</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115)</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Median OS, mo</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NR</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28.5</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gridSpan="2">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HR: 0.66 (95% CI: 0.45-0.95)</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hMerge="1"/>
              </a:tr>
            </a:tbl>
          </a:graphicData>
        </a:graphic>
      </p:graphicFrame>
      <p:graphicFrame>
        <p:nvGraphicFramePr>
          <p:cNvPr id="955" name="Google Shape;955;g28c1b0f9feb_0_532"/>
          <p:cNvGraphicFramePr/>
          <p:nvPr/>
        </p:nvGraphicFramePr>
        <p:xfrm>
          <a:off x="5649340" y="1313657"/>
          <a:ext cx="3000000" cy="3000000"/>
        </p:xfrm>
        <a:graphic>
          <a:graphicData uri="http://schemas.openxmlformats.org/drawingml/2006/table">
            <a:tbl>
              <a:tblPr>
                <a:noFill/>
                <a:tableStyleId>{F9843AC5-02B8-4A6C-918A-C45C93D90B1E}</a:tableStyleId>
              </a:tblPr>
              <a:tblGrid>
                <a:gridCol w="1171050"/>
                <a:gridCol w="790050"/>
                <a:gridCol w="1072225"/>
              </a:tblGrid>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t/>
                      </a:r>
                      <a:endParaRPr b="1" i="0" sz="1200" u="none" cap="none" strike="noStrike">
                        <a:solidFill>
                          <a:schemeClr val="lt1"/>
                        </a:solidFill>
                        <a:latin typeface="Calibri"/>
                        <a:ea typeface="Calibri"/>
                        <a:cs typeface="Calibri"/>
                        <a:sym typeface="Calibri"/>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Ola</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279)</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Abi + Placebo</a:t>
                      </a:r>
                      <a:endParaRPr/>
                    </a:p>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 = 273)</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solidFill>
                  </a:tcPr>
                </a:tc>
              </a:tr>
              <a:tr h="251475">
                <a:tc>
                  <a:txBody>
                    <a:bodyPr/>
                    <a:lstStyle/>
                    <a:p>
                      <a:pPr indent="0" lvl="0" marL="0" marR="0" rtl="0" algn="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Median OS, mo</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42.1</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38.9</a:t>
                      </a:r>
                      <a:endParaRPr/>
                    </a:p>
                  </a:txBody>
                  <a:tcPr marT="34300" marB="34300" marR="91400" marL="9140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gridSpan="3">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HR: 0.89 (95% CI: 0.70-1.14)</a:t>
                      </a:r>
                      <a:endParaRPr/>
                    </a:p>
                  </a:txBody>
                  <a:tcPr marT="34300" marB="34300" marR="91400" marL="914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hMerge="1"/>
                <a:tc hMerge="1"/>
              </a:tr>
            </a:tbl>
          </a:graphicData>
        </a:graphic>
      </p:graphicFrame>
      <p:grpSp>
        <p:nvGrpSpPr>
          <p:cNvPr id="956" name="Google Shape;956;g28c1b0f9feb_0_532"/>
          <p:cNvGrpSpPr/>
          <p:nvPr/>
        </p:nvGrpSpPr>
        <p:grpSpPr>
          <a:xfrm>
            <a:off x="4679376" y="2094089"/>
            <a:ext cx="3726350" cy="2656191"/>
            <a:chOff x="6353181" y="2788943"/>
            <a:chExt cx="4968467" cy="3541588"/>
          </a:xfrm>
        </p:grpSpPr>
        <p:sp>
          <p:nvSpPr>
            <p:cNvPr id="957" name="Google Shape;957;g28c1b0f9feb_0_532"/>
            <p:cNvSpPr txBox="1"/>
            <p:nvPr/>
          </p:nvSpPr>
          <p:spPr>
            <a:xfrm rot="-5400000">
              <a:off x="5365881" y="4221218"/>
              <a:ext cx="231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rgbClr val="000000"/>
                  </a:solidFill>
                  <a:latin typeface="Calibri"/>
                  <a:ea typeface="Calibri"/>
                  <a:cs typeface="Calibri"/>
                  <a:sym typeface="Calibri"/>
                </a:rPr>
                <a:t>Probability</a:t>
              </a:r>
              <a:endParaRPr/>
            </a:p>
          </p:txBody>
        </p:sp>
        <p:grpSp>
          <p:nvGrpSpPr>
            <p:cNvPr id="958" name="Google Shape;958;g28c1b0f9feb_0_532"/>
            <p:cNvGrpSpPr/>
            <p:nvPr/>
          </p:nvGrpSpPr>
          <p:grpSpPr>
            <a:xfrm>
              <a:off x="6567209" y="2788943"/>
              <a:ext cx="474901" cy="3198773"/>
              <a:chOff x="2478338" y="1536947"/>
              <a:chExt cx="474901" cy="3739505"/>
            </a:xfrm>
          </p:grpSpPr>
          <p:sp>
            <p:nvSpPr>
              <p:cNvPr id="959" name="Google Shape;959;g28c1b0f9feb_0_532"/>
              <p:cNvSpPr txBox="1"/>
              <p:nvPr/>
            </p:nvSpPr>
            <p:spPr>
              <a:xfrm>
                <a:off x="2478338" y="153694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960" name="Google Shape;960;g28c1b0f9feb_0_532"/>
              <p:cNvSpPr txBox="1"/>
              <p:nvPr/>
            </p:nvSpPr>
            <p:spPr>
              <a:xfrm>
                <a:off x="2478339" y="2212272"/>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961" name="Google Shape;961;g28c1b0f9feb_0_532"/>
              <p:cNvSpPr txBox="1"/>
              <p:nvPr/>
            </p:nvSpPr>
            <p:spPr>
              <a:xfrm>
                <a:off x="2478339" y="2872570"/>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0.6</a:t>
                </a:r>
                <a:endParaRPr/>
              </a:p>
            </p:txBody>
          </p:sp>
          <p:sp>
            <p:nvSpPr>
              <p:cNvPr id="962" name="Google Shape;962;g28c1b0f9feb_0_532"/>
              <p:cNvSpPr txBox="1"/>
              <p:nvPr/>
            </p:nvSpPr>
            <p:spPr>
              <a:xfrm>
                <a:off x="2478339" y="3547894"/>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0.4</a:t>
                </a:r>
                <a:endParaRPr/>
              </a:p>
            </p:txBody>
          </p:sp>
          <p:sp>
            <p:nvSpPr>
              <p:cNvPr id="963" name="Google Shape;963;g28c1b0f9feb_0_532"/>
              <p:cNvSpPr txBox="1"/>
              <p:nvPr/>
            </p:nvSpPr>
            <p:spPr>
              <a:xfrm>
                <a:off x="2478339" y="420542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0.2</a:t>
                </a:r>
                <a:endParaRPr/>
              </a:p>
            </p:txBody>
          </p:sp>
          <p:sp>
            <p:nvSpPr>
              <p:cNvPr id="964" name="Google Shape;964;g28c1b0f9feb_0_532"/>
              <p:cNvSpPr txBox="1"/>
              <p:nvPr/>
            </p:nvSpPr>
            <p:spPr>
              <a:xfrm>
                <a:off x="2615128" y="4880752"/>
                <a:ext cx="3381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a:t>
                </a:r>
                <a:endParaRPr/>
              </a:p>
            </p:txBody>
          </p:sp>
        </p:grpSp>
        <p:sp>
          <p:nvSpPr>
            <p:cNvPr id="965" name="Google Shape;965;g28c1b0f9feb_0_532"/>
            <p:cNvSpPr txBox="1"/>
            <p:nvPr/>
          </p:nvSpPr>
          <p:spPr>
            <a:xfrm>
              <a:off x="9041262" y="5991831"/>
              <a:ext cx="498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50">
                  <a:solidFill>
                    <a:srgbClr val="000000"/>
                  </a:solidFill>
                  <a:latin typeface="Calibri"/>
                  <a:ea typeface="Calibri"/>
                  <a:cs typeface="Calibri"/>
                  <a:sym typeface="Calibri"/>
                </a:rPr>
                <a:t>Mo</a:t>
              </a:r>
              <a:endParaRPr/>
            </a:p>
          </p:txBody>
        </p:sp>
        <p:grpSp>
          <p:nvGrpSpPr>
            <p:cNvPr id="966" name="Google Shape;966;g28c1b0f9feb_0_532"/>
            <p:cNvGrpSpPr/>
            <p:nvPr/>
          </p:nvGrpSpPr>
          <p:grpSpPr>
            <a:xfrm>
              <a:off x="6946525" y="2932052"/>
              <a:ext cx="4375123" cy="2933305"/>
              <a:chOff x="1120140" y="2932051"/>
              <a:chExt cx="4375123" cy="2933305"/>
            </a:xfrm>
          </p:grpSpPr>
          <p:sp>
            <p:nvSpPr>
              <p:cNvPr id="967" name="Google Shape;967;g28c1b0f9feb_0_532"/>
              <p:cNvSpPr/>
              <p:nvPr/>
            </p:nvSpPr>
            <p:spPr>
              <a:xfrm>
                <a:off x="1221882" y="2932051"/>
                <a:ext cx="4273381" cy="2850041"/>
              </a:xfrm>
              <a:custGeom>
                <a:rect b="b" l="l" r="r" t="t"/>
                <a:pathLst>
                  <a:path extrusionOk="0" h="2850041" w="4349497">
                    <a:moveTo>
                      <a:pt x="0" y="0"/>
                    </a:moveTo>
                    <a:lnTo>
                      <a:pt x="0" y="2850042"/>
                    </a:lnTo>
                    <a:lnTo>
                      <a:pt x="4349498" y="2850042"/>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968" name="Google Shape;968;g28c1b0f9feb_0_532"/>
              <p:cNvGrpSpPr/>
              <p:nvPr/>
            </p:nvGrpSpPr>
            <p:grpSpPr>
              <a:xfrm>
                <a:off x="1120140" y="2937493"/>
                <a:ext cx="101742" cy="2862558"/>
                <a:chOff x="1120140" y="2937493"/>
                <a:chExt cx="101742" cy="2862558"/>
              </a:xfrm>
            </p:grpSpPr>
            <p:sp>
              <p:nvSpPr>
                <p:cNvPr id="969" name="Google Shape;969;g28c1b0f9feb_0_532"/>
                <p:cNvSpPr/>
                <p:nvPr/>
              </p:nvSpPr>
              <p:spPr>
                <a:xfrm>
                  <a:off x="1120140" y="2937493"/>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0" name="Google Shape;970;g28c1b0f9feb_0_532"/>
                <p:cNvSpPr/>
                <p:nvPr/>
              </p:nvSpPr>
              <p:spPr>
                <a:xfrm>
                  <a:off x="1120140" y="3507828"/>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1" name="Google Shape;971;g28c1b0f9feb_0_532"/>
                <p:cNvSpPr/>
                <p:nvPr/>
              </p:nvSpPr>
              <p:spPr>
                <a:xfrm>
                  <a:off x="1120140" y="407816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2" name="Google Shape;972;g28c1b0f9feb_0_532"/>
                <p:cNvSpPr/>
                <p:nvPr/>
              </p:nvSpPr>
              <p:spPr>
                <a:xfrm>
                  <a:off x="1120140" y="464849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3" name="Google Shape;973;g28c1b0f9feb_0_532"/>
                <p:cNvSpPr/>
                <p:nvPr/>
              </p:nvSpPr>
              <p:spPr>
                <a:xfrm>
                  <a:off x="1120140" y="521883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4" name="Google Shape;974;g28c1b0f9feb_0_532"/>
                <p:cNvSpPr/>
                <p:nvPr/>
              </p:nvSpPr>
              <p:spPr>
                <a:xfrm>
                  <a:off x="1120140" y="578916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75" name="Google Shape;975;g28c1b0f9feb_0_532"/>
              <p:cNvGrpSpPr/>
              <p:nvPr/>
            </p:nvGrpSpPr>
            <p:grpSpPr>
              <a:xfrm>
                <a:off x="1220738" y="5789167"/>
                <a:ext cx="3967325" cy="76189"/>
                <a:chOff x="1220738" y="5789167"/>
                <a:chExt cx="3967325" cy="76189"/>
              </a:xfrm>
            </p:grpSpPr>
            <p:grpSp>
              <p:nvGrpSpPr>
                <p:cNvPr id="976" name="Google Shape;976;g28c1b0f9feb_0_532"/>
                <p:cNvGrpSpPr/>
                <p:nvPr/>
              </p:nvGrpSpPr>
              <p:grpSpPr>
                <a:xfrm>
                  <a:off x="1220738" y="5789167"/>
                  <a:ext cx="722499" cy="76189"/>
                  <a:chOff x="1220738" y="5789167"/>
                  <a:chExt cx="722499" cy="76189"/>
                </a:xfrm>
              </p:grpSpPr>
              <p:sp>
                <p:nvSpPr>
                  <p:cNvPr id="977" name="Google Shape;977;g28c1b0f9feb_0_532"/>
                  <p:cNvSpPr/>
                  <p:nvPr/>
                </p:nvSpPr>
                <p:spPr>
                  <a:xfrm>
                    <a:off x="193052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8" name="Google Shape;978;g28c1b0f9feb_0_532"/>
                  <p:cNvSpPr/>
                  <p:nvPr/>
                </p:nvSpPr>
                <p:spPr>
                  <a:xfrm>
                    <a:off x="157569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79" name="Google Shape;979;g28c1b0f9feb_0_532"/>
                  <p:cNvSpPr/>
                  <p:nvPr/>
                </p:nvSpPr>
                <p:spPr>
                  <a:xfrm>
                    <a:off x="1220738"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80" name="Google Shape;980;g28c1b0f9feb_0_532"/>
                <p:cNvGrpSpPr/>
                <p:nvPr/>
              </p:nvGrpSpPr>
              <p:grpSpPr>
                <a:xfrm>
                  <a:off x="2287509" y="5789167"/>
                  <a:ext cx="739668" cy="76189"/>
                  <a:chOff x="2287509" y="5789167"/>
                  <a:chExt cx="739668" cy="76189"/>
                </a:xfrm>
              </p:grpSpPr>
              <p:sp>
                <p:nvSpPr>
                  <p:cNvPr id="981" name="Google Shape;981;g28c1b0f9feb_0_532"/>
                  <p:cNvSpPr/>
                  <p:nvPr/>
                </p:nvSpPr>
                <p:spPr>
                  <a:xfrm>
                    <a:off x="301446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82" name="Google Shape;982;g28c1b0f9feb_0_532"/>
                  <p:cNvSpPr/>
                  <p:nvPr/>
                </p:nvSpPr>
                <p:spPr>
                  <a:xfrm>
                    <a:off x="265098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83" name="Google Shape;983;g28c1b0f9feb_0_532"/>
                  <p:cNvSpPr/>
                  <p:nvPr/>
                </p:nvSpPr>
                <p:spPr>
                  <a:xfrm>
                    <a:off x="2287509"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84" name="Google Shape;984;g28c1b0f9feb_0_532"/>
                <p:cNvGrpSpPr/>
                <p:nvPr/>
              </p:nvGrpSpPr>
              <p:grpSpPr>
                <a:xfrm>
                  <a:off x="3375774" y="5789167"/>
                  <a:ext cx="739795" cy="76189"/>
                  <a:chOff x="3375774" y="5789167"/>
                  <a:chExt cx="739795" cy="76189"/>
                </a:xfrm>
              </p:grpSpPr>
              <p:sp>
                <p:nvSpPr>
                  <p:cNvPr id="985" name="Google Shape;985;g28c1b0f9feb_0_532"/>
                  <p:cNvSpPr/>
                  <p:nvPr/>
                </p:nvSpPr>
                <p:spPr>
                  <a:xfrm>
                    <a:off x="410285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86" name="Google Shape;986;g28c1b0f9feb_0_532"/>
                  <p:cNvSpPr/>
                  <p:nvPr/>
                </p:nvSpPr>
                <p:spPr>
                  <a:xfrm>
                    <a:off x="373937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87" name="Google Shape;987;g28c1b0f9feb_0_532"/>
                  <p:cNvSpPr/>
                  <p:nvPr/>
                </p:nvSpPr>
                <p:spPr>
                  <a:xfrm>
                    <a:off x="337577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988" name="Google Shape;988;g28c1b0f9feb_0_532"/>
                <p:cNvGrpSpPr/>
                <p:nvPr/>
              </p:nvGrpSpPr>
              <p:grpSpPr>
                <a:xfrm>
                  <a:off x="4471415" y="5789167"/>
                  <a:ext cx="716648" cy="76189"/>
                  <a:chOff x="4471415" y="5789167"/>
                  <a:chExt cx="716648" cy="76189"/>
                </a:xfrm>
              </p:grpSpPr>
              <p:sp>
                <p:nvSpPr>
                  <p:cNvPr id="989" name="Google Shape;989;g28c1b0f9feb_0_532"/>
                  <p:cNvSpPr/>
                  <p:nvPr/>
                </p:nvSpPr>
                <p:spPr>
                  <a:xfrm>
                    <a:off x="517534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90" name="Google Shape;990;g28c1b0f9feb_0_532"/>
                  <p:cNvSpPr/>
                  <p:nvPr/>
                </p:nvSpPr>
                <p:spPr>
                  <a:xfrm>
                    <a:off x="4823317"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991" name="Google Shape;991;g28c1b0f9feb_0_532"/>
                  <p:cNvSpPr/>
                  <p:nvPr/>
                </p:nvSpPr>
                <p:spPr>
                  <a:xfrm>
                    <a:off x="447141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grpSp>
        <p:grpSp>
          <p:nvGrpSpPr>
            <p:cNvPr id="992" name="Google Shape;992;g28c1b0f9feb_0_532"/>
            <p:cNvGrpSpPr/>
            <p:nvPr/>
          </p:nvGrpSpPr>
          <p:grpSpPr>
            <a:xfrm>
              <a:off x="6871435" y="5804716"/>
              <a:ext cx="4356055" cy="338700"/>
              <a:chOff x="2707828" y="5064788"/>
              <a:chExt cx="7636842" cy="338700"/>
            </a:xfrm>
          </p:grpSpPr>
          <p:grpSp>
            <p:nvGrpSpPr>
              <p:cNvPr id="993" name="Google Shape;993;g28c1b0f9feb_0_532"/>
              <p:cNvGrpSpPr/>
              <p:nvPr/>
            </p:nvGrpSpPr>
            <p:grpSpPr>
              <a:xfrm>
                <a:off x="2707828" y="5064788"/>
                <a:ext cx="2565461" cy="338700"/>
                <a:chOff x="2707828" y="5064788"/>
                <a:chExt cx="2565461" cy="338700"/>
              </a:xfrm>
            </p:grpSpPr>
            <p:sp>
              <p:nvSpPr>
                <p:cNvPr id="994" name="Google Shape;994;g28c1b0f9feb_0_532"/>
                <p:cNvSpPr txBox="1"/>
                <p:nvPr/>
              </p:nvSpPr>
              <p:spPr>
                <a:xfrm>
                  <a:off x="2707828"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sp>
              <p:nvSpPr>
                <p:cNvPr id="995" name="Google Shape;995;g28c1b0f9feb_0_532"/>
                <p:cNvSpPr txBox="1"/>
                <p:nvPr/>
              </p:nvSpPr>
              <p:spPr>
                <a:xfrm>
                  <a:off x="3339343"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a:t>
                  </a:r>
                  <a:endParaRPr/>
                </a:p>
              </p:txBody>
            </p:sp>
            <p:sp>
              <p:nvSpPr>
                <p:cNvPr id="996" name="Google Shape;996;g28c1b0f9feb_0_532"/>
                <p:cNvSpPr txBox="1"/>
                <p:nvPr/>
              </p:nvSpPr>
              <p:spPr>
                <a:xfrm>
                  <a:off x="3968435" y="5064788"/>
                  <a:ext cx="5928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a:t>
                  </a:r>
                  <a:endParaRPr/>
                </a:p>
              </p:txBody>
            </p:sp>
            <p:sp>
              <p:nvSpPr>
                <p:cNvPr id="997" name="Google Shape;997;g28c1b0f9feb_0_532"/>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12</a:t>
                  </a:r>
                  <a:endParaRPr/>
                </a:p>
              </p:txBody>
            </p:sp>
          </p:grpSp>
          <p:grpSp>
            <p:nvGrpSpPr>
              <p:cNvPr id="998" name="Google Shape;998;g28c1b0f9feb_0_532"/>
              <p:cNvGrpSpPr/>
              <p:nvPr/>
            </p:nvGrpSpPr>
            <p:grpSpPr>
              <a:xfrm>
                <a:off x="5168534" y="5064788"/>
                <a:ext cx="2646023" cy="338700"/>
                <a:chOff x="2627266" y="5064788"/>
                <a:chExt cx="2646023" cy="338700"/>
              </a:xfrm>
            </p:grpSpPr>
            <p:sp>
              <p:nvSpPr>
                <p:cNvPr id="999" name="Google Shape;999;g28c1b0f9feb_0_532"/>
                <p:cNvSpPr txBox="1"/>
                <p:nvPr/>
              </p:nvSpPr>
              <p:spPr>
                <a:xfrm>
                  <a:off x="2627266"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16</a:t>
                  </a:r>
                  <a:endParaRPr/>
                </a:p>
              </p:txBody>
            </p:sp>
            <p:sp>
              <p:nvSpPr>
                <p:cNvPr id="1000" name="Google Shape;1000;g28c1b0f9feb_0_532"/>
                <p:cNvSpPr txBox="1"/>
                <p:nvPr/>
              </p:nvSpPr>
              <p:spPr>
                <a:xfrm>
                  <a:off x="3258782"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1001" name="Google Shape;1001;g28c1b0f9feb_0_532"/>
                <p:cNvSpPr txBox="1"/>
                <p:nvPr/>
              </p:nvSpPr>
              <p:spPr>
                <a:xfrm>
                  <a:off x="3887871"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24</a:t>
                  </a:r>
                  <a:endParaRPr/>
                </a:p>
              </p:txBody>
            </p:sp>
            <p:sp>
              <p:nvSpPr>
                <p:cNvPr id="1002" name="Google Shape;1002;g28c1b0f9feb_0_532"/>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28</a:t>
                  </a:r>
                  <a:endParaRPr/>
                </a:p>
              </p:txBody>
            </p:sp>
          </p:grpSp>
          <p:grpSp>
            <p:nvGrpSpPr>
              <p:cNvPr id="1003" name="Google Shape;1003;g28c1b0f9feb_0_532"/>
              <p:cNvGrpSpPr/>
              <p:nvPr/>
            </p:nvGrpSpPr>
            <p:grpSpPr>
              <a:xfrm>
                <a:off x="7698647" y="5064788"/>
                <a:ext cx="2646023" cy="338700"/>
                <a:chOff x="2627266" y="5064788"/>
                <a:chExt cx="2646023" cy="338700"/>
              </a:xfrm>
            </p:grpSpPr>
            <p:sp>
              <p:nvSpPr>
                <p:cNvPr id="1004" name="Google Shape;1004;g28c1b0f9feb_0_532"/>
                <p:cNvSpPr txBox="1"/>
                <p:nvPr/>
              </p:nvSpPr>
              <p:spPr>
                <a:xfrm>
                  <a:off x="2627266"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32</a:t>
                  </a:r>
                  <a:endParaRPr/>
                </a:p>
              </p:txBody>
            </p:sp>
            <p:sp>
              <p:nvSpPr>
                <p:cNvPr id="1005" name="Google Shape;1005;g28c1b0f9feb_0_532"/>
                <p:cNvSpPr txBox="1"/>
                <p:nvPr/>
              </p:nvSpPr>
              <p:spPr>
                <a:xfrm>
                  <a:off x="3258782"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36</a:t>
                  </a:r>
                  <a:endParaRPr/>
                </a:p>
              </p:txBody>
            </p:sp>
            <p:sp>
              <p:nvSpPr>
                <p:cNvPr id="1006" name="Google Shape;1006;g28c1b0f9feb_0_532"/>
                <p:cNvSpPr txBox="1"/>
                <p:nvPr/>
              </p:nvSpPr>
              <p:spPr>
                <a:xfrm>
                  <a:off x="3887871"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1007" name="Google Shape;1007;g28c1b0f9feb_0_532"/>
                <p:cNvSpPr txBox="1"/>
                <p:nvPr/>
              </p:nvSpPr>
              <p:spPr>
                <a:xfrm>
                  <a:off x="4519389" y="5064788"/>
                  <a:ext cx="753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44</a:t>
                  </a:r>
                  <a:endParaRPr/>
                </a:p>
              </p:txBody>
            </p:sp>
          </p:grpSp>
        </p:grpSp>
      </p:grpSp>
      <p:grpSp>
        <p:nvGrpSpPr>
          <p:cNvPr id="1008" name="Google Shape;1008;g28c1b0f9feb_0_532"/>
          <p:cNvGrpSpPr/>
          <p:nvPr/>
        </p:nvGrpSpPr>
        <p:grpSpPr>
          <a:xfrm>
            <a:off x="6654175" y="2756827"/>
            <a:ext cx="1663816" cy="567377"/>
            <a:chOff x="8872234" y="3672592"/>
            <a:chExt cx="2218422" cy="756502"/>
          </a:xfrm>
        </p:grpSpPr>
        <p:sp>
          <p:nvSpPr>
            <p:cNvPr id="1009" name="Google Shape;1009;g28c1b0f9feb_0_532"/>
            <p:cNvSpPr/>
            <p:nvPr/>
          </p:nvSpPr>
          <p:spPr>
            <a:xfrm>
              <a:off x="11014159"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0" name="Google Shape;1010;g28c1b0f9feb_0_532"/>
            <p:cNvSpPr/>
            <p:nvPr/>
          </p:nvSpPr>
          <p:spPr>
            <a:xfrm>
              <a:off x="10963161"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1" name="Google Shape;1011;g28c1b0f9feb_0_532"/>
            <p:cNvSpPr/>
            <p:nvPr/>
          </p:nvSpPr>
          <p:spPr>
            <a:xfrm>
              <a:off x="10924912"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2" name="Google Shape;1012;g28c1b0f9feb_0_532"/>
            <p:cNvSpPr/>
            <p:nvPr/>
          </p:nvSpPr>
          <p:spPr>
            <a:xfrm>
              <a:off x="10848415"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3" name="Google Shape;1013;g28c1b0f9feb_0_532"/>
            <p:cNvSpPr/>
            <p:nvPr/>
          </p:nvSpPr>
          <p:spPr>
            <a:xfrm>
              <a:off x="10784667" y="436331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4" name="Google Shape;1014;g28c1b0f9feb_0_532"/>
            <p:cNvSpPr/>
            <p:nvPr/>
          </p:nvSpPr>
          <p:spPr>
            <a:xfrm>
              <a:off x="10669921" y="4286566"/>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5" name="Google Shape;1015;g28c1b0f9feb_0_532"/>
            <p:cNvSpPr/>
            <p:nvPr/>
          </p:nvSpPr>
          <p:spPr>
            <a:xfrm>
              <a:off x="10606173" y="4286566"/>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6" name="Google Shape;1016;g28c1b0f9feb_0_532"/>
            <p:cNvSpPr/>
            <p:nvPr/>
          </p:nvSpPr>
          <p:spPr>
            <a:xfrm>
              <a:off x="10516926" y="4264638"/>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7" name="Google Shape;1017;g28c1b0f9feb_0_532"/>
            <p:cNvSpPr/>
            <p:nvPr/>
          </p:nvSpPr>
          <p:spPr>
            <a:xfrm>
              <a:off x="10440429"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8" name="Google Shape;1018;g28c1b0f9feb_0_532"/>
            <p:cNvSpPr/>
            <p:nvPr/>
          </p:nvSpPr>
          <p:spPr>
            <a:xfrm>
              <a:off x="10287434" y="416596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19" name="Google Shape;1019;g28c1b0f9feb_0_532"/>
            <p:cNvSpPr/>
            <p:nvPr/>
          </p:nvSpPr>
          <p:spPr>
            <a:xfrm>
              <a:off x="10338433" y="416596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0" name="Google Shape;1020;g28c1b0f9feb_0_532"/>
            <p:cNvSpPr/>
            <p:nvPr/>
          </p:nvSpPr>
          <p:spPr>
            <a:xfrm>
              <a:off x="10134440" y="410018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1" name="Google Shape;1021;g28c1b0f9feb_0_532"/>
            <p:cNvSpPr/>
            <p:nvPr/>
          </p:nvSpPr>
          <p:spPr>
            <a:xfrm>
              <a:off x="10096191" y="408921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2" name="Google Shape;1022;g28c1b0f9feb_0_532"/>
            <p:cNvSpPr/>
            <p:nvPr/>
          </p:nvSpPr>
          <p:spPr>
            <a:xfrm>
              <a:off x="9879449" y="4023434"/>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3" name="Google Shape;1023;g28c1b0f9feb_0_532"/>
            <p:cNvSpPr/>
            <p:nvPr/>
          </p:nvSpPr>
          <p:spPr>
            <a:xfrm>
              <a:off x="9815701" y="399054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4" name="Google Shape;1024;g28c1b0f9feb_0_532"/>
            <p:cNvSpPr/>
            <p:nvPr/>
          </p:nvSpPr>
          <p:spPr>
            <a:xfrm>
              <a:off x="10019694" y="4056325"/>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5" name="Google Shape;1025;g28c1b0f9feb_0_532"/>
            <p:cNvSpPr/>
            <p:nvPr/>
          </p:nvSpPr>
          <p:spPr>
            <a:xfrm>
              <a:off x="8872234" y="367259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1026" name="Google Shape;1026;g28c1b0f9feb_0_532"/>
          <p:cNvSpPr/>
          <p:nvPr/>
        </p:nvSpPr>
        <p:spPr>
          <a:xfrm>
            <a:off x="5215070" y="2189448"/>
            <a:ext cx="3173777" cy="1110086"/>
          </a:xfrm>
          <a:custGeom>
            <a:rect b="b" l="l" r="r" t="t"/>
            <a:pathLst>
              <a:path extrusionOk="0" h="1480115" w="4231702">
                <a:moveTo>
                  <a:pt x="4231703" y="1480116"/>
                </a:moveTo>
                <a:lnTo>
                  <a:pt x="3792991" y="1480116"/>
                </a:lnTo>
                <a:lnTo>
                  <a:pt x="3792991" y="1403369"/>
                </a:lnTo>
                <a:lnTo>
                  <a:pt x="3639996" y="1403369"/>
                </a:lnTo>
                <a:lnTo>
                  <a:pt x="3639996" y="1381441"/>
                </a:lnTo>
                <a:lnTo>
                  <a:pt x="3554830" y="1381441"/>
                </a:lnTo>
                <a:lnTo>
                  <a:pt x="3554830" y="1348550"/>
                </a:lnTo>
                <a:lnTo>
                  <a:pt x="3474252" y="1348550"/>
                </a:lnTo>
                <a:lnTo>
                  <a:pt x="3474252" y="1300638"/>
                </a:lnTo>
                <a:lnTo>
                  <a:pt x="3423254" y="1300638"/>
                </a:lnTo>
                <a:lnTo>
                  <a:pt x="3423254" y="1282767"/>
                </a:lnTo>
                <a:lnTo>
                  <a:pt x="3341529" y="1282767"/>
                </a:lnTo>
                <a:lnTo>
                  <a:pt x="3341529" y="1255357"/>
                </a:lnTo>
                <a:lnTo>
                  <a:pt x="3312206" y="1255357"/>
                </a:lnTo>
                <a:lnTo>
                  <a:pt x="3312206" y="1222466"/>
                </a:lnTo>
                <a:lnTo>
                  <a:pt x="3183563" y="1222466"/>
                </a:lnTo>
                <a:lnTo>
                  <a:pt x="3183563" y="1206020"/>
                </a:lnTo>
                <a:lnTo>
                  <a:pt x="3142764" y="1206020"/>
                </a:lnTo>
                <a:lnTo>
                  <a:pt x="3142764" y="1173129"/>
                </a:lnTo>
                <a:lnTo>
                  <a:pt x="3054920" y="1173129"/>
                </a:lnTo>
                <a:lnTo>
                  <a:pt x="3054920" y="1157341"/>
                </a:lnTo>
                <a:lnTo>
                  <a:pt x="2954071" y="1157341"/>
                </a:lnTo>
                <a:lnTo>
                  <a:pt x="2954071" y="1130918"/>
                </a:lnTo>
                <a:lnTo>
                  <a:pt x="2830400" y="1130918"/>
                </a:lnTo>
                <a:lnTo>
                  <a:pt x="2830400" y="1097040"/>
                </a:lnTo>
                <a:lnTo>
                  <a:pt x="2730444" y="1097040"/>
                </a:lnTo>
                <a:lnTo>
                  <a:pt x="2730444" y="1074454"/>
                </a:lnTo>
                <a:lnTo>
                  <a:pt x="2698315" y="1074454"/>
                </a:lnTo>
                <a:lnTo>
                  <a:pt x="2698315" y="1056803"/>
                </a:lnTo>
                <a:lnTo>
                  <a:pt x="2631125" y="1056803"/>
                </a:lnTo>
                <a:lnTo>
                  <a:pt x="2631125" y="1039151"/>
                </a:lnTo>
                <a:lnTo>
                  <a:pt x="2553607" y="1039151"/>
                </a:lnTo>
                <a:lnTo>
                  <a:pt x="2553607" y="1016565"/>
                </a:lnTo>
                <a:lnTo>
                  <a:pt x="2502482" y="1016565"/>
                </a:lnTo>
                <a:lnTo>
                  <a:pt x="2502482" y="985099"/>
                </a:lnTo>
                <a:lnTo>
                  <a:pt x="2312386" y="985099"/>
                </a:lnTo>
                <a:lnTo>
                  <a:pt x="2312386" y="958786"/>
                </a:lnTo>
                <a:lnTo>
                  <a:pt x="2281660" y="958786"/>
                </a:lnTo>
                <a:lnTo>
                  <a:pt x="2281660" y="937407"/>
                </a:lnTo>
                <a:lnTo>
                  <a:pt x="2245196" y="937407"/>
                </a:lnTo>
                <a:lnTo>
                  <a:pt x="2245196" y="923592"/>
                </a:lnTo>
                <a:lnTo>
                  <a:pt x="2220334" y="923592"/>
                </a:lnTo>
                <a:lnTo>
                  <a:pt x="2220334" y="904515"/>
                </a:lnTo>
                <a:lnTo>
                  <a:pt x="2180173" y="904515"/>
                </a:lnTo>
                <a:lnTo>
                  <a:pt x="2180173" y="890810"/>
                </a:lnTo>
                <a:lnTo>
                  <a:pt x="2151614" y="890810"/>
                </a:lnTo>
                <a:lnTo>
                  <a:pt x="2151614" y="865703"/>
                </a:lnTo>
                <a:lnTo>
                  <a:pt x="2122800" y="865703"/>
                </a:lnTo>
                <a:lnTo>
                  <a:pt x="2122800" y="843118"/>
                </a:lnTo>
                <a:lnTo>
                  <a:pt x="2100488" y="843118"/>
                </a:lnTo>
                <a:lnTo>
                  <a:pt x="2100488" y="822286"/>
                </a:lnTo>
                <a:lnTo>
                  <a:pt x="2050765" y="822286"/>
                </a:lnTo>
                <a:lnTo>
                  <a:pt x="2050765" y="809130"/>
                </a:lnTo>
                <a:lnTo>
                  <a:pt x="1963048" y="809130"/>
                </a:lnTo>
                <a:lnTo>
                  <a:pt x="1963048" y="783913"/>
                </a:lnTo>
                <a:lnTo>
                  <a:pt x="1918807" y="783913"/>
                </a:lnTo>
                <a:lnTo>
                  <a:pt x="1918807" y="756504"/>
                </a:lnTo>
                <a:lnTo>
                  <a:pt x="1823186" y="756504"/>
                </a:lnTo>
                <a:lnTo>
                  <a:pt x="1823186" y="717363"/>
                </a:lnTo>
                <a:lnTo>
                  <a:pt x="1800874" y="717363"/>
                </a:lnTo>
                <a:lnTo>
                  <a:pt x="1800874" y="694777"/>
                </a:lnTo>
                <a:lnTo>
                  <a:pt x="1733556" y="694777"/>
                </a:lnTo>
                <a:lnTo>
                  <a:pt x="1733556" y="663311"/>
                </a:lnTo>
                <a:lnTo>
                  <a:pt x="1695690" y="663311"/>
                </a:lnTo>
                <a:lnTo>
                  <a:pt x="1695690" y="636998"/>
                </a:lnTo>
                <a:lnTo>
                  <a:pt x="1679498" y="636998"/>
                </a:lnTo>
                <a:lnTo>
                  <a:pt x="1679498" y="619456"/>
                </a:lnTo>
                <a:lnTo>
                  <a:pt x="1552258" y="619456"/>
                </a:lnTo>
                <a:lnTo>
                  <a:pt x="1552258" y="597528"/>
                </a:lnTo>
                <a:lnTo>
                  <a:pt x="1511332" y="597528"/>
                </a:lnTo>
                <a:lnTo>
                  <a:pt x="1511332" y="577903"/>
                </a:lnTo>
                <a:lnTo>
                  <a:pt x="1439807" y="577903"/>
                </a:lnTo>
                <a:lnTo>
                  <a:pt x="1439807" y="552686"/>
                </a:lnTo>
                <a:lnTo>
                  <a:pt x="1401813" y="552686"/>
                </a:lnTo>
                <a:lnTo>
                  <a:pt x="1401813" y="531745"/>
                </a:lnTo>
                <a:lnTo>
                  <a:pt x="1349157" y="531745"/>
                </a:lnTo>
                <a:lnTo>
                  <a:pt x="1349157" y="498634"/>
                </a:lnTo>
                <a:lnTo>
                  <a:pt x="1325953" y="498634"/>
                </a:lnTo>
                <a:lnTo>
                  <a:pt x="1325953" y="472321"/>
                </a:lnTo>
                <a:lnTo>
                  <a:pt x="1280437" y="472321"/>
                </a:lnTo>
                <a:lnTo>
                  <a:pt x="1280437" y="447105"/>
                </a:lnTo>
                <a:lnTo>
                  <a:pt x="1252643" y="447105"/>
                </a:lnTo>
                <a:lnTo>
                  <a:pt x="1252643" y="422107"/>
                </a:lnTo>
                <a:lnTo>
                  <a:pt x="1204450" y="422107"/>
                </a:lnTo>
                <a:lnTo>
                  <a:pt x="1204450" y="389216"/>
                </a:lnTo>
                <a:lnTo>
                  <a:pt x="1157659" y="389216"/>
                </a:lnTo>
                <a:lnTo>
                  <a:pt x="1157659" y="356324"/>
                </a:lnTo>
                <a:lnTo>
                  <a:pt x="1128463" y="356324"/>
                </a:lnTo>
                <a:lnTo>
                  <a:pt x="1128463" y="339001"/>
                </a:lnTo>
                <a:lnTo>
                  <a:pt x="1072875" y="339001"/>
                </a:lnTo>
                <a:lnTo>
                  <a:pt x="1072875" y="312469"/>
                </a:lnTo>
                <a:lnTo>
                  <a:pt x="1050945" y="312469"/>
                </a:lnTo>
                <a:lnTo>
                  <a:pt x="1050945" y="280016"/>
                </a:lnTo>
                <a:lnTo>
                  <a:pt x="1007214" y="280016"/>
                </a:lnTo>
                <a:lnTo>
                  <a:pt x="1007214" y="263570"/>
                </a:lnTo>
                <a:lnTo>
                  <a:pt x="982225" y="263570"/>
                </a:lnTo>
                <a:lnTo>
                  <a:pt x="982225" y="235722"/>
                </a:lnTo>
                <a:lnTo>
                  <a:pt x="956216" y="235722"/>
                </a:lnTo>
                <a:lnTo>
                  <a:pt x="956216" y="214562"/>
                </a:lnTo>
                <a:lnTo>
                  <a:pt x="792257" y="214562"/>
                </a:lnTo>
                <a:lnTo>
                  <a:pt x="792257" y="193182"/>
                </a:lnTo>
                <a:lnTo>
                  <a:pt x="752223" y="193182"/>
                </a:lnTo>
                <a:lnTo>
                  <a:pt x="752223" y="173119"/>
                </a:lnTo>
                <a:lnTo>
                  <a:pt x="697145" y="173119"/>
                </a:lnTo>
                <a:lnTo>
                  <a:pt x="697145" y="158975"/>
                </a:lnTo>
                <a:lnTo>
                  <a:pt x="638752" y="158975"/>
                </a:lnTo>
                <a:lnTo>
                  <a:pt x="638752" y="137048"/>
                </a:lnTo>
                <a:lnTo>
                  <a:pt x="596296" y="137048"/>
                </a:lnTo>
                <a:lnTo>
                  <a:pt x="596296" y="110296"/>
                </a:lnTo>
                <a:lnTo>
                  <a:pt x="561235" y="110296"/>
                </a:lnTo>
                <a:lnTo>
                  <a:pt x="561235" y="93960"/>
                </a:lnTo>
                <a:lnTo>
                  <a:pt x="469183" y="93960"/>
                </a:lnTo>
                <a:lnTo>
                  <a:pt x="469183" y="82229"/>
                </a:lnTo>
                <a:lnTo>
                  <a:pt x="420735" y="82229"/>
                </a:lnTo>
                <a:lnTo>
                  <a:pt x="420735" y="53723"/>
                </a:lnTo>
                <a:lnTo>
                  <a:pt x="318739" y="53723"/>
                </a:lnTo>
                <a:lnTo>
                  <a:pt x="318739" y="37387"/>
                </a:lnTo>
                <a:lnTo>
                  <a:pt x="280490" y="37387"/>
                </a:lnTo>
                <a:lnTo>
                  <a:pt x="280490" y="22257"/>
                </a:lnTo>
                <a:lnTo>
                  <a:pt x="178494" y="22257"/>
                </a:lnTo>
                <a:lnTo>
                  <a:pt x="178494" y="0"/>
                </a:lnTo>
                <a:lnTo>
                  <a:pt x="0" y="0"/>
                </a:lnTo>
              </a:path>
            </a:pathLst>
          </a:custGeom>
          <a:noFill/>
          <a:ln cap="flat" cmpd="sng" w="28575">
            <a:solidFill>
              <a:srgbClr val="02597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027" name="Google Shape;1027;g28c1b0f9feb_0_532"/>
          <p:cNvGrpSpPr/>
          <p:nvPr/>
        </p:nvGrpSpPr>
        <p:grpSpPr>
          <a:xfrm>
            <a:off x="7352217" y="3102188"/>
            <a:ext cx="908404" cy="386474"/>
            <a:chOff x="9802952" y="4133072"/>
            <a:chExt cx="1211206" cy="515299"/>
          </a:xfrm>
        </p:grpSpPr>
        <p:sp>
          <p:nvSpPr>
            <p:cNvPr id="1028" name="Google Shape;1028;g28c1b0f9feb_0_532"/>
            <p:cNvSpPr/>
            <p:nvPr/>
          </p:nvSpPr>
          <p:spPr>
            <a:xfrm>
              <a:off x="9853950" y="4155000"/>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29" name="Google Shape;1029;g28c1b0f9feb_0_532"/>
            <p:cNvSpPr/>
            <p:nvPr/>
          </p:nvSpPr>
          <p:spPr>
            <a:xfrm>
              <a:off x="9917697" y="4155000"/>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0" name="Google Shape;1030;g28c1b0f9feb_0_532"/>
            <p:cNvSpPr/>
            <p:nvPr/>
          </p:nvSpPr>
          <p:spPr>
            <a:xfrm>
              <a:off x="9802952" y="4133072"/>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1" name="Google Shape;1031;g28c1b0f9feb_0_532"/>
            <p:cNvSpPr/>
            <p:nvPr/>
          </p:nvSpPr>
          <p:spPr>
            <a:xfrm>
              <a:off x="10134440"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2" name="Google Shape;1032;g28c1b0f9feb_0_532"/>
            <p:cNvSpPr/>
            <p:nvPr/>
          </p:nvSpPr>
          <p:spPr>
            <a:xfrm>
              <a:off x="10185438"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3" name="Google Shape;1033;g28c1b0f9feb_0_532"/>
            <p:cNvSpPr/>
            <p:nvPr/>
          </p:nvSpPr>
          <p:spPr>
            <a:xfrm>
              <a:off x="10236436"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4" name="Google Shape;1034;g28c1b0f9feb_0_532"/>
            <p:cNvSpPr/>
            <p:nvPr/>
          </p:nvSpPr>
          <p:spPr>
            <a:xfrm>
              <a:off x="10287434" y="4231747"/>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5" name="Google Shape;1035;g28c1b0f9feb_0_532"/>
            <p:cNvSpPr/>
            <p:nvPr/>
          </p:nvSpPr>
          <p:spPr>
            <a:xfrm>
              <a:off x="10057943" y="422078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6" name="Google Shape;1036;g28c1b0f9feb_0_532"/>
            <p:cNvSpPr/>
            <p:nvPr/>
          </p:nvSpPr>
          <p:spPr>
            <a:xfrm>
              <a:off x="10504177"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7" name="Google Shape;1037;g28c1b0f9feb_0_532"/>
            <p:cNvSpPr/>
            <p:nvPr/>
          </p:nvSpPr>
          <p:spPr>
            <a:xfrm>
              <a:off x="10567924"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8" name="Google Shape;1038;g28c1b0f9feb_0_532"/>
            <p:cNvSpPr/>
            <p:nvPr/>
          </p:nvSpPr>
          <p:spPr>
            <a:xfrm>
              <a:off x="10631672"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39" name="Google Shape;1039;g28c1b0f9feb_0_532"/>
            <p:cNvSpPr/>
            <p:nvPr/>
          </p:nvSpPr>
          <p:spPr>
            <a:xfrm>
              <a:off x="10695420"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40" name="Google Shape;1040;g28c1b0f9feb_0_532"/>
            <p:cNvSpPr/>
            <p:nvPr/>
          </p:nvSpPr>
          <p:spPr>
            <a:xfrm>
              <a:off x="10759168" y="4418131"/>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41" name="Google Shape;1041;g28c1b0f9feb_0_532"/>
            <p:cNvSpPr/>
            <p:nvPr/>
          </p:nvSpPr>
          <p:spPr>
            <a:xfrm>
              <a:off x="10886663" y="4582589"/>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42" name="Google Shape;1042;g28c1b0f9feb_0_532"/>
            <p:cNvSpPr/>
            <p:nvPr/>
          </p:nvSpPr>
          <p:spPr>
            <a:xfrm>
              <a:off x="10937661" y="4582589"/>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43" name="Google Shape;1043;g28c1b0f9feb_0_532"/>
            <p:cNvSpPr/>
            <p:nvPr/>
          </p:nvSpPr>
          <p:spPr>
            <a:xfrm>
              <a:off x="10402180" y="4308493"/>
              <a:ext cx="76497" cy="65782"/>
            </a:xfrm>
            <a:custGeom>
              <a:rect b="b" l="l" r="r" t="t"/>
              <a:pathLst>
                <a:path extrusionOk="0" h="65782" w="76497">
                  <a:moveTo>
                    <a:pt x="76497" y="32891"/>
                  </a:moveTo>
                  <a:cubicBezTo>
                    <a:pt x="76497" y="51057"/>
                    <a:pt x="59373" y="65783"/>
                    <a:pt x="38249" y="65783"/>
                  </a:cubicBezTo>
                  <a:cubicBezTo>
                    <a:pt x="17124" y="65783"/>
                    <a:pt x="0" y="51057"/>
                    <a:pt x="0" y="32891"/>
                  </a:cubicBezTo>
                  <a:cubicBezTo>
                    <a:pt x="0" y="14726"/>
                    <a:pt x="17124" y="0"/>
                    <a:pt x="38249" y="0"/>
                  </a:cubicBezTo>
                  <a:cubicBezTo>
                    <a:pt x="59373" y="0"/>
                    <a:pt x="76497" y="14726"/>
                    <a:pt x="76497" y="32891"/>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1044" name="Google Shape;1044;g28c1b0f9feb_0_532"/>
          <p:cNvSpPr/>
          <p:nvPr/>
        </p:nvSpPr>
        <p:spPr>
          <a:xfrm>
            <a:off x="5215070" y="2189448"/>
            <a:ext cx="3078346" cy="1274543"/>
          </a:xfrm>
          <a:custGeom>
            <a:rect b="b" l="l" r="r" t="t"/>
            <a:pathLst>
              <a:path extrusionOk="0" h="1699391" w="4104462">
                <a:moveTo>
                  <a:pt x="4104462" y="1699392"/>
                </a:moveTo>
                <a:lnTo>
                  <a:pt x="3933236" y="1699392"/>
                </a:lnTo>
                <a:lnTo>
                  <a:pt x="3933236" y="1534935"/>
                </a:lnTo>
                <a:lnTo>
                  <a:pt x="3544375" y="1534935"/>
                </a:lnTo>
                <a:lnTo>
                  <a:pt x="3544375" y="1502043"/>
                </a:lnTo>
                <a:lnTo>
                  <a:pt x="3525251" y="1502043"/>
                </a:lnTo>
                <a:lnTo>
                  <a:pt x="3525251" y="1469152"/>
                </a:lnTo>
                <a:lnTo>
                  <a:pt x="3507146" y="1469152"/>
                </a:lnTo>
                <a:lnTo>
                  <a:pt x="3507146" y="1429901"/>
                </a:lnTo>
                <a:lnTo>
                  <a:pt x="3442378" y="1429901"/>
                </a:lnTo>
                <a:lnTo>
                  <a:pt x="3442378" y="1403369"/>
                </a:lnTo>
                <a:lnTo>
                  <a:pt x="3428227" y="1403369"/>
                </a:lnTo>
                <a:lnTo>
                  <a:pt x="3428227" y="1381441"/>
                </a:lnTo>
                <a:lnTo>
                  <a:pt x="3410505" y="1381441"/>
                </a:lnTo>
                <a:lnTo>
                  <a:pt x="3410505" y="1353045"/>
                </a:lnTo>
                <a:lnTo>
                  <a:pt x="3212887" y="1353045"/>
                </a:lnTo>
                <a:lnTo>
                  <a:pt x="3212887" y="1333749"/>
                </a:lnTo>
                <a:lnTo>
                  <a:pt x="3072642" y="1333749"/>
                </a:lnTo>
                <a:lnTo>
                  <a:pt x="3072642" y="1304694"/>
                </a:lnTo>
                <a:lnTo>
                  <a:pt x="3055940" y="1304694"/>
                </a:lnTo>
                <a:lnTo>
                  <a:pt x="3055940" y="1282767"/>
                </a:lnTo>
                <a:lnTo>
                  <a:pt x="3026743" y="1282767"/>
                </a:lnTo>
                <a:lnTo>
                  <a:pt x="3026743" y="1271803"/>
                </a:lnTo>
                <a:lnTo>
                  <a:pt x="2921432" y="1271803"/>
                </a:lnTo>
                <a:lnTo>
                  <a:pt x="2876681" y="1271803"/>
                </a:lnTo>
                <a:lnTo>
                  <a:pt x="2876681" y="1243187"/>
                </a:lnTo>
                <a:lnTo>
                  <a:pt x="2784119" y="1243187"/>
                </a:lnTo>
                <a:lnTo>
                  <a:pt x="2784119" y="1216984"/>
                </a:lnTo>
                <a:lnTo>
                  <a:pt x="2730444" y="1216984"/>
                </a:lnTo>
                <a:lnTo>
                  <a:pt x="2730444" y="1198784"/>
                </a:lnTo>
                <a:lnTo>
                  <a:pt x="2693470" y="1198784"/>
                </a:lnTo>
                <a:lnTo>
                  <a:pt x="2693470" y="1184092"/>
                </a:lnTo>
                <a:lnTo>
                  <a:pt x="2673963" y="1184092"/>
                </a:lnTo>
                <a:lnTo>
                  <a:pt x="2673963" y="1167647"/>
                </a:lnTo>
                <a:lnTo>
                  <a:pt x="2564827" y="1167647"/>
                </a:lnTo>
                <a:lnTo>
                  <a:pt x="2564827" y="1140237"/>
                </a:lnTo>
                <a:lnTo>
                  <a:pt x="2499549" y="1140237"/>
                </a:lnTo>
                <a:lnTo>
                  <a:pt x="2499549" y="1123353"/>
                </a:lnTo>
                <a:lnTo>
                  <a:pt x="2410812" y="1123353"/>
                </a:lnTo>
                <a:lnTo>
                  <a:pt x="2410812" y="1101645"/>
                </a:lnTo>
                <a:lnTo>
                  <a:pt x="2367974" y="1101645"/>
                </a:lnTo>
                <a:lnTo>
                  <a:pt x="2367974" y="1074454"/>
                </a:lnTo>
                <a:lnTo>
                  <a:pt x="2311493" y="1074454"/>
                </a:lnTo>
                <a:lnTo>
                  <a:pt x="2311493" y="1058009"/>
                </a:lnTo>
                <a:lnTo>
                  <a:pt x="2261770" y="1058009"/>
                </a:lnTo>
                <a:lnTo>
                  <a:pt x="2261770" y="1036081"/>
                </a:lnTo>
                <a:lnTo>
                  <a:pt x="2231554" y="1036081"/>
                </a:lnTo>
                <a:lnTo>
                  <a:pt x="2231554" y="1015359"/>
                </a:lnTo>
                <a:lnTo>
                  <a:pt x="2174053" y="1015359"/>
                </a:lnTo>
                <a:lnTo>
                  <a:pt x="2174053" y="982577"/>
                </a:lnTo>
                <a:lnTo>
                  <a:pt x="2122800" y="982577"/>
                </a:lnTo>
                <a:lnTo>
                  <a:pt x="2122800" y="957470"/>
                </a:lnTo>
                <a:lnTo>
                  <a:pt x="2063897" y="957470"/>
                </a:lnTo>
                <a:lnTo>
                  <a:pt x="2063897" y="910545"/>
                </a:lnTo>
                <a:lnTo>
                  <a:pt x="2039928" y="910545"/>
                </a:lnTo>
                <a:lnTo>
                  <a:pt x="2039928" y="871624"/>
                </a:lnTo>
                <a:lnTo>
                  <a:pt x="2014429" y="871624"/>
                </a:lnTo>
                <a:lnTo>
                  <a:pt x="2014429" y="816805"/>
                </a:lnTo>
                <a:lnTo>
                  <a:pt x="1988930" y="816805"/>
                </a:lnTo>
                <a:lnTo>
                  <a:pt x="1988930" y="789395"/>
                </a:lnTo>
                <a:lnTo>
                  <a:pt x="1957056" y="789395"/>
                </a:lnTo>
                <a:lnTo>
                  <a:pt x="1957056" y="745430"/>
                </a:lnTo>
                <a:lnTo>
                  <a:pt x="1896368" y="745430"/>
                </a:lnTo>
                <a:lnTo>
                  <a:pt x="1896368" y="696203"/>
                </a:lnTo>
                <a:lnTo>
                  <a:pt x="1874184" y="696203"/>
                </a:lnTo>
                <a:lnTo>
                  <a:pt x="1874184" y="675042"/>
                </a:lnTo>
                <a:lnTo>
                  <a:pt x="1848685" y="675042"/>
                </a:lnTo>
                <a:lnTo>
                  <a:pt x="1848685" y="645769"/>
                </a:lnTo>
                <a:lnTo>
                  <a:pt x="1824206" y="645769"/>
                </a:lnTo>
                <a:lnTo>
                  <a:pt x="1824206" y="630639"/>
                </a:lnTo>
                <a:lnTo>
                  <a:pt x="1790037" y="630639"/>
                </a:lnTo>
                <a:lnTo>
                  <a:pt x="1790037" y="605532"/>
                </a:lnTo>
                <a:lnTo>
                  <a:pt x="1562075" y="605532"/>
                </a:lnTo>
                <a:lnTo>
                  <a:pt x="1562075" y="557729"/>
                </a:lnTo>
                <a:lnTo>
                  <a:pt x="1432412" y="557729"/>
                </a:lnTo>
                <a:lnTo>
                  <a:pt x="1432412" y="520781"/>
                </a:lnTo>
                <a:lnTo>
                  <a:pt x="1389701" y="520781"/>
                </a:lnTo>
                <a:lnTo>
                  <a:pt x="1389701" y="465962"/>
                </a:lnTo>
                <a:lnTo>
                  <a:pt x="1338703" y="465962"/>
                </a:lnTo>
                <a:lnTo>
                  <a:pt x="1338703" y="434606"/>
                </a:lnTo>
                <a:lnTo>
                  <a:pt x="1319451" y="434606"/>
                </a:lnTo>
                <a:lnTo>
                  <a:pt x="1319451" y="411143"/>
                </a:lnTo>
                <a:lnTo>
                  <a:pt x="1274955" y="411143"/>
                </a:lnTo>
                <a:lnTo>
                  <a:pt x="1274955" y="400179"/>
                </a:lnTo>
                <a:lnTo>
                  <a:pt x="1260931" y="400179"/>
                </a:lnTo>
                <a:lnTo>
                  <a:pt x="1260931" y="356324"/>
                </a:lnTo>
                <a:lnTo>
                  <a:pt x="1223957" y="356324"/>
                </a:lnTo>
                <a:lnTo>
                  <a:pt x="1223957" y="315539"/>
                </a:lnTo>
                <a:lnTo>
                  <a:pt x="1159572" y="315539"/>
                </a:lnTo>
                <a:lnTo>
                  <a:pt x="1159572" y="268614"/>
                </a:lnTo>
                <a:lnTo>
                  <a:pt x="1111888" y="268614"/>
                </a:lnTo>
                <a:lnTo>
                  <a:pt x="1111888" y="247673"/>
                </a:lnTo>
                <a:lnTo>
                  <a:pt x="1019964" y="247673"/>
                </a:lnTo>
                <a:lnTo>
                  <a:pt x="1019964" y="224758"/>
                </a:lnTo>
                <a:lnTo>
                  <a:pt x="994465" y="224758"/>
                </a:lnTo>
                <a:lnTo>
                  <a:pt x="994465" y="202831"/>
                </a:lnTo>
                <a:lnTo>
                  <a:pt x="866969" y="202831"/>
                </a:lnTo>
                <a:lnTo>
                  <a:pt x="866969" y="169939"/>
                </a:lnTo>
                <a:lnTo>
                  <a:pt x="815589" y="169939"/>
                </a:lnTo>
                <a:lnTo>
                  <a:pt x="815589" y="148012"/>
                </a:lnTo>
                <a:lnTo>
                  <a:pt x="732717" y="148012"/>
                </a:lnTo>
                <a:lnTo>
                  <a:pt x="732717" y="124549"/>
                </a:lnTo>
                <a:lnTo>
                  <a:pt x="707473" y="124549"/>
                </a:lnTo>
                <a:lnTo>
                  <a:pt x="707473" y="107774"/>
                </a:lnTo>
                <a:lnTo>
                  <a:pt x="666546" y="107774"/>
                </a:lnTo>
                <a:lnTo>
                  <a:pt x="666546" y="83435"/>
                </a:lnTo>
                <a:lnTo>
                  <a:pt x="573730" y="83435"/>
                </a:lnTo>
                <a:lnTo>
                  <a:pt x="573730" y="57450"/>
                </a:lnTo>
                <a:lnTo>
                  <a:pt x="516484" y="57450"/>
                </a:lnTo>
                <a:lnTo>
                  <a:pt x="516484" y="41553"/>
                </a:lnTo>
                <a:lnTo>
                  <a:pt x="286865" y="41553"/>
                </a:lnTo>
                <a:lnTo>
                  <a:pt x="286865" y="22257"/>
                </a:lnTo>
                <a:lnTo>
                  <a:pt x="197618" y="22257"/>
                </a:lnTo>
                <a:lnTo>
                  <a:pt x="197618" y="0"/>
                </a:lnTo>
                <a:lnTo>
                  <a:pt x="0" y="0"/>
                </a:lnTo>
              </a:path>
            </a:pathLst>
          </a:custGeom>
          <a:noFill/>
          <a:ln cap="flat" cmpd="sng" w="28575">
            <a:solidFill>
              <a:srgbClr val="E1471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045" name="Google Shape;1045;g28c1b0f9feb_0_532"/>
          <p:cNvGrpSpPr/>
          <p:nvPr/>
        </p:nvGrpSpPr>
        <p:grpSpPr>
          <a:xfrm>
            <a:off x="395096" y="2094088"/>
            <a:ext cx="3939438" cy="2656191"/>
            <a:chOff x="526796" y="2788942"/>
            <a:chExt cx="5252585" cy="3541588"/>
          </a:xfrm>
        </p:grpSpPr>
        <p:sp>
          <p:nvSpPr>
            <p:cNvPr id="1046" name="Google Shape;1046;g28c1b0f9feb_0_532"/>
            <p:cNvSpPr/>
            <p:nvPr/>
          </p:nvSpPr>
          <p:spPr>
            <a:xfrm>
              <a:off x="1221882" y="4360717"/>
              <a:ext cx="2569001" cy="1424966"/>
            </a:xfrm>
            <a:custGeom>
              <a:rect b="b" l="l" r="r" t="t"/>
              <a:pathLst>
                <a:path extrusionOk="0" h="1424966" w="2569001">
                  <a:moveTo>
                    <a:pt x="0" y="0"/>
                  </a:moveTo>
                  <a:lnTo>
                    <a:pt x="2569001" y="0"/>
                  </a:lnTo>
                  <a:lnTo>
                    <a:pt x="2569001" y="1424966"/>
                  </a:lnTo>
                </a:path>
              </a:pathLst>
            </a:custGeom>
            <a:noFill/>
            <a:ln cap="flat" cmpd="sng" w="28575">
              <a:solidFill>
                <a:srgbClr val="B7B7BA"/>
              </a:solidFill>
              <a:prstDash val="dash"/>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cxnSp>
          <p:nvCxnSpPr>
            <p:cNvPr id="1047" name="Google Shape;1047;g28c1b0f9feb_0_532"/>
            <p:cNvCxnSpPr>
              <a:endCxn id="1048" idx="23"/>
            </p:cNvCxnSpPr>
            <p:nvPr/>
          </p:nvCxnSpPr>
          <p:spPr>
            <a:xfrm rot="10800000">
              <a:off x="3805369" y="4374722"/>
              <a:ext cx="1612800" cy="7200"/>
            </a:xfrm>
            <a:prstGeom prst="straightConnector1">
              <a:avLst/>
            </a:prstGeom>
            <a:noFill/>
            <a:ln cap="flat" cmpd="sng" w="28575">
              <a:solidFill>
                <a:srgbClr val="B7B7BA"/>
              </a:solidFill>
              <a:prstDash val="dash"/>
              <a:round/>
              <a:headEnd len="sm" w="sm" type="none"/>
              <a:tailEnd len="sm" w="sm" type="none"/>
            </a:ln>
          </p:spPr>
        </p:cxnSp>
        <p:sp>
          <p:nvSpPr>
            <p:cNvPr id="1049" name="Google Shape;1049;g28c1b0f9feb_0_532"/>
            <p:cNvSpPr txBox="1"/>
            <p:nvPr/>
          </p:nvSpPr>
          <p:spPr>
            <a:xfrm rot="-5400000">
              <a:off x="-460504" y="4221217"/>
              <a:ext cx="231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050">
                  <a:solidFill>
                    <a:srgbClr val="000000"/>
                  </a:solidFill>
                  <a:latin typeface="Calibri"/>
                  <a:ea typeface="Calibri"/>
                  <a:cs typeface="Calibri"/>
                  <a:sym typeface="Calibri"/>
                </a:rPr>
                <a:t>Probability</a:t>
              </a:r>
              <a:endParaRPr/>
            </a:p>
          </p:txBody>
        </p:sp>
        <p:grpSp>
          <p:nvGrpSpPr>
            <p:cNvPr id="1050" name="Google Shape;1050;g28c1b0f9feb_0_532"/>
            <p:cNvGrpSpPr/>
            <p:nvPr/>
          </p:nvGrpSpPr>
          <p:grpSpPr>
            <a:xfrm>
              <a:off x="740824" y="2788942"/>
              <a:ext cx="474901" cy="3198773"/>
              <a:chOff x="2478338" y="1536947"/>
              <a:chExt cx="474901" cy="3739505"/>
            </a:xfrm>
          </p:grpSpPr>
          <p:sp>
            <p:nvSpPr>
              <p:cNvPr id="1051" name="Google Shape;1051;g28c1b0f9feb_0_532"/>
              <p:cNvSpPr txBox="1"/>
              <p:nvPr/>
            </p:nvSpPr>
            <p:spPr>
              <a:xfrm>
                <a:off x="2478338" y="153694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1052" name="Google Shape;1052;g28c1b0f9feb_0_532"/>
              <p:cNvSpPr txBox="1"/>
              <p:nvPr/>
            </p:nvSpPr>
            <p:spPr>
              <a:xfrm>
                <a:off x="2478339" y="2212272"/>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1053" name="Google Shape;1053;g28c1b0f9feb_0_532"/>
              <p:cNvSpPr txBox="1"/>
              <p:nvPr/>
            </p:nvSpPr>
            <p:spPr>
              <a:xfrm>
                <a:off x="2478339" y="2872570"/>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0.6</a:t>
                </a:r>
                <a:endParaRPr/>
              </a:p>
            </p:txBody>
          </p:sp>
          <p:sp>
            <p:nvSpPr>
              <p:cNvPr id="1054" name="Google Shape;1054;g28c1b0f9feb_0_532"/>
              <p:cNvSpPr txBox="1"/>
              <p:nvPr/>
            </p:nvSpPr>
            <p:spPr>
              <a:xfrm>
                <a:off x="2478339" y="3547894"/>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0.4</a:t>
                </a:r>
                <a:endParaRPr/>
              </a:p>
            </p:txBody>
          </p:sp>
          <p:sp>
            <p:nvSpPr>
              <p:cNvPr id="1055" name="Google Shape;1055;g28c1b0f9feb_0_532"/>
              <p:cNvSpPr txBox="1"/>
              <p:nvPr/>
            </p:nvSpPr>
            <p:spPr>
              <a:xfrm>
                <a:off x="2478339" y="4205427"/>
                <a:ext cx="4749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0.2</a:t>
                </a:r>
                <a:endParaRPr/>
              </a:p>
            </p:txBody>
          </p:sp>
          <p:sp>
            <p:nvSpPr>
              <p:cNvPr id="1056" name="Google Shape;1056;g28c1b0f9feb_0_532"/>
              <p:cNvSpPr txBox="1"/>
              <p:nvPr/>
            </p:nvSpPr>
            <p:spPr>
              <a:xfrm>
                <a:off x="2615128" y="4880752"/>
                <a:ext cx="338100" cy="3957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US" sz="1050">
                    <a:solidFill>
                      <a:srgbClr val="000000"/>
                    </a:solidFill>
                    <a:latin typeface="Calibri"/>
                    <a:ea typeface="Calibri"/>
                    <a:cs typeface="Calibri"/>
                    <a:sym typeface="Calibri"/>
                  </a:rPr>
                  <a:t>0</a:t>
                </a:r>
                <a:endParaRPr/>
              </a:p>
            </p:txBody>
          </p:sp>
        </p:grpSp>
        <p:sp>
          <p:nvSpPr>
            <p:cNvPr id="1057" name="Google Shape;1057;g28c1b0f9feb_0_532"/>
            <p:cNvSpPr txBox="1"/>
            <p:nvPr/>
          </p:nvSpPr>
          <p:spPr>
            <a:xfrm>
              <a:off x="3214878" y="5991830"/>
              <a:ext cx="498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50">
                  <a:solidFill>
                    <a:srgbClr val="000000"/>
                  </a:solidFill>
                  <a:latin typeface="Calibri"/>
                  <a:ea typeface="Calibri"/>
                  <a:cs typeface="Calibri"/>
                  <a:sym typeface="Calibri"/>
                </a:rPr>
                <a:t>Mo</a:t>
              </a:r>
              <a:endParaRPr/>
            </a:p>
          </p:txBody>
        </p:sp>
        <p:sp>
          <p:nvSpPr>
            <p:cNvPr id="1058" name="Google Shape;1058;g28c1b0f9feb_0_532"/>
            <p:cNvSpPr txBox="1"/>
            <p:nvPr/>
          </p:nvSpPr>
          <p:spPr>
            <a:xfrm>
              <a:off x="1045042"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sp>
          <p:nvSpPr>
            <p:cNvPr id="1059" name="Google Shape;1059;g28c1b0f9feb_0_532"/>
            <p:cNvSpPr txBox="1"/>
            <p:nvPr/>
          </p:nvSpPr>
          <p:spPr>
            <a:xfrm>
              <a:off x="1405256"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a:t>
              </a:r>
              <a:endParaRPr/>
            </a:p>
          </p:txBody>
        </p:sp>
        <p:sp>
          <p:nvSpPr>
            <p:cNvPr id="1060" name="Google Shape;1060;g28c1b0f9feb_0_532"/>
            <p:cNvSpPr txBox="1"/>
            <p:nvPr/>
          </p:nvSpPr>
          <p:spPr>
            <a:xfrm>
              <a:off x="1764088" y="5804716"/>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a:t>
              </a:r>
              <a:endParaRPr/>
            </a:p>
          </p:txBody>
        </p:sp>
        <p:sp>
          <p:nvSpPr>
            <p:cNvPr id="1061" name="Google Shape;1061;g28c1b0f9feb_0_532"/>
            <p:cNvSpPr txBox="1"/>
            <p:nvPr/>
          </p:nvSpPr>
          <p:spPr>
            <a:xfrm>
              <a:off x="2078351"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12</a:t>
              </a:r>
              <a:endParaRPr/>
            </a:p>
          </p:txBody>
        </p:sp>
        <p:sp>
          <p:nvSpPr>
            <p:cNvPr id="1062" name="Google Shape;1062;g28c1b0f9feb_0_532"/>
            <p:cNvSpPr txBox="1"/>
            <p:nvPr/>
          </p:nvSpPr>
          <p:spPr>
            <a:xfrm>
              <a:off x="244862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16</a:t>
              </a:r>
              <a:endParaRPr/>
            </a:p>
          </p:txBody>
        </p:sp>
        <p:sp>
          <p:nvSpPr>
            <p:cNvPr id="1063" name="Google Shape;1063;g28c1b0f9feb_0_532"/>
            <p:cNvSpPr txBox="1"/>
            <p:nvPr/>
          </p:nvSpPr>
          <p:spPr>
            <a:xfrm>
              <a:off x="2808836"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1064" name="Google Shape;1064;g28c1b0f9feb_0_532"/>
            <p:cNvSpPr txBox="1"/>
            <p:nvPr/>
          </p:nvSpPr>
          <p:spPr>
            <a:xfrm>
              <a:off x="3167667"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24</a:t>
              </a:r>
              <a:endParaRPr/>
            </a:p>
          </p:txBody>
        </p:sp>
        <p:sp>
          <p:nvSpPr>
            <p:cNvPr id="1065" name="Google Shape;1065;g28c1b0f9feb_0_532"/>
            <p:cNvSpPr txBox="1"/>
            <p:nvPr/>
          </p:nvSpPr>
          <p:spPr>
            <a:xfrm>
              <a:off x="3527882"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28</a:t>
              </a:r>
              <a:endParaRPr/>
            </a:p>
          </p:txBody>
        </p:sp>
        <p:sp>
          <p:nvSpPr>
            <p:cNvPr id="1066" name="Google Shape;1066;g28c1b0f9feb_0_532"/>
            <p:cNvSpPr txBox="1"/>
            <p:nvPr/>
          </p:nvSpPr>
          <p:spPr>
            <a:xfrm>
              <a:off x="3891788"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32</a:t>
              </a:r>
              <a:endParaRPr/>
            </a:p>
          </p:txBody>
        </p:sp>
        <p:sp>
          <p:nvSpPr>
            <p:cNvPr id="1067" name="Google Shape;1067;g28c1b0f9feb_0_532"/>
            <p:cNvSpPr txBox="1"/>
            <p:nvPr/>
          </p:nvSpPr>
          <p:spPr>
            <a:xfrm>
              <a:off x="4252004"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36</a:t>
              </a:r>
              <a:endParaRPr/>
            </a:p>
          </p:txBody>
        </p:sp>
        <p:sp>
          <p:nvSpPr>
            <p:cNvPr id="1068" name="Google Shape;1068;g28c1b0f9feb_0_532"/>
            <p:cNvSpPr txBox="1"/>
            <p:nvPr/>
          </p:nvSpPr>
          <p:spPr>
            <a:xfrm>
              <a:off x="4610835"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1069" name="Google Shape;1069;g28c1b0f9feb_0_532"/>
            <p:cNvSpPr txBox="1"/>
            <p:nvPr/>
          </p:nvSpPr>
          <p:spPr>
            <a:xfrm>
              <a:off x="497105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44</a:t>
              </a:r>
              <a:endParaRPr/>
            </a:p>
          </p:txBody>
        </p:sp>
        <p:sp>
          <p:nvSpPr>
            <p:cNvPr id="1070" name="Google Shape;1070;g28c1b0f9feb_0_532"/>
            <p:cNvSpPr txBox="1"/>
            <p:nvPr/>
          </p:nvSpPr>
          <p:spPr>
            <a:xfrm>
              <a:off x="5349480" y="5804716"/>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48</a:t>
              </a:r>
              <a:endParaRPr/>
            </a:p>
          </p:txBody>
        </p:sp>
        <p:sp>
          <p:nvSpPr>
            <p:cNvPr id="1048" name="Google Shape;1048;g28c1b0f9feb_0_532"/>
            <p:cNvSpPr/>
            <p:nvPr/>
          </p:nvSpPr>
          <p:spPr>
            <a:xfrm>
              <a:off x="1234491" y="2949072"/>
              <a:ext cx="4006243" cy="1890458"/>
            </a:xfrm>
            <a:custGeom>
              <a:rect b="b" l="l" r="r" t="t"/>
              <a:pathLst>
                <a:path extrusionOk="0" h="1904744" w="4006243">
                  <a:moveTo>
                    <a:pt x="4006243" y="1904744"/>
                  </a:moveTo>
                  <a:lnTo>
                    <a:pt x="3548401" y="1904744"/>
                  </a:lnTo>
                  <a:lnTo>
                    <a:pt x="3548401" y="1849017"/>
                  </a:lnTo>
                  <a:lnTo>
                    <a:pt x="3497530" y="1849017"/>
                  </a:lnTo>
                  <a:lnTo>
                    <a:pt x="3497530" y="1791657"/>
                  </a:lnTo>
                  <a:lnTo>
                    <a:pt x="3421223" y="1791657"/>
                  </a:lnTo>
                  <a:lnTo>
                    <a:pt x="3421223" y="1741698"/>
                  </a:lnTo>
                  <a:lnTo>
                    <a:pt x="3254493" y="1741698"/>
                  </a:lnTo>
                  <a:lnTo>
                    <a:pt x="3254493" y="1711004"/>
                  </a:lnTo>
                  <a:lnTo>
                    <a:pt x="3088271" y="1711004"/>
                  </a:lnTo>
                  <a:lnTo>
                    <a:pt x="3088271" y="1676175"/>
                  </a:lnTo>
                  <a:lnTo>
                    <a:pt x="3064997" y="1676175"/>
                  </a:lnTo>
                  <a:lnTo>
                    <a:pt x="3064997" y="1614352"/>
                  </a:lnTo>
                  <a:lnTo>
                    <a:pt x="3001535" y="1614352"/>
                  </a:lnTo>
                  <a:lnTo>
                    <a:pt x="3001535" y="1549482"/>
                  </a:lnTo>
                  <a:lnTo>
                    <a:pt x="2971648" y="1549482"/>
                  </a:lnTo>
                  <a:lnTo>
                    <a:pt x="2971648" y="1527061"/>
                  </a:lnTo>
                  <a:lnTo>
                    <a:pt x="2899792" y="1527061"/>
                  </a:lnTo>
                  <a:lnTo>
                    <a:pt x="2878808" y="1509102"/>
                  </a:lnTo>
                  <a:lnTo>
                    <a:pt x="2857951" y="1509102"/>
                  </a:lnTo>
                  <a:lnTo>
                    <a:pt x="2857951" y="1472095"/>
                  </a:lnTo>
                  <a:lnTo>
                    <a:pt x="2650904" y="1472095"/>
                  </a:lnTo>
                  <a:lnTo>
                    <a:pt x="2650904" y="1436721"/>
                  </a:lnTo>
                  <a:lnTo>
                    <a:pt x="2572181" y="1436721"/>
                  </a:lnTo>
                  <a:lnTo>
                    <a:pt x="2572181" y="1409728"/>
                  </a:lnTo>
                  <a:lnTo>
                    <a:pt x="2531357" y="1409728"/>
                  </a:lnTo>
                  <a:lnTo>
                    <a:pt x="2531357" y="1387307"/>
                  </a:lnTo>
                  <a:lnTo>
                    <a:pt x="2505540" y="1387307"/>
                  </a:lnTo>
                  <a:lnTo>
                    <a:pt x="2505540" y="1357375"/>
                  </a:lnTo>
                  <a:lnTo>
                    <a:pt x="2458356" y="1357375"/>
                  </a:lnTo>
                  <a:lnTo>
                    <a:pt x="2458356" y="1304913"/>
                  </a:lnTo>
                  <a:lnTo>
                    <a:pt x="2382558" y="1304913"/>
                  </a:lnTo>
                  <a:lnTo>
                    <a:pt x="2382558" y="1274981"/>
                  </a:lnTo>
                  <a:lnTo>
                    <a:pt x="2340208" y="1274981"/>
                  </a:lnTo>
                  <a:lnTo>
                    <a:pt x="2340208" y="1140670"/>
                  </a:lnTo>
                  <a:lnTo>
                    <a:pt x="2306760" y="1140670"/>
                  </a:lnTo>
                  <a:lnTo>
                    <a:pt x="2306760" y="1055772"/>
                  </a:lnTo>
                  <a:lnTo>
                    <a:pt x="2149440" y="1055772"/>
                  </a:lnTo>
                  <a:lnTo>
                    <a:pt x="2149440" y="1020399"/>
                  </a:lnTo>
                  <a:lnTo>
                    <a:pt x="2125912" y="1020399"/>
                  </a:lnTo>
                  <a:lnTo>
                    <a:pt x="2125912" y="957814"/>
                  </a:lnTo>
                  <a:lnTo>
                    <a:pt x="2088013" y="957814"/>
                  </a:lnTo>
                  <a:lnTo>
                    <a:pt x="2088013" y="913080"/>
                  </a:lnTo>
                  <a:lnTo>
                    <a:pt x="2047698" y="913080"/>
                  </a:lnTo>
                  <a:lnTo>
                    <a:pt x="2047698" y="865733"/>
                  </a:lnTo>
                  <a:lnTo>
                    <a:pt x="2009544" y="865733"/>
                  </a:lnTo>
                  <a:lnTo>
                    <a:pt x="2009544" y="845706"/>
                  </a:lnTo>
                  <a:lnTo>
                    <a:pt x="1898518" y="845706"/>
                  </a:lnTo>
                  <a:lnTo>
                    <a:pt x="1898518" y="827203"/>
                  </a:lnTo>
                  <a:lnTo>
                    <a:pt x="1816869" y="827203"/>
                  </a:lnTo>
                  <a:lnTo>
                    <a:pt x="1816869" y="798251"/>
                  </a:lnTo>
                  <a:lnTo>
                    <a:pt x="1799318" y="798251"/>
                  </a:lnTo>
                  <a:lnTo>
                    <a:pt x="1799318" y="783666"/>
                  </a:lnTo>
                  <a:lnTo>
                    <a:pt x="1781895" y="783666"/>
                  </a:lnTo>
                  <a:lnTo>
                    <a:pt x="1781895" y="758415"/>
                  </a:lnTo>
                  <a:lnTo>
                    <a:pt x="1758494" y="758415"/>
                  </a:lnTo>
                  <a:lnTo>
                    <a:pt x="1758494" y="718470"/>
                  </a:lnTo>
                  <a:lnTo>
                    <a:pt x="1577138" y="718470"/>
                  </a:lnTo>
                  <a:lnTo>
                    <a:pt x="1577138" y="668511"/>
                  </a:lnTo>
                  <a:lnTo>
                    <a:pt x="1462678" y="668511"/>
                  </a:lnTo>
                  <a:lnTo>
                    <a:pt x="1462678" y="598634"/>
                  </a:lnTo>
                  <a:lnTo>
                    <a:pt x="1360935" y="598634"/>
                  </a:lnTo>
                  <a:lnTo>
                    <a:pt x="1360935" y="570335"/>
                  </a:lnTo>
                  <a:lnTo>
                    <a:pt x="1306503" y="570335"/>
                  </a:lnTo>
                  <a:lnTo>
                    <a:pt x="1306503" y="531260"/>
                  </a:lnTo>
                  <a:lnTo>
                    <a:pt x="1277379" y="531260"/>
                  </a:lnTo>
                  <a:lnTo>
                    <a:pt x="1277379" y="508839"/>
                  </a:lnTo>
                  <a:lnTo>
                    <a:pt x="1248128" y="508839"/>
                  </a:lnTo>
                  <a:lnTo>
                    <a:pt x="1248128" y="478907"/>
                  </a:lnTo>
                  <a:lnTo>
                    <a:pt x="1204378" y="478907"/>
                  </a:lnTo>
                  <a:lnTo>
                    <a:pt x="1204378" y="389003"/>
                  </a:lnTo>
                  <a:lnTo>
                    <a:pt x="1096531" y="389003"/>
                  </a:lnTo>
                  <a:lnTo>
                    <a:pt x="1096531" y="324133"/>
                  </a:lnTo>
                  <a:lnTo>
                    <a:pt x="1044007" y="324133"/>
                  </a:lnTo>
                  <a:lnTo>
                    <a:pt x="1044007" y="301603"/>
                  </a:lnTo>
                  <a:lnTo>
                    <a:pt x="1014883" y="301603"/>
                  </a:lnTo>
                  <a:lnTo>
                    <a:pt x="1014883" y="271671"/>
                  </a:lnTo>
                  <a:lnTo>
                    <a:pt x="968208" y="271671"/>
                  </a:lnTo>
                  <a:lnTo>
                    <a:pt x="968208" y="224324"/>
                  </a:lnTo>
                  <a:lnTo>
                    <a:pt x="903093" y="224324"/>
                  </a:lnTo>
                  <a:lnTo>
                    <a:pt x="903093" y="194284"/>
                  </a:lnTo>
                  <a:lnTo>
                    <a:pt x="592015" y="194284"/>
                  </a:lnTo>
                  <a:lnTo>
                    <a:pt x="592015" y="159345"/>
                  </a:lnTo>
                  <a:lnTo>
                    <a:pt x="349995" y="159345"/>
                  </a:lnTo>
                  <a:lnTo>
                    <a:pt x="349995" y="130611"/>
                  </a:lnTo>
                  <a:lnTo>
                    <a:pt x="216330" y="130611"/>
                  </a:lnTo>
                  <a:lnTo>
                    <a:pt x="216330" y="64544"/>
                  </a:lnTo>
                  <a:lnTo>
                    <a:pt x="110899" y="64544"/>
                  </a:lnTo>
                  <a:lnTo>
                    <a:pt x="110899" y="0"/>
                  </a:lnTo>
                  <a:lnTo>
                    <a:pt x="0" y="0"/>
                  </a:lnTo>
                </a:path>
              </a:pathLst>
            </a:custGeom>
            <a:noFill/>
            <a:ln cap="flat" cmpd="sng" w="28575">
              <a:solidFill>
                <a:srgbClr val="E1471D"/>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071" name="Google Shape;1071;g28c1b0f9feb_0_532"/>
            <p:cNvGrpSpPr/>
            <p:nvPr/>
          </p:nvGrpSpPr>
          <p:grpSpPr>
            <a:xfrm>
              <a:off x="1438040" y="3057132"/>
              <a:ext cx="3838863" cy="1814657"/>
              <a:chOff x="1450803" y="3046335"/>
              <a:chExt cx="3840783" cy="1828554"/>
            </a:xfrm>
          </p:grpSpPr>
          <p:sp>
            <p:nvSpPr>
              <p:cNvPr id="1072" name="Google Shape;1072;g28c1b0f9feb_0_532"/>
              <p:cNvSpPr/>
              <p:nvPr/>
            </p:nvSpPr>
            <p:spPr>
              <a:xfrm>
                <a:off x="1450803" y="30463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3" name="Google Shape;1073;g28c1b0f9feb_0_532"/>
              <p:cNvSpPr/>
              <p:nvPr/>
            </p:nvSpPr>
            <p:spPr>
              <a:xfrm>
                <a:off x="4096111" y="44286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4" name="Google Shape;1074;g28c1b0f9feb_0_532"/>
              <p:cNvSpPr/>
              <p:nvPr/>
            </p:nvSpPr>
            <p:spPr>
              <a:xfrm>
                <a:off x="4159701" y="4428635"/>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5" name="Google Shape;1075;g28c1b0f9feb_0_532"/>
              <p:cNvSpPr/>
              <p:nvPr/>
            </p:nvSpPr>
            <p:spPr>
              <a:xfrm>
                <a:off x="4350468" y="4613668"/>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6" name="Google Shape;1076;g28c1b0f9feb_0_532"/>
              <p:cNvSpPr/>
              <p:nvPr/>
            </p:nvSpPr>
            <p:spPr>
              <a:xfrm>
                <a:off x="4452211" y="4613668"/>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7" name="Google Shape;1077;g28c1b0f9feb_0_532"/>
              <p:cNvSpPr/>
              <p:nvPr/>
            </p:nvSpPr>
            <p:spPr>
              <a:xfrm>
                <a:off x="4477646"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8" name="Google Shape;1078;g28c1b0f9feb_0_532"/>
              <p:cNvSpPr/>
              <p:nvPr/>
            </p:nvSpPr>
            <p:spPr>
              <a:xfrm>
                <a:off x="4553953"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79" name="Google Shape;1079;g28c1b0f9feb_0_532"/>
              <p:cNvSpPr/>
              <p:nvPr/>
            </p:nvSpPr>
            <p:spPr>
              <a:xfrm>
                <a:off x="4630260" y="4646320"/>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0" name="Google Shape;1080;g28c1b0f9feb_0_532"/>
              <p:cNvSpPr/>
              <p:nvPr/>
            </p:nvSpPr>
            <p:spPr>
              <a:xfrm>
                <a:off x="4668414" y="4700742"/>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1" name="Google Shape;1081;g28c1b0f9feb_0_532"/>
              <p:cNvSpPr/>
              <p:nvPr/>
            </p:nvSpPr>
            <p:spPr>
              <a:xfrm>
                <a:off x="4732003" y="475516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2" name="Google Shape;1082;g28c1b0f9feb_0_532"/>
              <p:cNvSpPr/>
              <p:nvPr/>
            </p:nvSpPr>
            <p:spPr>
              <a:xfrm>
                <a:off x="4770156"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3" name="Google Shape;1083;g28c1b0f9feb_0_532"/>
              <p:cNvSpPr/>
              <p:nvPr/>
            </p:nvSpPr>
            <p:spPr>
              <a:xfrm>
                <a:off x="4808310"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4" name="Google Shape;1084;g28c1b0f9feb_0_532"/>
              <p:cNvSpPr/>
              <p:nvPr/>
            </p:nvSpPr>
            <p:spPr>
              <a:xfrm>
                <a:off x="4884617"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5" name="Google Shape;1085;g28c1b0f9feb_0_532"/>
              <p:cNvSpPr/>
              <p:nvPr/>
            </p:nvSpPr>
            <p:spPr>
              <a:xfrm>
                <a:off x="4960924"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6" name="Google Shape;1086;g28c1b0f9feb_0_532"/>
              <p:cNvSpPr/>
              <p:nvPr/>
            </p:nvSpPr>
            <p:spPr>
              <a:xfrm>
                <a:off x="4999077"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7" name="Google Shape;1087;g28c1b0f9feb_0_532"/>
              <p:cNvSpPr/>
              <p:nvPr/>
            </p:nvSpPr>
            <p:spPr>
              <a:xfrm>
                <a:off x="5151691"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88" name="Google Shape;1088;g28c1b0f9feb_0_532"/>
              <p:cNvSpPr/>
              <p:nvPr/>
            </p:nvSpPr>
            <p:spPr>
              <a:xfrm>
                <a:off x="5215280" y="480958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E1471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1089" name="Google Shape;1089;g28c1b0f9feb_0_532"/>
            <p:cNvGrpSpPr/>
            <p:nvPr/>
          </p:nvGrpSpPr>
          <p:grpSpPr>
            <a:xfrm>
              <a:off x="1717691" y="3078735"/>
              <a:ext cx="3686326" cy="1242175"/>
              <a:chOff x="1730595" y="3068104"/>
              <a:chExt cx="3688170" cy="1251688"/>
            </a:xfrm>
          </p:grpSpPr>
          <p:sp>
            <p:nvSpPr>
              <p:cNvPr id="1090" name="Google Shape;1090;g28c1b0f9feb_0_532"/>
              <p:cNvSpPr/>
              <p:nvPr/>
            </p:nvSpPr>
            <p:spPr>
              <a:xfrm>
                <a:off x="5342459"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1" name="Google Shape;1091;g28c1b0f9feb_0_532"/>
              <p:cNvSpPr/>
              <p:nvPr/>
            </p:nvSpPr>
            <p:spPr>
              <a:xfrm>
                <a:off x="5126256"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2" name="Google Shape;1092;g28c1b0f9feb_0_532"/>
              <p:cNvSpPr/>
              <p:nvPr/>
            </p:nvSpPr>
            <p:spPr>
              <a:xfrm>
                <a:off x="4973642"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3" name="Google Shape;1093;g28c1b0f9feb_0_532"/>
              <p:cNvSpPr/>
              <p:nvPr/>
            </p:nvSpPr>
            <p:spPr>
              <a:xfrm>
                <a:off x="4871899"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4" name="Google Shape;1094;g28c1b0f9feb_0_532"/>
              <p:cNvSpPr/>
              <p:nvPr/>
            </p:nvSpPr>
            <p:spPr>
              <a:xfrm>
                <a:off x="4808310"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5" name="Google Shape;1095;g28c1b0f9feb_0_532"/>
              <p:cNvSpPr/>
              <p:nvPr/>
            </p:nvSpPr>
            <p:spPr>
              <a:xfrm>
                <a:off x="4732003" y="425448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6" name="Google Shape;1096;g28c1b0f9feb_0_532"/>
              <p:cNvSpPr/>
              <p:nvPr/>
            </p:nvSpPr>
            <p:spPr>
              <a:xfrm>
                <a:off x="4693849"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7" name="Google Shape;1097;g28c1b0f9feb_0_532"/>
              <p:cNvSpPr/>
              <p:nvPr/>
            </p:nvSpPr>
            <p:spPr>
              <a:xfrm>
                <a:off x="4630260"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8" name="Google Shape;1098;g28c1b0f9feb_0_532"/>
              <p:cNvSpPr/>
              <p:nvPr/>
            </p:nvSpPr>
            <p:spPr>
              <a:xfrm>
                <a:off x="4566671"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099" name="Google Shape;1099;g28c1b0f9feb_0_532"/>
              <p:cNvSpPr/>
              <p:nvPr/>
            </p:nvSpPr>
            <p:spPr>
              <a:xfrm>
                <a:off x="4464928" y="4167413"/>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0" name="Google Shape;1100;g28c1b0f9feb_0_532"/>
              <p:cNvSpPr/>
              <p:nvPr/>
            </p:nvSpPr>
            <p:spPr>
              <a:xfrm>
                <a:off x="4388621"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1" name="Google Shape;1101;g28c1b0f9feb_0_532"/>
              <p:cNvSpPr/>
              <p:nvPr/>
            </p:nvSpPr>
            <p:spPr>
              <a:xfrm>
                <a:off x="4286879"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2" name="Google Shape;1102;g28c1b0f9feb_0_532"/>
              <p:cNvSpPr/>
              <p:nvPr/>
            </p:nvSpPr>
            <p:spPr>
              <a:xfrm>
                <a:off x="4223290" y="4080339"/>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3" name="Google Shape;1103;g28c1b0f9feb_0_532"/>
              <p:cNvSpPr/>
              <p:nvPr/>
            </p:nvSpPr>
            <p:spPr>
              <a:xfrm>
                <a:off x="4172418" y="4058571"/>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4" name="Google Shape;1104;g28c1b0f9feb_0_532"/>
              <p:cNvSpPr/>
              <p:nvPr/>
            </p:nvSpPr>
            <p:spPr>
              <a:xfrm>
                <a:off x="4045240" y="3971497"/>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05" name="Google Shape;1105;g28c1b0f9feb_0_532"/>
              <p:cNvSpPr/>
              <p:nvPr/>
            </p:nvSpPr>
            <p:spPr>
              <a:xfrm>
                <a:off x="1730595" y="3068104"/>
                <a:ext cx="76306" cy="65305"/>
              </a:xfrm>
              <a:custGeom>
                <a:rect b="b" l="l" r="r" t="t"/>
                <a:pathLst>
                  <a:path extrusionOk="0" h="65305" w="76306">
                    <a:moveTo>
                      <a:pt x="76307" y="32653"/>
                    </a:moveTo>
                    <a:cubicBezTo>
                      <a:pt x="76307" y="50686"/>
                      <a:pt x="59225" y="65306"/>
                      <a:pt x="38153" y="65306"/>
                    </a:cubicBezTo>
                    <a:cubicBezTo>
                      <a:pt x="17082" y="65306"/>
                      <a:pt x="0" y="50686"/>
                      <a:pt x="0" y="32653"/>
                    </a:cubicBezTo>
                    <a:cubicBezTo>
                      <a:pt x="0" y="14619"/>
                      <a:pt x="17082" y="0"/>
                      <a:pt x="38153" y="0"/>
                    </a:cubicBezTo>
                    <a:cubicBezTo>
                      <a:pt x="59225" y="0"/>
                      <a:pt x="76307" y="14619"/>
                      <a:pt x="76307" y="32653"/>
                    </a:cubicBezTo>
                    <a:close/>
                  </a:path>
                </a:pathLst>
              </a:custGeom>
              <a:solidFill>
                <a:srgbClr val="02597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sp>
          <p:nvSpPr>
            <p:cNvPr id="1106" name="Google Shape;1106;g28c1b0f9feb_0_532"/>
            <p:cNvSpPr/>
            <p:nvPr/>
          </p:nvSpPr>
          <p:spPr>
            <a:xfrm>
              <a:off x="1234618" y="2959873"/>
              <a:ext cx="4127825" cy="1328721"/>
            </a:xfrm>
            <a:custGeom>
              <a:rect b="b" l="l" r="r" t="t"/>
              <a:pathLst>
                <a:path extrusionOk="0" h="1338762" w="4127825">
                  <a:moveTo>
                    <a:pt x="0" y="0"/>
                  </a:moveTo>
                  <a:lnTo>
                    <a:pt x="171945" y="0"/>
                  </a:lnTo>
                  <a:lnTo>
                    <a:pt x="171945" y="36136"/>
                  </a:lnTo>
                  <a:lnTo>
                    <a:pt x="203485" y="36136"/>
                  </a:lnTo>
                  <a:lnTo>
                    <a:pt x="203485" y="74884"/>
                  </a:lnTo>
                  <a:lnTo>
                    <a:pt x="309043" y="74884"/>
                  </a:lnTo>
                  <a:lnTo>
                    <a:pt x="309043" y="97958"/>
                  </a:lnTo>
                  <a:lnTo>
                    <a:pt x="349740" y="97958"/>
                  </a:lnTo>
                  <a:lnTo>
                    <a:pt x="349740" y="136053"/>
                  </a:lnTo>
                  <a:lnTo>
                    <a:pt x="397941" y="136053"/>
                  </a:lnTo>
                  <a:lnTo>
                    <a:pt x="397941" y="148461"/>
                  </a:lnTo>
                  <a:lnTo>
                    <a:pt x="581714" y="148461"/>
                  </a:lnTo>
                  <a:lnTo>
                    <a:pt x="581714" y="190474"/>
                  </a:lnTo>
                  <a:lnTo>
                    <a:pt x="625463" y="190474"/>
                  </a:lnTo>
                  <a:lnTo>
                    <a:pt x="625463" y="223127"/>
                  </a:lnTo>
                  <a:lnTo>
                    <a:pt x="731275" y="223127"/>
                  </a:lnTo>
                  <a:lnTo>
                    <a:pt x="731275" y="255780"/>
                  </a:lnTo>
                  <a:lnTo>
                    <a:pt x="839758" y="255780"/>
                  </a:lnTo>
                  <a:lnTo>
                    <a:pt x="839758" y="293222"/>
                  </a:lnTo>
                  <a:lnTo>
                    <a:pt x="871171" y="293222"/>
                  </a:lnTo>
                  <a:lnTo>
                    <a:pt x="871171" y="353738"/>
                  </a:lnTo>
                  <a:lnTo>
                    <a:pt x="985632" y="353738"/>
                  </a:lnTo>
                  <a:lnTo>
                    <a:pt x="985632" y="386391"/>
                  </a:lnTo>
                  <a:lnTo>
                    <a:pt x="1005980" y="386391"/>
                  </a:lnTo>
                  <a:lnTo>
                    <a:pt x="1005980" y="408159"/>
                  </a:lnTo>
                  <a:lnTo>
                    <a:pt x="1163681" y="408159"/>
                  </a:lnTo>
                  <a:lnTo>
                    <a:pt x="1163681" y="429275"/>
                  </a:lnTo>
                  <a:lnTo>
                    <a:pt x="1192678" y="429275"/>
                  </a:lnTo>
                  <a:lnTo>
                    <a:pt x="1192678" y="459207"/>
                  </a:lnTo>
                  <a:lnTo>
                    <a:pt x="1227652" y="459207"/>
                  </a:lnTo>
                  <a:lnTo>
                    <a:pt x="1227652" y="481628"/>
                  </a:lnTo>
                  <a:lnTo>
                    <a:pt x="1248001" y="481628"/>
                  </a:lnTo>
                  <a:lnTo>
                    <a:pt x="1248001" y="505356"/>
                  </a:lnTo>
                  <a:lnTo>
                    <a:pt x="1290351" y="505356"/>
                  </a:lnTo>
                  <a:lnTo>
                    <a:pt x="1290351" y="525383"/>
                  </a:lnTo>
                  <a:lnTo>
                    <a:pt x="1306375" y="525383"/>
                  </a:lnTo>
                  <a:lnTo>
                    <a:pt x="1306375" y="559451"/>
                  </a:lnTo>
                  <a:lnTo>
                    <a:pt x="1354449" y="559451"/>
                  </a:lnTo>
                  <a:lnTo>
                    <a:pt x="1354449" y="579042"/>
                  </a:lnTo>
                  <a:lnTo>
                    <a:pt x="1418038" y="579042"/>
                  </a:lnTo>
                  <a:lnTo>
                    <a:pt x="1418038" y="587750"/>
                  </a:lnTo>
                  <a:lnTo>
                    <a:pt x="1494345" y="587750"/>
                  </a:lnTo>
                  <a:lnTo>
                    <a:pt x="1494345" y="605273"/>
                  </a:lnTo>
                  <a:lnTo>
                    <a:pt x="1638819" y="605273"/>
                  </a:lnTo>
                  <a:lnTo>
                    <a:pt x="1638819" y="636729"/>
                  </a:lnTo>
                  <a:lnTo>
                    <a:pt x="1651919" y="636729"/>
                  </a:lnTo>
                  <a:lnTo>
                    <a:pt x="1651919" y="657627"/>
                  </a:lnTo>
                  <a:lnTo>
                    <a:pt x="1774137" y="657627"/>
                  </a:lnTo>
                  <a:lnTo>
                    <a:pt x="1774137" y="678851"/>
                  </a:lnTo>
                  <a:lnTo>
                    <a:pt x="1888598" y="678851"/>
                  </a:lnTo>
                  <a:lnTo>
                    <a:pt x="1888598" y="717490"/>
                  </a:lnTo>
                  <a:lnTo>
                    <a:pt x="1965413" y="717490"/>
                  </a:lnTo>
                  <a:lnTo>
                    <a:pt x="1965413" y="737517"/>
                  </a:lnTo>
                  <a:lnTo>
                    <a:pt x="2045663" y="737517"/>
                  </a:lnTo>
                  <a:lnTo>
                    <a:pt x="2045663" y="762442"/>
                  </a:lnTo>
                  <a:lnTo>
                    <a:pt x="2117519" y="762442"/>
                  </a:lnTo>
                  <a:lnTo>
                    <a:pt x="2117519" y="788673"/>
                  </a:lnTo>
                  <a:lnTo>
                    <a:pt x="2181108" y="788673"/>
                  </a:lnTo>
                  <a:lnTo>
                    <a:pt x="2181108" y="811094"/>
                  </a:lnTo>
                  <a:lnTo>
                    <a:pt x="2226383" y="811094"/>
                  </a:lnTo>
                  <a:lnTo>
                    <a:pt x="2226383" y="832645"/>
                  </a:lnTo>
                  <a:lnTo>
                    <a:pt x="2241009" y="832645"/>
                  </a:lnTo>
                  <a:lnTo>
                    <a:pt x="2241009" y="854414"/>
                  </a:lnTo>
                  <a:lnTo>
                    <a:pt x="2261484" y="854414"/>
                  </a:lnTo>
                  <a:lnTo>
                    <a:pt x="2261484" y="872264"/>
                  </a:lnTo>
                  <a:lnTo>
                    <a:pt x="2306633" y="872264"/>
                  </a:lnTo>
                  <a:lnTo>
                    <a:pt x="2306633" y="887067"/>
                  </a:lnTo>
                  <a:lnTo>
                    <a:pt x="2486336" y="887067"/>
                  </a:lnTo>
                  <a:lnTo>
                    <a:pt x="2486336" y="913406"/>
                  </a:lnTo>
                  <a:lnTo>
                    <a:pt x="2549925" y="913406"/>
                  </a:lnTo>
                  <a:lnTo>
                    <a:pt x="2549925" y="941488"/>
                  </a:lnTo>
                  <a:lnTo>
                    <a:pt x="2609953" y="941488"/>
                  </a:lnTo>
                  <a:lnTo>
                    <a:pt x="2609953" y="970875"/>
                  </a:lnTo>
                  <a:lnTo>
                    <a:pt x="2689821" y="970875"/>
                  </a:lnTo>
                  <a:lnTo>
                    <a:pt x="2689821" y="993297"/>
                  </a:lnTo>
                  <a:lnTo>
                    <a:pt x="2722124" y="993297"/>
                  </a:lnTo>
                  <a:lnTo>
                    <a:pt x="2722124" y="1023120"/>
                  </a:lnTo>
                  <a:lnTo>
                    <a:pt x="2760150" y="1023120"/>
                  </a:lnTo>
                  <a:lnTo>
                    <a:pt x="2760150" y="1055772"/>
                  </a:lnTo>
                  <a:lnTo>
                    <a:pt x="2854898" y="1055772"/>
                  </a:lnTo>
                  <a:lnTo>
                    <a:pt x="2854898" y="1116833"/>
                  </a:lnTo>
                  <a:lnTo>
                    <a:pt x="2874229" y="1116833"/>
                  </a:lnTo>
                  <a:lnTo>
                    <a:pt x="2874229" y="1142847"/>
                  </a:lnTo>
                  <a:lnTo>
                    <a:pt x="2985892" y="1142847"/>
                  </a:lnTo>
                  <a:lnTo>
                    <a:pt x="2985892" y="1167118"/>
                  </a:lnTo>
                  <a:lnTo>
                    <a:pt x="3215449" y="1167118"/>
                  </a:lnTo>
                  <a:lnTo>
                    <a:pt x="3215449" y="1245376"/>
                  </a:lnTo>
                  <a:lnTo>
                    <a:pt x="3505161" y="1245376"/>
                  </a:lnTo>
                  <a:lnTo>
                    <a:pt x="3505161" y="1338763"/>
                  </a:lnTo>
                  <a:lnTo>
                    <a:pt x="4127826" y="1338763"/>
                  </a:lnTo>
                </a:path>
              </a:pathLst>
            </a:custGeom>
            <a:noFill/>
            <a:ln cap="flat" cmpd="sng" w="28575">
              <a:solidFill>
                <a:srgbClr val="02597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107" name="Google Shape;1107;g28c1b0f9feb_0_532"/>
            <p:cNvGrpSpPr/>
            <p:nvPr/>
          </p:nvGrpSpPr>
          <p:grpSpPr>
            <a:xfrm>
              <a:off x="1120140" y="2932051"/>
              <a:ext cx="4451239" cy="2933305"/>
              <a:chOff x="1120140" y="2932051"/>
              <a:chExt cx="4451239" cy="2933305"/>
            </a:xfrm>
          </p:grpSpPr>
          <p:sp>
            <p:nvSpPr>
              <p:cNvPr id="1108" name="Google Shape;1108;g28c1b0f9feb_0_532"/>
              <p:cNvSpPr/>
              <p:nvPr/>
            </p:nvSpPr>
            <p:spPr>
              <a:xfrm>
                <a:off x="1221882" y="2932051"/>
                <a:ext cx="4349497" cy="2850041"/>
              </a:xfrm>
              <a:custGeom>
                <a:rect b="b" l="l" r="r" t="t"/>
                <a:pathLst>
                  <a:path extrusionOk="0" h="2850041" w="4349497">
                    <a:moveTo>
                      <a:pt x="0" y="0"/>
                    </a:moveTo>
                    <a:lnTo>
                      <a:pt x="0" y="2850042"/>
                    </a:lnTo>
                    <a:lnTo>
                      <a:pt x="4349498" y="2850042"/>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109" name="Google Shape;1109;g28c1b0f9feb_0_532"/>
              <p:cNvGrpSpPr/>
              <p:nvPr/>
            </p:nvGrpSpPr>
            <p:grpSpPr>
              <a:xfrm>
                <a:off x="1120140" y="2937493"/>
                <a:ext cx="101742" cy="2862558"/>
                <a:chOff x="1120140" y="2937493"/>
                <a:chExt cx="101742" cy="2862558"/>
              </a:xfrm>
            </p:grpSpPr>
            <p:sp>
              <p:nvSpPr>
                <p:cNvPr id="1110" name="Google Shape;1110;g28c1b0f9feb_0_532"/>
                <p:cNvSpPr/>
                <p:nvPr/>
              </p:nvSpPr>
              <p:spPr>
                <a:xfrm>
                  <a:off x="1120140" y="2937493"/>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1" name="Google Shape;1111;g28c1b0f9feb_0_532"/>
                <p:cNvSpPr/>
                <p:nvPr/>
              </p:nvSpPr>
              <p:spPr>
                <a:xfrm>
                  <a:off x="1120140" y="3507828"/>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2" name="Google Shape;1112;g28c1b0f9feb_0_532"/>
                <p:cNvSpPr/>
                <p:nvPr/>
              </p:nvSpPr>
              <p:spPr>
                <a:xfrm>
                  <a:off x="1120140" y="407816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3" name="Google Shape;1113;g28c1b0f9feb_0_532"/>
                <p:cNvSpPr/>
                <p:nvPr/>
              </p:nvSpPr>
              <p:spPr>
                <a:xfrm>
                  <a:off x="1120140" y="464849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4" name="Google Shape;1114;g28c1b0f9feb_0_532"/>
                <p:cNvSpPr/>
                <p:nvPr/>
              </p:nvSpPr>
              <p:spPr>
                <a:xfrm>
                  <a:off x="1120140" y="5218832"/>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5" name="Google Shape;1115;g28c1b0f9feb_0_532"/>
                <p:cNvSpPr/>
                <p:nvPr/>
              </p:nvSpPr>
              <p:spPr>
                <a:xfrm>
                  <a:off x="1120140" y="5789167"/>
                  <a:ext cx="101742" cy="10884"/>
                </a:xfrm>
                <a:custGeom>
                  <a:rect b="b" l="l" r="r" t="t"/>
                  <a:pathLst>
                    <a:path extrusionOk="0" h="10884" w="101742">
                      <a:moveTo>
                        <a:pt x="0" y="0"/>
                      </a:moveTo>
                      <a:lnTo>
                        <a:pt x="101743" y="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1116" name="Google Shape;1116;g28c1b0f9feb_0_532"/>
              <p:cNvGrpSpPr/>
              <p:nvPr/>
            </p:nvGrpSpPr>
            <p:grpSpPr>
              <a:xfrm>
                <a:off x="1220738" y="5789167"/>
                <a:ext cx="4337923" cy="76189"/>
                <a:chOff x="1220738" y="5789167"/>
                <a:chExt cx="4337923" cy="76189"/>
              </a:xfrm>
            </p:grpSpPr>
            <p:grpSp>
              <p:nvGrpSpPr>
                <p:cNvPr id="1117" name="Google Shape;1117;g28c1b0f9feb_0_532"/>
                <p:cNvGrpSpPr/>
                <p:nvPr/>
              </p:nvGrpSpPr>
              <p:grpSpPr>
                <a:xfrm>
                  <a:off x="1220738" y="5789167"/>
                  <a:ext cx="722499" cy="76189"/>
                  <a:chOff x="1220738" y="5789167"/>
                  <a:chExt cx="722499" cy="76189"/>
                </a:xfrm>
              </p:grpSpPr>
              <p:sp>
                <p:nvSpPr>
                  <p:cNvPr id="1118" name="Google Shape;1118;g28c1b0f9feb_0_532"/>
                  <p:cNvSpPr/>
                  <p:nvPr/>
                </p:nvSpPr>
                <p:spPr>
                  <a:xfrm>
                    <a:off x="193052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19" name="Google Shape;1119;g28c1b0f9feb_0_532"/>
                  <p:cNvSpPr/>
                  <p:nvPr/>
                </p:nvSpPr>
                <p:spPr>
                  <a:xfrm>
                    <a:off x="157569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20" name="Google Shape;1120;g28c1b0f9feb_0_532"/>
                  <p:cNvSpPr/>
                  <p:nvPr/>
                </p:nvSpPr>
                <p:spPr>
                  <a:xfrm>
                    <a:off x="1220738"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1121" name="Google Shape;1121;g28c1b0f9feb_0_532"/>
                <p:cNvGrpSpPr/>
                <p:nvPr/>
              </p:nvGrpSpPr>
              <p:grpSpPr>
                <a:xfrm>
                  <a:off x="2287509" y="5789167"/>
                  <a:ext cx="739668" cy="76189"/>
                  <a:chOff x="2287509" y="5789167"/>
                  <a:chExt cx="739668" cy="76189"/>
                </a:xfrm>
              </p:grpSpPr>
              <p:sp>
                <p:nvSpPr>
                  <p:cNvPr id="1122" name="Google Shape;1122;g28c1b0f9feb_0_532"/>
                  <p:cNvSpPr/>
                  <p:nvPr/>
                </p:nvSpPr>
                <p:spPr>
                  <a:xfrm>
                    <a:off x="3014460"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23" name="Google Shape;1123;g28c1b0f9feb_0_532"/>
                  <p:cNvSpPr/>
                  <p:nvPr/>
                </p:nvSpPr>
                <p:spPr>
                  <a:xfrm>
                    <a:off x="265098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24" name="Google Shape;1124;g28c1b0f9feb_0_532"/>
                  <p:cNvSpPr/>
                  <p:nvPr/>
                </p:nvSpPr>
                <p:spPr>
                  <a:xfrm>
                    <a:off x="2287509"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1125" name="Google Shape;1125;g28c1b0f9feb_0_532"/>
                <p:cNvGrpSpPr/>
                <p:nvPr/>
              </p:nvGrpSpPr>
              <p:grpSpPr>
                <a:xfrm>
                  <a:off x="3375774" y="5789167"/>
                  <a:ext cx="739795" cy="76189"/>
                  <a:chOff x="3375774" y="5789167"/>
                  <a:chExt cx="739795" cy="76189"/>
                </a:xfrm>
              </p:grpSpPr>
              <p:sp>
                <p:nvSpPr>
                  <p:cNvPr id="1126" name="Google Shape;1126;g28c1b0f9feb_0_532"/>
                  <p:cNvSpPr/>
                  <p:nvPr/>
                </p:nvSpPr>
                <p:spPr>
                  <a:xfrm>
                    <a:off x="4102852"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27" name="Google Shape;1127;g28c1b0f9feb_0_532"/>
                  <p:cNvSpPr/>
                  <p:nvPr/>
                </p:nvSpPr>
                <p:spPr>
                  <a:xfrm>
                    <a:off x="373937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28" name="Google Shape;1128;g28c1b0f9feb_0_532"/>
                  <p:cNvSpPr/>
                  <p:nvPr/>
                </p:nvSpPr>
                <p:spPr>
                  <a:xfrm>
                    <a:off x="337577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nvGrpSpPr>
                <p:cNvPr id="1129" name="Google Shape;1129;g28c1b0f9feb_0_532"/>
                <p:cNvGrpSpPr/>
                <p:nvPr/>
              </p:nvGrpSpPr>
              <p:grpSpPr>
                <a:xfrm>
                  <a:off x="4471415" y="5789167"/>
                  <a:ext cx="1087246" cy="76189"/>
                  <a:chOff x="4471415" y="5789167"/>
                  <a:chExt cx="1087246" cy="76189"/>
                </a:xfrm>
              </p:grpSpPr>
              <p:sp>
                <p:nvSpPr>
                  <p:cNvPr id="1130" name="Google Shape;1130;g28c1b0f9feb_0_532"/>
                  <p:cNvSpPr/>
                  <p:nvPr/>
                </p:nvSpPr>
                <p:spPr>
                  <a:xfrm>
                    <a:off x="5545944"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31" name="Google Shape;1131;g28c1b0f9feb_0_532"/>
                  <p:cNvSpPr/>
                  <p:nvPr/>
                </p:nvSpPr>
                <p:spPr>
                  <a:xfrm>
                    <a:off x="5175346"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32" name="Google Shape;1132;g28c1b0f9feb_0_532"/>
                  <p:cNvSpPr/>
                  <p:nvPr/>
                </p:nvSpPr>
                <p:spPr>
                  <a:xfrm>
                    <a:off x="4823317"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sp>
                <p:nvSpPr>
                  <p:cNvPr id="1133" name="Google Shape;1133;g28c1b0f9feb_0_532"/>
                  <p:cNvSpPr/>
                  <p:nvPr/>
                </p:nvSpPr>
                <p:spPr>
                  <a:xfrm>
                    <a:off x="4471415" y="5789167"/>
                    <a:ext cx="12717" cy="76189"/>
                  </a:xfrm>
                  <a:custGeom>
                    <a:rect b="b" l="l" r="r" t="t"/>
                    <a:pathLst>
                      <a:path extrusionOk="0" h="76189" w="12717">
                        <a:moveTo>
                          <a:pt x="0" y="0"/>
                        </a:moveTo>
                        <a:lnTo>
                          <a:pt x="0" y="76190"/>
                        </a:lnTo>
                      </a:path>
                    </a:pathLst>
                  </a:custGeom>
                  <a:noFill/>
                  <a:ln cap="flat" cmpd="sng" w="28575">
                    <a:solidFill>
                      <a:srgbClr val="00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350">
                      <a:solidFill>
                        <a:srgbClr val="FFFFFF"/>
                      </a:solidFill>
                      <a:latin typeface="Calibri"/>
                      <a:ea typeface="Calibri"/>
                      <a:cs typeface="Calibri"/>
                      <a:sym typeface="Calibri"/>
                    </a:endParaRPr>
                  </a:p>
                </p:txBody>
              </p:sp>
            </p:grpSp>
          </p:grpSp>
        </p:gr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descr="A screenshot of a web page&#10;&#10;Description automatically generated with low confidence" id="381" name="Google Shape;381;p5"/>
          <p:cNvPicPr preferRelativeResize="0"/>
          <p:nvPr/>
        </p:nvPicPr>
        <p:blipFill rotWithShape="1">
          <a:blip r:embed="rId3">
            <a:alphaModFix/>
          </a:blip>
          <a:srcRect b="0" l="0" r="0" t="0"/>
          <a:stretch/>
        </p:blipFill>
        <p:spPr>
          <a:xfrm>
            <a:off x="0" y="-89919"/>
            <a:ext cx="9144000" cy="515112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g28c1b0f9feb_0_722"/>
          <p:cNvSpPr txBox="1"/>
          <p:nvPr>
            <p:ph type="title"/>
          </p:nvPr>
        </p:nvSpPr>
        <p:spPr>
          <a:xfrm>
            <a:off x="318234" y="193539"/>
            <a:ext cx="8282400" cy="994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US">
                <a:solidFill>
                  <a:schemeClr val="dk1"/>
                </a:solidFill>
              </a:rPr>
              <a:t>Most Common AEs</a:t>
            </a:r>
            <a:endParaRPr/>
          </a:p>
        </p:txBody>
      </p:sp>
      <p:graphicFrame>
        <p:nvGraphicFramePr>
          <p:cNvPr id="1140" name="Google Shape;1140;g28c1b0f9feb_0_722"/>
          <p:cNvGraphicFramePr/>
          <p:nvPr/>
        </p:nvGraphicFramePr>
        <p:xfrm>
          <a:off x="780109" y="3598161"/>
          <a:ext cx="3000000" cy="3000000"/>
        </p:xfrm>
        <a:graphic>
          <a:graphicData uri="http://schemas.openxmlformats.org/drawingml/2006/table">
            <a:tbl>
              <a:tblPr>
                <a:noFill/>
                <a:tableStyleId>{F9843AC5-02B8-4A6C-918A-C45C93D90B1E}</a:tableStyleId>
              </a:tblPr>
              <a:tblGrid>
                <a:gridCol w="3165600"/>
                <a:gridCol w="2115850"/>
                <a:gridCol w="2115850"/>
              </a:tblGrid>
              <a:tr h="193050">
                <a:tc>
                  <a:txBody>
                    <a:bodyPr/>
                    <a:lstStyle/>
                    <a:p>
                      <a:pPr indent="0" lvl="0" marL="0" marR="0" rtl="0" algn="l">
                        <a:lnSpc>
                          <a:spcPct val="100000"/>
                        </a:lnSpc>
                        <a:spcBef>
                          <a:spcPts val="0"/>
                        </a:spcBef>
                        <a:spcAft>
                          <a:spcPts val="0"/>
                        </a:spcAft>
                        <a:buClr>
                          <a:schemeClr val="accent2"/>
                        </a:buClr>
                        <a:buSzPts val="1100"/>
                        <a:buFont typeface="Noto Sans Symbols"/>
                        <a:buNone/>
                      </a:pPr>
                      <a:r>
                        <a:rPr b="1" i="0" lang="en-US" sz="1100" u="none" cap="none" strike="noStrike">
                          <a:solidFill>
                            <a:schemeClr val="dk1"/>
                          </a:solidFill>
                          <a:latin typeface="Calibri"/>
                          <a:ea typeface="Calibri"/>
                          <a:cs typeface="Calibri"/>
                          <a:sym typeface="Calibri"/>
                        </a:rPr>
                        <a:t>Outcome, n (%)</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1" i="0" lang="en-US" sz="1100" u="none" cap="none" strike="noStrike">
                          <a:solidFill>
                            <a:schemeClr val="dk1"/>
                          </a:solidFill>
                          <a:latin typeface="Calibri"/>
                          <a:ea typeface="Calibri"/>
                          <a:cs typeface="Calibri"/>
                          <a:sym typeface="Calibri"/>
                        </a:rPr>
                        <a:t>Olaparib + Abiraterone (n = 399)</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1" i="0" lang="en-US" sz="1100" u="none" cap="none" strike="noStrike">
                          <a:solidFill>
                            <a:schemeClr val="dk1"/>
                          </a:solidFill>
                          <a:latin typeface="Calibri"/>
                          <a:ea typeface="Calibri"/>
                          <a:cs typeface="Calibri"/>
                          <a:sym typeface="Calibri"/>
                        </a:rPr>
                        <a:t>Placebo + Abiraterone (n = 397)</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0025">
                <a:tc>
                  <a:txBody>
                    <a:bodyPr/>
                    <a:lstStyle/>
                    <a:p>
                      <a:pPr indent="0" lvl="0" marL="0" marR="0" rtl="0" algn="l">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Cardiac failure SMQ</a:t>
                      </a:r>
                      <a:endParaRPr/>
                    </a:p>
                    <a:p>
                      <a:pPr indent="0" lvl="0" marL="0" marR="0" rtl="0" algn="l">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Death Due to AE</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6 (1.5)</a:t>
                      </a:r>
                      <a:endParaRPr/>
                    </a:p>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16 (4.0)</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5 (1.3)</a:t>
                      </a:r>
                      <a:endParaRPr/>
                    </a:p>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17 (4.3)</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3050">
                <a:tc>
                  <a:txBody>
                    <a:bodyPr/>
                    <a:lstStyle/>
                    <a:p>
                      <a:pPr indent="0" lvl="0" marL="0" marR="0" rtl="0" algn="l">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Embolic and thromboembolic events, arterial SMQ</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8 (2.0)</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latin typeface="Calibri"/>
                          <a:ea typeface="Calibri"/>
                          <a:cs typeface="Calibri"/>
                          <a:sym typeface="Calibri"/>
                        </a:rPr>
                        <a:t>10 (2.5)</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30025">
                <a:tc>
                  <a:txBody>
                    <a:bodyPr/>
                    <a:lstStyle/>
                    <a:p>
                      <a:pPr indent="0" lvl="0" marL="0" marR="0" rtl="0" algn="l">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highlight>
                            <a:srgbClr val="FFFF00"/>
                          </a:highlight>
                          <a:latin typeface="Calibri"/>
                          <a:ea typeface="Calibri"/>
                          <a:cs typeface="Calibri"/>
                          <a:sym typeface="Calibri"/>
                        </a:rPr>
                        <a:t>Embolic and thromboembolic events, venous SMQ</a:t>
                      </a:r>
                      <a:endParaRPr/>
                    </a:p>
                    <a:p>
                      <a:pPr indent="-171450" lvl="0" marL="284162" marR="0" rtl="0" algn="l">
                        <a:lnSpc>
                          <a:spcPct val="100000"/>
                        </a:lnSpc>
                        <a:spcBef>
                          <a:spcPts val="0"/>
                        </a:spcBef>
                        <a:spcAft>
                          <a:spcPts val="0"/>
                        </a:spcAft>
                        <a:buClr>
                          <a:srgbClr val="000000"/>
                        </a:buClr>
                        <a:buSzPts val="1100"/>
                        <a:buFont typeface="Noto Sans Symbols"/>
                        <a:buChar char="▪"/>
                      </a:pPr>
                      <a:r>
                        <a:rPr b="0" i="0" lang="en-US" sz="1100" u="none" cap="none" strike="noStrike">
                          <a:solidFill>
                            <a:srgbClr val="0C0C0C"/>
                          </a:solidFill>
                          <a:highlight>
                            <a:srgbClr val="FFFF00"/>
                          </a:highlight>
                          <a:latin typeface="Calibri"/>
                          <a:ea typeface="Calibri"/>
                          <a:cs typeface="Calibri"/>
                          <a:sym typeface="Calibri"/>
                        </a:rPr>
                        <a:t>Pulmonary embolism</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highlight>
                            <a:srgbClr val="FFFF00"/>
                          </a:highlight>
                          <a:latin typeface="Calibri"/>
                          <a:ea typeface="Calibri"/>
                          <a:cs typeface="Calibri"/>
                          <a:sym typeface="Calibri"/>
                        </a:rPr>
                        <a:t>29 (7.3)</a:t>
                      </a:r>
                      <a:endParaRPr/>
                    </a:p>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highlight>
                            <a:srgbClr val="FFFF00"/>
                          </a:highlight>
                          <a:latin typeface="Calibri"/>
                          <a:ea typeface="Calibri"/>
                          <a:cs typeface="Calibri"/>
                          <a:sym typeface="Calibri"/>
                        </a:rPr>
                        <a:t>26 (6.5)</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highlight>
                            <a:srgbClr val="FFFF00"/>
                          </a:highlight>
                          <a:latin typeface="Calibri"/>
                          <a:ea typeface="Calibri"/>
                          <a:cs typeface="Calibri"/>
                          <a:sym typeface="Calibri"/>
                        </a:rPr>
                        <a:t>13 (3.3)</a:t>
                      </a:r>
                      <a:endParaRPr/>
                    </a:p>
                    <a:p>
                      <a:pPr indent="0" lvl="0" marL="0" marR="0" rtl="0" algn="ctr">
                        <a:lnSpc>
                          <a:spcPct val="100000"/>
                        </a:lnSpc>
                        <a:spcBef>
                          <a:spcPts val="0"/>
                        </a:spcBef>
                        <a:spcAft>
                          <a:spcPts val="0"/>
                        </a:spcAft>
                        <a:buClr>
                          <a:schemeClr val="accent2"/>
                        </a:buClr>
                        <a:buSzPts val="1100"/>
                        <a:buFont typeface="Noto Sans Symbols"/>
                        <a:buNone/>
                      </a:pPr>
                      <a:r>
                        <a:rPr b="0" i="0" lang="en-US" sz="1100" u="none" cap="none" strike="noStrike">
                          <a:solidFill>
                            <a:srgbClr val="0C0C0C"/>
                          </a:solidFill>
                          <a:highlight>
                            <a:srgbClr val="FFFF00"/>
                          </a:highlight>
                          <a:latin typeface="Calibri"/>
                          <a:ea typeface="Calibri"/>
                          <a:cs typeface="Calibri"/>
                          <a:sym typeface="Calibri"/>
                        </a:rPr>
                        <a:t>7 (1.8)</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grpSp>
        <p:nvGrpSpPr>
          <p:cNvPr id="1141" name="Google Shape;1141;g28c1b0f9feb_0_722"/>
          <p:cNvGrpSpPr/>
          <p:nvPr/>
        </p:nvGrpSpPr>
        <p:grpSpPr>
          <a:xfrm>
            <a:off x="2533736" y="2529096"/>
            <a:ext cx="773772" cy="738900"/>
            <a:chOff x="3467100" y="2705816"/>
            <a:chExt cx="1031696" cy="985200"/>
          </a:xfrm>
        </p:grpSpPr>
        <p:sp>
          <p:nvSpPr>
            <p:cNvPr id="1142" name="Google Shape;1142;g28c1b0f9feb_0_722"/>
            <p:cNvSpPr txBox="1"/>
            <p:nvPr/>
          </p:nvSpPr>
          <p:spPr>
            <a:xfrm>
              <a:off x="3585596" y="2705816"/>
              <a:ext cx="913200" cy="985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Grade ≥3</a:t>
              </a:r>
              <a:endParaRPr/>
            </a:p>
            <a:p>
              <a:pPr indent="0" lvl="0" marL="0" marR="0" rtl="0" algn="l">
                <a:spcBef>
                  <a:spcPts val="0"/>
                </a:spcBef>
                <a:spcAft>
                  <a:spcPts val="0"/>
                </a:spcAft>
                <a:buNone/>
              </a:pPr>
              <a:r>
                <a:rPr lang="en-US" sz="1050">
                  <a:solidFill>
                    <a:srgbClr val="000000"/>
                  </a:solidFill>
                  <a:latin typeface="Calibri"/>
                  <a:ea typeface="Calibri"/>
                  <a:cs typeface="Calibri"/>
                  <a:sym typeface="Calibri"/>
                </a:rPr>
                <a:t>All grade</a:t>
              </a:r>
              <a:endParaRPr/>
            </a:p>
            <a:p>
              <a:pPr indent="0" lvl="0" marL="0" marR="0" rtl="0" algn="l">
                <a:spcBef>
                  <a:spcPts val="0"/>
                </a:spcBef>
                <a:spcAft>
                  <a:spcPts val="0"/>
                </a:spcAft>
                <a:buNone/>
              </a:pPr>
              <a:r>
                <a:rPr lang="en-US" sz="1050">
                  <a:solidFill>
                    <a:srgbClr val="000000"/>
                  </a:solidFill>
                  <a:latin typeface="Calibri"/>
                  <a:ea typeface="Calibri"/>
                  <a:cs typeface="Calibri"/>
                  <a:sym typeface="Calibri"/>
                </a:rPr>
                <a:t>Grade ≥3</a:t>
              </a:r>
              <a:endParaRPr/>
            </a:p>
            <a:p>
              <a:pPr indent="0" lvl="0" marL="0" marR="0" rtl="0" algn="l">
                <a:spcBef>
                  <a:spcPts val="0"/>
                </a:spcBef>
                <a:spcAft>
                  <a:spcPts val="0"/>
                </a:spcAft>
                <a:buNone/>
              </a:pPr>
              <a:r>
                <a:rPr lang="en-US" sz="1050">
                  <a:solidFill>
                    <a:srgbClr val="000000"/>
                  </a:solidFill>
                  <a:latin typeface="Calibri"/>
                  <a:ea typeface="Calibri"/>
                  <a:cs typeface="Calibri"/>
                  <a:sym typeface="Calibri"/>
                </a:rPr>
                <a:t>All grade</a:t>
              </a:r>
              <a:endParaRPr/>
            </a:p>
          </p:txBody>
        </p:sp>
        <p:grpSp>
          <p:nvGrpSpPr>
            <p:cNvPr id="1143" name="Google Shape;1143;g28c1b0f9feb_0_722"/>
            <p:cNvGrpSpPr/>
            <p:nvPr/>
          </p:nvGrpSpPr>
          <p:grpSpPr>
            <a:xfrm>
              <a:off x="3467100" y="2790636"/>
              <a:ext cx="144000" cy="789545"/>
              <a:chOff x="3467100" y="2790636"/>
              <a:chExt cx="144000" cy="789545"/>
            </a:xfrm>
          </p:grpSpPr>
          <p:sp>
            <p:nvSpPr>
              <p:cNvPr id="1144" name="Google Shape;1144;g28c1b0f9feb_0_722"/>
              <p:cNvSpPr/>
              <p:nvPr/>
            </p:nvSpPr>
            <p:spPr>
              <a:xfrm>
                <a:off x="3467100" y="2790636"/>
                <a:ext cx="144000" cy="144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45" name="Google Shape;1145;g28c1b0f9feb_0_722"/>
              <p:cNvSpPr/>
              <p:nvPr/>
            </p:nvSpPr>
            <p:spPr>
              <a:xfrm>
                <a:off x="3467100" y="3005818"/>
                <a:ext cx="144000" cy="144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46" name="Google Shape;1146;g28c1b0f9feb_0_722"/>
              <p:cNvSpPr/>
              <p:nvPr/>
            </p:nvSpPr>
            <p:spPr>
              <a:xfrm>
                <a:off x="3467100" y="3221000"/>
                <a:ext cx="144000" cy="144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47" name="Google Shape;1147;g28c1b0f9feb_0_722"/>
              <p:cNvSpPr/>
              <p:nvPr/>
            </p:nvSpPr>
            <p:spPr>
              <a:xfrm>
                <a:off x="3467100" y="3436181"/>
                <a:ext cx="144000" cy="144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grpSp>
      </p:grpSp>
      <p:grpSp>
        <p:nvGrpSpPr>
          <p:cNvPr id="1148" name="Google Shape;1148;g28c1b0f9feb_0_722"/>
          <p:cNvGrpSpPr/>
          <p:nvPr/>
        </p:nvGrpSpPr>
        <p:grpSpPr>
          <a:xfrm>
            <a:off x="2317647" y="3309084"/>
            <a:ext cx="2727512" cy="265405"/>
            <a:chOff x="3090196" y="4567954"/>
            <a:chExt cx="3636682" cy="353873"/>
          </a:xfrm>
        </p:grpSpPr>
        <p:grpSp>
          <p:nvGrpSpPr>
            <p:cNvPr id="1149" name="Google Shape;1149;g28c1b0f9feb_0_722"/>
            <p:cNvGrpSpPr/>
            <p:nvPr/>
          </p:nvGrpSpPr>
          <p:grpSpPr>
            <a:xfrm>
              <a:off x="3090196" y="4583127"/>
              <a:ext cx="3636682" cy="338700"/>
              <a:chOff x="3090196" y="4562807"/>
              <a:chExt cx="3636682" cy="338700"/>
            </a:xfrm>
          </p:grpSpPr>
          <p:sp>
            <p:nvSpPr>
              <p:cNvPr id="1150" name="Google Shape;1150;g28c1b0f9feb_0_722"/>
              <p:cNvSpPr txBox="1"/>
              <p:nvPr/>
            </p:nvSpPr>
            <p:spPr>
              <a:xfrm>
                <a:off x="3090196" y="4562807"/>
                <a:ext cx="5220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100</a:t>
                </a:r>
                <a:endParaRPr/>
              </a:p>
            </p:txBody>
          </p:sp>
          <p:sp>
            <p:nvSpPr>
              <p:cNvPr id="1151" name="Google Shape;1151;g28c1b0f9feb_0_722"/>
              <p:cNvSpPr txBox="1"/>
              <p:nvPr/>
            </p:nvSpPr>
            <p:spPr>
              <a:xfrm>
                <a:off x="3771710" y="4562807"/>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80</a:t>
                </a:r>
                <a:endParaRPr/>
              </a:p>
            </p:txBody>
          </p:sp>
          <p:sp>
            <p:nvSpPr>
              <p:cNvPr id="1152" name="Google Shape;1152;g28c1b0f9feb_0_722"/>
              <p:cNvSpPr txBox="1"/>
              <p:nvPr/>
            </p:nvSpPr>
            <p:spPr>
              <a:xfrm>
                <a:off x="4417222" y="4562807"/>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60</a:t>
                </a:r>
                <a:endParaRPr/>
              </a:p>
            </p:txBody>
          </p:sp>
          <p:sp>
            <p:nvSpPr>
              <p:cNvPr id="1153" name="Google Shape;1153;g28c1b0f9feb_0_722"/>
              <p:cNvSpPr txBox="1"/>
              <p:nvPr/>
            </p:nvSpPr>
            <p:spPr>
              <a:xfrm>
                <a:off x="5048634" y="4562807"/>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1154" name="Google Shape;1154;g28c1b0f9feb_0_722"/>
              <p:cNvSpPr txBox="1"/>
              <p:nvPr/>
            </p:nvSpPr>
            <p:spPr>
              <a:xfrm>
                <a:off x="5697281" y="4562807"/>
                <a:ext cx="429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1155" name="Google Shape;1155;g28c1b0f9feb_0_722"/>
              <p:cNvSpPr txBox="1"/>
              <p:nvPr/>
            </p:nvSpPr>
            <p:spPr>
              <a:xfrm>
                <a:off x="6388778" y="4562807"/>
                <a:ext cx="338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grpSp>
        <p:cxnSp>
          <p:nvCxnSpPr>
            <p:cNvPr id="1156" name="Google Shape;1156;g28c1b0f9feb_0_722"/>
            <p:cNvCxnSpPr/>
            <p:nvPr/>
          </p:nvCxnSpPr>
          <p:spPr>
            <a:xfrm>
              <a:off x="3347281" y="4583127"/>
              <a:ext cx="3210600" cy="0"/>
            </a:xfrm>
            <a:prstGeom prst="straightConnector1">
              <a:avLst/>
            </a:prstGeom>
            <a:noFill/>
            <a:ln cap="flat" cmpd="sng" w="28575">
              <a:solidFill>
                <a:schemeClr val="lt1"/>
              </a:solidFill>
              <a:prstDash val="solid"/>
              <a:round/>
              <a:headEnd len="sm" w="sm" type="none"/>
              <a:tailEnd len="sm" w="sm" type="none"/>
            </a:ln>
          </p:spPr>
        </p:cxnSp>
        <p:grpSp>
          <p:nvGrpSpPr>
            <p:cNvPr id="1157" name="Google Shape;1157;g28c1b0f9feb_0_722"/>
            <p:cNvGrpSpPr/>
            <p:nvPr/>
          </p:nvGrpSpPr>
          <p:grpSpPr>
            <a:xfrm rot="5400000">
              <a:off x="4912499" y="3002885"/>
              <a:ext cx="80343" cy="3210480"/>
              <a:chOff x="1415351" y="2320772"/>
              <a:chExt cx="755100" cy="2676069"/>
            </a:xfrm>
          </p:grpSpPr>
          <p:cxnSp>
            <p:nvCxnSpPr>
              <p:cNvPr id="1158" name="Google Shape;1158;g28c1b0f9feb_0_722"/>
              <p:cNvCxnSpPr/>
              <p:nvPr/>
            </p:nvCxnSpPr>
            <p:spPr>
              <a:xfrm>
                <a:off x="1415351" y="2320772"/>
                <a:ext cx="755100" cy="0"/>
              </a:xfrm>
              <a:prstGeom prst="straightConnector1">
                <a:avLst/>
              </a:prstGeom>
              <a:noFill/>
              <a:ln cap="flat" cmpd="sng" w="28575">
                <a:solidFill>
                  <a:schemeClr val="lt1"/>
                </a:solidFill>
                <a:prstDash val="solid"/>
                <a:round/>
                <a:headEnd len="sm" w="sm" type="none"/>
                <a:tailEnd len="sm" w="sm" type="none"/>
              </a:ln>
            </p:spPr>
          </p:cxnSp>
          <p:cxnSp>
            <p:nvCxnSpPr>
              <p:cNvPr id="1159" name="Google Shape;1159;g28c1b0f9feb_0_722"/>
              <p:cNvCxnSpPr/>
              <p:nvPr/>
            </p:nvCxnSpPr>
            <p:spPr>
              <a:xfrm>
                <a:off x="1415351" y="2855918"/>
                <a:ext cx="755100" cy="0"/>
              </a:xfrm>
              <a:prstGeom prst="straightConnector1">
                <a:avLst/>
              </a:prstGeom>
              <a:noFill/>
              <a:ln cap="flat" cmpd="sng" w="28575">
                <a:solidFill>
                  <a:schemeClr val="lt1"/>
                </a:solidFill>
                <a:prstDash val="solid"/>
                <a:round/>
                <a:headEnd len="sm" w="sm" type="none"/>
                <a:tailEnd len="sm" w="sm" type="none"/>
              </a:ln>
            </p:spPr>
          </p:cxnSp>
          <p:cxnSp>
            <p:nvCxnSpPr>
              <p:cNvPr id="1160" name="Google Shape;1160;g28c1b0f9feb_0_722"/>
              <p:cNvCxnSpPr/>
              <p:nvPr/>
            </p:nvCxnSpPr>
            <p:spPr>
              <a:xfrm>
                <a:off x="1415351" y="3386769"/>
                <a:ext cx="755100" cy="0"/>
              </a:xfrm>
              <a:prstGeom prst="straightConnector1">
                <a:avLst/>
              </a:prstGeom>
              <a:noFill/>
              <a:ln cap="flat" cmpd="sng" w="28575">
                <a:solidFill>
                  <a:schemeClr val="lt1"/>
                </a:solidFill>
                <a:prstDash val="solid"/>
                <a:round/>
                <a:headEnd len="sm" w="sm" type="none"/>
                <a:tailEnd len="sm" w="sm" type="none"/>
              </a:ln>
            </p:spPr>
          </p:cxnSp>
          <p:cxnSp>
            <p:nvCxnSpPr>
              <p:cNvPr id="1161" name="Google Shape;1161;g28c1b0f9feb_0_722"/>
              <p:cNvCxnSpPr/>
              <p:nvPr/>
            </p:nvCxnSpPr>
            <p:spPr>
              <a:xfrm>
                <a:off x="1415351" y="3921915"/>
                <a:ext cx="755100" cy="0"/>
              </a:xfrm>
              <a:prstGeom prst="straightConnector1">
                <a:avLst/>
              </a:prstGeom>
              <a:noFill/>
              <a:ln cap="flat" cmpd="sng" w="28575">
                <a:solidFill>
                  <a:schemeClr val="lt1"/>
                </a:solidFill>
                <a:prstDash val="solid"/>
                <a:round/>
                <a:headEnd len="sm" w="sm" type="none"/>
                <a:tailEnd len="sm" w="sm" type="none"/>
              </a:ln>
            </p:spPr>
          </p:cxnSp>
          <p:cxnSp>
            <p:nvCxnSpPr>
              <p:cNvPr id="1162" name="Google Shape;1162;g28c1b0f9feb_0_722"/>
              <p:cNvCxnSpPr/>
              <p:nvPr/>
            </p:nvCxnSpPr>
            <p:spPr>
              <a:xfrm>
                <a:off x="1415351" y="4461695"/>
                <a:ext cx="755100" cy="0"/>
              </a:xfrm>
              <a:prstGeom prst="straightConnector1">
                <a:avLst/>
              </a:prstGeom>
              <a:noFill/>
              <a:ln cap="flat" cmpd="sng" w="28575">
                <a:solidFill>
                  <a:schemeClr val="lt1"/>
                </a:solidFill>
                <a:prstDash val="solid"/>
                <a:round/>
                <a:headEnd len="sm" w="sm" type="none"/>
                <a:tailEnd len="sm" w="sm" type="none"/>
              </a:ln>
            </p:spPr>
          </p:cxnSp>
          <p:cxnSp>
            <p:nvCxnSpPr>
              <p:cNvPr id="1163" name="Google Shape;1163;g28c1b0f9feb_0_722"/>
              <p:cNvCxnSpPr/>
              <p:nvPr/>
            </p:nvCxnSpPr>
            <p:spPr>
              <a:xfrm>
                <a:off x="1415351" y="4996841"/>
                <a:ext cx="755100" cy="0"/>
              </a:xfrm>
              <a:prstGeom prst="straightConnector1">
                <a:avLst/>
              </a:prstGeom>
              <a:noFill/>
              <a:ln cap="flat" cmpd="sng" w="28575">
                <a:solidFill>
                  <a:schemeClr val="lt1"/>
                </a:solidFill>
                <a:prstDash val="solid"/>
                <a:round/>
                <a:headEnd len="sm" w="sm" type="none"/>
                <a:tailEnd len="sm" w="sm" type="none"/>
              </a:ln>
            </p:spPr>
          </p:cxnSp>
        </p:grpSp>
      </p:grpSp>
      <p:sp>
        <p:nvSpPr>
          <p:cNvPr id="1164" name="Google Shape;1164;g28c1b0f9feb_0_722"/>
          <p:cNvSpPr txBox="1"/>
          <p:nvPr/>
        </p:nvSpPr>
        <p:spPr>
          <a:xfrm>
            <a:off x="2991984" y="990490"/>
            <a:ext cx="1982400" cy="2538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1" lang="en-US" sz="1050">
                <a:solidFill>
                  <a:srgbClr val="015873"/>
                </a:solidFill>
                <a:latin typeface="Calibri"/>
                <a:ea typeface="Calibri"/>
                <a:cs typeface="Calibri"/>
                <a:sym typeface="Calibri"/>
              </a:rPr>
              <a:t>Olaparib + Abiraterone (n = 399)</a:t>
            </a:r>
            <a:endParaRPr/>
          </a:p>
        </p:txBody>
      </p:sp>
      <p:sp>
        <p:nvSpPr>
          <p:cNvPr id="1165" name="Google Shape;1165;g28c1b0f9feb_0_722"/>
          <p:cNvSpPr txBox="1"/>
          <p:nvPr/>
        </p:nvSpPr>
        <p:spPr>
          <a:xfrm>
            <a:off x="4946956" y="999300"/>
            <a:ext cx="19824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050">
                <a:solidFill>
                  <a:srgbClr val="E1471D"/>
                </a:solidFill>
                <a:latin typeface="Calibri"/>
                <a:ea typeface="Calibri"/>
                <a:cs typeface="Calibri"/>
                <a:sym typeface="Calibri"/>
              </a:rPr>
              <a:t>Placebo + Abiraterone (n = 399)</a:t>
            </a:r>
            <a:endParaRPr/>
          </a:p>
        </p:txBody>
      </p:sp>
      <p:sp>
        <p:nvSpPr>
          <p:cNvPr id="1166" name="Google Shape;1166;g28c1b0f9feb_0_722"/>
          <p:cNvSpPr txBox="1"/>
          <p:nvPr/>
        </p:nvSpPr>
        <p:spPr>
          <a:xfrm>
            <a:off x="780109" y="1181029"/>
            <a:ext cx="1425300" cy="2253900"/>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None/>
            </a:pPr>
            <a:r>
              <a:rPr b="1" lang="en-US" sz="1050">
                <a:solidFill>
                  <a:srgbClr val="000000"/>
                </a:solidFill>
                <a:latin typeface="Calibri"/>
                <a:ea typeface="Calibri"/>
                <a:cs typeface="Calibri"/>
                <a:sym typeface="Calibri"/>
              </a:rPr>
              <a:t>Any</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Anemia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Fatigue or asthenia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Nausea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Diarrhea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Constipation</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Back pain</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Decreased appetite</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Vomiting</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Arthralgia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Hypertension</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Dizziness</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Peripheral edema</a:t>
            </a:r>
            <a:endParaRPr/>
          </a:p>
          <a:p>
            <a:pPr indent="0" lvl="0" marL="0" marR="0" rtl="0" algn="r">
              <a:lnSpc>
                <a:spcPct val="90000"/>
              </a:lnSpc>
              <a:spcBef>
                <a:spcPts val="75"/>
              </a:spcBef>
              <a:spcAft>
                <a:spcPts val="0"/>
              </a:spcAft>
              <a:buNone/>
            </a:pPr>
            <a:r>
              <a:rPr b="1" lang="en-US" sz="1050">
                <a:solidFill>
                  <a:srgbClr val="000000"/>
                </a:solidFill>
                <a:latin typeface="Calibri"/>
                <a:ea typeface="Calibri"/>
                <a:cs typeface="Calibri"/>
                <a:sym typeface="Calibri"/>
              </a:rPr>
              <a:t>Urinary tract infection</a:t>
            </a:r>
            <a:endParaRPr/>
          </a:p>
        </p:txBody>
      </p:sp>
      <p:sp>
        <p:nvSpPr>
          <p:cNvPr id="1167" name="Google Shape;1167;g28c1b0f9feb_0_722"/>
          <p:cNvSpPr/>
          <p:nvPr/>
        </p:nvSpPr>
        <p:spPr>
          <a:xfrm>
            <a:off x="2510460" y="1202326"/>
            <a:ext cx="2416032" cy="2114550"/>
          </a:xfrm>
          <a:custGeom>
            <a:rect b="b" l="l" r="r" t="t"/>
            <a:pathLst>
              <a:path extrusionOk="0" h="2819400" w="3232150">
                <a:moveTo>
                  <a:pt x="3232150" y="0"/>
                </a:moveTo>
                <a:lnTo>
                  <a:pt x="3232150" y="2819400"/>
                </a:lnTo>
                <a:lnTo>
                  <a:pt x="0" y="2819400"/>
                </a:lnTo>
              </a:path>
            </a:pathLst>
          </a:custGeom>
          <a:noFill/>
          <a:ln cap="flat" cmpd="sng" w="28575">
            <a:solidFill>
              <a:schemeClr val="lt1"/>
            </a:solidFill>
            <a:prstDash val="solid"/>
            <a:miter lim="800000"/>
            <a:headEnd len="med" w="med" type="none"/>
            <a:tailEnd len="med" w="med"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68" name="Google Shape;1168;g28c1b0f9feb_0_722"/>
          <p:cNvSpPr/>
          <p:nvPr/>
        </p:nvSpPr>
        <p:spPr>
          <a:xfrm>
            <a:off x="2510459" y="1207634"/>
            <a:ext cx="12687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69" name="Google Shape;1169;g28c1b0f9feb_0_722"/>
          <p:cNvSpPr/>
          <p:nvPr/>
        </p:nvSpPr>
        <p:spPr>
          <a:xfrm>
            <a:off x="3779044" y="1207634"/>
            <a:ext cx="11394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0" name="Google Shape;1170;g28c1b0f9feb_0_722"/>
          <p:cNvSpPr/>
          <p:nvPr/>
        </p:nvSpPr>
        <p:spPr>
          <a:xfrm>
            <a:off x="3455194" y="1366053"/>
            <a:ext cx="11025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1" name="Google Shape;1171;g28c1b0f9feb_0_722"/>
          <p:cNvSpPr/>
          <p:nvPr/>
        </p:nvSpPr>
        <p:spPr>
          <a:xfrm>
            <a:off x="4557712" y="1366053"/>
            <a:ext cx="3606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2" name="Google Shape;1172;g28c1b0f9feb_0_722"/>
          <p:cNvSpPr/>
          <p:nvPr/>
        </p:nvSpPr>
        <p:spPr>
          <a:xfrm>
            <a:off x="3961581" y="1514900"/>
            <a:ext cx="8973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3" name="Google Shape;1173;g28c1b0f9feb_0_722"/>
          <p:cNvSpPr/>
          <p:nvPr/>
        </p:nvSpPr>
        <p:spPr>
          <a:xfrm>
            <a:off x="4862673" y="1514900"/>
            <a:ext cx="558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4" name="Google Shape;1174;g28c1b0f9feb_0_722"/>
          <p:cNvSpPr/>
          <p:nvPr/>
        </p:nvSpPr>
        <p:spPr>
          <a:xfrm>
            <a:off x="4236244" y="1670950"/>
            <a:ext cx="6777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5" name="Google Shape;1175;g28c1b0f9feb_0_722"/>
          <p:cNvSpPr/>
          <p:nvPr/>
        </p:nvSpPr>
        <p:spPr>
          <a:xfrm>
            <a:off x="4488657" y="1825095"/>
            <a:ext cx="4020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6" name="Google Shape;1176;g28c1b0f9feb_0_722"/>
          <p:cNvSpPr/>
          <p:nvPr/>
        </p:nvSpPr>
        <p:spPr>
          <a:xfrm>
            <a:off x="4894178" y="1825095"/>
            <a:ext cx="207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7" name="Google Shape;1177;g28c1b0f9feb_0_722"/>
          <p:cNvSpPr/>
          <p:nvPr/>
        </p:nvSpPr>
        <p:spPr>
          <a:xfrm>
            <a:off x="4488656" y="1981146"/>
            <a:ext cx="4251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8" name="Google Shape;1178;g28c1b0f9feb_0_722"/>
          <p:cNvSpPr/>
          <p:nvPr/>
        </p:nvSpPr>
        <p:spPr>
          <a:xfrm>
            <a:off x="4491038" y="2127199"/>
            <a:ext cx="3996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79" name="Google Shape;1179;g28c1b0f9feb_0_722"/>
          <p:cNvSpPr/>
          <p:nvPr/>
        </p:nvSpPr>
        <p:spPr>
          <a:xfrm>
            <a:off x="4894178" y="2127199"/>
            <a:ext cx="207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0" name="Google Shape;1180;g28c1b0f9feb_0_722"/>
          <p:cNvSpPr/>
          <p:nvPr/>
        </p:nvSpPr>
        <p:spPr>
          <a:xfrm>
            <a:off x="4531518" y="2284839"/>
            <a:ext cx="3591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1" name="Google Shape;1181;g28c1b0f9feb_0_722"/>
          <p:cNvSpPr/>
          <p:nvPr/>
        </p:nvSpPr>
        <p:spPr>
          <a:xfrm>
            <a:off x="4894178" y="2284839"/>
            <a:ext cx="207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2" name="Google Shape;1182;g28c1b0f9feb_0_722"/>
          <p:cNvSpPr/>
          <p:nvPr/>
        </p:nvSpPr>
        <p:spPr>
          <a:xfrm>
            <a:off x="4581525" y="2433686"/>
            <a:ext cx="3090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3" name="Google Shape;1183;g28c1b0f9feb_0_722"/>
          <p:cNvSpPr/>
          <p:nvPr/>
        </p:nvSpPr>
        <p:spPr>
          <a:xfrm>
            <a:off x="4894178" y="2433686"/>
            <a:ext cx="207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4" name="Google Shape;1184;g28c1b0f9feb_0_722"/>
          <p:cNvSpPr/>
          <p:nvPr/>
        </p:nvSpPr>
        <p:spPr>
          <a:xfrm>
            <a:off x="4611688" y="2589242"/>
            <a:ext cx="3021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5" name="Google Shape;1185;g28c1b0f9feb_0_722"/>
          <p:cNvSpPr/>
          <p:nvPr/>
        </p:nvSpPr>
        <p:spPr>
          <a:xfrm>
            <a:off x="4531518" y="2745292"/>
            <a:ext cx="3009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6" name="Google Shape;1186;g28c1b0f9feb_0_722"/>
          <p:cNvSpPr/>
          <p:nvPr/>
        </p:nvSpPr>
        <p:spPr>
          <a:xfrm>
            <a:off x="4832350" y="2745292"/>
            <a:ext cx="825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7" name="Google Shape;1187;g28c1b0f9feb_0_722"/>
          <p:cNvSpPr/>
          <p:nvPr/>
        </p:nvSpPr>
        <p:spPr>
          <a:xfrm>
            <a:off x="4664075" y="2900848"/>
            <a:ext cx="2559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8" name="Google Shape;1188;g28c1b0f9feb_0_722"/>
          <p:cNvSpPr/>
          <p:nvPr/>
        </p:nvSpPr>
        <p:spPr>
          <a:xfrm>
            <a:off x="4672012" y="3050963"/>
            <a:ext cx="2478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89" name="Google Shape;1189;g28c1b0f9feb_0_722"/>
          <p:cNvSpPr/>
          <p:nvPr/>
        </p:nvSpPr>
        <p:spPr>
          <a:xfrm>
            <a:off x="4621213" y="3197496"/>
            <a:ext cx="252300" cy="108000"/>
          </a:xfrm>
          <a:prstGeom prst="rect">
            <a:avLst/>
          </a:prstGeom>
          <a:solidFill>
            <a:srgbClr val="A2A2E0"/>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90" name="Google Shape;1190;g28c1b0f9feb_0_722"/>
          <p:cNvSpPr/>
          <p:nvPr/>
        </p:nvSpPr>
        <p:spPr>
          <a:xfrm>
            <a:off x="4875213" y="3197496"/>
            <a:ext cx="39600" cy="108000"/>
          </a:xfrm>
          <a:prstGeom prst="rect">
            <a:avLst/>
          </a:prstGeom>
          <a:solidFill>
            <a:schemeClr val="accent1"/>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91" name="Google Shape;1191;g28c1b0f9feb_0_722"/>
          <p:cNvSpPr/>
          <p:nvPr/>
        </p:nvSpPr>
        <p:spPr>
          <a:xfrm>
            <a:off x="5021895" y="1207002"/>
            <a:ext cx="9384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192" name="Google Shape;1192;g28c1b0f9feb_0_722"/>
          <p:cNvSpPr/>
          <p:nvPr/>
        </p:nvSpPr>
        <p:spPr>
          <a:xfrm>
            <a:off x="5960269" y="1207002"/>
            <a:ext cx="15072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grpSp>
        <p:nvGrpSpPr>
          <p:cNvPr id="1193" name="Google Shape;1193;g28c1b0f9feb_0_722"/>
          <p:cNvGrpSpPr/>
          <p:nvPr/>
        </p:nvGrpSpPr>
        <p:grpSpPr>
          <a:xfrm>
            <a:off x="4896700" y="3315453"/>
            <a:ext cx="2766295" cy="265405"/>
            <a:chOff x="7219676" y="3974429"/>
            <a:chExt cx="3629832" cy="353873"/>
          </a:xfrm>
        </p:grpSpPr>
        <p:grpSp>
          <p:nvGrpSpPr>
            <p:cNvPr id="1194" name="Google Shape;1194;g28c1b0f9feb_0_722"/>
            <p:cNvGrpSpPr/>
            <p:nvPr/>
          </p:nvGrpSpPr>
          <p:grpSpPr>
            <a:xfrm>
              <a:off x="7219676" y="3989602"/>
              <a:ext cx="3629832" cy="338700"/>
              <a:chOff x="3184787" y="4562807"/>
              <a:chExt cx="3629832" cy="338700"/>
            </a:xfrm>
          </p:grpSpPr>
          <p:sp>
            <p:nvSpPr>
              <p:cNvPr id="1195" name="Google Shape;1195;g28c1b0f9feb_0_722"/>
              <p:cNvSpPr txBox="1"/>
              <p:nvPr/>
            </p:nvSpPr>
            <p:spPr>
              <a:xfrm>
                <a:off x="3184787" y="4562807"/>
                <a:ext cx="332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0</a:t>
                </a:r>
                <a:endParaRPr/>
              </a:p>
            </p:txBody>
          </p:sp>
          <p:sp>
            <p:nvSpPr>
              <p:cNvPr id="1196" name="Google Shape;1196;g28c1b0f9feb_0_722"/>
              <p:cNvSpPr txBox="1"/>
              <p:nvPr/>
            </p:nvSpPr>
            <p:spPr>
              <a:xfrm>
                <a:off x="3775126" y="4562807"/>
                <a:ext cx="42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1197" name="Google Shape;1197;g28c1b0f9feb_0_722"/>
              <p:cNvSpPr txBox="1"/>
              <p:nvPr/>
            </p:nvSpPr>
            <p:spPr>
              <a:xfrm>
                <a:off x="4420638" y="4562807"/>
                <a:ext cx="42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40</a:t>
                </a:r>
                <a:endParaRPr/>
              </a:p>
            </p:txBody>
          </p:sp>
          <p:sp>
            <p:nvSpPr>
              <p:cNvPr id="1198" name="Google Shape;1198;g28c1b0f9feb_0_722"/>
              <p:cNvSpPr txBox="1"/>
              <p:nvPr/>
            </p:nvSpPr>
            <p:spPr>
              <a:xfrm>
                <a:off x="5052050" y="4562807"/>
                <a:ext cx="42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60</a:t>
                </a:r>
                <a:endParaRPr/>
              </a:p>
            </p:txBody>
          </p:sp>
          <p:sp>
            <p:nvSpPr>
              <p:cNvPr id="1199" name="Google Shape;1199;g28c1b0f9feb_0_722"/>
              <p:cNvSpPr txBox="1"/>
              <p:nvPr/>
            </p:nvSpPr>
            <p:spPr>
              <a:xfrm>
                <a:off x="5700697" y="4562807"/>
                <a:ext cx="423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80</a:t>
                </a:r>
                <a:endParaRPr/>
              </a:p>
            </p:txBody>
          </p:sp>
          <p:sp>
            <p:nvSpPr>
              <p:cNvPr id="1200" name="Google Shape;1200;g28c1b0f9feb_0_722"/>
              <p:cNvSpPr txBox="1"/>
              <p:nvPr/>
            </p:nvSpPr>
            <p:spPr>
              <a:xfrm>
                <a:off x="6301019" y="4562807"/>
                <a:ext cx="5136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050">
                    <a:solidFill>
                      <a:srgbClr val="000000"/>
                    </a:solidFill>
                    <a:latin typeface="Calibri"/>
                    <a:ea typeface="Calibri"/>
                    <a:cs typeface="Calibri"/>
                    <a:sym typeface="Calibri"/>
                  </a:rPr>
                  <a:t>100</a:t>
                </a:r>
                <a:endParaRPr/>
              </a:p>
            </p:txBody>
          </p:sp>
        </p:grpSp>
        <p:cxnSp>
          <p:nvCxnSpPr>
            <p:cNvPr id="1201" name="Google Shape;1201;g28c1b0f9feb_0_722"/>
            <p:cNvCxnSpPr/>
            <p:nvPr/>
          </p:nvCxnSpPr>
          <p:spPr>
            <a:xfrm>
              <a:off x="7382170" y="3989602"/>
              <a:ext cx="3210600" cy="0"/>
            </a:xfrm>
            <a:prstGeom prst="straightConnector1">
              <a:avLst/>
            </a:prstGeom>
            <a:noFill/>
            <a:ln cap="flat" cmpd="sng" w="28575">
              <a:solidFill>
                <a:schemeClr val="lt1"/>
              </a:solidFill>
              <a:prstDash val="solid"/>
              <a:round/>
              <a:headEnd len="sm" w="sm" type="none"/>
              <a:tailEnd len="sm" w="sm" type="none"/>
            </a:ln>
          </p:spPr>
        </p:cxnSp>
        <p:grpSp>
          <p:nvGrpSpPr>
            <p:cNvPr id="1202" name="Google Shape;1202;g28c1b0f9feb_0_722"/>
            <p:cNvGrpSpPr/>
            <p:nvPr/>
          </p:nvGrpSpPr>
          <p:grpSpPr>
            <a:xfrm rot="5400000">
              <a:off x="8947388" y="2409360"/>
              <a:ext cx="80343" cy="3210480"/>
              <a:chOff x="1415351" y="2320772"/>
              <a:chExt cx="755100" cy="2676069"/>
            </a:xfrm>
          </p:grpSpPr>
          <p:cxnSp>
            <p:nvCxnSpPr>
              <p:cNvPr id="1203" name="Google Shape;1203;g28c1b0f9feb_0_722"/>
              <p:cNvCxnSpPr/>
              <p:nvPr/>
            </p:nvCxnSpPr>
            <p:spPr>
              <a:xfrm>
                <a:off x="1415351" y="2320772"/>
                <a:ext cx="755100" cy="0"/>
              </a:xfrm>
              <a:prstGeom prst="straightConnector1">
                <a:avLst/>
              </a:prstGeom>
              <a:noFill/>
              <a:ln cap="flat" cmpd="sng" w="28575">
                <a:solidFill>
                  <a:schemeClr val="lt1"/>
                </a:solidFill>
                <a:prstDash val="solid"/>
                <a:round/>
                <a:headEnd len="sm" w="sm" type="none"/>
                <a:tailEnd len="sm" w="sm" type="none"/>
              </a:ln>
            </p:spPr>
          </p:cxnSp>
          <p:cxnSp>
            <p:nvCxnSpPr>
              <p:cNvPr id="1204" name="Google Shape;1204;g28c1b0f9feb_0_722"/>
              <p:cNvCxnSpPr/>
              <p:nvPr/>
            </p:nvCxnSpPr>
            <p:spPr>
              <a:xfrm>
                <a:off x="1415351" y="2855918"/>
                <a:ext cx="755100" cy="0"/>
              </a:xfrm>
              <a:prstGeom prst="straightConnector1">
                <a:avLst/>
              </a:prstGeom>
              <a:noFill/>
              <a:ln cap="flat" cmpd="sng" w="28575">
                <a:solidFill>
                  <a:schemeClr val="lt1"/>
                </a:solidFill>
                <a:prstDash val="solid"/>
                <a:round/>
                <a:headEnd len="sm" w="sm" type="none"/>
                <a:tailEnd len="sm" w="sm" type="none"/>
              </a:ln>
            </p:spPr>
          </p:cxnSp>
          <p:cxnSp>
            <p:nvCxnSpPr>
              <p:cNvPr id="1205" name="Google Shape;1205;g28c1b0f9feb_0_722"/>
              <p:cNvCxnSpPr/>
              <p:nvPr/>
            </p:nvCxnSpPr>
            <p:spPr>
              <a:xfrm>
                <a:off x="1415351" y="3386769"/>
                <a:ext cx="755100" cy="0"/>
              </a:xfrm>
              <a:prstGeom prst="straightConnector1">
                <a:avLst/>
              </a:prstGeom>
              <a:noFill/>
              <a:ln cap="flat" cmpd="sng" w="28575">
                <a:solidFill>
                  <a:schemeClr val="lt1"/>
                </a:solidFill>
                <a:prstDash val="solid"/>
                <a:round/>
                <a:headEnd len="sm" w="sm" type="none"/>
                <a:tailEnd len="sm" w="sm" type="none"/>
              </a:ln>
            </p:spPr>
          </p:cxnSp>
          <p:cxnSp>
            <p:nvCxnSpPr>
              <p:cNvPr id="1206" name="Google Shape;1206;g28c1b0f9feb_0_722"/>
              <p:cNvCxnSpPr/>
              <p:nvPr/>
            </p:nvCxnSpPr>
            <p:spPr>
              <a:xfrm>
                <a:off x="1415351" y="3921915"/>
                <a:ext cx="755100" cy="0"/>
              </a:xfrm>
              <a:prstGeom prst="straightConnector1">
                <a:avLst/>
              </a:prstGeom>
              <a:noFill/>
              <a:ln cap="flat" cmpd="sng" w="28575">
                <a:solidFill>
                  <a:schemeClr val="lt1"/>
                </a:solidFill>
                <a:prstDash val="solid"/>
                <a:round/>
                <a:headEnd len="sm" w="sm" type="none"/>
                <a:tailEnd len="sm" w="sm" type="none"/>
              </a:ln>
            </p:spPr>
          </p:cxnSp>
          <p:cxnSp>
            <p:nvCxnSpPr>
              <p:cNvPr id="1207" name="Google Shape;1207;g28c1b0f9feb_0_722"/>
              <p:cNvCxnSpPr/>
              <p:nvPr/>
            </p:nvCxnSpPr>
            <p:spPr>
              <a:xfrm>
                <a:off x="1415351" y="4461695"/>
                <a:ext cx="755100" cy="0"/>
              </a:xfrm>
              <a:prstGeom prst="straightConnector1">
                <a:avLst/>
              </a:prstGeom>
              <a:noFill/>
              <a:ln cap="flat" cmpd="sng" w="28575">
                <a:solidFill>
                  <a:schemeClr val="lt1"/>
                </a:solidFill>
                <a:prstDash val="solid"/>
                <a:round/>
                <a:headEnd len="sm" w="sm" type="none"/>
                <a:tailEnd len="sm" w="sm" type="none"/>
              </a:ln>
            </p:spPr>
          </p:cxnSp>
          <p:cxnSp>
            <p:nvCxnSpPr>
              <p:cNvPr id="1208" name="Google Shape;1208;g28c1b0f9feb_0_722"/>
              <p:cNvCxnSpPr/>
              <p:nvPr/>
            </p:nvCxnSpPr>
            <p:spPr>
              <a:xfrm>
                <a:off x="1415351" y="4996841"/>
                <a:ext cx="755100" cy="0"/>
              </a:xfrm>
              <a:prstGeom prst="straightConnector1">
                <a:avLst/>
              </a:prstGeom>
              <a:noFill/>
              <a:ln cap="flat" cmpd="sng" w="28575">
                <a:solidFill>
                  <a:schemeClr val="lt1"/>
                </a:solidFill>
                <a:prstDash val="solid"/>
                <a:round/>
                <a:headEnd len="sm" w="sm" type="none"/>
                <a:tailEnd len="sm" w="sm" type="none"/>
              </a:ln>
            </p:spPr>
          </p:cxnSp>
        </p:grpSp>
      </p:grpSp>
      <p:sp>
        <p:nvSpPr>
          <p:cNvPr id="1209" name="Google Shape;1209;g28c1b0f9feb_0_722"/>
          <p:cNvSpPr/>
          <p:nvPr/>
        </p:nvSpPr>
        <p:spPr>
          <a:xfrm>
            <a:off x="5021896" y="1371327"/>
            <a:ext cx="834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0" name="Google Shape;1210;g28c1b0f9feb_0_722"/>
          <p:cNvSpPr/>
          <p:nvPr/>
        </p:nvSpPr>
        <p:spPr>
          <a:xfrm>
            <a:off x="5105402" y="1371327"/>
            <a:ext cx="3978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1" name="Google Shape;1211;g28c1b0f9feb_0_722"/>
          <p:cNvSpPr/>
          <p:nvPr/>
        </p:nvSpPr>
        <p:spPr>
          <a:xfrm>
            <a:off x="5021896" y="1520173"/>
            <a:ext cx="342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2" name="Google Shape;1212;g28c1b0f9feb_0_722"/>
          <p:cNvSpPr/>
          <p:nvPr/>
        </p:nvSpPr>
        <p:spPr>
          <a:xfrm>
            <a:off x="5055394" y="1520173"/>
            <a:ext cx="6930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3" name="Google Shape;1213;g28c1b0f9feb_0_722"/>
          <p:cNvSpPr/>
          <p:nvPr/>
        </p:nvSpPr>
        <p:spPr>
          <a:xfrm>
            <a:off x="5021896" y="1670867"/>
            <a:ext cx="3117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4" name="Google Shape;1214;g28c1b0f9feb_0_722"/>
          <p:cNvSpPr/>
          <p:nvPr/>
        </p:nvSpPr>
        <p:spPr>
          <a:xfrm>
            <a:off x="5021896" y="1825601"/>
            <a:ext cx="2406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5" name="Google Shape;1215;g28c1b0f9feb_0_722"/>
          <p:cNvSpPr/>
          <p:nvPr/>
        </p:nvSpPr>
        <p:spPr>
          <a:xfrm>
            <a:off x="5021896" y="1985859"/>
            <a:ext cx="3501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6" name="Google Shape;1216;g28c1b0f9feb_0_722"/>
          <p:cNvSpPr/>
          <p:nvPr/>
        </p:nvSpPr>
        <p:spPr>
          <a:xfrm>
            <a:off x="5055394" y="2132421"/>
            <a:ext cx="4356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7" name="Google Shape;1217;g28c1b0f9feb_0_722"/>
          <p:cNvSpPr/>
          <p:nvPr/>
        </p:nvSpPr>
        <p:spPr>
          <a:xfrm>
            <a:off x="5021896" y="2132421"/>
            <a:ext cx="342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8" name="Google Shape;1218;g28c1b0f9feb_0_722"/>
          <p:cNvSpPr/>
          <p:nvPr/>
        </p:nvSpPr>
        <p:spPr>
          <a:xfrm>
            <a:off x="5021896" y="2288471"/>
            <a:ext cx="1407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19" name="Google Shape;1219;g28c1b0f9feb_0_722"/>
          <p:cNvSpPr/>
          <p:nvPr/>
        </p:nvSpPr>
        <p:spPr>
          <a:xfrm>
            <a:off x="5021896" y="2437848"/>
            <a:ext cx="2406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0" name="Google Shape;1220;g28c1b0f9feb_0_722"/>
          <p:cNvSpPr/>
          <p:nvPr/>
        </p:nvSpPr>
        <p:spPr>
          <a:xfrm>
            <a:off x="5035612" y="2586801"/>
            <a:ext cx="4317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1" name="Google Shape;1221;g28c1b0f9feb_0_722"/>
          <p:cNvSpPr/>
          <p:nvPr/>
        </p:nvSpPr>
        <p:spPr>
          <a:xfrm>
            <a:off x="5021896" y="2586801"/>
            <a:ext cx="138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2" name="Google Shape;1222;g28c1b0f9feb_0_722"/>
          <p:cNvSpPr/>
          <p:nvPr/>
        </p:nvSpPr>
        <p:spPr>
          <a:xfrm>
            <a:off x="5105401" y="2741763"/>
            <a:ext cx="3948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3" name="Google Shape;1223;g28c1b0f9feb_0_722"/>
          <p:cNvSpPr/>
          <p:nvPr/>
        </p:nvSpPr>
        <p:spPr>
          <a:xfrm>
            <a:off x="5021896" y="2741763"/>
            <a:ext cx="834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4" name="Google Shape;1224;g28c1b0f9feb_0_722"/>
          <p:cNvSpPr/>
          <p:nvPr/>
        </p:nvSpPr>
        <p:spPr>
          <a:xfrm>
            <a:off x="5021896" y="2903051"/>
            <a:ext cx="1527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5" name="Google Shape;1225;g28c1b0f9feb_0_722"/>
          <p:cNvSpPr/>
          <p:nvPr/>
        </p:nvSpPr>
        <p:spPr>
          <a:xfrm>
            <a:off x="5021895" y="3053423"/>
            <a:ext cx="2835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6" name="Google Shape;1226;g28c1b0f9feb_0_722"/>
          <p:cNvSpPr/>
          <p:nvPr/>
        </p:nvSpPr>
        <p:spPr>
          <a:xfrm>
            <a:off x="5057775" y="3198803"/>
            <a:ext cx="1881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7" name="Google Shape;1227;g28c1b0f9feb_0_722"/>
          <p:cNvSpPr/>
          <p:nvPr/>
        </p:nvSpPr>
        <p:spPr>
          <a:xfrm>
            <a:off x="5017278" y="3198803"/>
            <a:ext cx="39000" cy="108000"/>
          </a:xfrm>
          <a:prstGeom prst="rect">
            <a:avLst/>
          </a:prstGeom>
          <a:solidFill>
            <a:schemeClr val="accent3"/>
          </a:solidFill>
          <a:ln cap="flat" cmpd="sng" w="9525">
            <a:solidFill>
              <a:schemeClr val="lt1"/>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
        <p:nvSpPr>
          <p:cNvPr id="1228" name="Google Shape;1228;g28c1b0f9feb_0_722"/>
          <p:cNvSpPr txBox="1"/>
          <p:nvPr/>
        </p:nvSpPr>
        <p:spPr>
          <a:xfrm>
            <a:off x="2184600" y="1147169"/>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97.2</a:t>
            </a:r>
            <a:endParaRPr/>
          </a:p>
        </p:txBody>
      </p:sp>
      <p:sp>
        <p:nvSpPr>
          <p:cNvPr id="1229" name="Google Shape;1229;g28c1b0f9feb_0_722"/>
          <p:cNvSpPr txBox="1"/>
          <p:nvPr/>
        </p:nvSpPr>
        <p:spPr>
          <a:xfrm>
            <a:off x="3447047" y="1147169"/>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47.2</a:t>
            </a:r>
            <a:endParaRPr/>
          </a:p>
        </p:txBody>
      </p:sp>
      <p:sp>
        <p:nvSpPr>
          <p:cNvPr id="1230" name="Google Shape;1230;g28c1b0f9feb_0_722"/>
          <p:cNvSpPr txBox="1"/>
          <p:nvPr/>
        </p:nvSpPr>
        <p:spPr>
          <a:xfrm>
            <a:off x="3096003" y="1302116"/>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46.0</a:t>
            </a:r>
            <a:endParaRPr/>
          </a:p>
        </p:txBody>
      </p:sp>
      <p:sp>
        <p:nvSpPr>
          <p:cNvPr id="1231" name="Google Shape;1231;g28c1b0f9feb_0_722"/>
          <p:cNvSpPr txBox="1"/>
          <p:nvPr/>
        </p:nvSpPr>
        <p:spPr>
          <a:xfrm>
            <a:off x="4211080" y="1302116"/>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15.1</a:t>
            </a:r>
            <a:endParaRPr/>
          </a:p>
        </p:txBody>
      </p:sp>
      <p:sp>
        <p:nvSpPr>
          <p:cNvPr id="1232" name="Google Shape;1232;g28c1b0f9feb_0_722"/>
          <p:cNvSpPr txBox="1"/>
          <p:nvPr/>
        </p:nvSpPr>
        <p:spPr>
          <a:xfrm>
            <a:off x="3605487" y="1450963"/>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37.2</a:t>
            </a:r>
            <a:endParaRPr/>
          </a:p>
        </p:txBody>
      </p:sp>
      <p:sp>
        <p:nvSpPr>
          <p:cNvPr id="1233" name="Google Shape;1233;g28c1b0f9feb_0_722"/>
          <p:cNvSpPr txBox="1"/>
          <p:nvPr/>
        </p:nvSpPr>
        <p:spPr>
          <a:xfrm>
            <a:off x="4588711" y="1450963"/>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2.3</a:t>
            </a:r>
            <a:endParaRPr/>
          </a:p>
        </p:txBody>
      </p:sp>
      <p:sp>
        <p:nvSpPr>
          <p:cNvPr id="1234" name="Google Shape;1234;g28c1b0f9feb_0_722"/>
          <p:cNvSpPr txBox="1"/>
          <p:nvPr/>
        </p:nvSpPr>
        <p:spPr>
          <a:xfrm>
            <a:off x="3896641" y="1610411"/>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28.1</a:t>
            </a:r>
            <a:endParaRPr/>
          </a:p>
        </p:txBody>
      </p:sp>
      <p:sp>
        <p:nvSpPr>
          <p:cNvPr id="1235" name="Google Shape;1235;g28c1b0f9feb_0_722"/>
          <p:cNvSpPr txBox="1"/>
          <p:nvPr/>
        </p:nvSpPr>
        <p:spPr>
          <a:xfrm>
            <a:off x="4646059" y="1610411"/>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36" name="Google Shape;1236;g28c1b0f9feb_0_722"/>
          <p:cNvSpPr txBox="1"/>
          <p:nvPr/>
        </p:nvSpPr>
        <p:spPr>
          <a:xfrm>
            <a:off x="4145780" y="1766461"/>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17.3</a:t>
            </a:r>
            <a:endParaRPr/>
          </a:p>
        </p:txBody>
      </p:sp>
      <p:sp>
        <p:nvSpPr>
          <p:cNvPr id="1237" name="Google Shape;1237;g28c1b0f9feb_0_722"/>
          <p:cNvSpPr txBox="1"/>
          <p:nvPr/>
        </p:nvSpPr>
        <p:spPr>
          <a:xfrm>
            <a:off x="4646059" y="1766461"/>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1238" name="Google Shape;1238;g28c1b0f9feb_0_722"/>
          <p:cNvSpPr txBox="1"/>
          <p:nvPr/>
        </p:nvSpPr>
        <p:spPr>
          <a:xfrm>
            <a:off x="4145780" y="1918555"/>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17.3</a:t>
            </a:r>
            <a:endParaRPr/>
          </a:p>
        </p:txBody>
      </p:sp>
      <p:sp>
        <p:nvSpPr>
          <p:cNvPr id="1239" name="Google Shape;1239;g28c1b0f9feb_0_722"/>
          <p:cNvSpPr txBox="1"/>
          <p:nvPr/>
        </p:nvSpPr>
        <p:spPr>
          <a:xfrm>
            <a:off x="4145780" y="2064118"/>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17.1</a:t>
            </a:r>
            <a:endParaRPr/>
          </a:p>
        </p:txBody>
      </p:sp>
      <p:sp>
        <p:nvSpPr>
          <p:cNvPr id="1240" name="Google Shape;1240;g28c1b0f9feb_0_722"/>
          <p:cNvSpPr txBox="1"/>
          <p:nvPr/>
        </p:nvSpPr>
        <p:spPr>
          <a:xfrm>
            <a:off x="4646059" y="2065309"/>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0.8</a:t>
            </a:r>
            <a:endParaRPr/>
          </a:p>
        </p:txBody>
      </p:sp>
      <p:sp>
        <p:nvSpPr>
          <p:cNvPr id="1241" name="Google Shape;1241;g28c1b0f9feb_0_722"/>
          <p:cNvSpPr txBox="1"/>
          <p:nvPr/>
        </p:nvSpPr>
        <p:spPr>
          <a:xfrm>
            <a:off x="4191523" y="2223202"/>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14.6</a:t>
            </a:r>
            <a:endParaRPr/>
          </a:p>
        </p:txBody>
      </p:sp>
      <p:sp>
        <p:nvSpPr>
          <p:cNvPr id="1242" name="Google Shape;1242;g28c1b0f9feb_0_722"/>
          <p:cNvSpPr txBox="1"/>
          <p:nvPr/>
        </p:nvSpPr>
        <p:spPr>
          <a:xfrm>
            <a:off x="4646059" y="2224393"/>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1243" name="Google Shape;1243;g28c1b0f9feb_0_722"/>
          <p:cNvSpPr txBox="1"/>
          <p:nvPr/>
        </p:nvSpPr>
        <p:spPr>
          <a:xfrm>
            <a:off x="4247018" y="2367217"/>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13.1</a:t>
            </a:r>
            <a:endParaRPr/>
          </a:p>
        </p:txBody>
      </p:sp>
      <p:sp>
        <p:nvSpPr>
          <p:cNvPr id="1244" name="Google Shape;1244;g28c1b0f9feb_0_722"/>
          <p:cNvSpPr txBox="1"/>
          <p:nvPr/>
        </p:nvSpPr>
        <p:spPr>
          <a:xfrm>
            <a:off x="4646059" y="2368408"/>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1245" name="Google Shape;1245;g28c1b0f9feb_0_722"/>
          <p:cNvSpPr txBox="1"/>
          <p:nvPr/>
        </p:nvSpPr>
        <p:spPr>
          <a:xfrm>
            <a:off x="4270565" y="2529824"/>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12.8</a:t>
            </a:r>
            <a:endParaRPr/>
          </a:p>
        </p:txBody>
      </p:sp>
      <p:sp>
        <p:nvSpPr>
          <p:cNvPr id="1246" name="Google Shape;1246;g28c1b0f9feb_0_722"/>
          <p:cNvSpPr txBox="1"/>
          <p:nvPr/>
        </p:nvSpPr>
        <p:spPr>
          <a:xfrm>
            <a:off x="4196401" y="2687002"/>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12.6</a:t>
            </a:r>
            <a:endParaRPr/>
          </a:p>
        </p:txBody>
      </p:sp>
      <p:sp>
        <p:nvSpPr>
          <p:cNvPr id="1247" name="Google Shape;1247;g28c1b0f9feb_0_722"/>
          <p:cNvSpPr txBox="1"/>
          <p:nvPr/>
        </p:nvSpPr>
        <p:spPr>
          <a:xfrm>
            <a:off x="4582566" y="2682195"/>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3.5</a:t>
            </a:r>
            <a:endParaRPr/>
          </a:p>
        </p:txBody>
      </p:sp>
      <p:sp>
        <p:nvSpPr>
          <p:cNvPr id="1248" name="Google Shape;1248;g28c1b0f9feb_0_722"/>
          <p:cNvSpPr txBox="1"/>
          <p:nvPr/>
        </p:nvSpPr>
        <p:spPr>
          <a:xfrm>
            <a:off x="4306670" y="2841451"/>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10.8</a:t>
            </a:r>
            <a:endParaRPr/>
          </a:p>
        </p:txBody>
      </p:sp>
      <p:sp>
        <p:nvSpPr>
          <p:cNvPr id="1249" name="Google Shape;1249;g28c1b0f9feb_0_722"/>
          <p:cNvSpPr txBox="1"/>
          <p:nvPr/>
        </p:nvSpPr>
        <p:spPr>
          <a:xfrm>
            <a:off x="4335398" y="2991982"/>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10.3</a:t>
            </a:r>
            <a:endParaRPr/>
          </a:p>
        </p:txBody>
      </p:sp>
      <p:sp>
        <p:nvSpPr>
          <p:cNvPr id="1250" name="Google Shape;1250;g28c1b0f9feb_0_722"/>
          <p:cNvSpPr txBox="1"/>
          <p:nvPr/>
        </p:nvSpPr>
        <p:spPr>
          <a:xfrm>
            <a:off x="4278702" y="3139680"/>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10.3</a:t>
            </a:r>
            <a:endParaRPr/>
          </a:p>
        </p:txBody>
      </p:sp>
      <p:sp>
        <p:nvSpPr>
          <p:cNvPr id="1251" name="Google Shape;1251;g28c1b0f9feb_0_722"/>
          <p:cNvSpPr txBox="1"/>
          <p:nvPr/>
        </p:nvSpPr>
        <p:spPr>
          <a:xfrm>
            <a:off x="4605608" y="3140899"/>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2.0</a:t>
            </a:r>
            <a:endParaRPr/>
          </a:p>
        </p:txBody>
      </p:sp>
      <p:sp>
        <p:nvSpPr>
          <p:cNvPr id="1252" name="Google Shape;1252;g28c1b0f9feb_0_722"/>
          <p:cNvSpPr txBox="1"/>
          <p:nvPr/>
        </p:nvSpPr>
        <p:spPr>
          <a:xfrm>
            <a:off x="5235386" y="3139680"/>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7.8</a:t>
            </a:r>
            <a:endParaRPr/>
          </a:p>
        </p:txBody>
      </p:sp>
      <p:sp>
        <p:nvSpPr>
          <p:cNvPr id="1253" name="Google Shape;1253;g28c1b0f9feb_0_722"/>
          <p:cNvSpPr txBox="1"/>
          <p:nvPr/>
        </p:nvSpPr>
        <p:spPr>
          <a:xfrm>
            <a:off x="4993826" y="3140899"/>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1254" name="Google Shape;1254;g28c1b0f9feb_0_722"/>
          <p:cNvSpPr txBox="1"/>
          <p:nvPr/>
        </p:nvSpPr>
        <p:spPr>
          <a:xfrm>
            <a:off x="5235386" y="2994878"/>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11.4</a:t>
            </a:r>
            <a:endParaRPr/>
          </a:p>
        </p:txBody>
      </p:sp>
      <p:sp>
        <p:nvSpPr>
          <p:cNvPr id="1255" name="Google Shape;1255;g28c1b0f9feb_0_722"/>
          <p:cNvSpPr txBox="1"/>
          <p:nvPr/>
        </p:nvSpPr>
        <p:spPr>
          <a:xfrm>
            <a:off x="4970014" y="2991335"/>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56" name="Google Shape;1256;g28c1b0f9feb_0_722"/>
          <p:cNvSpPr txBox="1"/>
          <p:nvPr/>
        </p:nvSpPr>
        <p:spPr>
          <a:xfrm>
            <a:off x="5124572" y="2840340"/>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6.3</a:t>
            </a:r>
            <a:endParaRPr/>
          </a:p>
        </p:txBody>
      </p:sp>
      <p:sp>
        <p:nvSpPr>
          <p:cNvPr id="1257" name="Google Shape;1257;g28c1b0f9feb_0_722"/>
          <p:cNvSpPr txBox="1"/>
          <p:nvPr/>
        </p:nvSpPr>
        <p:spPr>
          <a:xfrm>
            <a:off x="5424260" y="2524822"/>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17.7</a:t>
            </a:r>
            <a:endParaRPr/>
          </a:p>
        </p:txBody>
      </p:sp>
      <p:sp>
        <p:nvSpPr>
          <p:cNvPr id="1258" name="Google Shape;1258;g28c1b0f9feb_0_722"/>
          <p:cNvSpPr txBox="1"/>
          <p:nvPr/>
        </p:nvSpPr>
        <p:spPr>
          <a:xfrm>
            <a:off x="4979960" y="2526041"/>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0.5</a:t>
            </a:r>
            <a:endParaRPr/>
          </a:p>
        </p:txBody>
      </p:sp>
      <p:sp>
        <p:nvSpPr>
          <p:cNvPr id="1259" name="Google Shape;1259;g28c1b0f9feb_0_722"/>
          <p:cNvSpPr txBox="1"/>
          <p:nvPr/>
        </p:nvSpPr>
        <p:spPr>
          <a:xfrm>
            <a:off x="5449589" y="2677612"/>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16.4</a:t>
            </a:r>
            <a:endParaRPr/>
          </a:p>
        </p:txBody>
      </p:sp>
      <p:sp>
        <p:nvSpPr>
          <p:cNvPr id="1260" name="Google Shape;1260;g28c1b0f9feb_0_722"/>
          <p:cNvSpPr txBox="1"/>
          <p:nvPr/>
        </p:nvSpPr>
        <p:spPr>
          <a:xfrm>
            <a:off x="5056798" y="2678832"/>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3.3</a:t>
            </a:r>
            <a:endParaRPr/>
          </a:p>
        </p:txBody>
      </p:sp>
      <p:sp>
        <p:nvSpPr>
          <p:cNvPr id="1261" name="Google Shape;1261;g28c1b0f9feb_0_722"/>
          <p:cNvSpPr txBox="1"/>
          <p:nvPr/>
        </p:nvSpPr>
        <p:spPr>
          <a:xfrm>
            <a:off x="5211407" y="2377579"/>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9.1</a:t>
            </a:r>
            <a:endParaRPr/>
          </a:p>
        </p:txBody>
      </p:sp>
      <p:sp>
        <p:nvSpPr>
          <p:cNvPr id="1262" name="Google Shape;1262;g28c1b0f9feb_0_722"/>
          <p:cNvSpPr txBox="1"/>
          <p:nvPr/>
        </p:nvSpPr>
        <p:spPr>
          <a:xfrm>
            <a:off x="4973815" y="2378414"/>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63" name="Google Shape;1263;g28c1b0f9feb_0_722"/>
          <p:cNvSpPr txBox="1"/>
          <p:nvPr/>
        </p:nvSpPr>
        <p:spPr>
          <a:xfrm>
            <a:off x="5128241" y="2232064"/>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5.8</a:t>
            </a:r>
            <a:endParaRPr/>
          </a:p>
        </p:txBody>
      </p:sp>
      <p:sp>
        <p:nvSpPr>
          <p:cNvPr id="1264" name="Google Shape;1264;g28c1b0f9feb_0_722"/>
          <p:cNvSpPr txBox="1"/>
          <p:nvPr/>
        </p:nvSpPr>
        <p:spPr>
          <a:xfrm>
            <a:off x="5424260" y="2069896"/>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18.4</a:t>
            </a:r>
            <a:endParaRPr/>
          </a:p>
        </p:txBody>
      </p:sp>
      <p:sp>
        <p:nvSpPr>
          <p:cNvPr id="1265" name="Google Shape;1265;g28c1b0f9feb_0_722"/>
          <p:cNvSpPr txBox="1"/>
          <p:nvPr/>
        </p:nvSpPr>
        <p:spPr>
          <a:xfrm>
            <a:off x="5013297" y="2071116"/>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1.0</a:t>
            </a:r>
            <a:endParaRPr/>
          </a:p>
        </p:txBody>
      </p:sp>
      <p:sp>
        <p:nvSpPr>
          <p:cNvPr id="1266" name="Google Shape;1266;g28c1b0f9feb_0_722"/>
          <p:cNvSpPr txBox="1"/>
          <p:nvPr/>
        </p:nvSpPr>
        <p:spPr>
          <a:xfrm>
            <a:off x="5348750" y="1921477"/>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13.9</a:t>
            </a:r>
            <a:endParaRPr/>
          </a:p>
        </p:txBody>
      </p:sp>
      <p:sp>
        <p:nvSpPr>
          <p:cNvPr id="1267" name="Google Shape;1267;g28c1b0f9feb_0_722"/>
          <p:cNvSpPr txBox="1"/>
          <p:nvPr/>
        </p:nvSpPr>
        <p:spPr>
          <a:xfrm>
            <a:off x="4975197" y="1922697"/>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68" name="Google Shape;1268;g28c1b0f9feb_0_722"/>
          <p:cNvSpPr txBox="1"/>
          <p:nvPr/>
        </p:nvSpPr>
        <p:spPr>
          <a:xfrm>
            <a:off x="5216782" y="1766482"/>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9.3</a:t>
            </a:r>
            <a:endParaRPr/>
          </a:p>
        </p:txBody>
      </p:sp>
      <p:sp>
        <p:nvSpPr>
          <p:cNvPr id="1269" name="Google Shape;1269;g28c1b0f9feb_0_722"/>
          <p:cNvSpPr txBox="1"/>
          <p:nvPr/>
        </p:nvSpPr>
        <p:spPr>
          <a:xfrm>
            <a:off x="4975197" y="1767701"/>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70" name="Google Shape;1270;g28c1b0f9feb_0_722"/>
          <p:cNvSpPr txBox="1"/>
          <p:nvPr/>
        </p:nvSpPr>
        <p:spPr>
          <a:xfrm>
            <a:off x="5284355" y="1606843"/>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12.6</a:t>
            </a:r>
            <a:endParaRPr/>
          </a:p>
        </p:txBody>
      </p:sp>
      <p:sp>
        <p:nvSpPr>
          <p:cNvPr id="1271" name="Google Shape;1271;g28c1b0f9feb_0_722"/>
          <p:cNvSpPr txBox="1"/>
          <p:nvPr/>
        </p:nvSpPr>
        <p:spPr>
          <a:xfrm>
            <a:off x="4975197" y="1608062"/>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0.3</a:t>
            </a:r>
            <a:endParaRPr/>
          </a:p>
        </p:txBody>
      </p:sp>
      <p:sp>
        <p:nvSpPr>
          <p:cNvPr id="1272" name="Google Shape;1272;g28c1b0f9feb_0_722"/>
          <p:cNvSpPr txBox="1"/>
          <p:nvPr/>
        </p:nvSpPr>
        <p:spPr>
          <a:xfrm>
            <a:off x="5707514" y="1457030"/>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28.3</a:t>
            </a:r>
            <a:endParaRPr/>
          </a:p>
        </p:txBody>
      </p:sp>
      <p:sp>
        <p:nvSpPr>
          <p:cNvPr id="1273" name="Google Shape;1273;g28c1b0f9feb_0_722"/>
          <p:cNvSpPr txBox="1"/>
          <p:nvPr/>
        </p:nvSpPr>
        <p:spPr>
          <a:xfrm>
            <a:off x="5013297" y="1458250"/>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1.5</a:t>
            </a:r>
            <a:endParaRPr/>
          </a:p>
        </p:txBody>
      </p:sp>
      <p:sp>
        <p:nvSpPr>
          <p:cNvPr id="1274" name="Google Shape;1274;g28c1b0f9feb_0_722"/>
          <p:cNvSpPr txBox="1"/>
          <p:nvPr/>
        </p:nvSpPr>
        <p:spPr>
          <a:xfrm>
            <a:off x="5459471" y="1308763"/>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16.4</a:t>
            </a:r>
            <a:endParaRPr/>
          </a:p>
        </p:txBody>
      </p:sp>
      <p:sp>
        <p:nvSpPr>
          <p:cNvPr id="1275" name="Google Shape;1275;g28c1b0f9feb_0_722"/>
          <p:cNvSpPr txBox="1"/>
          <p:nvPr/>
        </p:nvSpPr>
        <p:spPr>
          <a:xfrm>
            <a:off x="5055632" y="1309983"/>
            <a:ext cx="356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3.3</a:t>
            </a:r>
            <a:endParaRPr/>
          </a:p>
        </p:txBody>
      </p:sp>
      <p:sp>
        <p:nvSpPr>
          <p:cNvPr id="1276" name="Google Shape;1276;g28c1b0f9feb_0_722"/>
          <p:cNvSpPr txBox="1"/>
          <p:nvPr/>
        </p:nvSpPr>
        <p:spPr>
          <a:xfrm>
            <a:off x="7429544" y="1144257"/>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94.9</a:t>
            </a:r>
            <a:endParaRPr/>
          </a:p>
        </p:txBody>
      </p:sp>
      <p:sp>
        <p:nvSpPr>
          <p:cNvPr id="1277" name="Google Shape;1277;g28c1b0f9feb_0_722"/>
          <p:cNvSpPr txBox="1"/>
          <p:nvPr/>
        </p:nvSpPr>
        <p:spPr>
          <a:xfrm>
            <a:off x="5907773" y="1145476"/>
            <a:ext cx="4251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rgbClr val="000000"/>
                </a:solidFill>
                <a:latin typeface="Calibri"/>
                <a:ea typeface="Calibri"/>
                <a:cs typeface="Calibri"/>
                <a:sym typeface="Calibri"/>
              </a:rPr>
              <a:t>38.4</a:t>
            </a:r>
            <a:endParaRPr/>
          </a:p>
        </p:txBody>
      </p:sp>
      <p:sp>
        <p:nvSpPr>
          <p:cNvPr id="1278" name="Google Shape;1278;g28c1b0f9feb_0_722"/>
          <p:cNvSpPr/>
          <p:nvPr/>
        </p:nvSpPr>
        <p:spPr>
          <a:xfrm flipH="1">
            <a:off x="5017516" y="1202326"/>
            <a:ext cx="2456434" cy="2114550"/>
          </a:xfrm>
          <a:custGeom>
            <a:rect b="b" l="l" r="r" t="t"/>
            <a:pathLst>
              <a:path extrusionOk="0" h="2819400" w="3232150">
                <a:moveTo>
                  <a:pt x="3232150" y="0"/>
                </a:moveTo>
                <a:lnTo>
                  <a:pt x="3232150" y="2819400"/>
                </a:lnTo>
                <a:lnTo>
                  <a:pt x="0" y="2819400"/>
                </a:lnTo>
              </a:path>
            </a:pathLst>
          </a:custGeom>
          <a:noFill/>
          <a:ln cap="flat" cmpd="sng" w="28575">
            <a:solidFill>
              <a:schemeClr val="lt1"/>
            </a:solidFill>
            <a:prstDash val="solid"/>
            <a:miter lim="800000"/>
            <a:headEnd len="med" w="med" type="none"/>
            <a:tailEnd len="med" w="med"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g28c1b0f9feb_0_866"/>
          <p:cNvSpPr txBox="1"/>
          <p:nvPr>
            <p:ph type="title"/>
          </p:nvPr>
        </p:nvSpPr>
        <p:spPr>
          <a:xfrm>
            <a:off x="344876" y="227009"/>
            <a:ext cx="8286900" cy="5385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None/>
            </a:pPr>
            <a:r>
              <a:rPr lang="en-US">
                <a:solidFill>
                  <a:schemeClr val="dk1"/>
                </a:solidFill>
              </a:rPr>
              <a:t>MAGNITUDE: Abiraterone ± Niraparib</a:t>
            </a:r>
            <a:endParaRPr/>
          </a:p>
        </p:txBody>
      </p:sp>
      <p:pic>
        <p:nvPicPr>
          <p:cNvPr id="1284" name="Google Shape;1284;g28c1b0f9feb_0_866"/>
          <p:cNvPicPr preferRelativeResize="0"/>
          <p:nvPr>
            <p:ph idx="1" type="body"/>
          </p:nvPr>
        </p:nvPicPr>
        <p:blipFill rotWithShape="1">
          <a:blip r:embed="rId3">
            <a:alphaModFix/>
          </a:blip>
          <a:srcRect b="0" l="0" r="0" t="0"/>
          <a:stretch/>
        </p:blipFill>
        <p:spPr>
          <a:xfrm>
            <a:off x="344876" y="1035981"/>
            <a:ext cx="7151100" cy="3241800"/>
          </a:xfrm>
          <a:prstGeom prst="rect">
            <a:avLst/>
          </a:prstGeom>
          <a:noFill/>
          <a:ln>
            <a:noFill/>
          </a:ln>
        </p:spPr>
      </p:pic>
      <p:pic>
        <p:nvPicPr>
          <p:cNvPr id="1285" name="Google Shape;1285;g28c1b0f9feb_0_866"/>
          <p:cNvPicPr preferRelativeResize="0"/>
          <p:nvPr/>
        </p:nvPicPr>
        <p:blipFill rotWithShape="1">
          <a:blip r:embed="rId4">
            <a:alphaModFix/>
          </a:blip>
          <a:srcRect b="0" l="0" r="0" t="0"/>
          <a:stretch/>
        </p:blipFill>
        <p:spPr>
          <a:xfrm>
            <a:off x="4402664" y="3647449"/>
            <a:ext cx="3973411" cy="900762"/>
          </a:xfrm>
          <a:prstGeom prst="rect">
            <a:avLst/>
          </a:prstGeom>
          <a:noFill/>
          <a:ln>
            <a:noFill/>
          </a:ln>
        </p:spPr>
      </p:pic>
      <p:pic>
        <p:nvPicPr>
          <p:cNvPr id="1286" name="Google Shape;1286;g28c1b0f9feb_0_866"/>
          <p:cNvPicPr preferRelativeResize="0"/>
          <p:nvPr/>
        </p:nvPicPr>
        <p:blipFill rotWithShape="1">
          <a:blip r:embed="rId5">
            <a:alphaModFix/>
          </a:blip>
          <a:srcRect b="0" l="0" r="0" t="0"/>
          <a:stretch/>
        </p:blipFill>
        <p:spPr>
          <a:xfrm>
            <a:off x="475133" y="3169039"/>
            <a:ext cx="8193732" cy="50753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pic>
        <p:nvPicPr>
          <p:cNvPr id="1291" name="Google Shape;1291;g28c1b0f9feb_0_873"/>
          <p:cNvPicPr preferRelativeResize="0"/>
          <p:nvPr/>
        </p:nvPicPr>
        <p:blipFill rotWithShape="1">
          <a:blip r:embed="rId3">
            <a:alphaModFix/>
          </a:blip>
          <a:srcRect b="0" l="0" r="0" t="0"/>
          <a:stretch/>
        </p:blipFill>
        <p:spPr>
          <a:xfrm>
            <a:off x="0" y="2381"/>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6" name="Shape 1296"/>
        <p:cNvGrpSpPr/>
        <p:nvPr/>
      </p:nvGrpSpPr>
      <p:grpSpPr>
        <a:xfrm>
          <a:off x="0" y="0"/>
          <a:ext cx="0" cy="0"/>
          <a:chOff x="0" y="0"/>
          <a:chExt cx="0" cy="0"/>
        </a:xfrm>
      </p:grpSpPr>
      <p:sp>
        <p:nvSpPr>
          <p:cNvPr id="1297" name="Google Shape;1297;g28c1b0f9feb_0_877"/>
          <p:cNvSpPr txBox="1"/>
          <p:nvPr>
            <p:ph type="title"/>
          </p:nvPr>
        </p:nvSpPr>
        <p:spPr>
          <a:xfrm>
            <a:off x="457320" y="178761"/>
            <a:ext cx="8154300" cy="828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MAGNITUDE: TEAEs in HRRmut+ Cohort</a:t>
            </a:r>
            <a:endParaRPr/>
          </a:p>
        </p:txBody>
      </p:sp>
      <p:sp>
        <p:nvSpPr>
          <p:cNvPr id="1298" name="Google Shape;1298;g28c1b0f9feb_0_877"/>
          <p:cNvSpPr txBox="1"/>
          <p:nvPr/>
        </p:nvSpPr>
        <p:spPr>
          <a:xfrm>
            <a:off x="5070021" y="1135428"/>
            <a:ext cx="3682200" cy="3509700"/>
          </a:xfrm>
          <a:prstGeom prst="rect">
            <a:avLst/>
          </a:prstGeom>
          <a:noFill/>
          <a:ln>
            <a:noFill/>
          </a:ln>
        </p:spPr>
        <p:txBody>
          <a:bodyPr anchorCtr="0" anchor="t" bIns="34275" lIns="68575" spcFirstLastPara="1" rIns="68575" wrap="square" tIns="34275">
            <a:noAutofit/>
          </a:bodyPr>
          <a:lstStyle/>
          <a:p>
            <a:pPr indent="-257175" lvl="0" marL="257175" marR="0" rtl="0" algn="l">
              <a:lnSpc>
                <a:spcPct val="90000"/>
              </a:lnSpc>
              <a:spcBef>
                <a:spcPts val="0"/>
              </a:spcBef>
              <a:spcAft>
                <a:spcPts val="0"/>
              </a:spcAft>
              <a:buClr>
                <a:srgbClr val="000000"/>
              </a:buClr>
              <a:buSzPts val="1950"/>
              <a:buFont typeface="Noto Sans Symbols"/>
              <a:buChar char="▪"/>
            </a:pPr>
            <a:r>
              <a:rPr lang="en-US" sz="1950">
                <a:solidFill>
                  <a:srgbClr val="000000"/>
                </a:solidFill>
                <a:latin typeface="Calibri"/>
                <a:ea typeface="Calibri"/>
                <a:cs typeface="Calibri"/>
                <a:sym typeface="Calibri"/>
              </a:rPr>
              <a:t>AEs most frequently leading to dose reduction in niraparib arm:</a:t>
            </a:r>
            <a:endParaRPr/>
          </a:p>
          <a:p>
            <a:pPr indent="-214312" lvl="1" marL="557212" marR="0" rtl="0" algn="l">
              <a:lnSpc>
                <a:spcPct val="90000"/>
              </a:lnSpc>
              <a:spcBef>
                <a:spcPts val="127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Anemia, 13.2%</a:t>
            </a:r>
            <a:endParaRPr/>
          </a:p>
          <a:p>
            <a:pPr indent="-214312" lvl="1" marL="557212" marR="0" rtl="0" algn="l">
              <a:lnSpc>
                <a:spcPct val="90000"/>
              </a:lnSpc>
              <a:spcBef>
                <a:spcPts val="1275"/>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Thrombocytopenia, 2.8%</a:t>
            </a:r>
            <a:endParaRPr/>
          </a:p>
          <a:p>
            <a:pPr indent="-257175" lvl="0" marL="257175" marR="0" rtl="0" algn="l">
              <a:lnSpc>
                <a:spcPct val="90000"/>
              </a:lnSpc>
              <a:spcBef>
                <a:spcPts val="1275"/>
              </a:spcBef>
              <a:spcAft>
                <a:spcPts val="0"/>
              </a:spcAft>
              <a:buClr>
                <a:srgbClr val="000000"/>
              </a:buClr>
              <a:buSzPts val="1950"/>
              <a:buFont typeface="Noto Sans Symbols"/>
              <a:buChar char="▪"/>
            </a:pPr>
            <a:r>
              <a:rPr lang="en-US" sz="1950">
                <a:solidFill>
                  <a:srgbClr val="000000"/>
                </a:solidFill>
                <a:latin typeface="Calibri"/>
                <a:ea typeface="Calibri"/>
                <a:cs typeface="Calibri"/>
                <a:sym typeface="Calibri"/>
              </a:rPr>
              <a:t>Median relative dose intensity in niraparib arm: 99%</a:t>
            </a:r>
            <a:endParaRPr/>
          </a:p>
        </p:txBody>
      </p:sp>
      <p:sp>
        <p:nvSpPr>
          <p:cNvPr id="1299" name="Google Shape;1299;g28c1b0f9feb_0_877"/>
          <p:cNvSpPr txBox="1"/>
          <p:nvPr/>
        </p:nvSpPr>
        <p:spPr>
          <a:xfrm>
            <a:off x="310755" y="4768603"/>
            <a:ext cx="6519900" cy="230700"/>
          </a:xfrm>
          <a:prstGeom prst="rect">
            <a:avLst/>
          </a:prstGeom>
          <a:noFill/>
          <a:ln>
            <a:noFill/>
          </a:ln>
        </p:spPr>
        <p:txBody>
          <a:bodyPr anchorCtr="0" anchor="b" bIns="45700" lIns="91425" spcFirstLastPara="1" rIns="91425" wrap="square" tIns="45700">
            <a:spAutoFit/>
          </a:bodyPr>
          <a:lstStyle/>
          <a:p>
            <a:pPr indent="0" lvl="0" marL="0" marR="0" rtl="0" algn="l">
              <a:lnSpc>
                <a:spcPct val="100000"/>
              </a:lnSpc>
              <a:spcBef>
                <a:spcPts val="0"/>
              </a:spcBef>
              <a:spcAft>
                <a:spcPts val="0"/>
              </a:spcAft>
              <a:buClr>
                <a:srgbClr val="455560"/>
              </a:buClr>
              <a:buSzPts val="900"/>
              <a:buFont typeface="Noto Sans Symbols"/>
              <a:buNone/>
            </a:pPr>
            <a:r>
              <a:rPr lang="en-US" sz="900">
                <a:solidFill>
                  <a:srgbClr val="455560"/>
                </a:solidFill>
                <a:latin typeface="Calibri"/>
                <a:ea typeface="Calibri"/>
                <a:cs typeface="Calibri"/>
                <a:sym typeface="Calibri"/>
              </a:rPr>
              <a:t>Chi. J Clin Oncol. 2023; JCO2201649. Chi. ASCO GU 2022. Abstr 12.</a:t>
            </a:r>
            <a:endParaRPr/>
          </a:p>
        </p:txBody>
      </p:sp>
      <p:graphicFrame>
        <p:nvGraphicFramePr>
          <p:cNvPr id="1300" name="Google Shape;1300;g28c1b0f9feb_0_877"/>
          <p:cNvGraphicFramePr/>
          <p:nvPr/>
        </p:nvGraphicFramePr>
        <p:xfrm>
          <a:off x="539354" y="1209518"/>
          <a:ext cx="3000000" cy="3000000"/>
        </p:xfrm>
        <a:graphic>
          <a:graphicData uri="http://schemas.openxmlformats.org/drawingml/2006/table">
            <a:tbl>
              <a:tblPr>
                <a:noFill/>
                <a:tableStyleId>{F9843AC5-02B8-4A6C-918A-C45C93D90B1E}</a:tableStyleId>
              </a:tblPr>
              <a:tblGrid>
                <a:gridCol w="2023375"/>
                <a:gridCol w="1263325"/>
                <a:gridCol w="1097275"/>
              </a:tblGrid>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Safety Outcome, n (%)</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656569"/>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Niraparib + AAP</a:t>
                      </a:r>
                      <a:br>
                        <a:rPr b="1" i="0" lang="en-US" sz="1200" u="none" cap="none" strike="noStrike">
                          <a:solidFill>
                            <a:schemeClr val="lt1"/>
                          </a:solidFill>
                          <a:latin typeface="Calibri"/>
                          <a:ea typeface="Calibri"/>
                          <a:cs typeface="Calibri"/>
                          <a:sym typeface="Calibri"/>
                        </a:rPr>
                      </a:br>
                      <a:r>
                        <a:rPr b="1" i="0" lang="en-US" sz="1200" u="none" cap="none" strike="noStrike">
                          <a:solidFill>
                            <a:schemeClr val="lt1"/>
                          </a:solidFill>
                          <a:latin typeface="Calibri"/>
                          <a:ea typeface="Calibri"/>
                          <a:cs typeface="Calibri"/>
                          <a:sym typeface="Calibri"/>
                        </a:rPr>
                        <a:t>(n = 212)</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015873"/>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chemeClr val="lt1"/>
                          </a:solidFill>
                          <a:latin typeface="Calibri"/>
                          <a:ea typeface="Calibri"/>
                          <a:cs typeface="Calibri"/>
                          <a:sym typeface="Calibri"/>
                        </a:rPr>
                        <a:t>Placebo + AAP</a:t>
                      </a:r>
                      <a:br>
                        <a:rPr b="1" i="0" lang="en-US" sz="1200" u="none" cap="none" strike="noStrike">
                          <a:solidFill>
                            <a:schemeClr val="lt1"/>
                          </a:solidFill>
                          <a:latin typeface="Calibri"/>
                          <a:ea typeface="Calibri"/>
                          <a:cs typeface="Calibri"/>
                          <a:sym typeface="Calibri"/>
                        </a:rPr>
                      </a:br>
                      <a:r>
                        <a:rPr b="1" i="0" lang="en-US" sz="1200" u="none" cap="none" strike="noStrike">
                          <a:solidFill>
                            <a:schemeClr val="lt1"/>
                          </a:solidFill>
                          <a:latin typeface="Calibri"/>
                          <a:ea typeface="Calibri"/>
                          <a:cs typeface="Calibri"/>
                          <a:sym typeface="Calibri"/>
                        </a:rPr>
                        <a:t>(n = 211)</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3"/>
                    </a:solidFill>
                  </a:tcPr>
                </a:tc>
              </a:tr>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All TEAEs</a:t>
                      </a:r>
                      <a:endParaRPr/>
                    </a:p>
                    <a:p>
                      <a:pPr indent="-171450" lvl="0" marL="284162" marR="0" rtl="0" algn="l">
                        <a:lnSpc>
                          <a:spcPct val="100000"/>
                        </a:lnSpc>
                        <a:spcBef>
                          <a:spcPts val="0"/>
                        </a:spcBef>
                        <a:spcAft>
                          <a:spcPts val="0"/>
                        </a:spcAft>
                        <a:buClr>
                          <a:srgbClr val="000000"/>
                        </a:buClr>
                        <a:buSzPts val="1200"/>
                        <a:buFont typeface="Noto Sans Symbols"/>
                        <a:buChar char="▪"/>
                      </a:pPr>
                      <a:r>
                        <a:rPr b="0" i="0" lang="en-US" sz="1200" u="none" cap="none" strike="noStrike">
                          <a:solidFill>
                            <a:srgbClr val="060809"/>
                          </a:solidFill>
                          <a:latin typeface="Calibri"/>
                          <a:ea typeface="Calibri"/>
                          <a:cs typeface="Calibri"/>
                          <a:sym typeface="Calibri"/>
                        </a:rPr>
                        <a:t>Drug related</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210 (99.1)</a:t>
                      </a:r>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162 (76.4)</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199 (94.3)</a:t>
                      </a:r>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116 (55.0)</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l">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Grade 3/4 TEAEs</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142 (67.0)</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98 (46.4)</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Serious AEs</a:t>
                      </a:r>
                      <a:endParaRPr/>
                    </a:p>
                    <a:p>
                      <a:pPr indent="-171450" lvl="0" marL="284162" marR="0" rtl="0" algn="l">
                        <a:lnSpc>
                          <a:spcPct val="100000"/>
                        </a:lnSpc>
                        <a:spcBef>
                          <a:spcPts val="0"/>
                        </a:spcBef>
                        <a:spcAft>
                          <a:spcPts val="0"/>
                        </a:spcAft>
                        <a:buClr>
                          <a:srgbClr val="000000"/>
                        </a:buClr>
                        <a:buSzPts val="1200"/>
                        <a:buFont typeface="Noto Sans Symbols"/>
                        <a:buChar char="▪"/>
                      </a:pPr>
                      <a:r>
                        <a:rPr b="0" i="0" lang="en-US" sz="1200" u="none" cap="none" strike="noStrike">
                          <a:solidFill>
                            <a:srgbClr val="060809"/>
                          </a:solidFill>
                          <a:latin typeface="Calibri"/>
                          <a:ea typeface="Calibri"/>
                          <a:cs typeface="Calibri"/>
                          <a:sym typeface="Calibri"/>
                        </a:rPr>
                        <a:t>Drug related</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76 (35.8)</a:t>
                      </a:r>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24 (11.3)</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52 (24.6)</a:t>
                      </a:r>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6 (2.8)</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2"/>
                    </a:solidFill>
                  </a:tcPr>
                </a:tc>
              </a:tr>
              <a:tr h="251475">
                <a:tc>
                  <a:txBody>
                    <a:bodyPr/>
                    <a:lstStyle/>
                    <a:p>
                      <a:pPr indent="0" lvl="0" marL="0" marR="0" rtl="0" algn="l">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Dose reduction due to AE</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42 (19.8)</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7 (3.3)</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r h="434350">
                <a:tc>
                  <a:txBody>
                    <a:bodyPr/>
                    <a:lstStyle/>
                    <a:p>
                      <a:pPr indent="0" lvl="0" marL="0" marR="0" rtl="0" algn="l">
                        <a:lnSpc>
                          <a:spcPct val="100000"/>
                        </a:lnSpc>
                        <a:spcBef>
                          <a:spcPts val="0"/>
                        </a:spcBef>
                        <a:spcAft>
                          <a:spcPts val="0"/>
                        </a:spcAft>
                        <a:buClr>
                          <a:schemeClr val="accent2"/>
                        </a:buClr>
                        <a:buSzPts val="1200"/>
                        <a:buFont typeface="Noto Sans Symbols"/>
                        <a:buNone/>
                      </a:pPr>
                      <a:r>
                        <a:rPr b="1" i="0" lang="en-US" sz="1200" u="none" cap="none" strike="noStrike">
                          <a:solidFill>
                            <a:srgbClr val="060809"/>
                          </a:solidFill>
                          <a:latin typeface="Calibri"/>
                          <a:ea typeface="Calibri"/>
                          <a:cs typeface="Calibri"/>
                          <a:sym typeface="Calibri"/>
                        </a:rPr>
                        <a:t>Discontinuation of niraparib/placebo due to AE</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CDCF"/>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rgbClr val="060809"/>
                          </a:solidFill>
                          <a:latin typeface="Calibri"/>
                          <a:ea typeface="Calibri"/>
                          <a:cs typeface="Calibri"/>
                          <a:sym typeface="Calibri"/>
                        </a:rPr>
                        <a:t>23 (10.8)</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CDCF"/>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1" i="0" lang="en-US" sz="1200" u="none" cap="none" strike="noStrike">
                          <a:solidFill>
                            <a:srgbClr val="060809"/>
                          </a:solidFill>
                          <a:latin typeface="Calibri"/>
                          <a:ea typeface="Calibri"/>
                          <a:cs typeface="Calibri"/>
                          <a:sym typeface="Calibri"/>
                        </a:rPr>
                        <a:t>10 (4.7)</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DCDCF"/>
                    </a:solidFill>
                  </a:tcPr>
                </a:tc>
              </a:tr>
              <a:tr h="983000">
                <a:tc>
                  <a:txBody>
                    <a:bodyPr/>
                    <a:lstStyle/>
                    <a:p>
                      <a:pPr indent="0" lvl="0" marL="0" marR="0" rtl="0" algn="l">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All deaths within 30 days of last dose</a:t>
                      </a:r>
                      <a:endParaRPr/>
                    </a:p>
                    <a:p>
                      <a:pPr indent="-171450" lvl="0" marL="284162" marR="0" rtl="0" algn="l">
                        <a:lnSpc>
                          <a:spcPct val="100000"/>
                        </a:lnSpc>
                        <a:spcBef>
                          <a:spcPts val="0"/>
                        </a:spcBef>
                        <a:spcAft>
                          <a:spcPts val="0"/>
                        </a:spcAft>
                        <a:buClr>
                          <a:srgbClr val="000000"/>
                        </a:buClr>
                        <a:buSzPts val="1200"/>
                        <a:buFont typeface="Noto Sans Symbols"/>
                        <a:buChar char="▪"/>
                      </a:pPr>
                      <a:r>
                        <a:rPr b="0" i="0" lang="en-US" sz="1200" u="none" cap="none" strike="noStrike">
                          <a:solidFill>
                            <a:srgbClr val="060809"/>
                          </a:solidFill>
                          <a:latin typeface="Calibri"/>
                          <a:ea typeface="Calibri"/>
                          <a:cs typeface="Calibri"/>
                          <a:sym typeface="Calibri"/>
                        </a:rPr>
                        <a:t>Death due to prostate cancer</a:t>
                      </a:r>
                      <a:endParaRPr/>
                    </a:p>
                    <a:p>
                      <a:pPr indent="-171450" lvl="0" marL="284162" marR="0" rtl="0" algn="l">
                        <a:lnSpc>
                          <a:spcPct val="100000"/>
                        </a:lnSpc>
                        <a:spcBef>
                          <a:spcPts val="0"/>
                        </a:spcBef>
                        <a:spcAft>
                          <a:spcPts val="0"/>
                        </a:spcAft>
                        <a:buClr>
                          <a:srgbClr val="000000"/>
                        </a:buClr>
                        <a:buSzPts val="1200"/>
                        <a:buFont typeface="Noto Sans Symbols"/>
                        <a:buChar char="▪"/>
                      </a:pPr>
                      <a:r>
                        <a:rPr b="0" i="0" lang="en-US" sz="1200" u="none" cap="none" strike="noStrike">
                          <a:solidFill>
                            <a:srgbClr val="060809"/>
                          </a:solidFill>
                          <a:latin typeface="Calibri"/>
                          <a:ea typeface="Calibri"/>
                          <a:cs typeface="Calibri"/>
                          <a:sym typeface="Calibri"/>
                        </a:rPr>
                        <a:t>AE</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19 (9.0)</a:t>
                      </a:r>
                      <a:endParaRPr/>
                    </a:p>
                    <a:p>
                      <a:pPr indent="0" lvl="0" marL="0" marR="0" rtl="0" algn="ct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8 (3.8)</a:t>
                      </a:r>
                      <a:endParaRPr/>
                    </a:p>
                    <a:p>
                      <a:pPr indent="0" lvl="0" marL="0" marR="0" rtl="0" algn="ct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11 (5.2)</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19 (9.0)</a:t>
                      </a:r>
                      <a:endParaRPr/>
                    </a:p>
                    <a:p>
                      <a:pPr indent="0" lvl="0" marL="0" marR="0" rtl="0" algn="ct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12 (5.7)</a:t>
                      </a:r>
                      <a:endParaRPr/>
                    </a:p>
                    <a:p>
                      <a:pPr indent="0" lvl="0" marL="0" marR="0" rtl="0" algn="ctr">
                        <a:lnSpc>
                          <a:spcPct val="100000"/>
                        </a:lnSpc>
                        <a:spcBef>
                          <a:spcPts val="0"/>
                        </a:spcBef>
                        <a:spcAft>
                          <a:spcPts val="0"/>
                        </a:spcAft>
                        <a:buClr>
                          <a:schemeClr val="accent2"/>
                        </a:buClr>
                        <a:buSzPts val="1200"/>
                        <a:buFont typeface="Noto Sans Symbols"/>
                        <a:buNone/>
                      </a:pPr>
                      <a:r>
                        <a:t/>
                      </a:r>
                      <a:endParaRPr b="0" i="0" sz="1200" u="none" cap="none" strike="noStrike">
                        <a:solidFill>
                          <a:srgbClr val="060809"/>
                        </a:solidFill>
                        <a:latin typeface="Calibri"/>
                        <a:ea typeface="Calibri"/>
                        <a:cs typeface="Calibri"/>
                        <a:sym typeface="Calibri"/>
                      </a:endParaRPr>
                    </a:p>
                    <a:p>
                      <a:pPr indent="0" lvl="0" marL="0" marR="0" rtl="0" algn="ctr">
                        <a:lnSpc>
                          <a:spcPct val="100000"/>
                        </a:lnSpc>
                        <a:spcBef>
                          <a:spcPts val="0"/>
                        </a:spcBef>
                        <a:spcAft>
                          <a:spcPts val="0"/>
                        </a:spcAft>
                        <a:buClr>
                          <a:schemeClr val="accent2"/>
                        </a:buClr>
                        <a:buSzPts val="1200"/>
                        <a:buFont typeface="Noto Sans Symbols"/>
                        <a:buNone/>
                      </a:pPr>
                      <a:r>
                        <a:rPr b="0" i="0" lang="en-US" sz="1200" u="none" cap="none" strike="noStrike">
                          <a:solidFill>
                            <a:srgbClr val="060809"/>
                          </a:solidFill>
                          <a:latin typeface="Calibri"/>
                          <a:ea typeface="Calibri"/>
                          <a:cs typeface="Calibri"/>
                          <a:sym typeface="Calibri"/>
                        </a:rPr>
                        <a:t>7 (3.3)</a:t>
                      </a:r>
                      <a:endParaRPr/>
                    </a:p>
                  </a:txBody>
                  <a:tcPr marT="34300" marB="34300" marR="91275" marL="91275"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g28c1b0f9feb_0_885"/>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lang="en-US"/>
              <a:t>PARP Inhibitor Based Combination - SUMMARY</a:t>
            </a:r>
            <a:endParaRPr/>
          </a:p>
        </p:txBody>
      </p:sp>
      <p:sp>
        <p:nvSpPr>
          <p:cNvPr id="1306" name="Google Shape;1306;g28c1b0f9feb_0_885"/>
          <p:cNvSpPr txBox="1"/>
          <p:nvPr>
            <p:ph idx="1" type="body"/>
          </p:nvPr>
        </p:nvSpPr>
        <p:spPr>
          <a:xfrm>
            <a:off x="100853" y="188259"/>
            <a:ext cx="8553900" cy="4288800"/>
          </a:xfrm>
          <a:prstGeom prst="rect">
            <a:avLst/>
          </a:prstGeom>
          <a:noFill/>
          <a:ln>
            <a:noFill/>
          </a:ln>
        </p:spPr>
        <p:txBody>
          <a:bodyPr anchorCtr="0" anchor="t" bIns="45700" lIns="91425" spcFirstLastPara="1" rIns="91425" wrap="square" tIns="45700">
            <a:normAutofit fontScale="85000" lnSpcReduction="20000"/>
          </a:bodyPr>
          <a:lstStyle/>
          <a:p>
            <a:pPr indent="-171450" lvl="0" marL="171450" rtl="0" algn="l">
              <a:lnSpc>
                <a:spcPct val="90000"/>
              </a:lnSpc>
              <a:spcBef>
                <a:spcPts val="0"/>
              </a:spcBef>
              <a:spcAft>
                <a:spcPts val="0"/>
              </a:spcAft>
              <a:buClr>
                <a:srgbClr val="A4C5DB"/>
              </a:buClr>
              <a:buSzPct val="100000"/>
              <a:buFont typeface="Arial"/>
              <a:buChar char="•"/>
            </a:pPr>
            <a:r>
              <a:rPr b="1" lang="en-US" sz="2200" u="sng"/>
              <a:t>THREE Phase III trials of AR-targeting + PARP inhibitors for mCRPC</a:t>
            </a:r>
            <a:r>
              <a:rPr b="1" lang="en-US" u="sng"/>
              <a:t>:</a:t>
            </a:r>
            <a:endParaRPr/>
          </a:p>
          <a:p>
            <a:pPr indent="-90487" lvl="0" marL="171450" rtl="0" algn="l">
              <a:lnSpc>
                <a:spcPct val="90000"/>
              </a:lnSpc>
              <a:spcBef>
                <a:spcPts val="255"/>
              </a:spcBef>
              <a:spcAft>
                <a:spcPts val="0"/>
              </a:spcAft>
              <a:buClr>
                <a:srgbClr val="A4C5DB"/>
              </a:buClr>
              <a:buSzPct val="100000"/>
              <a:buFont typeface="Arial"/>
              <a:buNone/>
            </a:pPr>
            <a:r>
              <a:t/>
            </a:r>
            <a:endParaRPr b="1" u="sng"/>
          </a:p>
          <a:p>
            <a:pPr indent="-171450" lvl="2" marL="857250" rtl="0" algn="l">
              <a:lnSpc>
                <a:spcPct val="90000"/>
              </a:lnSpc>
              <a:spcBef>
                <a:spcPts val="255"/>
              </a:spcBef>
              <a:spcAft>
                <a:spcPts val="0"/>
              </a:spcAft>
              <a:buSzPct val="100000"/>
              <a:buChar char="•"/>
            </a:pPr>
            <a:r>
              <a:rPr b="1" lang="en-US">
                <a:solidFill>
                  <a:srgbClr val="0070C0"/>
                </a:solidFill>
              </a:rPr>
              <a:t>TALAPRO2:</a:t>
            </a:r>
            <a:endParaRPr/>
          </a:p>
          <a:p>
            <a:pPr indent="-171450" lvl="3" marL="1200150" rtl="0" algn="l">
              <a:lnSpc>
                <a:spcPct val="90000"/>
              </a:lnSpc>
              <a:spcBef>
                <a:spcPts val="255"/>
              </a:spcBef>
              <a:spcAft>
                <a:spcPts val="0"/>
              </a:spcAft>
              <a:buSzPct val="100000"/>
              <a:buChar char="•"/>
            </a:pPr>
            <a:r>
              <a:rPr lang="en-US"/>
              <a:t>rPFS benefit for talozaparib + enza </a:t>
            </a:r>
            <a:r>
              <a:rPr b="1" lang="en-US"/>
              <a:t>in patients with HRR alterations </a:t>
            </a:r>
            <a:r>
              <a:rPr lang="en-US"/>
              <a:t>(</a:t>
            </a:r>
            <a:r>
              <a:rPr b="0" i="0" lang="en-US">
                <a:solidFill>
                  <a:srgbClr val="333333"/>
                </a:solidFill>
                <a:latin typeface="Titillium Web"/>
                <a:ea typeface="Titillium Web"/>
                <a:cs typeface="Titillium Web"/>
                <a:sym typeface="Titillium Web"/>
              </a:rPr>
              <a:t>27.9 v 16.4 months, HR 0.46, p&lt;0.001).</a:t>
            </a:r>
            <a:endParaRPr/>
          </a:p>
          <a:p>
            <a:pPr indent="-171450" lvl="3" marL="1200150" rtl="0" algn="l">
              <a:lnSpc>
                <a:spcPct val="90000"/>
              </a:lnSpc>
              <a:spcBef>
                <a:spcPts val="255"/>
              </a:spcBef>
              <a:spcAft>
                <a:spcPts val="0"/>
              </a:spcAft>
              <a:buSzPct val="100000"/>
              <a:buChar char="•"/>
            </a:pPr>
            <a:r>
              <a:rPr lang="en-US">
                <a:solidFill>
                  <a:srgbClr val="333333"/>
                </a:solidFill>
                <a:latin typeface="Titillium Web"/>
                <a:ea typeface="Titillium Web"/>
                <a:cs typeface="Titillium Web"/>
                <a:sym typeface="Titillium Web"/>
              </a:rPr>
              <a:t>BRCA – HR=0.2; non-BRCA – HR=0.72</a:t>
            </a:r>
            <a:endParaRPr/>
          </a:p>
          <a:p>
            <a:pPr indent="-90487" lvl="3" marL="1200150" rtl="0" algn="l">
              <a:lnSpc>
                <a:spcPct val="90000"/>
              </a:lnSpc>
              <a:spcBef>
                <a:spcPts val="255"/>
              </a:spcBef>
              <a:spcAft>
                <a:spcPts val="0"/>
              </a:spcAft>
              <a:buSzPct val="100000"/>
              <a:buNone/>
            </a:pPr>
            <a:r>
              <a:t/>
            </a:r>
            <a:endParaRPr b="0" i="0">
              <a:solidFill>
                <a:srgbClr val="333333"/>
              </a:solidFill>
              <a:latin typeface="Titillium Web"/>
              <a:ea typeface="Titillium Web"/>
              <a:cs typeface="Titillium Web"/>
              <a:sym typeface="Titillium Web"/>
            </a:endParaRPr>
          </a:p>
          <a:p>
            <a:pPr indent="-171450" lvl="2" marL="857250" rtl="0" algn="l">
              <a:lnSpc>
                <a:spcPct val="90000"/>
              </a:lnSpc>
              <a:spcBef>
                <a:spcPts val="255"/>
              </a:spcBef>
              <a:spcAft>
                <a:spcPts val="0"/>
              </a:spcAft>
              <a:buSzPct val="100000"/>
              <a:buChar char="•"/>
            </a:pPr>
            <a:r>
              <a:rPr b="1" lang="en-US">
                <a:solidFill>
                  <a:srgbClr val="0070C0"/>
                </a:solidFill>
              </a:rPr>
              <a:t>MAGNITUDE: </a:t>
            </a:r>
            <a:endParaRPr/>
          </a:p>
          <a:p>
            <a:pPr indent="-171450" lvl="2" marL="857250" rtl="0" algn="l">
              <a:lnSpc>
                <a:spcPct val="90000"/>
              </a:lnSpc>
              <a:spcBef>
                <a:spcPts val="255"/>
              </a:spcBef>
              <a:spcAft>
                <a:spcPts val="0"/>
              </a:spcAft>
              <a:buSzPct val="100000"/>
              <a:buChar char="•"/>
            </a:pPr>
            <a:r>
              <a:rPr lang="en-US"/>
              <a:t>rPFS benefit for niraparib + Abi/Pred </a:t>
            </a:r>
            <a:r>
              <a:rPr b="1" lang="en-US"/>
              <a:t>in patients with BRCA alterations </a:t>
            </a:r>
            <a:r>
              <a:rPr lang="en-US"/>
              <a:t>(16.6 vs 10.9 mo; HR: 0.53; </a:t>
            </a:r>
            <a:r>
              <a:rPr i="1" lang="en-US"/>
              <a:t>P </a:t>
            </a:r>
            <a:r>
              <a:rPr lang="en-US"/>
              <a:t>= .0014)</a:t>
            </a:r>
            <a:endParaRPr/>
          </a:p>
          <a:p>
            <a:pPr indent="-171450" lvl="3" marL="1200150" rtl="0" algn="l">
              <a:lnSpc>
                <a:spcPct val="90000"/>
              </a:lnSpc>
              <a:spcBef>
                <a:spcPts val="255"/>
              </a:spcBef>
              <a:spcAft>
                <a:spcPts val="0"/>
              </a:spcAft>
              <a:buSzPct val="100000"/>
              <a:buChar char="•"/>
            </a:pPr>
            <a:r>
              <a:rPr lang="en-US"/>
              <a:t>OS 30.4 m vs 28.6 m </a:t>
            </a:r>
            <a:r>
              <a:rPr b="0" i="0" lang="en-US">
                <a:solidFill>
                  <a:srgbClr val="333333"/>
                </a:solidFill>
                <a:latin typeface="Georgia"/>
                <a:ea typeface="Georgia"/>
                <a:cs typeface="Georgia"/>
                <a:sym typeface="Georgia"/>
              </a:rPr>
              <a:t>(HR 0.79; 95% CI: 0.55, 1.12) </a:t>
            </a:r>
            <a:endParaRPr/>
          </a:p>
          <a:p>
            <a:pPr indent="-171450" lvl="3" marL="1200150" rtl="0" algn="l">
              <a:lnSpc>
                <a:spcPct val="90000"/>
              </a:lnSpc>
              <a:spcBef>
                <a:spcPts val="255"/>
              </a:spcBef>
              <a:spcAft>
                <a:spcPts val="0"/>
              </a:spcAft>
              <a:buSzPct val="100000"/>
              <a:buChar char="•"/>
            </a:pPr>
            <a:r>
              <a:rPr lang="en-US"/>
              <a:t>non-BRCA HRR mutations, the rPFS hazard ratio was 0.99 (95% CI: 0.67, 1.44) and the OS hazard ratio was 1.13 (95% CI: 0.77, 1.64),</a:t>
            </a:r>
            <a:endParaRPr/>
          </a:p>
          <a:p>
            <a:pPr indent="-90487" lvl="3" marL="1200150" rtl="0" algn="l">
              <a:lnSpc>
                <a:spcPct val="90000"/>
              </a:lnSpc>
              <a:spcBef>
                <a:spcPts val="255"/>
              </a:spcBef>
              <a:spcAft>
                <a:spcPts val="0"/>
              </a:spcAft>
              <a:buSzPct val="100000"/>
              <a:buNone/>
            </a:pPr>
            <a:r>
              <a:t/>
            </a:r>
            <a:endParaRPr/>
          </a:p>
          <a:p>
            <a:pPr indent="-171450" lvl="2" marL="857250" rtl="0" algn="l">
              <a:lnSpc>
                <a:spcPct val="90000"/>
              </a:lnSpc>
              <a:spcBef>
                <a:spcPts val="255"/>
              </a:spcBef>
              <a:spcAft>
                <a:spcPts val="0"/>
              </a:spcAft>
              <a:buSzPct val="100000"/>
              <a:buChar char="•"/>
            </a:pPr>
            <a:r>
              <a:rPr b="1" lang="en-US">
                <a:solidFill>
                  <a:srgbClr val="0070C0"/>
                </a:solidFill>
              </a:rPr>
              <a:t>PROpel : </a:t>
            </a:r>
            <a:endParaRPr/>
          </a:p>
          <a:p>
            <a:pPr indent="-171450" lvl="3" marL="1200150" rtl="0" algn="l">
              <a:lnSpc>
                <a:spcPct val="90000"/>
              </a:lnSpc>
              <a:spcBef>
                <a:spcPts val="255"/>
              </a:spcBef>
              <a:spcAft>
                <a:spcPts val="0"/>
              </a:spcAft>
              <a:buSzPct val="100000"/>
              <a:buChar char="•"/>
            </a:pPr>
            <a:r>
              <a:rPr lang="en-US"/>
              <a:t>rPFS benefit for olaparib + Abi/Pred;  NR vs 8 months (HR=0.24 </a:t>
            </a:r>
            <a:r>
              <a:rPr b="1" lang="en-US"/>
              <a:t>(BRCA mutated)</a:t>
            </a:r>
            <a:br>
              <a:rPr b="1" lang="en-US"/>
            </a:br>
            <a:endParaRPr/>
          </a:p>
          <a:p>
            <a:pPr indent="-171450" lvl="0" marL="171450" rtl="0" algn="l">
              <a:lnSpc>
                <a:spcPct val="90000"/>
              </a:lnSpc>
              <a:spcBef>
                <a:spcPts val="255"/>
              </a:spcBef>
              <a:spcAft>
                <a:spcPts val="0"/>
              </a:spcAft>
              <a:buClr>
                <a:srgbClr val="A4C5DB"/>
              </a:buClr>
              <a:buSzPct val="100000"/>
              <a:buFont typeface="Arial"/>
              <a:buChar char="•"/>
            </a:pPr>
            <a:r>
              <a:rPr b="1" lang="en-US"/>
              <a:t>FDA approvals – frontline therapy for mCRPC </a:t>
            </a:r>
            <a:endParaRPr/>
          </a:p>
          <a:p>
            <a:pPr indent="-171450" lvl="1" marL="514350" rtl="0" algn="l">
              <a:lnSpc>
                <a:spcPct val="90000"/>
              </a:lnSpc>
              <a:spcBef>
                <a:spcPts val="255"/>
              </a:spcBef>
              <a:spcAft>
                <a:spcPts val="0"/>
              </a:spcAft>
              <a:buSzPct val="100000"/>
              <a:buChar char="•"/>
            </a:pPr>
            <a:r>
              <a:rPr lang="en-US"/>
              <a:t>05/23/2023: Olaparib + Abiraterone  </a:t>
            </a:r>
            <a:r>
              <a:rPr b="1" lang="en-US"/>
              <a:t>(BRCA mutated)</a:t>
            </a:r>
            <a:endParaRPr/>
          </a:p>
          <a:p>
            <a:pPr indent="-171450" lvl="1" marL="514350" rtl="0" algn="l">
              <a:lnSpc>
                <a:spcPct val="90000"/>
              </a:lnSpc>
              <a:spcBef>
                <a:spcPts val="255"/>
              </a:spcBef>
              <a:spcAft>
                <a:spcPts val="0"/>
              </a:spcAft>
              <a:buSzPct val="100000"/>
              <a:buChar char="•"/>
            </a:pPr>
            <a:r>
              <a:rPr lang="en-US"/>
              <a:t>06/20/2023: Talazoparib + Enzalutamide </a:t>
            </a:r>
            <a:r>
              <a:rPr b="1" lang="en-US"/>
              <a:t>(HHR gene mutated mCRPC)</a:t>
            </a:r>
            <a:endParaRPr/>
          </a:p>
          <a:p>
            <a:pPr indent="-171450" lvl="1" marL="514350" rtl="0" algn="l">
              <a:lnSpc>
                <a:spcPct val="90000"/>
              </a:lnSpc>
              <a:spcBef>
                <a:spcPts val="255"/>
              </a:spcBef>
              <a:spcAft>
                <a:spcPts val="0"/>
              </a:spcAft>
              <a:buSzPct val="100000"/>
              <a:buChar char="•"/>
            </a:pPr>
            <a:r>
              <a:rPr lang="en-US"/>
              <a:t>08/11/2023; Niraparib + Abiraterone-(combined pill 200 mg niraparib + 1000 mg Abiraterone</a:t>
            </a:r>
            <a:r>
              <a:rPr b="1" lang="en-US"/>
              <a:t>) (BRCA mutated)</a:t>
            </a:r>
            <a:endParaRPr/>
          </a:p>
          <a:p>
            <a:pPr indent="-90487" lvl="1" marL="514350" rtl="0" algn="l">
              <a:lnSpc>
                <a:spcPct val="90000"/>
              </a:lnSpc>
              <a:spcBef>
                <a:spcPts val="255"/>
              </a:spcBef>
              <a:spcAft>
                <a:spcPts val="0"/>
              </a:spcAft>
              <a:buSzPct val="100000"/>
              <a:buNone/>
            </a:pPr>
            <a:r>
              <a:t/>
            </a:r>
            <a:endParaRPr/>
          </a:p>
          <a:p>
            <a:pPr indent="-90487" lvl="0" marL="171450" rtl="0" algn="l">
              <a:lnSpc>
                <a:spcPct val="90000"/>
              </a:lnSpc>
              <a:spcBef>
                <a:spcPts val="255"/>
              </a:spcBef>
              <a:spcAft>
                <a:spcPts val="0"/>
              </a:spcAft>
              <a:buClr>
                <a:srgbClr val="A4C5DB"/>
              </a:buClr>
              <a:buSzPct val="100000"/>
              <a:buFont typeface="Arial"/>
              <a:buNone/>
            </a:pPr>
            <a:r>
              <a:t/>
            </a:r>
            <a:endParaRPr/>
          </a:p>
          <a:p>
            <a:pPr indent="-90487" lvl="0" marL="171450" rtl="0" algn="l">
              <a:lnSpc>
                <a:spcPct val="90000"/>
              </a:lnSpc>
              <a:spcBef>
                <a:spcPts val="255"/>
              </a:spcBef>
              <a:spcAft>
                <a:spcPts val="0"/>
              </a:spcAft>
              <a:buClr>
                <a:srgbClr val="A4C5DB"/>
              </a:buClr>
              <a:buSzPct val="100000"/>
              <a:buFont typeface="Arial"/>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sp>
        <p:nvSpPr>
          <p:cNvPr id="1312" name="Google Shape;1312;g28c1b0f9feb_0_890"/>
          <p:cNvSpPr txBox="1"/>
          <p:nvPr>
            <p:ph type="title"/>
          </p:nvPr>
        </p:nvSpPr>
        <p:spPr>
          <a:xfrm>
            <a:off x="781862" y="0"/>
            <a:ext cx="8154300" cy="8283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PARP Inhibitors Currently FDA Approved in mCRPC</a:t>
            </a:r>
            <a:endParaRPr/>
          </a:p>
        </p:txBody>
      </p:sp>
      <p:sp>
        <p:nvSpPr>
          <p:cNvPr id="1313" name="Google Shape;1313;g28c1b0f9feb_0_890"/>
          <p:cNvSpPr txBox="1"/>
          <p:nvPr/>
        </p:nvSpPr>
        <p:spPr>
          <a:xfrm>
            <a:off x="326926" y="4623119"/>
            <a:ext cx="5889900" cy="5079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US" sz="900">
                <a:solidFill>
                  <a:srgbClr val="455560"/>
                </a:solidFill>
                <a:latin typeface="Calibri"/>
                <a:ea typeface="Calibri"/>
                <a:cs typeface="Calibri"/>
                <a:sym typeface="Calibri"/>
              </a:rPr>
              <a:t>1. Olaparib PI. 2. Hussain. NEJM. 2020;383:2345. 3. Clarke. NEJM Evid. 2022;1. 4. Rucaparib PI. 5. Abida. JCO. 2020;38:3763. </a:t>
            </a:r>
            <a:endParaRPr/>
          </a:p>
          <a:p>
            <a:pPr indent="0" lvl="0" marL="0" marR="0" rtl="0" algn="l">
              <a:spcBef>
                <a:spcPts val="0"/>
              </a:spcBef>
              <a:spcAft>
                <a:spcPts val="0"/>
              </a:spcAft>
              <a:buNone/>
            </a:pPr>
            <a:r>
              <a:rPr b="0" lang="en-US" sz="900">
                <a:solidFill>
                  <a:srgbClr val="455560"/>
                </a:solidFill>
                <a:latin typeface="Calibri"/>
                <a:ea typeface="Calibri"/>
                <a:cs typeface="Calibri"/>
                <a:sym typeface="Calibri"/>
              </a:rPr>
              <a:t>6. Fizazi. NEJM. 2023;388:719.  </a:t>
            </a:r>
            <a:endParaRPr b="0" sz="900">
              <a:solidFill>
                <a:srgbClr val="455560"/>
              </a:solidFill>
              <a:latin typeface="Calibri"/>
              <a:ea typeface="Calibri"/>
              <a:cs typeface="Calibri"/>
              <a:sym typeface="Calibri"/>
            </a:endParaRPr>
          </a:p>
        </p:txBody>
      </p:sp>
      <p:graphicFrame>
        <p:nvGraphicFramePr>
          <p:cNvPr id="1314" name="Google Shape;1314;g28c1b0f9feb_0_890"/>
          <p:cNvGraphicFramePr/>
          <p:nvPr/>
        </p:nvGraphicFramePr>
        <p:xfrm>
          <a:off x="62347" y="793630"/>
          <a:ext cx="3000000" cy="3000000"/>
        </p:xfrm>
        <a:graphic>
          <a:graphicData uri="http://schemas.openxmlformats.org/drawingml/2006/table">
            <a:tbl>
              <a:tblPr bandRow="1" firstRow="1">
                <a:noFill/>
                <a:tableStyleId>{152E26C1-3A98-4E92-9A90-B462AA1BF862}</a:tableStyleId>
              </a:tblPr>
              <a:tblGrid>
                <a:gridCol w="2044525"/>
              </a:tblGrid>
              <a:tr h="355950">
                <a:tc>
                  <a:txBody>
                    <a:bodyPr/>
                    <a:lstStyle/>
                    <a:p>
                      <a:pPr indent="0" lvl="0" marL="0" marR="0" rtl="0" algn="ctr">
                        <a:spcBef>
                          <a:spcPts val="0"/>
                        </a:spcBef>
                        <a:spcAft>
                          <a:spcPts val="0"/>
                        </a:spcAft>
                        <a:buNone/>
                      </a:pPr>
                      <a:r>
                        <a:rPr lang="en-US" sz="1500" u="none" cap="none" strike="noStrike"/>
                        <a:t>OLAPARIB</a:t>
                      </a:r>
                      <a:endParaRPr/>
                    </a:p>
                  </a:txBody>
                  <a:tcPr marT="34300" marB="34300" marR="68575" marL="68575">
                    <a:solidFill>
                      <a:schemeClr val="accent3"/>
                    </a:solidFill>
                  </a:tcPr>
                </a:tc>
              </a:tr>
              <a:tr h="3819925">
                <a:tc>
                  <a:txBody>
                    <a:bodyPr/>
                    <a:lstStyle/>
                    <a:p>
                      <a:pPr indent="-285750" lvl="0" marL="285750" marR="0" rtl="0" algn="l">
                        <a:spcBef>
                          <a:spcPts val="0"/>
                        </a:spcBef>
                        <a:spcAft>
                          <a:spcPts val="0"/>
                        </a:spcAft>
                        <a:buClr>
                          <a:schemeClr val="dk2"/>
                        </a:buClr>
                        <a:buSzPts val="1200"/>
                        <a:buFont typeface="Noto Sans Symbols"/>
                        <a:buChar char="▪"/>
                      </a:pPr>
                      <a:r>
                        <a:rPr lang="en-US" sz="1200" u="none" cap="none" strike="noStrike">
                          <a:solidFill>
                            <a:schemeClr val="dk2"/>
                          </a:solidFill>
                        </a:rPr>
                        <a:t>Approved by FDA in May 2020 for </a:t>
                      </a:r>
                      <a:br>
                        <a:rPr lang="en-US" sz="1200" u="none" cap="none" strike="noStrike">
                          <a:solidFill>
                            <a:schemeClr val="dk2"/>
                          </a:solidFill>
                        </a:rPr>
                      </a:br>
                      <a:r>
                        <a:rPr lang="en-US" sz="1200" u="none" cap="none" strike="noStrike">
                          <a:solidFill>
                            <a:schemeClr val="dk2"/>
                          </a:solidFill>
                        </a:rPr>
                        <a:t>mCRPC with </a:t>
                      </a:r>
                      <a:r>
                        <a:rPr b="1" lang="en-US" sz="1200" u="none" cap="none" strike="noStrike">
                          <a:solidFill>
                            <a:schemeClr val="dk2"/>
                          </a:solidFill>
                        </a:rPr>
                        <a:t>deleterious/suspected deleterious HRR gene mutations (germline or somatic)</a:t>
                      </a:r>
                      <a:endParaRPr b="1" baseline="30000" sz="1200" u="none" cap="none" strike="noStrike">
                        <a:solidFill>
                          <a:schemeClr val="dk2"/>
                        </a:solidFill>
                      </a:endParaRPr>
                    </a:p>
                    <a:p>
                      <a:pPr indent="-285750" lvl="0" marL="285750" marR="0" rtl="0" algn="l">
                        <a:spcBef>
                          <a:spcPts val="0"/>
                        </a:spcBef>
                        <a:spcAft>
                          <a:spcPts val="0"/>
                        </a:spcAft>
                        <a:buClr>
                          <a:schemeClr val="dk2"/>
                        </a:buClr>
                        <a:buSzPts val="1200"/>
                        <a:buFont typeface="Noto Sans Symbols"/>
                        <a:buChar char="▪"/>
                      </a:pPr>
                      <a:r>
                        <a:rPr lang="en-US" sz="1200" u="none" cap="none" strike="noStrike">
                          <a:solidFill>
                            <a:schemeClr val="dk2"/>
                          </a:solidFill>
                          <a:highlight>
                            <a:srgbClr val="FFFF00"/>
                          </a:highlight>
                        </a:rPr>
                        <a:t>SECOND LINE:</a:t>
                      </a:r>
                      <a:r>
                        <a:rPr lang="en-US" sz="1200" u="none" cap="none" strike="noStrike">
                          <a:solidFill>
                            <a:schemeClr val="dk2"/>
                          </a:solidFill>
                        </a:rPr>
                        <a:t> prior treatment with ENZA or ABI</a:t>
                      </a:r>
                      <a:endParaRPr/>
                    </a:p>
                    <a:p>
                      <a:pPr indent="-285750" lvl="0" marL="285750" marR="0" rtl="0" algn="l">
                        <a:spcBef>
                          <a:spcPts val="0"/>
                        </a:spcBef>
                        <a:spcAft>
                          <a:spcPts val="0"/>
                        </a:spcAft>
                        <a:buClr>
                          <a:schemeClr val="dk2"/>
                        </a:buClr>
                        <a:buSzPts val="1200"/>
                        <a:buFont typeface="Noto Sans Symbols"/>
                        <a:buChar char="▪"/>
                      </a:pPr>
                      <a:r>
                        <a:rPr lang="en-US" sz="1200" u="none" cap="none" strike="noStrike">
                          <a:solidFill>
                            <a:schemeClr val="dk2"/>
                          </a:solidFill>
                        </a:rPr>
                        <a:t>Approved by FDA in May 2023 for </a:t>
                      </a:r>
                      <a:br>
                        <a:rPr lang="en-US" sz="1200" u="none" cap="none" strike="noStrike">
                          <a:solidFill>
                            <a:schemeClr val="dk2"/>
                          </a:solidFill>
                        </a:rPr>
                      </a:br>
                      <a:r>
                        <a:rPr lang="en-US" sz="1200" u="none" cap="none" strike="noStrike">
                          <a:solidFill>
                            <a:schemeClr val="dk2"/>
                          </a:solidFill>
                        </a:rPr>
                        <a:t>mCRPC in combination with abiraterone for </a:t>
                      </a:r>
                      <a:br>
                        <a:rPr lang="en-US" sz="1200" u="none" cap="none" strike="noStrike">
                          <a:solidFill>
                            <a:schemeClr val="dk2"/>
                          </a:solidFill>
                        </a:rPr>
                      </a:br>
                      <a:r>
                        <a:rPr lang="en-US" sz="1200" u="none" cap="none" strike="noStrike">
                          <a:solidFill>
                            <a:schemeClr val="dk2"/>
                          </a:solidFill>
                        </a:rPr>
                        <a:t>mCRPC with </a:t>
                      </a:r>
                      <a:r>
                        <a:rPr b="1" lang="en-US" sz="1200" u="none" cap="none" strike="noStrike">
                          <a:solidFill>
                            <a:schemeClr val="dk2"/>
                          </a:solidFill>
                        </a:rPr>
                        <a:t>deleterious/suspected deleterious BRCA mutations </a:t>
                      </a:r>
                      <a:r>
                        <a:rPr lang="en-US" sz="1200" u="none" cap="none" strike="noStrike">
                          <a:solidFill>
                            <a:schemeClr val="dk2"/>
                          </a:solidFill>
                        </a:rPr>
                        <a:t>(germline or somatic)1,3</a:t>
                      </a:r>
                      <a:endParaRPr/>
                    </a:p>
                    <a:p>
                      <a:pPr indent="-285750" lvl="0" marL="285750" marR="0" rtl="0" algn="l">
                        <a:spcBef>
                          <a:spcPts val="0"/>
                        </a:spcBef>
                        <a:spcAft>
                          <a:spcPts val="0"/>
                        </a:spcAft>
                        <a:buClr>
                          <a:schemeClr val="dk2"/>
                        </a:buClr>
                        <a:buSzPts val="1200"/>
                        <a:buFont typeface="Noto Sans Symbols"/>
                        <a:buChar char="▪"/>
                      </a:pPr>
                      <a:r>
                        <a:rPr lang="en-US" sz="1200" u="none" cap="none" strike="noStrike">
                          <a:solidFill>
                            <a:schemeClr val="dk2"/>
                          </a:solidFill>
                          <a:highlight>
                            <a:srgbClr val="FFFF00"/>
                          </a:highlight>
                        </a:rPr>
                        <a:t>FRONT LINE</a:t>
                      </a:r>
                      <a:endParaRPr/>
                    </a:p>
                    <a:p>
                      <a:pPr indent="0" lvl="0" marL="0" marR="0" rtl="0" algn="l">
                        <a:spcBef>
                          <a:spcPts val="0"/>
                        </a:spcBef>
                        <a:spcAft>
                          <a:spcPts val="0"/>
                        </a:spcAft>
                        <a:buNone/>
                      </a:pPr>
                      <a:r>
                        <a:t/>
                      </a:r>
                      <a:endParaRPr sz="1400">
                        <a:solidFill>
                          <a:schemeClr val="dk2"/>
                        </a:solidFill>
                      </a:endParaRPr>
                    </a:p>
                  </a:txBody>
                  <a:tcPr marT="34300" marB="34300" marR="68575" marL="68575">
                    <a:solidFill>
                      <a:srgbClr val="F9D9D0"/>
                    </a:solidFill>
                  </a:tcPr>
                </a:tc>
              </a:tr>
            </a:tbl>
          </a:graphicData>
        </a:graphic>
      </p:graphicFrame>
      <p:graphicFrame>
        <p:nvGraphicFramePr>
          <p:cNvPr id="1315" name="Google Shape;1315;g28c1b0f9feb_0_890"/>
          <p:cNvGraphicFramePr/>
          <p:nvPr/>
        </p:nvGraphicFramePr>
        <p:xfrm>
          <a:off x="4630370" y="793630"/>
          <a:ext cx="3000000" cy="3000000"/>
        </p:xfrm>
        <a:graphic>
          <a:graphicData uri="http://schemas.openxmlformats.org/drawingml/2006/table">
            <a:tbl>
              <a:tblPr bandRow="1" firstRow="1">
                <a:noFill/>
                <a:tableStyleId>{152E26C1-3A98-4E92-9A90-B462AA1BF862}</a:tableStyleId>
              </a:tblPr>
              <a:tblGrid>
                <a:gridCol w="2165425"/>
              </a:tblGrid>
              <a:tr h="394125">
                <a:tc>
                  <a:txBody>
                    <a:bodyPr/>
                    <a:lstStyle/>
                    <a:p>
                      <a:pPr indent="0" lvl="0" marL="0" marR="0" rtl="0" algn="ctr">
                        <a:spcBef>
                          <a:spcPts val="0"/>
                        </a:spcBef>
                        <a:spcAft>
                          <a:spcPts val="0"/>
                        </a:spcAft>
                        <a:buNone/>
                      </a:pPr>
                      <a:r>
                        <a:rPr lang="en-US" sz="1500"/>
                        <a:t>TALAZOPARIB</a:t>
                      </a:r>
                      <a:endParaRPr/>
                    </a:p>
                  </a:txBody>
                  <a:tcPr marT="34300" marB="34300" marR="68575" marL="68575">
                    <a:solidFill>
                      <a:schemeClr val="accent6"/>
                    </a:solidFill>
                  </a:tcPr>
                </a:tc>
              </a:tr>
              <a:tr h="3769950">
                <a:tc>
                  <a:txBody>
                    <a:bodyPr/>
                    <a:lstStyle/>
                    <a:p>
                      <a:pPr indent="-285750" lvl="0" marL="285750" marR="0" rtl="0" algn="l">
                        <a:spcBef>
                          <a:spcPts val="0"/>
                        </a:spcBef>
                        <a:spcAft>
                          <a:spcPts val="0"/>
                        </a:spcAft>
                        <a:buClr>
                          <a:schemeClr val="dk2"/>
                        </a:buClr>
                        <a:buSzPts val="1400"/>
                        <a:buFont typeface="Noto Sans Symbols"/>
                        <a:buChar char="▪"/>
                      </a:pPr>
                      <a:r>
                        <a:rPr lang="en-US" sz="1400">
                          <a:solidFill>
                            <a:schemeClr val="dk2"/>
                          </a:solidFill>
                        </a:rPr>
                        <a:t>Approved by FDA in June  2023 for </a:t>
                      </a:r>
                      <a:br>
                        <a:rPr lang="en-US" sz="1400">
                          <a:solidFill>
                            <a:schemeClr val="dk2"/>
                          </a:solidFill>
                        </a:rPr>
                      </a:br>
                      <a:r>
                        <a:rPr lang="en-US" sz="1400">
                          <a:solidFill>
                            <a:schemeClr val="dk2"/>
                          </a:solidFill>
                        </a:rPr>
                        <a:t>mCRPC in combination with ENZALUTAMIDE for </a:t>
                      </a:r>
                      <a:br>
                        <a:rPr lang="en-US" sz="1400">
                          <a:solidFill>
                            <a:schemeClr val="dk2"/>
                          </a:solidFill>
                        </a:rPr>
                      </a:br>
                      <a:r>
                        <a:rPr lang="en-US" sz="1400">
                          <a:solidFill>
                            <a:schemeClr val="dk2"/>
                          </a:solidFill>
                        </a:rPr>
                        <a:t>mCRPC with </a:t>
                      </a:r>
                      <a:r>
                        <a:rPr b="1" lang="en-US" sz="1400">
                          <a:solidFill>
                            <a:schemeClr val="dk2"/>
                          </a:solidFill>
                        </a:rPr>
                        <a:t>HHR gene mutated mCRPC </a:t>
                      </a:r>
                      <a:endParaRPr/>
                    </a:p>
                    <a:p>
                      <a:pPr indent="-285750" lvl="0" marL="285750" marR="0" rtl="0" algn="l">
                        <a:spcBef>
                          <a:spcPts val="0"/>
                        </a:spcBef>
                        <a:spcAft>
                          <a:spcPts val="0"/>
                        </a:spcAft>
                        <a:buClr>
                          <a:schemeClr val="dk2"/>
                        </a:buClr>
                        <a:buSzPts val="1400"/>
                        <a:buFont typeface="Noto Sans Symbols"/>
                        <a:buChar char="▪"/>
                      </a:pPr>
                      <a:r>
                        <a:rPr lang="en-US" sz="1400">
                          <a:solidFill>
                            <a:schemeClr val="dk2"/>
                          </a:solidFill>
                          <a:highlight>
                            <a:srgbClr val="FFFF00"/>
                          </a:highlight>
                        </a:rPr>
                        <a:t>FRONT LINE</a:t>
                      </a:r>
                      <a:endParaRPr/>
                    </a:p>
                    <a:p>
                      <a:pPr indent="-196850" lvl="0" marL="285750" marR="0" rtl="0" algn="l">
                        <a:spcBef>
                          <a:spcPts val="0"/>
                        </a:spcBef>
                        <a:spcAft>
                          <a:spcPts val="0"/>
                        </a:spcAft>
                        <a:buClr>
                          <a:schemeClr val="lt1"/>
                        </a:buClr>
                        <a:buSzPts val="1400"/>
                        <a:buFont typeface="Noto Sans Symbols"/>
                        <a:buNone/>
                      </a:pPr>
                      <a:r>
                        <a:t/>
                      </a:r>
                      <a:endParaRPr sz="1400">
                        <a:solidFill>
                          <a:schemeClr val="dk2"/>
                        </a:solidFill>
                      </a:endParaRPr>
                    </a:p>
                  </a:txBody>
                  <a:tcPr marT="34300" marB="34300" marR="68575" marL="68575">
                    <a:solidFill>
                      <a:srgbClr val="E4CCEB"/>
                    </a:solidFill>
                  </a:tcPr>
                </a:tc>
              </a:tr>
            </a:tbl>
          </a:graphicData>
        </a:graphic>
      </p:graphicFrame>
      <p:graphicFrame>
        <p:nvGraphicFramePr>
          <p:cNvPr id="1316" name="Google Shape;1316;g28c1b0f9feb_0_890"/>
          <p:cNvGraphicFramePr/>
          <p:nvPr/>
        </p:nvGraphicFramePr>
        <p:xfrm>
          <a:off x="2243006" y="793630"/>
          <a:ext cx="3000000" cy="3000000"/>
        </p:xfrm>
        <a:graphic>
          <a:graphicData uri="http://schemas.openxmlformats.org/drawingml/2006/table">
            <a:tbl>
              <a:tblPr bandRow="1" firstRow="1">
                <a:noFill/>
                <a:tableStyleId>{152E26C1-3A98-4E92-9A90-B462AA1BF862}</a:tableStyleId>
              </a:tblPr>
              <a:tblGrid>
                <a:gridCol w="2286600"/>
              </a:tblGrid>
              <a:tr h="322350">
                <a:tc>
                  <a:txBody>
                    <a:bodyPr/>
                    <a:lstStyle/>
                    <a:p>
                      <a:pPr indent="0" lvl="0" marL="0" marR="0" rtl="0" algn="ctr">
                        <a:spcBef>
                          <a:spcPts val="0"/>
                        </a:spcBef>
                        <a:spcAft>
                          <a:spcPts val="0"/>
                        </a:spcAft>
                        <a:buNone/>
                      </a:pPr>
                      <a:r>
                        <a:rPr lang="en-US" sz="1500"/>
                        <a:t>RUCAPARIB</a:t>
                      </a:r>
                      <a:endParaRPr/>
                    </a:p>
                  </a:txBody>
                  <a:tcPr marT="34300" marB="34300" marR="68575" marL="68575">
                    <a:solidFill>
                      <a:schemeClr val="accent4"/>
                    </a:solidFill>
                  </a:tcPr>
                </a:tc>
              </a:tr>
              <a:tr h="3876475">
                <a:tc>
                  <a:txBody>
                    <a:bodyPr/>
                    <a:lstStyle/>
                    <a:p>
                      <a:pPr indent="-285750" lvl="0" marL="285750" marR="0" rtl="0" algn="l">
                        <a:spcBef>
                          <a:spcPts val="0"/>
                        </a:spcBef>
                        <a:spcAft>
                          <a:spcPts val="0"/>
                        </a:spcAft>
                        <a:buClr>
                          <a:schemeClr val="dk2"/>
                        </a:buClr>
                        <a:buSzPts val="1400"/>
                        <a:buFont typeface="Noto Sans Symbols"/>
                        <a:buChar char="▪"/>
                      </a:pPr>
                      <a:r>
                        <a:rPr lang="en-US" sz="1400">
                          <a:solidFill>
                            <a:schemeClr val="dk2"/>
                          </a:solidFill>
                        </a:rPr>
                        <a:t>Received accelerated approval from FDA in May 2020 for deleterious </a:t>
                      </a:r>
                      <a:r>
                        <a:rPr i="1" lang="en-US" sz="1400">
                          <a:solidFill>
                            <a:schemeClr val="dk2"/>
                          </a:solidFill>
                        </a:rPr>
                        <a:t>BRCA</a:t>
                      </a:r>
                      <a:r>
                        <a:rPr lang="en-US" sz="1400">
                          <a:solidFill>
                            <a:schemeClr val="dk2"/>
                          </a:solidFill>
                        </a:rPr>
                        <a:t>-mutated (germline and/or somatic) mCRPC</a:t>
                      </a:r>
                      <a:r>
                        <a:rPr baseline="30000" lang="en-US" sz="1400">
                          <a:solidFill>
                            <a:schemeClr val="dk2"/>
                          </a:solidFill>
                        </a:rPr>
                        <a:t>4,5</a:t>
                      </a:r>
                      <a:endParaRPr/>
                    </a:p>
                    <a:p>
                      <a:pPr indent="-285750" lvl="0" marL="285750" marR="0" rtl="0" algn="l">
                        <a:spcBef>
                          <a:spcPts val="0"/>
                        </a:spcBef>
                        <a:spcAft>
                          <a:spcPts val="0"/>
                        </a:spcAft>
                        <a:buClr>
                          <a:schemeClr val="dk2"/>
                        </a:buClr>
                        <a:buSzPts val="1400"/>
                        <a:buFont typeface="Noto Sans Symbols"/>
                        <a:buChar char="▪"/>
                      </a:pPr>
                      <a:r>
                        <a:rPr lang="en-US" sz="1400">
                          <a:solidFill>
                            <a:schemeClr val="dk2"/>
                          </a:solidFill>
                          <a:highlight>
                            <a:srgbClr val="FFFF00"/>
                          </a:highlight>
                        </a:rPr>
                        <a:t>THIRD LINE </a:t>
                      </a:r>
                      <a:r>
                        <a:rPr lang="en-US" sz="1400">
                          <a:solidFill>
                            <a:schemeClr val="dk2"/>
                          </a:solidFill>
                        </a:rPr>
                        <a:t>post AR-directed therapy and taxane-based chemotherapy </a:t>
                      </a:r>
                      <a:endParaRPr/>
                    </a:p>
                    <a:p>
                      <a:pPr indent="0" lvl="0" marL="0" marR="0" rtl="0" algn="l">
                        <a:spcBef>
                          <a:spcPts val="0"/>
                        </a:spcBef>
                        <a:spcAft>
                          <a:spcPts val="0"/>
                        </a:spcAft>
                        <a:buNone/>
                      </a:pPr>
                      <a:r>
                        <a:t/>
                      </a:r>
                      <a:endParaRPr sz="1400">
                        <a:solidFill>
                          <a:schemeClr val="dk2"/>
                        </a:solidFill>
                      </a:endParaRPr>
                    </a:p>
                  </a:txBody>
                  <a:tcPr marT="34300" marB="34300" marR="68575" marL="68575">
                    <a:solidFill>
                      <a:srgbClr val="BFE0CE"/>
                    </a:solidFill>
                  </a:tcPr>
                </a:tc>
              </a:tr>
            </a:tbl>
          </a:graphicData>
        </a:graphic>
      </p:graphicFrame>
      <p:graphicFrame>
        <p:nvGraphicFramePr>
          <p:cNvPr id="1317" name="Google Shape;1317;g28c1b0f9feb_0_890"/>
          <p:cNvGraphicFramePr/>
          <p:nvPr/>
        </p:nvGraphicFramePr>
        <p:xfrm>
          <a:off x="6891669" y="793630"/>
          <a:ext cx="3000000" cy="3000000"/>
        </p:xfrm>
        <a:graphic>
          <a:graphicData uri="http://schemas.openxmlformats.org/drawingml/2006/table">
            <a:tbl>
              <a:tblPr bandRow="1" firstRow="1">
                <a:noFill/>
                <a:tableStyleId>{152E26C1-3A98-4E92-9A90-B462AA1BF862}</a:tableStyleId>
              </a:tblPr>
              <a:tblGrid>
                <a:gridCol w="2044525"/>
              </a:tblGrid>
              <a:tr h="319500">
                <a:tc>
                  <a:txBody>
                    <a:bodyPr/>
                    <a:lstStyle/>
                    <a:p>
                      <a:pPr indent="0" lvl="0" marL="0" marR="0" rtl="0" algn="ctr">
                        <a:spcBef>
                          <a:spcPts val="0"/>
                        </a:spcBef>
                        <a:spcAft>
                          <a:spcPts val="0"/>
                        </a:spcAft>
                        <a:buNone/>
                      </a:pPr>
                      <a:r>
                        <a:rPr lang="en-US" sz="1500"/>
                        <a:t>NIRAPARIB</a:t>
                      </a:r>
                      <a:endParaRPr/>
                    </a:p>
                  </a:txBody>
                  <a:tcPr marT="34300" marB="34300" marR="68575" marL="68575">
                    <a:solidFill>
                      <a:schemeClr val="accent3"/>
                    </a:solidFill>
                  </a:tcPr>
                </a:tc>
              </a:tr>
              <a:tr h="3842250">
                <a:tc>
                  <a:txBody>
                    <a:bodyPr/>
                    <a:lstStyle/>
                    <a:p>
                      <a:pPr indent="-285750" lvl="0" marL="285750" marR="0" rtl="0" algn="l">
                        <a:spcBef>
                          <a:spcPts val="0"/>
                        </a:spcBef>
                        <a:spcAft>
                          <a:spcPts val="0"/>
                        </a:spcAft>
                        <a:buClr>
                          <a:schemeClr val="dk2"/>
                        </a:buClr>
                        <a:buSzPts val="1400"/>
                        <a:buFont typeface="Noto Sans Symbols"/>
                        <a:buChar char="▪"/>
                      </a:pPr>
                      <a:r>
                        <a:rPr lang="en-US" sz="1400">
                          <a:solidFill>
                            <a:schemeClr val="dk2"/>
                          </a:solidFill>
                        </a:rPr>
                        <a:t>Approved by FDA in August  2023 for </a:t>
                      </a:r>
                      <a:br>
                        <a:rPr lang="en-US" sz="1400">
                          <a:solidFill>
                            <a:schemeClr val="dk2"/>
                          </a:solidFill>
                        </a:rPr>
                      </a:br>
                      <a:r>
                        <a:rPr lang="en-US" sz="1400">
                          <a:solidFill>
                            <a:schemeClr val="dk2"/>
                          </a:solidFill>
                        </a:rPr>
                        <a:t>mCRPC in combination with abiraterone for </a:t>
                      </a:r>
                      <a:br>
                        <a:rPr lang="en-US" sz="1400">
                          <a:solidFill>
                            <a:schemeClr val="dk2"/>
                          </a:solidFill>
                        </a:rPr>
                      </a:br>
                      <a:r>
                        <a:rPr lang="en-US" sz="1400">
                          <a:solidFill>
                            <a:schemeClr val="dk2"/>
                          </a:solidFill>
                        </a:rPr>
                        <a:t>mCRPC with </a:t>
                      </a:r>
                      <a:r>
                        <a:rPr b="1" lang="en-US" sz="1400">
                          <a:solidFill>
                            <a:schemeClr val="dk2"/>
                          </a:solidFill>
                        </a:rPr>
                        <a:t>deleterious/suspected deleterious BRCA mutations </a:t>
                      </a:r>
                      <a:r>
                        <a:rPr lang="en-US" sz="1400">
                          <a:solidFill>
                            <a:schemeClr val="dk2"/>
                          </a:solidFill>
                        </a:rPr>
                        <a:t>(germline or somatic)</a:t>
                      </a:r>
                      <a:endParaRPr/>
                    </a:p>
                    <a:p>
                      <a:pPr indent="-285750" lvl="0" marL="285750" marR="0" rtl="0" algn="l">
                        <a:spcBef>
                          <a:spcPts val="0"/>
                        </a:spcBef>
                        <a:spcAft>
                          <a:spcPts val="0"/>
                        </a:spcAft>
                        <a:buClr>
                          <a:schemeClr val="dk2"/>
                        </a:buClr>
                        <a:buSzPts val="1400"/>
                        <a:buFont typeface="Noto Sans Symbols"/>
                        <a:buChar char="▪"/>
                      </a:pPr>
                      <a:r>
                        <a:rPr lang="en-US" sz="1400">
                          <a:solidFill>
                            <a:schemeClr val="dk2"/>
                          </a:solidFill>
                          <a:highlight>
                            <a:srgbClr val="FFFF00"/>
                          </a:highlight>
                        </a:rPr>
                        <a:t>FRONT LINE</a:t>
                      </a:r>
                      <a:endParaRPr/>
                    </a:p>
                    <a:p>
                      <a:pPr indent="0" lvl="0" marL="0" marR="0" rtl="0" algn="l">
                        <a:spcBef>
                          <a:spcPts val="0"/>
                        </a:spcBef>
                        <a:spcAft>
                          <a:spcPts val="0"/>
                        </a:spcAft>
                        <a:buNone/>
                      </a:pPr>
                      <a:r>
                        <a:t/>
                      </a:r>
                      <a:endParaRPr sz="1400">
                        <a:solidFill>
                          <a:schemeClr val="dk2"/>
                        </a:solidFill>
                      </a:endParaRPr>
                    </a:p>
                  </a:txBody>
                  <a:tcPr marT="34300" marB="34300" marR="68575" marL="68575">
                    <a:solidFill>
                      <a:srgbClr val="F9D9D0"/>
                    </a:solidFill>
                  </a:tcPr>
                </a:tc>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g28c1b0f9feb_0_900"/>
          <p:cNvSpPr txBox="1"/>
          <p:nvPr>
            <p:ph type="title"/>
          </p:nvPr>
        </p:nvSpPr>
        <p:spPr>
          <a:xfrm>
            <a:off x="428625" y="400420"/>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Are all PARP inibitors the same?</a:t>
            </a:r>
            <a:endParaRPr/>
          </a:p>
        </p:txBody>
      </p:sp>
      <p:sp>
        <p:nvSpPr>
          <p:cNvPr id="1323" name="Google Shape;1323;g28c1b0f9feb_0_900"/>
          <p:cNvSpPr txBox="1"/>
          <p:nvPr>
            <p:ph idx="1" type="body"/>
          </p:nvPr>
        </p:nvSpPr>
        <p:spPr>
          <a:xfrm>
            <a:off x="5876260" y="416385"/>
            <a:ext cx="3093900" cy="3277800"/>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rgbClr val="A4C5DB"/>
              </a:buClr>
              <a:buSzPts val="1500"/>
              <a:buFont typeface="Arial"/>
              <a:buChar char="•"/>
            </a:pPr>
            <a:r>
              <a:rPr lang="en-US">
                <a:solidFill>
                  <a:srgbClr val="1F1F1F"/>
                </a:solidFill>
                <a:latin typeface="Arial"/>
                <a:ea typeface="Arial"/>
                <a:cs typeface="Arial"/>
                <a:sym typeface="Arial"/>
              </a:rPr>
              <a:t>- </a:t>
            </a:r>
            <a:r>
              <a:rPr b="0" i="0" lang="en-US">
                <a:solidFill>
                  <a:srgbClr val="1F1F1F"/>
                </a:solidFill>
                <a:latin typeface="Arial"/>
                <a:ea typeface="Arial"/>
                <a:cs typeface="Arial"/>
                <a:sym typeface="Arial"/>
              </a:rPr>
              <a:t>SAE and discontinuation of treatment did not differ significantly </a:t>
            </a:r>
            <a:endParaRPr/>
          </a:p>
          <a:p>
            <a:pPr indent="-171450" lvl="0" marL="171450" rtl="0" algn="l">
              <a:lnSpc>
                <a:spcPct val="90000"/>
              </a:lnSpc>
              <a:spcBef>
                <a:spcPts val="300"/>
              </a:spcBef>
              <a:spcAft>
                <a:spcPts val="0"/>
              </a:spcAft>
              <a:buClr>
                <a:srgbClr val="A4C5DB"/>
              </a:buClr>
              <a:buSzPts val="1500"/>
              <a:buFont typeface="Arial"/>
              <a:buChar char="•"/>
            </a:pPr>
            <a:r>
              <a:rPr lang="en-US">
                <a:solidFill>
                  <a:srgbClr val="1F1F1F"/>
                </a:solidFill>
                <a:latin typeface="Arial"/>
                <a:ea typeface="Arial"/>
                <a:cs typeface="Arial"/>
                <a:sym typeface="Arial"/>
              </a:rPr>
              <a:t>- </a:t>
            </a:r>
            <a:r>
              <a:rPr b="1" i="0" lang="en-US">
                <a:solidFill>
                  <a:srgbClr val="1F1F1F"/>
                </a:solidFill>
                <a:latin typeface="Arial"/>
                <a:ea typeface="Arial"/>
                <a:cs typeface="Arial"/>
                <a:sym typeface="Arial"/>
              </a:rPr>
              <a:t>Talazoparib</a:t>
            </a:r>
            <a:r>
              <a:rPr b="0" i="0" lang="en-US">
                <a:solidFill>
                  <a:srgbClr val="1F1F1F"/>
                </a:solidFill>
                <a:latin typeface="Arial"/>
                <a:ea typeface="Arial"/>
                <a:cs typeface="Arial"/>
                <a:sym typeface="Arial"/>
              </a:rPr>
              <a:t> is associated with a higher risk of interruption of treatment and dose reduction (excluding rucaparib) due to AE </a:t>
            </a:r>
            <a:endParaRPr/>
          </a:p>
          <a:p>
            <a:pPr indent="-171450" lvl="0" marL="171450" rtl="0" algn="l">
              <a:lnSpc>
                <a:spcPct val="90000"/>
              </a:lnSpc>
              <a:spcBef>
                <a:spcPts val="300"/>
              </a:spcBef>
              <a:spcAft>
                <a:spcPts val="0"/>
              </a:spcAft>
              <a:buClr>
                <a:srgbClr val="A4C5DB"/>
              </a:buClr>
              <a:buSzPts val="1500"/>
              <a:buFont typeface="Arial"/>
              <a:buChar char="•"/>
            </a:pPr>
            <a:r>
              <a:rPr b="1" lang="en-US">
                <a:solidFill>
                  <a:srgbClr val="1F1F1F"/>
                </a:solidFill>
                <a:latin typeface="Arial"/>
                <a:ea typeface="Arial"/>
                <a:cs typeface="Arial"/>
                <a:sym typeface="Arial"/>
              </a:rPr>
              <a:t>- </a:t>
            </a:r>
            <a:r>
              <a:rPr b="1" i="0" lang="en-US">
                <a:solidFill>
                  <a:srgbClr val="1F1F1F"/>
                </a:solidFill>
                <a:latin typeface="Arial"/>
                <a:ea typeface="Arial"/>
                <a:cs typeface="Arial"/>
                <a:sym typeface="Arial"/>
              </a:rPr>
              <a:t>Niraparib </a:t>
            </a:r>
            <a:r>
              <a:rPr b="0" i="0" lang="en-US">
                <a:solidFill>
                  <a:srgbClr val="1F1F1F"/>
                </a:solidFill>
                <a:latin typeface="Arial"/>
                <a:ea typeface="Arial"/>
                <a:cs typeface="Arial"/>
                <a:sym typeface="Arial"/>
              </a:rPr>
              <a:t>showed a trend of lower risk of AE related dose reduction</a:t>
            </a:r>
            <a:endParaRPr/>
          </a:p>
        </p:txBody>
      </p:sp>
      <p:pic>
        <p:nvPicPr>
          <p:cNvPr id="1324" name="Google Shape;1324;g28c1b0f9feb_0_900"/>
          <p:cNvPicPr preferRelativeResize="0"/>
          <p:nvPr/>
        </p:nvPicPr>
        <p:blipFill rotWithShape="1">
          <a:blip r:embed="rId3">
            <a:alphaModFix/>
          </a:blip>
          <a:srcRect b="0" l="0" r="0" t="0"/>
          <a:stretch/>
        </p:blipFill>
        <p:spPr>
          <a:xfrm>
            <a:off x="186897" y="258018"/>
            <a:ext cx="5844007" cy="4120111"/>
          </a:xfrm>
          <a:prstGeom prst="rect">
            <a:avLst/>
          </a:prstGeom>
          <a:noFill/>
          <a:ln>
            <a:noFill/>
          </a:ln>
        </p:spPr>
      </p:pic>
      <p:sp>
        <p:nvSpPr>
          <p:cNvPr id="1325" name="Google Shape;1325;g28c1b0f9feb_0_900"/>
          <p:cNvSpPr txBox="1"/>
          <p:nvPr/>
        </p:nvSpPr>
        <p:spPr>
          <a:xfrm>
            <a:off x="6208341" y="2899630"/>
            <a:ext cx="25845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Pharmacological Research</a:t>
            </a:r>
            <a:endParaRPr/>
          </a:p>
          <a:p>
            <a:pPr indent="0" lvl="0" marL="0" marR="0" rtl="0" algn="l">
              <a:spcBef>
                <a:spcPts val="0"/>
              </a:spcBef>
              <a:spcAft>
                <a:spcPts val="0"/>
              </a:spcAft>
              <a:buNone/>
            </a:pPr>
            <a:r>
              <a:rPr b="1" lang="en-US" sz="1200">
                <a:solidFill>
                  <a:schemeClr val="dk1"/>
                </a:solidFill>
                <a:latin typeface="Arial"/>
                <a:ea typeface="Arial"/>
                <a:cs typeface="Arial"/>
                <a:sym typeface="Arial"/>
              </a:rPr>
              <a:t>Volume 172, October 2021</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9" name="Shape 1329"/>
        <p:cNvGrpSpPr/>
        <p:nvPr/>
      </p:nvGrpSpPr>
      <p:grpSpPr>
        <a:xfrm>
          <a:off x="0" y="0"/>
          <a:ext cx="0" cy="0"/>
          <a:chOff x="0" y="0"/>
          <a:chExt cx="0" cy="0"/>
        </a:xfrm>
      </p:grpSpPr>
      <p:sp>
        <p:nvSpPr>
          <p:cNvPr id="1330" name="Google Shape;1330;g28c1b0f9feb_0_907"/>
          <p:cNvSpPr txBox="1"/>
          <p:nvPr>
            <p:ph type="title"/>
          </p:nvPr>
        </p:nvSpPr>
        <p:spPr>
          <a:xfrm>
            <a:off x="0" y="0"/>
            <a:ext cx="9144000" cy="1006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2800"/>
              <a:t>PARP Inhibitors in mCRPC With DNA Repair Defects </a:t>
            </a:r>
            <a:endParaRPr/>
          </a:p>
        </p:txBody>
      </p:sp>
      <p:sp>
        <p:nvSpPr>
          <p:cNvPr id="1331" name="Google Shape;1331;g28c1b0f9feb_0_907"/>
          <p:cNvSpPr txBox="1"/>
          <p:nvPr/>
        </p:nvSpPr>
        <p:spPr>
          <a:xfrm>
            <a:off x="309563" y="4773223"/>
            <a:ext cx="5889900" cy="230700"/>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b="0" lang="en-US" sz="900">
                <a:solidFill>
                  <a:srgbClr val="455560"/>
                </a:solidFill>
                <a:latin typeface="Calibri"/>
                <a:ea typeface="Calibri"/>
                <a:cs typeface="Calibri"/>
                <a:sym typeface="Calibri"/>
              </a:rPr>
              <a:t>Naqvi. ASCO GU 2022. Abstr 134. </a:t>
            </a:r>
            <a:endParaRPr/>
          </a:p>
        </p:txBody>
      </p:sp>
      <p:pic>
        <p:nvPicPr>
          <p:cNvPr id="1332" name="Google Shape;1332;g28c1b0f9feb_0_907"/>
          <p:cNvPicPr preferRelativeResize="0"/>
          <p:nvPr/>
        </p:nvPicPr>
        <p:blipFill rotWithShape="1">
          <a:blip r:embed="rId3">
            <a:alphaModFix/>
          </a:blip>
          <a:srcRect b="0" l="0" r="0" t="0"/>
          <a:stretch/>
        </p:blipFill>
        <p:spPr>
          <a:xfrm>
            <a:off x="511760" y="935563"/>
            <a:ext cx="8120480" cy="346456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g28c1b0f9feb_0_913"/>
          <p:cNvSpPr txBox="1"/>
          <p:nvPr>
            <p:ph type="title"/>
          </p:nvPr>
        </p:nvSpPr>
        <p:spPr>
          <a:xfrm>
            <a:off x="350987" y="227892"/>
            <a:ext cx="8286900" cy="538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solidFill>
                  <a:schemeClr val="dk1"/>
                </a:solidFill>
              </a:rPr>
              <a:t>When to use?</a:t>
            </a:r>
            <a:endParaRPr/>
          </a:p>
        </p:txBody>
      </p:sp>
      <p:sp>
        <p:nvSpPr>
          <p:cNvPr id="1338" name="Google Shape;1338;g28c1b0f9feb_0_913"/>
          <p:cNvSpPr txBox="1"/>
          <p:nvPr>
            <p:ph idx="1" type="body"/>
          </p:nvPr>
        </p:nvSpPr>
        <p:spPr>
          <a:xfrm>
            <a:off x="350987" y="985304"/>
            <a:ext cx="8286900" cy="32874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Clr>
                <a:srgbClr val="A4C5DB"/>
              </a:buClr>
              <a:buSzPts val="1600"/>
              <a:buFont typeface="Arial"/>
              <a:buChar char="•"/>
            </a:pPr>
            <a:r>
              <a:rPr b="1" lang="en-US" sz="1600"/>
              <a:t>Front line mCRPC</a:t>
            </a:r>
            <a:endParaRPr b="1" sz="1600"/>
          </a:p>
          <a:p>
            <a:pPr indent="-171450" lvl="1" marL="5143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Olaparib/Abi (BRCA mutated)</a:t>
            </a:r>
            <a:endParaRPr/>
          </a:p>
          <a:p>
            <a:pPr indent="-171450" lvl="1" marL="5143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Talazoparib/Enza (HRR mutated)</a:t>
            </a:r>
            <a:endParaRPr/>
          </a:p>
          <a:p>
            <a:pPr indent="-171450" lvl="2" marL="8572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higher risk of dose reduction/treatment interruption</a:t>
            </a:r>
            <a:endParaRPr/>
          </a:p>
          <a:p>
            <a:pPr indent="-171450" lvl="1" marL="5143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Niraparib/Abi (BRCA mutated)</a:t>
            </a:r>
            <a:endParaRPr/>
          </a:p>
          <a:p>
            <a:pPr indent="-171450" lvl="2" marL="8572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less risk of dose reduction</a:t>
            </a:r>
            <a:endParaRPr/>
          </a:p>
          <a:p>
            <a:pPr indent="-171450" lvl="2" marL="8572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One pill (cost)</a:t>
            </a:r>
            <a:endParaRPr/>
          </a:p>
          <a:p>
            <a:pPr indent="-82550" lvl="2" marL="857250" rtl="0" algn="l">
              <a:lnSpc>
                <a:spcPct val="90000"/>
              </a:lnSpc>
              <a:spcBef>
                <a:spcPts val="280"/>
              </a:spcBef>
              <a:spcAft>
                <a:spcPts val="0"/>
              </a:spcAft>
              <a:buSzPts val="1400"/>
              <a:buNone/>
            </a:pPr>
            <a:r>
              <a:t/>
            </a:r>
            <a:endParaRPr sz="1400">
              <a:solidFill>
                <a:srgbClr val="333333"/>
              </a:solidFill>
              <a:latin typeface="Arial"/>
              <a:ea typeface="Arial"/>
              <a:cs typeface="Arial"/>
              <a:sym typeface="Arial"/>
            </a:endParaRPr>
          </a:p>
          <a:p>
            <a:pPr indent="-171450" lvl="0" marL="171450" rtl="0" algn="l">
              <a:lnSpc>
                <a:spcPct val="90000"/>
              </a:lnSpc>
              <a:spcBef>
                <a:spcPts val="320"/>
              </a:spcBef>
              <a:spcAft>
                <a:spcPts val="0"/>
              </a:spcAft>
              <a:buClr>
                <a:srgbClr val="A4C5DB"/>
              </a:buClr>
              <a:buSzPts val="1600"/>
              <a:buFont typeface="Arial"/>
              <a:buChar char="•"/>
            </a:pPr>
            <a:r>
              <a:rPr b="1" lang="en-US" sz="1600"/>
              <a:t>Second line mCRPC </a:t>
            </a:r>
            <a:r>
              <a:rPr lang="en-US" sz="1600"/>
              <a:t>(</a:t>
            </a:r>
            <a:r>
              <a:rPr lang="en-US" sz="1600">
                <a:solidFill>
                  <a:srgbClr val="333333"/>
                </a:solidFill>
                <a:latin typeface="Arial"/>
                <a:ea typeface="Arial"/>
                <a:cs typeface="Arial"/>
                <a:sym typeface="Arial"/>
              </a:rPr>
              <a:t>post abi/enza)</a:t>
            </a:r>
            <a:endParaRPr/>
          </a:p>
          <a:p>
            <a:pPr indent="-171450" lvl="1" marL="5143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Olaparib (HRR mutated)</a:t>
            </a:r>
            <a:endParaRPr/>
          </a:p>
          <a:p>
            <a:pPr indent="-82550" lvl="1" marL="514350" rtl="0" algn="l">
              <a:lnSpc>
                <a:spcPct val="90000"/>
              </a:lnSpc>
              <a:spcBef>
                <a:spcPts val="280"/>
              </a:spcBef>
              <a:spcAft>
                <a:spcPts val="0"/>
              </a:spcAft>
              <a:buSzPts val="1400"/>
              <a:buNone/>
            </a:pPr>
            <a:r>
              <a:t/>
            </a:r>
            <a:endParaRPr sz="1400">
              <a:solidFill>
                <a:srgbClr val="333333"/>
              </a:solidFill>
              <a:latin typeface="Arial"/>
              <a:ea typeface="Arial"/>
              <a:cs typeface="Arial"/>
              <a:sym typeface="Arial"/>
            </a:endParaRPr>
          </a:p>
          <a:p>
            <a:pPr indent="-171450" lvl="0" marL="171450" rtl="0" algn="l">
              <a:lnSpc>
                <a:spcPct val="90000"/>
              </a:lnSpc>
              <a:spcBef>
                <a:spcPts val="320"/>
              </a:spcBef>
              <a:spcAft>
                <a:spcPts val="0"/>
              </a:spcAft>
              <a:buClr>
                <a:srgbClr val="A4C5DB"/>
              </a:buClr>
              <a:buSzPts val="1600"/>
              <a:buFont typeface="Arial"/>
              <a:buChar char="•"/>
            </a:pPr>
            <a:r>
              <a:rPr b="1" lang="en-US" sz="1600"/>
              <a:t>Third line mCRPC (</a:t>
            </a:r>
            <a:r>
              <a:rPr lang="en-US" sz="1600">
                <a:solidFill>
                  <a:srgbClr val="333333"/>
                </a:solidFill>
                <a:latin typeface="Arial"/>
                <a:ea typeface="Arial"/>
                <a:cs typeface="Arial"/>
                <a:sym typeface="Arial"/>
              </a:rPr>
              <a:t>post abi/enza and docetaxel)</a:t>
            </a:r>
            <a:endParaRPr/>
          </a:p>
          <a:p>
            <a:pPr indent="-171450" lvl="1" marL="514350" rtl="0" algn="l">
              <a:lnSpc>
                <a:spcPct val="90000"/>
              </a:lnSpc>
              <a:spcBef>
                <a:spcPts val="280"/>
              </a:spcBef>
              <a:spcAft>
                <a:spcPts val="0"/>
              </a:spcAft>
              <a:buSzPts val="1400"/>
              <a:buChar char="•"/>
            </a:pPr>
            <a:r>
              <a:rPr lang="en-US" sz="1400">
                <a:solidFill>
                  <a:srgbClr val="333333"/>
                </a:solidFill>
                <a:latin typeface="Arial"/>
                <a:ea typeface="Arial"/>
                <a:cs typeface="Arial"/>
                <a:sym typeface="Arial"/>
              </a:rPr>
              <a:t>Rucparib </a:t>
            </a:r>
            <a:endParaRPr/>
          </a:p>
          <a:p>
            <a:pPr indent="-76200" lvl="1" marL="514350" rtl="0" algn="l">
              <a:lnSpc>
                <a:spcPct val="90000"/>
              </a:lnSpc>
              <a:spcBef>
                <a:spcPts val="300"/>
              </a:spcBef>
              <a:spcAft>
                <a:spcPts val="0"/>
              </a:spcAft>
              <a:buSzPts val="15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pic>
        <p:nvPicPr>
          <p:cNvPr descr="Calendar&#10;&#10;Description automatically generated" id="1344" name="Google Shape;1344;g28c1b0f9feb_0_1032"/>
          <p:cNvPicPr preferRelativeResize="0"/>
          <p:nvPr/>
        </p:nvPicPr>
        <p:blipFill rotWithShape="1">
          <a:blip r:embed="rId3">
            <a:alphaModFix/>
          </a:blip>
          <a:srcRect b="0" l="0" r="0" t="0"/>
          <a:stretch/>
        </p:blipFill>
        <p:spPr>
          <a:xfrm>
            <a:off x="7037" y="0"/>
            <a:ext cx="9129924" cy="5148263"/>
          </a:xfrm>
          <a:prstGeom prst="rect">
            <a:avLst/>
          </a:prstGeom>
          <a:noFill/>
          <a:ln>
            <a:noFill/>
          </a:ln>
        </p:spPr>
      </p:pic>
      <p:pic>
        <p:nvPicPr>
          <p:cNvPr descr="Graphical user interface&#10;&#10;Description automatically generated" id="1345" name="Google Shape;1345;g28c1b0f9feb_0_1032"/>
          <p:cNvPicPr preferRelativeResize="0"/>
          <p:nvPr/>
        </p:nvPicPr>
        <p:blipFill rotWithShape="1">
          <a:blip r:embed="rId4">
            <a:alphaModFix/>
          </a:blip>
          <a:srcRect b="0" l="0" r="0" t="0"/>
          <a:stretch/>
        </p:blipFill>
        <p:spPr>
          <a:xfrm>
            <a:off x="7037" y="0"/>
            <a:ext cx="9129924" cy="5148263"/>
          </a:xfrm>
          <a:prstGeom prst="rect">
            <a:avLst/>
          </a:prstGeom>
          <a:noFill/>
          <a:ln>
            <a:noFill/>
          </a:ln>
        </p:spPr>
      </p:pic>
      <p:pic>
        <p:nvPicPr>
          <p:cNvPr descr="A picture containing text&#10;&#10;Description automatically generated" id="1346" name="Google Shape;1346;g28c1b0f9feb_0_1032"/>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347" name="Google Shape;1347;g28c1b0f9feb_0_1032"/>
          <p:cNvPicPr preferRelativeResize="0"/>
          <p:nvPr/>
        </p:nvPicPr>
        <p:blipFill rotWithShape="1">
          <a:blip r:embed="rId6">
            <a:alphaModFix/>
          </a:blip>
          <a:srcRect b="0" l="0" r="0" t="0"/>
          <a:stretch/>
        </p:blipFill>
        <p:spPr>
          <a:xfrm>
            <a:off x="-1" y="0"/>
            <a:ext cx="9144002" cy="5148263"/>
          </a:xfrm>
          <a:prstGeom prst="rect">
            <a:avLst/>
          </a:prstGeom>
          <a:noFill/>
          <a:ln>
            <a:noFill/>
          </a:ln>
        </p:spPr>
      </p:pic>
      <p:pic>
        <p:nvPicPr>
          <p:cNvPr descr="Graphical user interface&#10;&#10;Description automatically generated with medium confidence" id="1348" name="Google Shape;1348;g28c1b0f9feb_0_1032"/>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349" name="Google Shape;1349;g28c1b0f9feb_0_1032"/>
          <p:cNvPicPr preferRelativeResize="0"/>
          <p:nvPr/>
        </p:nvPicPr>
        <p:blipFill rotWithShape="1">
          <a:blip r:embed="rId8">
            <a:alphaModFix/>
          </a:blip>
          <a:srcRect b="0" l="0" r="0" t="0"/>
          <a:stretch/>
        </p:blipFill>
        <p:spPr>
          <a:xfrm>
            <a:off x="7037" y="0"/>
            <a:ext cx="9129924" cy="5148263"/>
          </a:xfrm>
          <a:prstGeom prst="rect">
            <a:avLst/>
          </a:prstGeom>
          <a:noFill/>
          <a:ln>
            <a:noFill/>
          </a:ln>
        </p:spPr>
      </p:pic>
      <p:pic>
        <p:nvPicPr>
          <p:cNvPr descr="Graphical user interface&#10;&#10;Description automatically generated with medium confidence" id="1350" name="Google Shape;1350;g28c1b0f9feb_0_1032"/>
          <p:cNvPicPr preferRelativeResize="0"/>
          <p:nvPr/>
        </p:nvPicPr>
        <p:blipFill rotWithShape="1">
          <a:blip r:embed="rId9">
            <a:alphaModFix/>
          </a:blip>
          <a:srcRect b="0" l="0" r="0" t="0"/>
          <a:stretch/>
        </p:blipFill>
        <p:spPr>
          <a:xfrm>
            <a:off x="7037" y="91440"/>
            <a:ext cx="9129924" cy="5148263"/>
          </a:xfrm>
          <a:prstGeom prst="rect">
            <a:avLst/>
          </a:prstGeom>
          <a:noFill/>
          <a:ln>
            <a:noFill/>
          </a:ln>
        </p:spPr>
      </p:pic>
      <p:pic>
        <p:nvPicPr>
          <p:cNvPr descr="Graphical user interface&#10;&#10;Description automatically generated" id="1351" name="Google Shape;1351;g28c1b0f9feb_0_1032"/>
          <p:cNvPicPr preferRelativeResize="0"/>
          <p:nvPr/>
        </p:nvPicPr>
        <p:blipFill rotWithShape="1">
          <a:blip r:embed="rId10">
            <a:alphaModFix/>
          </a:blip>
          <a:srcRect b="0" l="0" r="0" t="0"/>
          <a:stretch/>
        </p:blipFill>
        <p:spPr>
          <a:xfrm>
            <a:off x="14075" y="12699"/>
            <a:ext cx="9129924" cy="5148263"/>
          </a:xfrm>
          <a:prstGeom prst="rect">
            <a:avLst/>
          </a:prstGeom>
          <a:noFill/>
          <a:ln>
            <a:noFill/>
          </a:ln>
        </p:spPr>
      </p:pic>
      <p:pic>
        <p:nvPicPr>
          <p:cNvPr descr="Graphical user interface, website&#10;&#10;Description automatically generated" id="1352" name="Google Shape;1352;g28c1b0f9feb_0_1032"/>
          <p:cNvPicPr preferRelativeResize="0"/>
          <p:nvPr/>
        </p:nvPicPr>
        <p:blipFill rotWithShape="1">
          <a:blip r:embed="rId11">
            <a:alphaModFix/>
          </a:blip>
          <a:srcRect b="0" l="0" r="0" t="0"/>
          <a:stretch/>
        </p:blipFill>
        <p:spPr>
          <a:xfrm>
            <a:off x="7037" y="0"/>
            <a:ext cx="9129924" cy="5148263"/>
          </a:xfrm>
          <a:prstGeom prst="rect">
            <a:avLst/>
          </a:prstGeom>
          <a:noFill/>
          <a:ln>
            <a:noFill/>
          </a:ln>
        </p:spPr>
      </p:pic>
      <p:sp>
        <p:nvSpPr>
          <p:cNvPr id="1353" name="Google Shape;1353;g28c1b0f9feb_0_1032"/>
          <p:cNvSpPr/>
          <p:nvPr/>
        </p:nvSpPr>
        <p:spPr>
          <a:xfrm>
            <a:off x="0" y="2586831"/>
            <a:ext cx="91299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1354" name="Google Shape;1354;g28c1b0f9feb_0_1032"/>
          <p:cNvSpPr/>
          <p:nvPr/>
        </p:nvSpPr>
        <p:spPr>
          <a:xfrm>
            <a:off x="14075" y="3073896"/>
            <a:ext cx="9129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1355" name="Google Shape;1355;g28c1b0f9feb_0_1032"/>
          <p:cNvPicPr preferRelativeResize="0"/>
          <p:nvPr/>
        </p:nvPicPr>
        <p:blipFill rotWithShape="1">
          <a:blip r:embed="rId12">
            <a:alphaModFix/>
          </a:blip>
          <a:srcRect b="0" l="0" r="0" t="0"/>
          <a:stretch/>
        </p:blipFill>
        <p:spPr>
          <a:xfrm>
            <a:off x="7001932" y="4274237"/>
            <a:ext cx="1845731" cy="7382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6"/>
          <p:cNvPicPr preferRelativeResize="0"/>
          <p:nvPr/>
        </p:nvPicPr>
        <p:blipFill rotWithShape="1">
          <a:blip r:embed="rId3">
            <a:alphaModFix/>
          </a:blip>
          <a:srcRect b="0" l="0" r="0" t="0"/>
          <a:stretch/>
        </p:blipFill>
        <p:spPr>
          <a:xfrm>
            <a:off x="0" y="2382"/>
            <a:ext cx="9144000" cy="51488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0" name="Shape 1360"/>
        <p:cNvGrpSpPr/>
        <p:nvPr/>
      </p:nvGrpSpPr>
      <p:grpSpPr>
        <a:xfrm>
          <a:off x="0" y="0"/>
          <a:ext cx="0" cy="0"/>
          <a:chOff x="0" y="0"/>
          <a:chExt cx="0" cy="0"/>
        </a:xfrm>
      </p:grpSpPr>
      <p:sp>
        <p:nvSpPr>
          <p:cNvPr id="1361" name="Google Shape;1361;g28c1b0f9feb_0_1048"/>
          <p:cNvSpPr txBox="1"/>
          <p:nvPr>
            <p:ph idx="1" type="subTitle"/>
          </p:nvPr>
        </p:nvSpPr>
        <p:spPr>
          <a:xfrm>
            <a:off x="1371600" y="1798064"/>
            <a:ext cx="6400800" cy="22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Janaki Sharma, MD</a:t>
            </a:r>
            <a:endParaRPr/>
          </a:p>
          <a:p>
            <a:pPr indent="0" lvl="0" marL="0" rtl="0" algn="ctr">
              <a:spcBef>
                <a:spcPts val="480"/>
              </a:spcBef>
              <a:spcAft>
                <a:spcPts val="0"/>
              </a:spcAft>
              <a:buClr>
                <a:srgbClr val="002E51"/>
              </a:buClr>
              <a:buSzPts val="2400"/>
              <a:buFont typeface="Arial"/>
              <a:buNone/>
            </a:pPr>
            <a:r>
              <a:rPr lang="en-US">
                <a:solidFill>
                  <a:srgbClr val="002E51"/>
                </a:solidFill>
              </a:rPr>
              <a:t>Assistant Professor</a:t>
            </a:r>
            <a:endParaRPr/>
          </a:p>
          <a:p>
            <a:pPr indent="0" lvl="0" marL="0" rtl="0" algn="ctr">
              <a:spcBef>
                <a:spcPts val="480"/>
              </a:spcBef>
              <a:spcAft>
                <a:spcPts val="0"/>
              </a:spcAft>
              <a:buClr>
                <a:srgbClr val="002E51"/>
              </a:buClr>
              <a:buSzPts val="2400"/>
              <a:buFont typeface="Arial"/>
              <a:buNone/>
            </a:pPr>
            <a:r>
              <a:rPr lang="en-US">
                <a:solidFill>
                  <a:srgbClr val="002E51"/>
                </a:solidFill>
              </a:rPr>
              <a:t>Hematology/Oncology Fellowship Director</a:t>
            </a:r>
            <a:endParaRPr/>
          </a:p>
          <a:p>
            <a:pPr indent="0" lvl="0" marL="0" rtl="0" algn="ctr">
              <a:spcBef>
                <a:spcPts val="480"/>
              </a:spcBef>
              <a:spcAft>
                <a:spcPts val="0"/>
              </a:spcAft>
              <a:buClr>
                <a:srgbClr val="002E51"/>
              </a:buClr>
              <a:buSzPts val="2400"/>
              <a:buFont typeface="Arial"/>
              <a:buNone/>
            </a:pPr>
            <a:r>
              <a:rPr lang="en-US">
                <a:solidFill>
                  <a:srgbClr val="002E51"/>
                </a:solidFill>
              </a:rPr>
              <a:t>University of Miami/Sylvester Cancer Center</a:t>
            </a:r>
            <a:endParaRPr/>
          </a:p>
          <a:p>
            <a:pPr indent="0" lvl="0" marL="0" rtl="0" algn="ctr">
              <a:spcBef>
                <a:spcPts val="480"/>
              </a:spcBef>
              <a:spcAft>
                <a:spcPts val="0"/>
              </a:spcAft>
              <a:buClr>
                <a:srgbClr val="002E51"/>
              </a:buClr>
              <a:buSzPts val="2400"/>
              <a:buFont typeface="Arial"/>
              <a:buNone/>
            </a:pPr>
            <a:r>
              <a:rPr lang="en-US">
                <a:solidFill>
                  <a:srgbClr val="002E51"/>
                </a:solidFill>
              </a:rPr>
              <a:t>Miami, FL</a:t>
            </a:r>
            <a:endParaRPr/>
          </a:p>
        </p:txBody>
      </p:sp>
      <p:sp>
        <p:nvSpPr>
          <p:cNvPr id="1362" name="Google Shape;1362;g28c1b0f9feb_0_1048"/>
          <p:cNvSpPr txBox="1"/>
          <p:nvPr>
            <p:ph type="title"/>
          </p:nvPr>
        </p:nvSpPr>
        <p:spPr>
          <a:xfrm>
            <a:off x="0" y="127465"/>
            <a:ext cx="9144000" cy="78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PSMA PET Imaging in Clinical Practice</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sp>
        <p:nvSpPr>
          <p:cNvPr id="1367" name="Google Shape;1367;g28c1b0f9feb_0_1054"/>
          <p:cNvSpPr txBox="1"/>
          <p:nvPr>
            <p:ph idx="1" type="subTitle"/>
          </p:nvPr>
        </p:nvSpPr>
        <p:spPr>
          <a:xfrm>
            <a:off x="1371600" y="1168401"/>
            <a:ext cx="6400800" cy="2916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2E51"/>
              </a:buClr>
              <a:buSzPts val="2400"/>
              <a:buFont typeface="Arial"/>
              <a:buNone/>
            </a:pPr>
            <a:r>
              <a:rPr lang="en-US">
                <a:solidFill>
                  <a:srgbClr val="002E51"/>
                </a:solidFill>
              </a:rPr>
              <a:t>None</a:t>
            </a:r>
            <a:endParaRPr/>
          </a:p>
        </p:txBody>
      </p:sp>
      <p:sp>
        <p:nvSpPr>
          <p:cNvPr id="1368" name="Google Shape;1368;g28c1b0f9feb_0_1054"/>
          <p:cNvSpPr txBox="1"/>
          <p:nvPr>
            <p:ph type="title"/>
          </p:nvPr>
        </p:nvSpPr>
        <p:spPr>
          <a:xfrm>
            <a:off x="0" y="127465"/>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t>Disclosures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g28c1b0f9feb_0_1059"/>
          <p:cNvSpPr txBox="1"/>
          <p:nvPr>
            <p:ph idx="1" type="body"/>
          </p:nvPr>
        </p:nvSpPr>
        <p:spPr>
          <a:xfrm>
            <a:off x="383822" y="936978"/>
            <a:ext cx="8398800" cy="3117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2E51"/>
              </a:buClr>
              <a:buSzPts val="2400"/>
              <a:buFont typeface="Arial"/>
              <a:buChar char="•"/>
            </a:pPr>
            <a:r>
              <a:rPr lang="en-US" sz="2400">
                <a:solidFill>
                  <a:srgbClr val="002E51"/>
                </a:solidFill>
              </a:rPr>
              <a:t>A protein expressed on virtually all prostate cancer cells</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Increases with higher grade, stage and CRPC</a:t>
            </a:r>
            <a:endParaRPr/>
          </a:p>
          <a:p>
            <a:pPr indent="-342900" lvl="0" marL="342900" rtl="0" algn="l">
              <a:spcBef>
                <a:spcPts val="480"/>
              </a:spcBef>
              <a:spcAft>
                <a:spcPts val="0"/>
              </a:spcAft>
              <a:buClr>
                <a:srgbClr val="002E51"/>
              </a:buClr>
              <a:buSzPts val="2400"/>
              <a:buFont typeface="Arial"/>
              <a:buChar char="•"/>
            </a:pPr>
            <a:r>
              <a:rPr lang="en-US" sz="2400">
                <a:solidFill>
                  <a:srgbClr val="002E51"/>
                </a:solidFill>
              </a:rPr>
              <a:t>Low level expression on prostate epithelial cells, small intestine, renal tubules, salivary gland and nervous system</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Also on neovasculature of other solid tumors</a:t>
            </a:r>
            <a:endParaRPr/>
          </a:p>
          <a:p>
            <a:pPr indent="-342900" lvl="0" marL="342900" rtl="0" algn="l">
              <a:spcBef>
                <a:spcPts val="480"/>
              </a:spcBef>
              <a:spcAft>
                <a:spcPts val="0"/>
              </a:spcAft>
              <a:buClr>
                <a:srgbClr val="002E51"/>
              </a:buClr>
              <a:buSzPts val="2400"/>
              <a:buFont typeface="Arial"/>
              <a:buChar char="•"/>
            </a:pPr>
            <a:r>
              <a:rPr lang="en-US" sz="2400">
                <a:solidFill>
                  <a:srgbClr val="002E51"/>
                </a:solidFill>
              </a:rPr>
              <a:t>Very low expression in neuro-endocrine prostate cancer</a:t>
            </a:r>
            <a:endParaRPr/>
          </a:p>
        </p:txBody>
      </p:sp>
      <p:sp>
        <p:nvSpPr>
          <p:cNvPr id="1375" name="Google Shape;1375;g28c1b0f9feb_0_1059"/>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Prostate Surface Membrane Antigen (PSMA)</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g28c1b0f9feb_0_1065"/>
          <p:cNvSpPr txBox="1"/>
          <p:nvPr>
            <p:ph idx="1" type="body"/>
          </p:nvPr>
        </p:nvSpPr>
        <p:spPr>
          <a:xfrm>
            <a:off x="383822" y="936978"/>
            <a:ext cx="8398800" cy="3117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2E51"/>
              </a:buClr>
              <a:buSzPts val="2400"/>
              <a:buFont typeface="Arial"/>
              <a:buChar char="•"/>
            </a:pPr>
            <a:r>
              <a:rPr lang="en-US" sz="2400">
                <a:solidFill>
                  <a:srgbClr val="002E51"/>
                </a:solidFill>
              </a:rPr>
              <a:t>3 Different FDA Approved radiotracers</a:t>
            </a:r>
            <a:endParaRPr/>
          </a:p>
          <a:p>
            <a:pPr indent="-285750" lvl="1" marL="742950" rtl="0" algn="l">
              <a:spcBef>
                <a:spcPts val="480"/>
              </a:spcBef>
              <a:spcAft>
                <a:spcPts val="0"/>
              </a:spcAft>
              <a:buClr>
                <a:srgbClr val="002E51"/>
              </a:buClr>
              <a:buSzPts val="2400"/>
              <a:buFont typeface="Arial"/>
              <a:buChar char="–"/>
            </a:pPr>
            <a:r>
              <a:rPr baseline="30000" lang="en-US">
                <a:solidFill>
                  <a:srgbClr val="002E51"/>
                </a:solidFill>
              </a:rPr>
              <a:t>18</a:t>
            </a:r>
            <a:r>
              <a:rPr lang="en-US">
                <a:solidFill>
                  <a:srgbClr val="002E51"/>
                </a:solidFill>
              </a:rPr>
              <a:t>F-DCFPyl (Pylarify)</a:t>
            </a:r>
            <a:endParaRPr/>
          </a:p>
          <a:p>
            <a:pPr indent="-285750" lvl="1" marL="742950" rtl="0" algn="l">
              <a:spcBef>
                <a:spcPts val="480"/>
              </a:spcBef>
              <a:spcAft>
                <a:spcPts val="0"/>
              </a:spcAft>
              <a:buClr>
                <a:srgbClr val="002E51"/>
              </a:buClr>
              <a:buSzPts val="2400"/>
              <a:buFont typeface="Arial"/>
              <a:buChar char="–"/>
            </a:pPr>
            <a:r>
              <a:rPr baseline="30000" lang="en-US">
                <a:solidFill>
                  <a:srgbClr val="002E51"/>
                </a:solidFill>
              </a:rPr>
              <a:t>68</a:t>
            </a:r>
            <a:r>
              <a:rPr lang="en-US">
                <a:solidFill>
                  <a:srgbClr val="002E51"/>
                </a:solidFill>
              </a:rPr>
              <a:t>Ga-PSMA-11</a:t>
            </a:r>
            <a:endParaRPr/>
          </a:p>
          <a:p>
            <a:pPr indent="-285750" lvl="1" marL="742950" rtl="0" algn="l">
              <a:spcBef>
                <a:spcPts val="480"/>
              </a:spcBef>
              <a:spcAft>
                <a:spcPts val="0"/>
              </a:spcAft>
              <a:buClr>
                <a:srgbClr val="293238"/>
              </a:buClr>
              <a:buSzPts val="2400"/>
              <a:buFont typeface="Roboto"/>
              <a:buChar char="–"/>
            </a:pPr>
            <a:r>
              <a:rPr b="0" baseline="30000" i="0" lang="en-US" u="none" strike="noStrike">
                <a:solidFill>
                  <a:srgbClr val="293238"/>
                </a:solidFill>
                <a:latin typeface="Roboto"/>
                <a:ea typeface="Roboto"/>
                <a:cs typeface="Roboto"/>
                <a:sym typeface="Roboto"/>
              </a:rPr>
              <a:t>18</a:t>
            </a:r>
            <a:r>
              <a:rPr b="0" i="0" lang="en-US" u="none" strike="noStrike">
                <a:solidFill>
                  <a:srgbClr val="293238"/>
                </a:solidFill>
                <a:latin typeface="Roboto"/>
                <a:ea typeface="Roboto"/>
                <a:cs typeface="Roboto"/>
                <a:sym typeface="Roboto"/>
              </a:rPr>
              <a:t>F-rhPSMA-7.3</a:t>
            </a:r>
            <a:r>
              <a:rPr lang="en-US">
                <a:solidFill>
                  <a:srgbClr val="002E51"/>
                </a:solidFill>
              </a:rPr>
              <a:t> (Posluma)</a:t>
            </a:r>
            <a:endParaRPr/>
          </a:p>
        </p:txBody>
      </p:sp>
      <p:sp>
        <p:nvSpPr>
          <p:cNvPr id="1382" name="Google Shape;1382;g28c1b0f9feb_0_1065"/>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PSMA PET Scans</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graphicFrame>
        <p:nvGraphicFramePr>
          <p:cNvPr id="1388" name="Google Shape;1388;g28c1b0f9feb_0_1071"/>
          <p:cNvGraphicFramePr/>
          <p:nvPr/>
        </p:nvGraphicFramePr>
        <p:xfrm>
          <a:off x="685800" y="1117600"/>
          <a:ext cx="3000000" cy="3000000"/>
        </p:xfrm>
        <a:graphic>
          <a:graphicData uri="http://schemas.openxmlformats.org/drawingml/2006/table">
            <a:tbl>
              <a:tblPr bandRow="1" firstRow="1">
                <a:noFill/>
                <a:tableStyleId>{B1F75114-DA18-47F3-845B-FADB878A9381}</a:tableStyleId>
              </a:tblPr>
              <a:tblGrid>
                <a:gridCol w="973675"/>
                <a:gridCol w="1540925"/>
                <a:gridCol w="1557875"/>
                <a:gridCol w="1083725"/>
                <a:gridCol w="1196150"/>
                <a:gridCol w="1270475"/>
              </a:tblGrid>
              <a:tr h="589275">
                <a:tc>
                  <a:txBody>
                    <a:bodyPr/>
                    <a:lstStyle/>
                    <a:p>
                      <a:pPr indent="0" lvl="0" marL="0" marR="0" rtl="0" algn="ctr">
                        <a:spcBef>
                          <a:spcPts val="0"/>
                        </a:spcBef>
                        <a:spcAft>
                          <a:spcPts val="0"/>
                        </a:spcAft>
                        <a:buNone/>
                      </a:pPr>
                      <a:r>
                        <a:rPr lang="en-US" sz="1400" u="none" cap="none" strike="noStrike"/>
                        <a:t>Study</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Tracer</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Context (N)</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Sensitivity</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Specificity</a:t>
                      </a:r>
                      <a:endParaRPr/>
                    </a:p>
                  </a:txBody>
                  <a:tcPr marT="45725" marB="45725" marR="91450" marL="91450"/>
                </a:tc>
                <a:tc>
                  <a:txBody>
                    <a:bodyPr/>
                    <a:lstStyle/>
                    <a:p>
                      <a:pPr indent="0" lvl="0" marL="0" marR="0" rtl="0" algn="ctr">
                        <a:spcBef>
                          <a:spcPts val="0"/>
                        </a:spcBef>
                        <a:spcAft>
                          <a:spcPts val="0"/>
                        </a:spcAft>
                        <a:buNone/>
                      </a:pPr>
                      <a:r>
                        <a:rPr lang="en-US" sz="1400" u="none" cap="none" strike="noStrike"/>
                        <a:t>PPV</a:t>
                      </a:r>
                      <a:endParaRPr/>
                    </a:p>
                  </a:txBody>
                  <a:tcPr marT="45725" marB="45725" marR="91450" marL="91450"/>
                </a:tc>
              </a:tr>
              <a:tr h="409775">
                <a:tc>
                  <a:txBody>
                    <a:bodyPr/>
                    <a:lstStyle/>
                    <a:p>
                      <a:pPr indent="0" lvl="0" marL="0" marR="0" rtl="0" algn="l">
                        <a:spcBef>
                          <a:spcPts val="0"/>
                        </a:spcBef>
                        <a:spcAft>
                          <a:spcPts val="0"/>
                        </a:spcAft>
                        <a:buNone/>
                      </a:pPr>
                      <a:r>
                        <a:rPr lang="en-US" sz="1400" u="none" cap="none" strike="noStrike"/>
                        <a:t>Osprey</a:t>
                      </a:r>
                      <a:endParaRPr/>
                    </a:p>
                  </a:txBody>
                  <a:tcPr marT="45725" marB="45725" marR="91450" marL="91450"/>
                </a:tc>
                <a:tc>
                  <a:txBody>
                    <a:bodyPr/>
                    <a:lstStyle/>
                    <a:p>
                      <a:pPr indent="0" lvl="0" marL="0" marR="0" rtl="0" algn="l">
                        <a:spcBef>
                          <a:spcPts val="0"/>
                        </a:spcBef>
                        <a:spcAft>
                          <a:spcPts val="0"/>
                        </a:spcAft>
                        <a:buNone/>
                      </a:pPr>
                      <a:r>
                        <a:rPr baseline="30000" lang="en-US" sz="1400"/>
                        <a:t>18</a:t>
                      </a:r>
                      <a:r>
                        <a:rPr lang="en-US" sz="1400"/>
                        <a:t>F-DCFPyL</a:t>
                      </a:r>
                      <a:endParaRPr/>
                    </a:p>
                  </a:txBody>
                  <a:tcPr marT="45725" marB="45725" marR="91450" marL="91450"/>
                </a:tc>
                <a:tc>
                  <a:txBody>
                    <a:bodyPr/>
                    <a:lstStyle/>
                    <a:p>
                      <a:pPr indent="0" lvl="0" marL="0" marR="0" rtl="0" algn="l">
                        <a:spcBef>
                          <a:spcPts val="0"/>
                        </a:spcBef>
                        <a:spcAft>
                          <a:spcPts val="0"/>
                        </a:spcAft>
                        <a:buNone/>
                      </a:pPr>
                      <a:r>
                        <a:rPr lang="en-US" sz="1400"/>
                        <a:t>Localized (252)</a:t>
                      </a:r>
                      <a:endParaRPr/>
                    </a:p>
                  </a:txBody>
                  <a:tcPr marT="45725" marB="45725" marR="91450" marL="91450"/>
                </a:tc>
                <a:tc>
                  <a:txBody>
                    <a:bodyPr/>
                    <a:lstStyle/>
                    <a:p>
                      <a:pPr indent="0" lvl="0" marL="0" marR="0" rtl="0" algn="ctr">
                        <a:spcBef>
                          <a:spcPts val="0"/>
                        </a:spcBef>
                        <a:spcAft>
                          <a:spcPts val="0"/>
                        </a:spcAft>
                        <a:buNone/>
                      </a:pPr>
                      <a:r>
                        <a:rPr lang="en-US" sz="1400"/>
                        <a:t>40.3%</a:t>
                      </a:r>
                      <a:endParaRPr/>
                    </a:p>
                  </a:txBody>
                  <a:tcPr marT="45725" marB="45725" marR="91450" marL="91450"/>
                </a:tc>
                <a:tc>
                  <a:txBody>
                    <a:bodyPr/>
                    <a:lstStyle/>
                    <a:p>
                      <a:pPr indent="0" lvl="0" marL="0" marR="0" rtl="0" algn="ctr">
                        <a:spcBef>
                          <a:spcPts val="0"/>
                        </a:spcBef>
                        <a:spcAft>
                          <a:spcPts val="0"/>
                        </a:spcAft>
                        <a:buNone/>
                      </a:pPr>
                      <a:r>
                        <a:rPr lang="en-US" sz="1400"/>
                        <a:t>97%</a:t>
                      </a:r>
                      <a:endParaRPr/>
                    </a:p>
                  </a:txBody>
                  <a:tcPr marT="45725" marB="45725" marR="91450" marL="91450"/>
                </a:tc>
                <a:tc>
                  <a:txBody>
                    <a:bodyPr/>
                    <a:lstStyle/>
                    <a:p>
                      <a:pPr indent="0" lvl="0" marL="0" marR="0" rtl="0" algn="ctr">
                        <a:spcBef>
                          <a:spcPts val="0"/>
                        </a:spcBef>
                        <a:spcAft>
                          <a:spcPts val="0"/>
                        </a:spcAft>
                        <a:buNone/>
                      </a:pPr>
                      <a:r>
                        <a:rPr lang="en-US" sz="1400"/>
                        <a:t>87%</a:t>
                      </a:r>
                      <a:endParaRPr/>
                    </a:p>
                  </a:txBody>
                  <a:tcPr marT="45725" marB="45725" marR="91450" marL="91450"/>
                </a:tc>
              </a:tr>
              <a:tr h="372525">
                <a:tc>
                  <a:txBody>
                    <a:bodyPr/>
                    <a:lstStyle/>
                    <a:p>
                      <a:pPr indent="0" lvl="0" marL="0" marR="0" rtl="0" algn="l">
                        <a:spcBef>
                          <a:spcPts val="0"/>
                        </a:spcBef>
                        <a:spcAft>
                          <a:spcPts val="0"/>
                        </a:spcAft>
                        <a:buNone/>
                      </a:pPr>
                      <a:r>
                        <a:rPr lang="en-US" sz="1400"/>
                        <a:t>Hope</a:t>
                      </a:r>
                      <a:endParaRPr/>
                    </a:p>
                  </a:txBody>
                  <a:tcPr marT="45725" marB="45725" marR="91450" marL="91450"/>
                </a:tc>
                <a:tc>
                  <a:txBody>
                    <a:bodyPr/>
                    <a:lstStyle/>
                    <a:p>
                      <a:pPr indent="0" lvl="0" marL="0" marR="0" rtl="0" algn="l">
                        <a:spcBef>
                          <a:spcPts val="0"/>
                        </a:spcBef>
                        <a:spcAft>
                          <a:spcPts val="0"/>
                        </a:spcAft>
                        <a:buNone/>
                      </a:pPr>
                      <a:r>
                        <a:rPr baseline="30000" lang="en-US" sz="1400"/>
                        <a:t>68</a:t>
                      </a:r>
                      <a:r>
                        <a:rPr lang="en-US" sz="1400"/>
                        <a:t>GA-PSMA-11</a:t>
                      </a:r>
                      <a:endParaRPr baseline="30000" sz="1400"/>
                    </a:p>
                  </a:txBody>
                  <a:tcPr marT="45725" marB="45725" marR="91450" marL="91450"/>
                </a:tc>
                <a:tc>
                  <a:txBody>
                    <a:bodyPr/>
                    <a:lstStyle/>
                    <a:p>
                      <a:pPr indent="0" lvl="0" marL="0" marR="0" rtl="0" algn="l">
                        <a:spcBef>
                          <a:spcPts val="0"/>
                        </a:spcBef>
                        <a:spcAft>
                          <a:spcPts val="0"/>
                        </a:spcAft>
                        <a:buNone/>
                      </a:pPr>
                      <a:r>
                        <a:rPr lang="en-US" sz="1400"/>
                        <a:t>Localized (277)</a:t>
                      </a:r>
                      <a:endParaRPr/>
                    </a:p>
                  </a:txBody>
                  <a:tcPr marT="45725" marB="45725" marR="91450" marL="91450"/>
                </a:tc>
                <a:tc>
                  <a:txBody>
                    <a:bodyPr/>
                    <a:lstStyle/>
                    <a:p>
                      <a:pPr indent="0" lvl="0" marL="0" marR="0" rtl="0" algn="ctr">
                        <a:spcBef>
                          <a:spcPts val="0"/>
                        </a:spcBef>
                        <a:spcAft>
                          <a:spcPts val="0"/>
                        </a:spcAft>
                        <a:buNone/>
                      </a:pPr>
                      <a:r>
                        <a:rPr lang="en-US" sz="1400"/>
                        <a:t>40%</a:t>
                      </a:r>
                      <a:endParaRPr/>
                    </a:p>
                  </a:txBody>
                  <a:tcPr marT="45725" marB="45725" marR="91450" marL="91450"/>
                </a:tc>
                <a:tc>
                  <a:txBody>
                    <a:bodyPr/>
                    <a:lstStyle/>
                    <a:p>
                      <a:pPr indent="0" lvl="0" marL="0" marR="0" rtl="0" algn="ctr">
                        <a:spcBef>
                          <a:spcPts val="0"/>
                        </a:spcBef>
                        <a:spcAft>
                          <a:spcPts val="0"/>
                        </a:spcAft>
                        <a:buNone/>
                      </a:pPr>
                      <a:r>
                        <a:rPr lang="en-US" sz="1400"/>
                        <a:t>95%</a:t>
                      </a:r>
                      <a:endParaRPr/>
                    </a:p>
                  </a:txBody>
                  <a:tcPr marT="45725" marB="45725" marR="91450" marL="91450"/>
                </a:tc>
                <a:tc>
                  <a:txBody>
                    <a:bodyPr/>
                    <a:lstStyle/>
                    <a:p>
                      <a:pPr indent="0" lvl="0" marL="0" marR="0" rtl="0" algn="ctr">
                        <a:spcBef>
                          <a:spcPts val="0"/>
                        </a:spcBef>
                        <a:spcAft>
                          <a:spcPts val="0"/>
                        </a:spcAft>
                        <a:buNone/>
                      </a:pPr>
                      <a:r>
                        <a:rPr lang="en-US" sz="1400"/>
                        <a:t>75%</a:t>
                      </a:r>
                      <a:endParaRPr/>
                    </a:p>
                  </a:txBody>
                  <a:tcPr marT="45725" marB="45725" marR="91450" marL="91450"/>
                </a:tc>
              </a:tr>
              <a:tr h="311575">
                <a:tc>
                  <a:txBody>
                    <a:bodyPr/>
                    <a:lstStyle/>
                    <a:p>
                      <a:pPr indent="0" lvl="0" marL="0" marR="0" rtl="0" algn="l">
                        <a:spcBef>
                          <a:spcPts val="0"/>
                        </a:spcBef>
                        <a:spcAft>
                          <a:spcPts val="0"/>
                        </a:spcAft>
                        <a:buNone/>
                      </a:pPr>
                      <a:r>
                        <a:rPr lang="en-US" sz="1400"/>
                        <a:t>Condor</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baseline="30000" lang="en-US" sz="1400"/>
                        <a:t>18</a:t>
                      </a:r>
                      <a:r>
                        <a:rPr lang="en-US" sz="1400"/>
                        <a:t>F-DCFPyL</a:t>
                      </a:r>
                      <a:endParaRPr/>
                    </a:p>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rPr lang="en-US" sz="1400"/>
                        <a:t>Biochemical Relapse w/Neg CI (208)</a:t>
                      </a:r>
                      <a:endParaRPr/>
                    </a:p>
                  </a:txBody>
                  <a:tcPr marT="45725" marB="45725" marR="91450" marL="91450"/>
                </a:tc>
                <a:tc>
                  <a:txBody>
                    <a:bodyPr/>
                    <a:lstStyle/>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t/>
                      </a:r>
                      <a:endParaRPr sz="1400"/>
                    </a:p>
                  </a:txBody>
                  <a:tcPr marT="45725" marB="45725" marR="91450" marL="91450"/>
                </a:tc>
                <a:tc>
                  <a:txBody>
                    <a:bodyPr/>
                    <a:lstStyle/>
                    <a:p>
                      <a:pPr indent="0" lvl="0" marL="0" marR="0" rtl="0" algn="ctr">
                        <a:spcBef>
                          <a:spcPts val="0"/>
                        </a:spcBef>
                        <a:spcAft>
                          <a:spcPts val="0"/>
                        </a:spcAft>
                        <a:buNone/>
                      </a:pPr>
                      <a:r>
                        <a:rPr lang="en-US" sz="1400"/>
                        <a:t>86%</a:t>
                      </a:r>
                      <a:endParaRPr/>
                    </a:p>
                    <a:p>
                      <a:pPr indent="0" lvl="0" marL="0" marR="0" rtl="0" algn="ctr">
                        <a:spcBef>
                          <a:spcPts val="0"/>
                        </a:spcBef>
                        <a:spcAft>
                          <a:spcPts val="0"/>
                        </a:spcAft>
                        <a:buNone/>
                      </a:pPr>
                      <a:r>
                        <a:rPr lang="en-US" sz="1400"/>
                        <a:t>(64% change in mngmnt)</a:t>
                      </a:r>
                      <a:endParaRPr/>
                    </a:p>
                  </a:txBody>
                  <a:tcPr marT="45725" marB="45725" marR="91450" marL="91450"/>
                </a:tc>
              </a:tr>
              <a:tr h="589275">
                <a:tc>
                  <a:txBody>
                    <a:bodyPr/>
                    <a:lstStyle/>
                    <a:p>
                      <a:pPr indent="0" lvl="0" marL="0" marR="0" rtl="0" algn="l">
                        <a:spcBef>
                          <a:spcPts val="0"/>
                        </a:spcBef>
                        <a:spcAft>
                          <a:spcPts val="0"/>
                        </a:spcAft>
                        <a:buNone/>
                      </a:pPr>
                      <a:r>
                        <a:rPr lang="en-US" sz="1400"/>
                        <a:t>Fendler</a:t>
                      </a:r>
                      <a:endParaRPr sz="1400"/>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Arial"/>
                        <a:buNone/>
                      </a:pPr>
                      <a:r>
                        <a:rPr baseline="30000" lang="en-US" sz="1400"/>
                        <a:t>68</a:t>
                      </a:r>
                      <a:r>
                        <a:rPr lang="en-US" sz="1400"/>
                        <a:t>GA-PSMA-11</a:t>
                      </a:r>
                      <a:endParaRPr baseline="30000" sz="1400"/>
                    </a:p>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rPr lang="en-US" sz="1400"/>
                        <a:t>Biochemical Relapse</a:t>
                      </a:r>
                      <a:endParaRPr/>
                    </a:p>
                  </a:txBody>
                  <a:tcPr marT="45725" marB="45725" marR="91450" marL="91450"/>
                </a:tc>
                <a:tc>
                  <a:txBody>
                    <a:bodyPr/>
                    <a:lstStyle/>
                    <a:p>
                      <a:pPr indent="0" lvl="0" marL="0" marR="0" rtl="0" algn="l">
                        <a:spcBef>
                          <a:spcPts val="0"/>
                        </a:spcBef>
                        <a:spcAft>
                          <a:spcPts val="0"/>
                        </a:spcAft>
                        <a:buNone/>
                      </a:pPr>
                      <a:r>
                        <a:t/>
                      </a:r>
                      <a:endParaRPr sz="1400"/>
                    </a:p>
                  </a:txBody>
                  <a:tcPr marT="45725" marB="45725" marR="91450" marL="91450"/>
                </a:tc>
                <a:tc>
                  <a:txBody>
                    <a:bodyPr/>
                    <a:lstStyle/>
                    <a:p>
                      <a:pPr indent="0" lvl="0" marL="0" marR="0" rtl="0" algn="l">
                        <a:spcBef>
                          <a:spcPts val="0"/>
                        </a:spcBef>
                        <a:spcAft>
                          <a:spcPts val="0"/>
                        </a:spcAft>
                        <a:buNone/>
                      </a:pPr>
                      <a:r>
                        <a:t/>
                      </a:r>
                      <a:endParaRPr sz="1400"/>
                    </a:p>
                  </a:txBody>
                  <a:tcPr marT="45725" marB="45725" marR="91450" marL="91450"/>
                </a:tc>
                <a:tc>
                  <a:txBody>
                    <a:bodyPr/>
                    <a:lstStyle/>
                    <a:p>
                      <a:pPr indent="0" lvl="0" marL="0" marR="0" rtl="0" algn="ctr">
                        <a:spcBef>
                          <a:spcPts val="0"/>
                        </a:spcBef>
                        <a:spcAft>
                          <a:spcPts val="0"/>
                        </a:spcAft>
                        <a:buNone/>
                      </a:pPr>
                      <a:r>
                        <a:rPr lang="en-US" sz="1400"/>
                        <a:t>92%</a:t>
                      </a:r>
                      <a:endParaRPr/>
                    </a:p>
                  </a:txBody>
                  <a:tcPr marT="45725" marB="45725" marR="91450" marL="91450"/>
                </a:tc>
              </a:tr>
            </a:tbl>
          </a:graphicData>
        </a:graphic>
      </p:graphicFrame>
      <p:sp>
        <p:nvSpPr>
          <p:cNvPr id="1389" name="Google Shape;1389;g28c1b0f9feb_0_1071"/>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Why use PSMA Imaging?</a:t>
            </a:r>
            <a:endParaRPr/>
          </a:p>
        </p:txBody>
      </p:sp>
      <p:sp>
        <p:nvSpPr>
          <p:cNvPr id="1390" name="Google Shape;1390;g28c1b0f9feb_0_1071"/>
          <p:cNvSpPr txBox="1"/>
          <p:nvPr/>
        </p:nvSpPr>
        <p:spPr>
          <a:xfrm>
            <a:off x="2582334" y="3966139"/>
            <a:ext cx="60123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Osprey J Urol 2021, Hope JAMA Oncol 2021, Condor CCR 2021, Fendler JAMA 2019</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g28c1b0f9feb_0_1078"/>
          <p:cNvSpPr txBox="1"/>
          <p:nvPr>
            <p:ph idx="1" type="body"/>
          </p:nvPr>
        </p:nvSpPr>
        <p:spPr>
          <a:xfrm>
            <a:off x="685799" y="2610058"/>
            <a:ext cx="7476000" cy="14439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2E51"/>
              </a:buClr>
              <a:buSzPts val="2400"/>
              <a:buFont typeface="Arial"/>
              <a:buChar char="•"/>
            </a:pPr>
            <a:r>
              <a:rPr lang="en-US" sz="2400">
                <a:solidFill>
                  <a:srgbClr val="002E51"/>
                </a:solidFill>
              </a:rPr>
              <a:t>High Risk Patients (PSA &gt;20, GG 3-5 or &gt;cT3)</a:t>
            </a:r>
            <a:endParaRPr/>
          </a:p>
          <a:p>
            <a:pPr indent="-342900" lvl="0" marL="342900" rtl="0" algn="l">
              <a:spcBef>
                <a:spcPts val="480"/>
              </a:spcBef>
              <a:spcAft>
                <a:spcPts val="0"/>
              </a:spcAft>
              <a:buClr>
                <a:srgbClr val="002E51"/>
              </a:buClr>
              <a:buSzPts val="2400"/>
              <a:buFont typeface="Arial"/>
              <a:buChar char="•"/>
            </a:pPr>
            <a:r>
              <a:rPr lang="en-US" sz="2400">
                <a:solidFill>
                  <a:srgbClr val="002E51"/>
                </a:solidFill>
              </a:rPr>
              <a:t>Randomized to CT + Bone scan (n=152) or </a:t>
            </a:r>
            <a:r>
              <a:rPr baseline="30000" lang="en-US" sz="2400">
                <a:solidFill>
                  <a:srgbClr val="002E51"/>
                </a:solidFill>
              </a:rPr>
              <a:t>68</a:t>
            </a:r>
            <a:r>
              <a:rPr lang="en-US" sz="2400">
                <a:solidFill>
                  <a:srgbClr val="002E51"/>
                </a:solidFill>
              </a:rPr>
              <a:t>Ga-PSMA-11 PET/CT (n=150)</a:t>
            </a:r>
            <a:endParaRPr/>
          </a:p>
        </p:txBody>
      </p:sp>
      <p:sp>
        <p:nvSpPr>
          <p:cNvPr id="1396" name="Google Shape;1396;g28c1b0f9feb_0_107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Why use PSMA Imaging?</a:t>
            </a:r>
            <a:endParaRPr/>
          </a:p>
        </p:txBody>
      </p:sp>
      <p:pic>
        <p:nvPicPr>
          <p:cNvPr id="1397" name="Google Shape;1397;g28c1b0f9feb_0_1078"/>
          <p:cNvPicPr preferRelativeResize="0"/>
          <p:nvPr/>
        </p:nvPicPr>
        <p:blipFill rotWithShape="1">
          <a:blip r:embed="rId3">
            <a:alphaModFix/>
          </a:blip>
          <a:srcRect b="0" l="0" r="0" t="0"/>
          <a:stretch/>
        </p:blipFill>
        <p:spPr>
          <a:xfrm>
            <a:off x="1849966" y="822961"/>
            <a:ext cx="5291666" cy="1787098"/>
          </a:xfrm>
          <a:prstGeom prst="rect">
            <a:avLst/>
          </a:prstGeom>
          <a:noFill/>
          <a:ln>
            <a:noFill/>
          </a:ln>
        </p:spPr>
      </p:pic>
      <p:sp>
        <p:nvSpPr>
          <p:cNvPr id="1398" name="Google Shape;1398;g28c1b0f9feb_0_1078"/>
          <p:cNvSpPr txBox="1"/>
          <p:nvPr/>
        </p:nvSpPr>
        <p:spPr>
          <a:xfrm>
            <a:off x="6850068" y="3915340"/>
            <a:ext cx="16080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Hofman Lancet 2021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g28c1b0f9feb_0_1085"/>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Why use PSMA Imaging?</a:t>
            </a:r>
            <a:endParaRPr/>
          </a:p>
        </p:txBody>
      </p:sp>
      <p:pic>
        <p:nvPicPr>
          <p:cNvPr id="1404" name="Google Shape;1404;g28c1b0f9feb_0_1085"/>
          <p:cNvPicPr preferRelativeResize="0"/>
          <p:nvPr/>
        </p:nvPicPr>
        <p:blipFill rotWithShape="1">
          <a:blip r:embed="rId3">
            <a:alphaModFix/>
          </a:blip>
          <a:srcRect b="0" l="0" r="0" t="0"/>
          <a:stretch/>
        </p:blipFill>
        <p:spPr>
          <a:xfrm>
            <a:off x="1490112" y="1574798"/>
            <a:ext cx="6333090" cy="2455332"/>
          </a:xfrm>
          <a:prstGeom prst="rect">
            <a:avLst/>
          </a:prstGeom>
          <a:noFill/>
          <a:ln>
            <a:noFill/>
          </a:ln>
        </p:spPr>
      </p:pic>
      <p:sp>
        <p:nvSpPr>
          <p:cNvPr id="1405" name="Google Shape;1405;g28c1b0f9feb_0_1085"/>
          <p:cNvSpPr txBox="1"/>
          <p:nvPr/>
        </p:nvSpPr>
        <p:spPr>
          <a:xfrm>
            <a:off x="965644" y="887298"/>
            <a:ext cx="73821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PSMA PET has 27% greater accuracy (92% vs 65%)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g28c1b0f9feb_0_1091"/>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Why use PSMA Imaging?</a:t>
            </a:r>
            <a:endParaRPr/>
          </a:p>
        </p:txBody>
      </p:sp>
      <p:sp>
        <p:nvSpPr>
          <p:cNvPr id="1411" name="Google Shape;1411;g28c1b0f9feb_0_1091"/>
          <p:cNvSpPr txBox="1"/>
          <p:nvPr/>
        </p:nvSpPr>
        <p:spPr>
          <a:xfrm>
            <a:off x="355600" y="887298"/>
            <a:ext cx="8517600" cy="3170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Arial"/>
                <a:ea typeface="Arial"/>
                <a:cs typeface="Arial"/>
                <a:sym typeface="Arial"/>
              </a:rPr>
              <a:t>IAEA Study</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Patients with clinically established biochemical recurrence</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PSA &lt;4, Negative conventional imaging</a:t>
            </a:r>
            <a:endParaRPr/>
          </a:p>
          <a:p>
            <a:pPr indent="0" lvl="0" marL="0" marR="0" rtl="0" algn="l">
              <a:spcBef>
                <a:spcPts val="0"/>
              </a:spcBef>
              <a:spcAft>
                <a:spcPts val="0"/>
              </a:spcAft>
              <a:buNone/>
            </a:pPr>
            <a:r>
              <a:rPr lang="en-US" sz="2400">
                <a:solidFill>
                  <a:schemeClr val="dk1"/>
                </a:solidFill>
                <a:latin typeface="Arial"/>
                <a:ea typeface="Arial"/>
                <a:cs typeface="Arial"/>
                <a:sym typeface="Arial"/>
              </a:rPr>
              <a:t> - N=1004 (77% post RP, 22% post radiation therapy)</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0" lvl="0" marL="0" marR="0" rtl="0" algn="ctr">
              <a:spcBef>
                <a:spcPts val="0"/>
              </a:spcBef>
              <a:spcAft>
                <a:spcPts val="0"/>
              </a:spcAft>
              <a:buNone/>
            </a:pPr>
            <a:r>
              <a:rPr b="1" lang="en-US" sz="2400">
                <a:solidFill>
                  <a:schemeClr val="dk1"/>
                </a:solidFill>
                <a:latin typeface="Arial"/>
                <a:ea typeface="Arial"/>
                <a:cs typeface="Arial"/>
                <a:sym typeface="Arial"/>
              </a:rPr>
              <a:t>65.1% of patients had positive PSMA-PET/CT</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(56.8% of patients had treatment modified)</a:t>
            </a:r>
            <a:endParaRPr/>
          </a:p>
          <a:p>
            <a:pPr indent="0" lvl="0" marL="0" marR="0" rtl="0" algn="ctr">
              <a:spcBef>
                <a:spcPts val="0"/>
              </a:spcBef>
              <a:spcAft>
                <a:spcPts val="0"/>
              </a:spcAft>
              <a:buNone/>
            </a:pPr>
            <a:r>
              <a:rPr lang="en-US" sz="2400">
                <a:solidFill>
                  <a:schemeClr val="dk1"/>
                </a:solidFill>
                <a:latin typeface="Arial"/>
                <a:ea typeface="Arial"/>
                <a:cs typeface="Arial"/>
                <a:sym typeface="Arial"/>
              </a:rPr>
              <a:t>PSMA PET Positivity correlated with Gleason Score, PSA, PSADT and radiotherapy</a:t>
            </a:r>
            <a:endParaRPr/>
          </a:p>
        </p:txBody>
      </p:sp>
      <p:sp>
        <p:nvSpPr>
          <p:cNvPr id="1412" name="Google Shape;1412;g28c1b0f9feb_0_1091"/>
          <p:cNvSpPr txBox="1"/>
          <p:nvPr/>
        </p:nvSpPr>
        <p:spPr>
          <a:xfrm>
            <a:off x="6850068" y="3915340"/>
            <a:ext cx="1694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Cerci et al ASC0 2023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g28c1b0f9feb_0_109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When to use PSMA Imaging?</a:t>
            </a:r>
            <a:endParaRPr/>
          </a:p>
        </p:txBody>
      </p:sp>
      <p:pic>
        <p:nvPicPr>
          <p:cNvPr descr="Image" id="1418" name="Google Shape;1418;g28c1b0f9feb_0_1097"/>
          <p:cNvPicPr preferRelativeResize="0"/>
          <p:nvPr/>
        </p:nvPicPr>
        <p:blipFill rotWithShape="1">
          <a:blip r:embed="rId3">
            <a:alphaModFix/>
          </a:blip>
          <a:srcRect b="0" l="0" r="0" t="0"/>
          <a:stretch/>
        </p:blipFill>
        <p:spPr>
          <a:xfrm>
            <a:off x="652389" y="1010635"/>
            <a:ext cx="2004768" cy="1895131"/>
          </a:xfrm>
          <a:prstGeom prst="rect">
            <a:avLst/>
          </a:prstGeom>
          <a:noFill/>
          <a:ln>
            <a:noFill/>
          </a:ln>
        </p:spPr>
      </p:pic>
      <p:pic>
        <p:nvPicPr>
          <p:cNvPr descr="Image" id="1419" name="Google Shape;1419;g28c1b0f9feb_0_1097"/>
          <p:cNvPicPr preferRelativeResize="0"/>
          <p:nvPr/>
        </p:nvPicPr>
        <p:blipFill rotWithShape="1">
          <a:blip r:embed="rId4">
            <a:alphaModFix/>
          </a:blip>
          <a:srcRect b="0" l="0" r="0" t="0"/>
          <a:stretch/>
        </p:blipFill>
        <p:spPr>
          <a:xfrm>
            <a:off x="2657157" y="1010636"/>
            <a:ext cx="2004767" cy="1895131"/>
          </a:xfrm>
          <a:prstGeom prst="rect">
            <a:avLst/>
          </a:prstGeom>
          <a:noFill/>
          <a:ln>
            <a:noFill/>
          </a:ln>
        </p:spPr>
      </p:pic>
      <p:pic>
        <p:nvPicPr>
          <p:cNvPr descr="Image" id="1420" name="Google Shape;1420;g28c1b0f9feb_0_1097"/>
          <p:cNvPicPr preferRelativeResize="0"/>
          <p:nvPr/>
        </p:nvPicPr>
        <p:blipFill rotWithShape="1">
          <a:blip r:embed="rId5">
            <a:alphaModFix/>
          </a:blip>
          <a:srcRect b="0" l="0" r="0" t="0"/>
          <a:stretch/>
        </p:blipFill>
        <p:spPr>
          <a:xfrm>
            <a:off x="6519729" y="1010636"/>
            <a:ext cx="2004767" cy="1895131"/>
          </a:xfrm>
          <a:prstGeom prst="rect">
            <a:avLst/>
          </a:prstGeom>
          <a:noFill/>
          <a:ln>
            <a:noFill/>
          </a:ln>
        </p:spPr>
      </p:pic>
      <p:pic>
        <p:nvPicPr>
          <p:cNvPr descr="Image" id="1421" name="Google Shape;1421;g28c1b0f9feb_0_1097"/>
          <p:cNvPicPr preferRelativeResize="0"/>
          <p:nvPr/>
        </p:nvPicPr>
        <p:blipFill rotWithShape="1">
          <a:blip r:embed="rId6">
            <a:alphaModFix/>
          </a:blip>
          <a:srcRect b="0" l="0" r="0" t="0"/>
          <a:stretch/>
        </p:blipFill>
        <p:spPr>
          <a:xfrm>
            <a:off x="4560092" y="1010636"/>
            <a:ext cx="2004768" cy="1895131"/>
          </a:xfrm>
          <a:prstGeom prst="rect">
            <a:avLst/>
          </a:prstGeom>
          <a:noFill/>
          <a:ln>
            <a:noFill/>
          </a:ln>
        </p:spPr>
      </p:pic>
      <p:sp>
        <p:nvSpPr>
          <p:cNvPr id="1422" name="Google Shape;1422;g28c1b0f9feb_0_1097"/>
          <p:cNvSpPr/>
          <p:nvPr/>
        </p:nvSpPr>
        <p:spPr>
          <a:xfrm>
            <a:off x="948267" y="2008999"/>
            <a:ext cx="270900" cy="3954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3" name="Google Shape;1423;g28c1b0f9feb_0_1097"/>
          <p:cNvSpPr/>
          <p:nvPr/>
        </p:nvSpPr>
        <p:spPr>
          <a:xfrm>
            <a:off x="2197212" y="2487863"/>
            <a:ext cx="293700" cy="7296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4" name="Google Shape;1424;g28c1b0f9feb_0_1097"/>
          <p:cNvSpPr/>
          <p:nvPr/>
        </p:nvSpPr>
        <p:spPr>
          <a:xfrm>
            <a:off x="4843381" y="2510232"/>
            <a:ext cx="283200" cy="5832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5" name="Google Shape;1425;g28c1b0f9feb_0_1097"/>
          <p:cNvSpPr/>
          <p:nvPr/>
        </p:nvSpPr>
        <p:spPr>
          <a:xfrm>
            <a:off x="3655312" y="2510233"/>
            <a:ext cx="293700" cy="7296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6" name="Google Shape;1426;g28c1b0f9feb_0_1097"/>
          <p:cNvSpPr/>
          <p:nvPr/>
        </p:nvSpPr>
        <p:spPr>
          <a:xfrm>
            <a:off x="6099881" y="2469597"/>
            <a:ext cx="270600" cy="6237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27" name="Google Shape;1427;g28c1b0f9feb_0_1097"/>
          <p:cNvSpPr/>
          <p:nvPr/>
        </p:nvSpPr>
        <p:spPr>
          <a:xfrm>
            <a:off x="7958134" y="2510232"/>
            <a:ext cx="270600" cy="583200"/>
          </a:xfrm>
          <a:prstGeom prst="upArrow">
            <a:avLst>
              <a:gd fmla="val 50000" name="adj1"/>
              <a:gd fmla="val 50000" name="adj2"/>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cxnSp>
        <p:nvCxnSpPr>
          <p:cNvPr id="1428" name="Google Shape;1428;g28c1b0f9feb_0_1097"/>
          <p:cNvCxnSpPr/>
          <p:nvPr/>
        </p:nvCxnSpPr>
        <p:spPr>
          <a:xfrm>
            <a:off x="4965499" y="3037285"/>
            <a:ext cx="3108600" cy="0"/>
          </a:xfrm>
          <a:prstGeom prst="straightConnector1">
            <a:avLst/>
          </a:prstGeom>
          <a:solidFill>
            <a:schemeClr val="accent1"/>
          </a:solidFill>
          <a:ln cap="flat" cmpd="sng" w="149225">
            <a:solidFill>
              <a:srgbClr val="00B050"/>
            </a:solidFill>
            <a:prstDash val="solid"/>
            <a:round/>
            <a:headEnd len="sm" w="sm" type="none"/>
            <a:tailEnd len="sm" w="sm" type="none"/>
          </a:ln>
        </p:spPr>
      </p:cxnSp>
      <p:sp>
        <p:nvSpPr>
          <p:cNvPr id="1429" name="Google Shape;1429;g28c1b0f9feb_0_1097"/>
          <p:cNvSpPr txBox="1"/>
          <p:nvPr/>
        </p:nvSpPr>
        <p:spPr>
          <a:xfrm>
            <a:off x="652389" y="3025788"/>
            <a:ext cx="9144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Initial Staging</a:t>
            </a:r>
            <a:endParaRPr/>
          </a:p>
        </p:txBody>
      </p:sp>
      <p:sp>
        <p:nvSpPr>
          <p:cNvPr id="1430" name="Google Shape;1430;g28c1b0f9feb_0_1097"/>
          <p:cNvSpPr txBox="1"/>
          <p:nvPr/>
        </p:nvSpPr>
        <p:spPr>
          <a:xfrm>
            <a:off x="1666750" y="3284309"/>
            <a:ext cx="1415100" cy="831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Biochemical Recurrence/Persistence</a:t>
            </a:r>
            <a:endParaRPr/>
          </a:p>
        </p:txBody>
      </p:sp>
      <p:sp>
        <p:nvSpPr>
          <p:cNvPr id="1431" name="Google Shape;1431;g28c1b0f9feb_0_1097"/>
          <p:cNvSpPr txBox="1"/>
          <p:nvPr/>
        </p:nvSpPr>
        <p:spPr>
          <a:xfrm>
            <a:off x="3098802" y="3250442"/>
            <a:ext cx="1415100" cy="585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Biochemical Progression</a:t>
            </a:r>
            <a:endParaRPr/>
          </a:p>
        </p:txBody>
      </p:sp>
      <p:sp>
        <p:nvSpPr>
          <p:cNvPr id="1432" name="Google Shape;1432;g28c1b0f9feb_0_1097"/>
          <p:cNvSpPr txBox="1"/>
          <p:nvPr/>
        </p:nvSpPr>
        <p:spPr>
          <a:xfrm>
            <a:off x="5258077" y="3054218"/>
            <a:ext cx="2562000" cy="1323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0">
                <a:solidFill>
                  <a:schemeClr val="dk1"/>
                </a:solidFill>
                <a:latin typeface="Arial"/>
                <a:ea typeface="Arial"/>
                <a:cs typeface="Arial"/>
                <a:sym typeface="Arial"/>
              </a:rPr>
              <a:t>Biochemical Progression (Oligo-progression) </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and </a:t>
            </a:r>
            <a:endParaRPr/>
          </a:p>
          <a:p>
            <a:pPr indent="0" lvl="0" marL="0" marR="0" rtl="0" algn="ctr">
              <a:spcBef>
                <a:spcPts val="0"/>
              </a:spcBef>
              <a:spcAft>
                <a:spcPts val="0"/>
              </a:spcAft>
              <a:buNone/>
            </a:pPr>
            <a:r>
              <a:rPr lang="en-US" sz="1600">
                <a:solidFill>
                  <a:schemeClr val="dk1"/>
                </a:solidFill>
                <a:latin typeface="Arial"/>
                <a:ea typeface="Arial"/>
                <a:cs typeface="Arial"/>
                <a:sym typeface="Arial"/>
              </a:rPr>
              <a:t>Metastatic Assessment (incl Response)</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graphicFrame>
        <p:nvGraphicFramePr>
          <p:cNvPr id="1437" name="Google Shape;1437;g28c1b0f9feb_0_1116"/>
          <p:cNvGraphicFramePr/>
          <p:nvPr/>
        </p:nvGraphicFramePr>
        <p:xfrm>
          <a:off x="279399" y="778937"/>
          <a:ext cx="3000000" cy="3000000"/>
        </p:xfrm>
        <a:graphic>
          <a:graphicData uri="http://schemas.openxmlformats.org/drawingml/2006/table">
            <a:tbl>
              <a:tblPr bandRow="1" firstRow="1">
                <a:noFill/>
                <a:tableStyleId>{B1F75114-DA18-47F3-845B-FADB878A9381}</a:tableStyleId>
              </a:tblPr>
              <a:tblGrid>
                <a:gridCol w="3005675"/>
                <a:gridCol w="2336800"/>
                <a:gridCol w="3234275"/>
              </a:tblGrid>
              <a:tr h="370850">
                <a:tc>
                  <a:txBody>
                    <a:bodyPr/>
                    <a:lstStyle/>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Conventional Imaging</a:t>
                      </a:r>
                      <a:endParaRPr/>
                    </a:p>
                  </a:txBody>
                  <a:tcPr marT="45725" marB="45725" marR="91450" marL="91450"/>
                </a:tc>
                <a:tc>
                  <a:txBody>
                    <a:bodyPr/>
                    <a:lstStyle/>
                    <a:p>
                      <a:pPr indent="0" lvl="0" marL="0" marR="0" rtl="0" algn="l">
                        <a:spcBef>
                          <a:spcPts val="0"/>
                        </a:spcBef>
                        <a:spcAft>
                          <a:spcPts val="0"/>
                        </a:spcAft>
                        <a:buNone/>
                      </a:pPr>
                      <a:r>
                        <a:rPr lang="en-US" sz="1600"/>
                        <a:t>PSMA PET Scan</a:t>
                      </a:r>
                      <a:endParaRPr/>
                    </a:p>
                  </a:txBody>
                  <a:tcPr marT="45725" marB="45725" marR="91450" marL="91450"/>
                </a:tc>
              </a:tr>
              <a:tr h="370850">
                <a:tc>
                  <a:txBody>
                    <a:bodyPr/>
                    <a:lstStyle/>
                    <a:p>
                      <a:pPr indent="0" lvl="0" marL="0" marR="0" rtl="0" algn="l">
                        <a:spcBef>
                          <a:spcPts val="0"/>
                        </a:spcBef>
                        <a:spcAft>
                          <a:spcPts val="0"/>
                        </a:spcAft>
                        <a:buNone/>
                      </a:pPr>
                      <a:r>
                        <a:rPr lang="en-US" sz="1600"/>
                        <a:t>High Risk New Dx</a:t>
                      </a:r>
                      <a:endParaRPr/>
                    </a:p>
                  </a:txBody>
                  <a:tcPr marT="45725" marB="45725" marR="91450" marL="91450"/>
                </a:tc>
                <a:tc>
                  <a:txBody>
                    <a:bodyPr/>
                    <a:lstStyle/>
                    <a:p>
                      <a:pPr indent="0" lvl="0" marL="0" marR="0" rtl="0" algn="l">
                        <a:spcBef>
                          <a:spcPts val="0"/>
                        </a:spcBef>
                        <a:spcAft>
                          <a:spcPts val="0"/>
                        </a:spcAft>
                        <a:buNone/>
                      </a:pPr>
                      <a:r>
                        <a:rPr lang="en-US" sz="1600"/>
                        <a:t>Negative/Equivocal</a:t>
                      </a:r>
                      <a:endParaRPr/>
                    </a:p>
                  </a:txBody>
                  <a:tcPr marT="45725" marB="45725" marR="91450" marL="91450"/>
                </a:tc>
                <a:tc>
                  <a:txBody>
                    <a:bodyPr/>
                    <a:lstStyle/>
                    <a:p>
                      <a:pPr indent="0" lvl="0" marL="0" marR="0" rtl="0" algn="l">
                        <a:spcBef>
                          <a:spcPts val="0"/>
                        </a:spcBef>
                        <a:spcAft>
                          <a:spcPts val="0"/>
                        </a:spcAft>
                        <a:buNone/>
                      </a:pPr>
                      <a:r>
                        <a:rPr lang="en-US" sz="1600"/>
                        <a:t>Yes</a:t>
                      </a:r>
                      <a:endParaRPr/>
                    </a:p>
                  </a:txBody>
                  <a:tcPr marT="45725" marB="45725" marR="91450" marL="91450"/>
                </a:tc>
              </a:tr>
              <a:tr h="370850">
                <a:tc>
                  <a:txBody>
                    <a:bodyPr/>
                    <a:lstStyle/>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Positive</a:t>
                      </a:r>
                      <a:endParaRPr/>
                    </a:p>
                  </a:txBody>
                  <a:tcPr marT="45725" marB="45725" marR="91450" marL="91450"/>
                </a:tc>
                <a:tc>
                  <a:txBody>
                    <a:bodyPr/>
                    <a:lstStyle/>
                    <a:p>
                      <a:pPr indent="0" lvl="0" marL="0" marR="0" rtl="0" algn="l">
                        <a:spcBef>
                          <a:spcPts val="0"/>
                        </a:spcBef>
                        <a:spcAft>
                          <a:spcPts val="0"/>
                        </a:spcAft>
                        <a:buNone/>
                      </a:pPr>
                      <a:r>
                        <a:rPr lang="en-US" sz="1600"/>
                        <a:t>No</a:t>
                      </a:r>
                      <a:endParaRPr/>
                    </a:p>
                  </a:txBody>
                  <a:tcPr marT="45725" marB="45725" marR="91450" marL="91450"/>
                </a:tc>
              </a:tr>
              <a:tr h="370850">
                <a:tc>
                  <a:txBody>
                    <a:bodyPr/>
                    <a:lstStyle/>
                    <a:p>
                      <a:pPr indent="0" lvl="0" marL="0" marR="0" rtl="0" algn="l">
                        <a:spcBef>
                          <a:spcPts val="0"/>
                        </a:spcBef>
                        <a:spcAft>
                          <a:spcPts val="0"/>
                        </a:spcAft>
                        <a:buNone/>
                      </a:pPr>
                      <a:r>
                        <a:rPr lang="en-US" sz="1600"/>
                        <a:t>Rising PSA post prostatectomy</a:t>
                      </a:r>
                      <a:endParaRPr/>
                    </a:p>
                  </a:txBody>
                  <a:tcPr marT="45725" marB="45725" marR="91450" marL="91450"/>
                </a:tc>
                <a:tc>
                  <a:txBody>
                    <a:bodyPr/>
                    <a:lstStyle/>
                    <a:p>
                      <a:pPr indent="0" lvl="0" marL="0" marR="0" rtl="0" algn="l">
                        <a:spcBef>
                          <a:spcPts val="0"/>
                        </a:spcBef>
                        <a:spcAft>
                          <a:spcPts val="0"/>
                        </a:spcAft>
                        <a:buNone/>
                      </a:pPr>
                      <a:r>
                        <a:rPr lang="en-US" sz="1600"/>
                        <a:t>Negative</a:t>
                      </a:r>
                      <a:endParaRPr/>
                    </a:p>
                  </a:txBody>
                  <a:tcPr marT="45725" marB="45725" marR="91450" marL="91450"/>
                </a:tc>
                <a:tc>
                  <a:txBody>
                    <a:bodyPr/>
                    <a:lstStyle/>
                    <a:p>
                      <a:pPr indent="0" lvl="0" marL="0" marR="0" rtl="0" algn="l">
                        <a:spcBef>
                          <a:spcPts val="0"/>
                        </a:spcBef>
                        <a:spcAft>
                          <a:spcPts val="0"/>
                        </a:spcAft>
                        <a:buNone/>
                      </a:pPr>
                      <a:r>
                        <a:rPr lang="en-US" sz="1600"/>
                        <a:t>Yes, if planning local salvage</a:t>
                      </a:r>
                      <a:endParaRPr/>
                    </a:p>
                  </a:txBody>
                  <a:tcPr marT="45725" marB="45725" marR="91450" marL="91450"/>
                </a:tc>
              </a:tr>
              <a:tr h="370850">
                <a:tc>
                  <a:txBody>
                    <a:bodyPr/>
                    <a:lstStyle/>
                    <a:p>
                      <a:pPr indent="0" lvl="0" marL="0" marR="0" rtl="0" algn="l">
                        <a:spcBef>
                          <a:spcPts val="0"/>
                        </a:spcBef>
                        <a:spcAft>
                          <a:spcPts val="0"/>
                        </a:spcAft>
                        <a:buNone/>
                      </a:pPr>
                      <a:r>
                        <a:rPr lang="en-US" sz="1600"/>
                        <a:t>Rising PSA after radiotherapy</a:t>
                      </a:r>
                      <a:endParaRPr/>
                    </a:p>
                  </a:txBody>
                  <a:tcPr marT="45725" marB="45725" marR="91450" marL="91450"/>
                </a:tc>
                <a:tc>
                  <a:txBody>
                    <a:bodyPr/>
                    <a:lstStyle/>
                    <a:p>
                      <a:pPr indent="0" lvl="0" marL="0" marR="0" rtl="0" algn="l">
                        <a:spcBef>
                          <a:spcPts val="0"/>
                        </a:spcBef>
                        <a:spcAft>
                          <a:spcPts val="0"/>
                        </a:spcAft>
                        <a:buNone/>
                      </a:pPr>
                      <a:r>
                        <a:rPr lang="en-US" sz="1600"/>
                        <a:t>Negative</a:t>
                      </a:r>
                      <a:endParaRPr/>
                    </a:p>
                  </a:txBody>
                  <a:tcPr marT="45725" marB="45725" marR="91450" marL="91450"/>
                </a:tc>
                <a:tc>
                  <a:txBody>
                    <a:bodyPr/>
                    <a:lstStyle/>
                    <a:p>
                      <a:pPr indent="0" lvl="0" marL="0" marR="0" rtl="0" algn="l">
                        <a:spcBef>
                          <a:spcPts val="0"/>
                        </a:spcBef>
                        <a:spcAft>
                          <a:spcPts val="0"/>
                        </a:spcAft>
                        <a:buNone/>
                      </a:pPr>
                      <a:r>
                        <a:rPr lang="en-US" sz="1600"/>
                        <a:t>Yes if considering loco-regional therapy</a:t>
                      </a:r>
                      <a:endParaRPr/>
                    </a:p>
                  </a:txBody>
                  <a:tcPr marT="45725" marB="45725" marR="91450" marL="91450"/>
                </a:tc>
              </a:tr>
              <a:tr h="370850">
                <a:tc>
                  <a:txBody>
                    <a:bodyPr/>
                    <a:lstStyle/>
                    <a:p>
                      <a:pPr indent="0" lvl="0" marL="0" marR="0" rtl="0" algn="l">
                        <a:spcBef>
                          <a:spcPts val="0"/>
                        </a:spcBef>
                        <a:spcAft>
                          <a:spcPts val="0"/>
                        </a:spcAft>
                        <a:buNone/>
                      </a:pPr>
                      <a:r>
                        <a:rPr lang="en-US" sz="1600"/>
                        <a:t>Metastatic, HSPC</a:t>
                      </a:r>
                      <a:endParaRPr/>
                    </a:p>
                  </a:txBody>
                  <a:tcPr marT="45725" marB="45725" marR="91450" marL="91450"/>
                </a:tc>
                <a:tc>
                  <a:txBody>
                    <a:bodyPr/>
                    <a:lstStyle/>
                    <a:p>
                      <a:pPr indent="0" lvl="0" marL="0" marR="0" rtl="0" algn="l">
                        <a:spcBef>
                          <a:spcPts val="0"/>
                        </a:spcBef>
                        <a:spcAft>
                          <a:spcPts val="0"/>
                        </a:spcAft>
                        <a:buNone/>
                      </a:pPr>
                      <a:r>
                        <a:rPr lang="en-US" sz="1600"/>
                        <a:t>Positive</a:t>
                      </a:r>
                      <a:endParaRPr/>
                    </a:p>
                  </a:txBody>
                  <a:tcPr marT="45725" marB="45725" marR="91450" marL="91450"/>
                </a:tc>
                <a:tc>
                  <a:txBody>
                    <a:bodyPr/>
                    <a:lstStyle/>
                    <a:p>
                      <a:pPr indent="0" lvl="0" marL="0" marR="0" rtl="0" algn="l">
                        <a:spcBef>
                          <a:spcPts val="0"/>
                        </a:spcBef>
                        <a:spcAft>
                          <a:spcPts val="0"/>
                        </a:spcAft>
                        <a:buNone/>
                      </a:pPr>
                      <a:r>
                        <a:rPr lang="en-US" sz="1600"/>
                        <a:t>Yes, to clarify if oligometastatic</a:t>
                      </a:r>
                      <a:endParaRPr/>
                    </a:p>
                  </a:txBody>
                  <a:tcPr marT="45725" marB="45725" marR="91450" marL="91450"/>
                </a:tc>
              </a:tr>
              <a:tr h="370850">
                <a:tc>
                  <a:txBody>
                    <a:bodyPr/>
                    <a:lstStyle/>
                    <a:p>
                      <a:pPr indent="0" lvl="0" marL="0" marR="0" rtl="0" algn="l">
                        <a:spcBef>
                          <a:spcPts val="0"/>
                        </a:spcBef>
                        <a:spcAft>
                          <a:spcPts val="0"/>
                        </a:spcAft>
                        <a:buNone/>
                      </a:pPr>
                      <a:r>
                        <a:rPr lang="en-US" sz="1600"/>
                        <a:t>Non-metastatic CRPC (M0)</a:t>
                      </a:r>
                      <a:endParaRPr/>
                    </a:p>
                  </a:txBody>
                  <a:tcPr marT="45725" marB="45725" marR="91450" marL="91450"/>
                </a:tc>
                <a:tc>
                  <a:txBody>
                    <a:bodyPr/>
                    <a:lstStyle/>
                    <a:p>
                      <a:pPr indent="0" lvl="0" marL="0" marR="0" rtl="0" algn="l">
                        <a:spcBef>
                          <a:spcPts val="0"/>
                        </a:spcBef>
                        <a:spcAft>
                          <a:spcPts val="0"/>
                        </a:spcAft>
                        <a:buNone/>
                      </a:pPr>
                      <a:r>
                        <a:rPr lang="en-US" sz="1600"/>
                        <a:t>Negative</a:t>
                      </a:r>
                      <a:endParaRPr/>
                    </a:p>
                  </a:txBody>
                  <a:tcPr marT="45725" marB="45725" marR="91450" marL="91450"/>
                </a:tc>
                <a:tc>
                  <a:txBody>
                    <a:bodyPr/>
                    <a:lstStyle/>
                    <a:p>
                      <a:pPr indent="0" lvl="0" marL="0" marR="0" rtl="0" algn="l">
                        <a:spcBef>
                          <a:spcPts val="0"/>
                        </a:spcBef>
                        <a:spcAft>
                          <a:spcPts val="0"/>
                        </a:spcAft>
                        <a:buNone/>
                      </a:pPr>
                      <a:r>
                        <a:rPr lang="en-US" sz="1600"/>
                        <a:t>Yes – if contemplating change in clinical care</a:t>
                      </a:r>
                      <a:endParaRPr/>
                    </a:p>
                  </a:txBody>
                  <a:tcPr marT="45725" marB="45725" marR="91450" marL="91450"/>
                </a:tc>
              </a:tr>
              <a:tr h="370850">
                <a:tc>
                  <a:txBody>
                    <a:bodyPr/>
                    <a:lstStyle/>
                    <a:p>
                      <a:pPr indent="0" lvl="0" marL="0" marR="0" rtl="0" algn="l">
                        <a:spcBef>
                          <a:spcPts val="0"/>
                        </a:spcBef>
                        <a:spcAft>
                          <a:spcPts val="0"/>
                        </a:spcAft>
                        <a:buNone/>
                      </a:pPr>
                      <a:r>
                        <a:rPr lang="en-US" sz="1600"/>
                        <a:t>Metastatic CRPC</a:t>
                      </a:r>
                      <a:endParaRPr/>
                    </a:p>
                  </a:txBody>
                  <a:tcPr marT="45725" marB="45725" marR="91450" marL="91450"/>
                </a:tc>
                <a:tc>
                  <a:txBody>
                    <a:bodyPr/>
                    <a:lstStyle/>
                    <a:p>
                      <a:pPr indent="0" lvl="0" marL="0" marR="0" rtl="0" algn="l">
                        <a:spcBef>
                          <a:spcPts val="0"/>
                        </a:spcBef>
                        <a:spcAft>
                          <a:spcPts val="0"/>
                        </a:spcAft>
                        <a:buNone/>
                      </a:pPr>
                      <a:r>
                        <a:rPr lang="en-US" sz="1600"/>
                        <a:t>Stable</a:t>
                      </a:r>
                      <a:endParaRPr/>
                    </a:p>
                  </a:txBody>
                  <a:tcPr marT="45725" marB="45725" marR="91450" marL="91450"/>
                </a:tc>
                <a:tc>
                  <a:txBody>
                    <a:bodyPr/>
                    <a:lstStyle/>
                    <a:p>
                      <a:pPr indent="0" lvl="0" marL="0" marR="0" rtl="0" algn="l">
                        <a:spcBef>
                          <a:spcPts val="0"/>
                        </a:spcBef>
                        <a:spcAft>
                          <a:spcPts val="0"/>
                        </a:spcAft>
                        <a:buNone/>
                      </a:pPr>
                      <a:r>
                        <a:rPr lang="en-US" sz="1600"/>
                        <a:t>No recommendation</a:t>
                      </a:r>
                      <a:endParaRPr/>
                    </a:p>
                  </a:txBody>
                  <a:tcPr marT="45725" marB="45725" marR="91450" marL="91450"/>
                </a:tc>
              </a:tr>
              <a:tr h="370850">
                <a:tc>
                  <a:txBody>
                    <a:bodyPr/>
                    <a:lstStyle/>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Progression</a:t>
                      </a:r>
                      <a:endParaRPr/>
                    </a:p>
                  </a:txBody>
                  <a:tcPr marT="45725" marB="45725" marR="91450" marL="91450"/>
                </a:tc>
                <a:tc>
                  <a:txBody>
                    <a:bodyPr/>
                    <a:lstStyle/>
                    <a:p>
                      <a:pPr indent="0" lvl="0" marL="0" marR="0" rtl="0" algn="l">
                        <a:spcBef>
                          <a:spcPts val="0"/>
                        </a:spcBef>
                        <a:spcAft>
                          <a:spcPts val="0"/>
                        </a:spcAft>
                        <a:buNone/>
                      </a:pPr>
                      <a:r>
                        <a:rPr lang="en-US" sz="1600"/>
                        <a:t>No</a:t>
                      </a:r>
                      <a:endParaRPr/>
                    </a:p>
                  </a:txBody>
                  <a:tcPr marT="45725" marB="45725" marR="91450" marL="91450"/>
                </a:tc>
              </a:tr>
            </a:tbl>
          </a:graphicData>
        </a:graphic>
      </p:graphicFrame>
      <p:sp>
        <p:nvSpPr>
          <p:cNvPr id="1438" name="Google Shape;1438;g28c1b0f9feb_0_1116"/>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ASCO Prostate Cancer Imaging Guidelines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7"/>
          <p:cNvSpPr txBox="1"/>
          <p:nvPr>
            <p:ph idx="1" type="subTitle"/>
          </p:nvPr>
        </p:nvSpPr>
        <p:spPr>
          <a:xfrm>
            <a:off x="372650" y="1981404"/>
            <a:ext cx="3479104" cy="124182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6A513"/>
              </a:buClr>
              <a:buSzPts val="1500"/>
              <a:buNone/>
            </a:pPr>
            <a:r>
              <a:rPr b="1" i="1" lang="en-US" sz="1500">
                <a:solidFill>
                  <a:srgbClr val="E6A513"/>
                </a:solidFill>
                <a:latin typeface="Arial"/>
                <a:ea typeface="Arial"/>
                <a:cs typeface="Arial"/>
                <a:sym typeface="Arial"/>
              </a:rPr>
              <a:t>2023 Events</a:t>
            </a:r>
            <a:endParaRPr b="1" i="1" sz="1500">
              <a:solidFill>
                <a:srgbClr val="003767"/>
              </a:solidFill>
              <a:latin typeface="Arial"/>
              <a:ea typeface="Arial"/>
              <a:cs typeface="Arial"/>
              <a:sym typeface="Arial"/>
            </a:endParaRPr>
          </a:p>
          <a:p>
            <a:pPr indent="0" lvl="0" marL="0" rtl="0" algn="l">
              <a:lnSpc>
                <a:spcPct val="100000"/>
              </a:lnSpc>
              <a:spcBef>
                <a:spcPts val="300"/>
              </a:spcBef>
              <a:spcAft>
                <a:spcPts val="0"/>
              </a:spcAft>
              <a:buClr>
                <a:schemeClr val="lt1"/>
              </a:buClr>
              <a:buSzPts val="1050"/>
              <a:buNone/>
            </a:pPr>
            <a:r>
              <a:rPr b="1" lang="en-US" sz="1050">
                <a:solidFill>
                  <a:schemeClr val="lt1"/>
                </a:solidFill>
                <a:latin typeface="Arial"/>
                <a:ea typeface="Arial"/>
                <a:cs typeface="Arial"/>
                <a:sym typeface="Arial"/>
              </a:rPr>
              <a:t>Precision Medicine:</a:t>
            </a:r>
            <a:r>
              <a:rPr lang="en-US" sz="1050">
                <a:solidFill>
                  <a:schemeClr val="lt1"/>
                </a:solidFill>
                <a:latin typeface="Arial"/>
                <a:ea typeface="Arial"/>
                <a:cs typeface="Arial"/>
                <a:sym typeface="Arial"/>
              </a:rPr>
              <a:t> November 16, </a:t>
            </a:r>
            <a:br>
              <a:rPr lang="en-US" sz="1050">
                <a:solidFill>
                  <a:schemeClr val="lt1"/>
                </a:solidFill>
                <a:latin typeface="Arial"/>
                <a:ea typeface="Arial"/>
                <a:cs typeface="Arial"/>
                <a:sym typeface="Arial"/>
              </a:rPr>
            </a:br>
            <a:r>
              <a:rPr lang="en-US" sz="1050">
                <a:solidFill>
                  <a:schemeClr val="lt1"/>
                </a:solidFill>
                <a:latin typeface="Arial"/>
                <a:ea typeface="Arial"/>
                <a:cs typeface="Arial"/>
                <a:sym typeface="Arial"/>
              </a:rPr>
              <a:t>Washington, DC</a:t>
            </a:r>
            <a:endParaRPr/>
          </a:p>
          <a:p>
            <a:pPr indent="0" lvl="0" marL="0" rtl="0" algn="l">
              <a:lnSpc>
                <a:spcPct val="100000"/>
              </a:lnSpc>
              <a:spcBef>
                <a:spcPts val="300"/>
              </a:spcBef>
              <a:spcAft>
                <a:spcPts val="0"/>
              </a:spcAft>
              <a:buClr>
                <a:schemeClr val="lt1"/>
              </a:buClr>
              <a:buSzPts val="1050"/>
              <a:buNone/>
            </a:pPr>
            <a:r>
              <a:rPr b="1" lang="en-US" sz="1050">
                <a:solidFill>
                  <a:schemeClr val="lt1"/>
                </a:solidFill>
                <a:latin typeface="Arial"/>
                <a:ea typeface="Arial"/>
                <a:cs typeface="Arial"/>
                <a:sym typeface="Arial"/>
              </a:rPr>
              <a:t>Breast: </a:t>
            </a:r>
            <a:r>
              <a:rPr lang="en-US" sz="1050">
                <a:solidFill>
                  <a:schemeClr val="lt1"/>
                </a:solidFill>
                <a:latin typeface="Arial"/>
                <a:ea typeface="Arial"/>
                <a:cs typeface="Arial"/>
                <a:sym typeface="Arial"/>
              </a:rPr>
              <a:t>December 4, San Antonio, TX</a:t>
            </a:r>
            <a:endParaRPr/>
          </a:p>
          <a:p>
            <a:pPr indent="0" lvl="0" marL="0" rtl="0" algn="l">
              <a:lnSpc>
                <a:spcPct val="90000"/>
              </a:lnSpc>
              <a:spcBef>
                <a:spcPts val="750"/>
              </a:spcBef>
              <a:spcAft>
                <a:spcPts val="0"/>
              </a:spcAft>
              <a:buClr>
                <a:srgbClr val="E6A513"/>
              </a:buClr>
              <a:buSzPts val="1050"/>
              <a:buNone/>
            </a:pPr>
            <a:br>
              <a:rPr lang="en-US" sz="1050">
                <a:solidFill>
                  <a:srgbClr val="E6A513"/>
                </a:solidFill>
                <a:latin typeface="Arial"/>
                <a:ea typeface="Arial"/>
                <a:cs typeface="Arial"/>
                <a:sym typeface="Arial"/>
              </a:rPr>
            </a:br>
            <a:endParaRPr sz="1050">
              <a:latin typeface="Arial"/>
              <a:ea typeface="Arial"/>
              <a:cs typeface="Arial"/>
              <a:sym typeface="Arial"/>
            </a:endParaRPr>
          </a:p>
        </p:txBody>
      </p:sp>
      <p:sp>
        <p:nvSpPr>
          <p:cNvPr id="392" name="Google Shape;392;p7"/>
          <p:cNvSpPr txBox="1"/>
          <p:nvPr/>
        </p:nvSpPr>
        <p:spPr>
          <a:xfrm>
            <a:off x="2852803" y="1981404"/>
            <a:ext cx="3479104" cy="1241822"/>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E6A513"/>
              </a:buClr>
              <a:buSzPts val="1500"/>
              <a:buFont typeface="Arial"/>
              <a:buNone/>
            </a:pPr>
            <a:r>
              <a:rPr b="1" i="1" lang="en-US" sz="1500" u="none" cap="none" strike="noStrike">
                <a:solidFill>
                  <a:srgbClr val="E6A513"/>
                </a:solidFill>
                <a:latin typeface="Arial"/>
                <a:ea typeface="Arial"/>
                <a:cs typeface="Arial"/>
                <a:sym typeface="Arial"/>
              </a:rPr>
              <a:t>2024 Events</a:t>
            </a:r>
            <a:endParaRPr b="1" i="0" sz="1500" u="none" cap="none" strike="noStrike">
              <a:solidFill>
                <a:srgbClr val="E6A513"/>
              </a:solidFill>
              <a:latin typeface="Arial"/>
              <a:ea typeface="Arial"/>
              <a:cs typeface="Arial"/>
              <a:sym typeface="Arial"/>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Genitourinary: </a:t>
            </a:r>
            <a:r>
              <a:rPr b="0" i="0" lang="en-US" sz="1050" u="none" cap="none" strike="noStrike">
                <a:solidFill>
                  <a:srgbClr val="FFFFFF"/>
                </a:solidFill>
                <a:latin typeface="Arial"/>
                <a:ea typeface="Arial"/>
                <a:cs typeface="Arial"/>
                <a:sym typeface="Arial"/>
              </a:rPr>
              <a:t>January 24, San Francisco, CA</a:t>
            </a:r>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Lung: </a:t>
            </a:r>
            <a:r>
              <a:rPr b="0" i="0" lang="en-US" sz="1050" u="none" cap="none" strike="noStrike">
                <a:solidFill>
                  <a:srgbClr val="FFFFFF"/>
                </a:solidFill>
                <a:latin typeface="Arial"/>
                <a:ea typeface="Arial"/>
                <a:cs typeface="Arial"/>
                <a:sym typeface="Arial"/>
              </a:rPr>
              <a:t>March, Atlanta, GA</a:t>
            </a:r>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Gyn-Onc:</a:t>
            </a:r>
            <a:r>
              <a:rPr b="0" i="0" lang="en-US" sz="1050" u="none" cap="none" strike="noStrike">
                <a:solidFill>
                  <a:srgbClr val="FFFFFF"/>
                </a:solidFill>
                <a:latin typeface="Arial"/>
                <a:ea typeface="Arial"/>
                <a:cs typeface="Arial"/>
                <a:sym typeface="Arial"/>
              </a:rPr>
              <a:t> May, Austin, TX</a:t>
            </a:r>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Lung: </a:t>
            </a:r>
            <a:r>
              <a:rPr b="0" i="0" lang="en-US" sz="1050" u="none" cap="none" strike="noStrike">
                <a:solidFill>
                  <a:srgbClr val="FFFFFF"/>
                </a:solidFill>
                <a:latin typeface="Arial"/>
                <a:ea typeface="Arial"/>
                <a:cs typeface="Arial"/>
                <a:sym typeface="Arial"/>
              </a:rPr>
              <a:t>June, Chicago, IL</a:t>
            </a:r>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Gastrointestinal: </a:t>
            </a:r>
            <a:r>
              <a:rPr b="0" i="0" lang="en-US" sz="1050" u="none" cap="none" strike="noStrike">
                <a:solidFill>
                  <a:srgbClr val="FFFFFF"/>
                </a:solidFill>
                <a:latin typeface="Arial"/>
                <a:ea typeface="Arial"/>
                <a:cs typeface="Arial"/>
                <a:sym typeface="Arial"/>
              </a:rPr>
              <a:t>November, Washington, DC</a:t>
            </a:r>
            <a:endParaRPr/>
          </a:p>
          <a:p>
            <a:pPr indent="0" lvl="0" marL="0" marR="0" rtl="0" algn="l">
              <a:lnSpc>
                <a:spcPct val="100000"/>
              </a:lnSpc>
              <a:spcBef>
                <a:spcPts val="300"/>
              </a:spcBef>
              <a:spcAft>
                <a:spcPts val="0"/>
              </a:spcAft>
              <a:buClr>
                <a:srgbClr val="FFFFFF"/>
              </a:buClr>
              <a:buSzPts val="1050"/>
              <a:buFont typeface="Arial"/>
              <a:buNone/>
            </a:pPr>
            <a:r>
              <a:rPr b="1" i="0" lang="en-US" sz="1050" u="none" cap="none" strike="noStrike">
                <a:solidFill>
                  <a:srgbClr val="FFFFFF"/>
                </a:solidFill>
                <a:latin typeface="Arial"/>
                <a:ea typeface="Arial"/>
                <a:cs typeface="Arial"/>
                <a:sym typeface="Arial"/>
              </a:rPr>
              <a:t>Breast: </a:t>
            </a:r>
            <a:r>
              <a:rPr b="0" i="0" lang="en-US" sz="1050" u="none" cap="none" strike="noStrike">
                <a:solidFill>
                  <a:srgbClr val="FFFFFF"/>
                </a:solidFill>
                <a:latin typeface="Arial"/>
                <a:ea typeface="Arial"/>
                <a:cs typeface="Arial"/>
                <a:sym typeface="Arial"/>
              </a:rPr>
              <a:t>December, San Antonio, TX</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g28c1b0f9feb_0_1121"/>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NCCN Prostate Cancer Imaging Guidelines</a:t>
            </a:r>
            <a:br>
              <a:rPr b="1" lang="en-US" sz="3200">
                <a:solidFill>
                  <a:srgbClr val="002E51"/>
                </a:solidFill>
              </a:rPr>
            </a:br>
            <a:r>
              <a:rPr b="1" lang="en-US" sz="3200">
                <a:solidFill>
                  <a:srgbClr val="002E51"/>
                </a:solidFill>
              </a:rPr>
              <a:t>Initial Risk Stratification and Staging</a:t>
            </a:r>
            <a:endParaRPr/>
          </a:p>
        </p:txBody>
      </p:sp>
      <p:graphicFrame>
        <p:nvGraphicFramePr>
          <p:cNvPr id="1444" name="Google Shape;1444;g28c1b0f9feb_0_1121"/>
          <p:cNvGraphicFramePr/>
          <p:nvPr/>
        </p:nvGraphicFramePr>
        <p:xfrm>
          <a:off x="254000" y="1473464"/>
          <a:ext cx="3000000" cy="3000000"/>
        </p:xfrm>
        <a:graphic>
          <a:graphicData uri="http://schemas.openxmlformats.org/drawingml/2006/table">
            <a:tbl>
              <a:tblPr bandRow="1" firstRow="1">
                <a:noFill/>
                <a:tableStyleId>{B1F75114-DA18-47F3-845B-FADB878A9381}</a:tableStyleId>
              </a:tblPr>
              <a:tblGrid>
                <a:gridCol w="1700100"/>
                <a:gridCol w="1700100"/>
                <a:gridCol w="1700100"/>
                <a:gridCol w="1700100"/>
                <a:gridCol w="1700100"/>
              </a:tblGrid>
              <a:tr h="370850">
                <a:tc>
                  <a:txBody>
                    <a:bodyPr/>
                    <a:lstStyle/>
                    <a:p>
                      <a:pPr indent="0" lvl="0" marL="0" marR="0" rtl="0" algn="l">
                        <a:spcBef>
                          <a:spcPts val="0"/>
                        </a:spcBef>
                        <a:spcAft>
                          <a:spcPts val="0"/>
                        </a:spcAft>
                        <a:buNone/>
                      </a:pPr>
                      <a:r>
                        <a:rPr lang="en-US" sz="1600"/>
                        <a:t>Risk Group</a:t>
                      </a:r>
                      <a:endParaRPr/>
                    </a:p>
                  </a:txBody>
                  <a:tcPr marT="45725" marB="45725" marR="91450" marL="91450"/>
                </a:tc>
                <a:tc>
                  <a:txBody>
                    <a:bodyPr/>
                    <a:lstStyle/>
                    <a:p>
                      <a:pPr indent="0" lvl="0" marL="0" marR="0" rtl="0" algn="l">
                        <a:spcBef>
                          <a:spcPts val="0"/>
                        </a:spcBef>
                        <a:spcAft>
                          <a:spcPts val="0"/>
                        </a:spcAft>
                        <a:buNone/>
                      </a:pPr>
                      <a:r>
                        <a:rPr lang="en-US" sz="1600"/>
                        <a:t>Very Low/Low</a:t>
                      </a:r>
                      <a:endParaRPr/>
                    </a:p>
                  </a:txBody>
                  <a:tcPr marT="45725" marB="45725" marR="91450" marL="91450"/>
                </a:tc>
                <a:tc>
                  <a:txBody>
                    <a:bodyPr/>
                    <a:lstStyle/>
                    <a:p>
                      <a:pPr indent="0" lvl="0" marL="0" marR="0" rtl="0" algn="l">
                        <a:spcBef>
                          <a:spcPts val="0"/>
                        </a:spcBef>
                        <a:spcAft>
                          <a:spcPts val="0"/>
                        </a:spcAft>
                        <a:buNone/>
                      </a:pPr>
                      <a:r>
                        <a:rPr lang="en-US" sz="1600"/>
                        <a:t>Favorable Intermediate</a:t>
                      </a:r>
                      <a:endParaRPr/>
                    </a:p>
                  </a:txBody>
                  <a:tcPr marT="45725" marB="45725" marR="91450" marL="91450"/>
                </a:tc>
                <a:tc>
                  <a:txBody>
                    <a:bodyPr/>
                    <a:lstStyle/>
                    <a:p>
                      <a:pPr indent="0" lvl="0" marL="0" marR="0" rtl="0" algn="l">
                        <a:spcBef>
                          <a:spcPts val="0"/>
                        </a:spcBef>
                        <a:spcAft>
                          <a:spcPts val="0"/>
                        </a:spcAft>
                        <a:buNone/>
                      </a:pPr>
                      <a:r>
                        <a:rPr lang="en-US" sz="1600"/>
                        <a:t>Unfavorable Intermediate</a:t>
                      </a:r>
                      <a:endParaRPr/>
                    </a:p>
                  </a:txBody>
                  <a:tcPr marT="45725" marB="45725" marR="91450" marL="91450"/>
                </a:tc>
                <a:tc>
                  <a:txBody>
                    <a:bodyPr/>
                    <a:lstStyle/>
                    <a:p>
                      <a:pPr indent="0" lvl="0" marL="0" marR="0" rtl="0" algn="l">
                        <a:spcBef>
                          <a:spcPts val="0"/>
                        </a:spcBef>
                        <a:spcAft>
                          <a:spcPts val="0"/>
                        </a:spcAft>
                        <a:buNone/>
                      </a:pPr>
                      <a:r>
                        <a:rPr lang="en-US" sz="1600"/>
                        <a:t>High/Very High</a:t>
                      </a:r>
                      <a:endParaRPr/>
                    </a:p>
                  </a:txBody>
                  <a:tcPr marT="45725" marB="45725" marR="91450" marL="91450"/>
                </a:tc>
              </a:tr>
              <a:tr h="370850">
                <a:tc>
                  <a:txBody>
                    <a:bodyPr/>
                    <a:lstStyle/>
                    <a:p>
                      <a:pPr indent="0" lvl="0" marL="0" marR="0" rtl="0" algn="l">
                        <a:spcBef>
                          <a:spcPts val="0"/>
                        </a:spcBef>
                        <a:spcAft>
                          <a:spcPts val="0"/>
                        </a:spcAft>
                        <a:buNone/>
                      </a:pPr>
                      <a:r>
                        <a:rPr lang="en-US" sz="1600"/>
                        <a:t>Imaging</a:t>
                      </a:r>
                      <a:endParaRPr/>
                    </a:p>
                  </a:txBody>
                  <a:tcPr marT="45725" marB="45725" marR="91450" marL="91450"/>
                </a:tc>
                <a:tc>
                  <a:txBody>
                    <a:bodyPr/>
                    <a:lstStyle/>
                    <a:p>
                      <a:pPr indent="0" lvl="0" marL="0" marR="0" rtl="0" algn="l">
                        <a:spcBef>
                          <a:spcPts val="0"/>
                        </a:spcBef>
                        <a:spcAft>
                          <a:spcPts val="0"/>
                        </a:spcAft>
                        <a:buNone/>
                      </a:pPr>
                      <a:r>
                        <a:rPr lang="en-US" sz="1600"/>
                        <a:t>Not recommended</a:t>
                      </a:r>
                      <a:endParaRPr/>
                    </a:p>
                  </a:txBody>
                  <a:tcPr marT="45725" marB="45725" marR="91450" marL="91450"/>
                </a:tc>
                <a:tc>
                  <a:txBody>
                    <a:bodyPr/>
                    <a:lstStyle/>
                    <a:p>
                      <a:pPr indent="0" lvl="0" marL="0" marR="0" rtl="0" algn="l">
                        <a:spcBef>
                          <a:spcPts val="0"/>
                        </a:spcBef>
                        <a:spcAft>
                          <a:spcPts val="0"/>
                        </a:spcAft>
                        <a:buNone/>
                      </a:pPr>
                      <a:r>
                        <a:rPr lang="en-US" sz="1600"/>
                        <a:t>Not recommended</a:t>
                      </a:r>
                      <a:endParaRPr/>
                    </a:p>
                  </a:txBody>
                  <a:tcPr marT="45725" marB="45725" marR="91450" marL="91450"/>
                </a:tc>
                <a:tc>
                  <a:txBody>
                    <a:bodyPr/>
                    <a:lstStyle/>
                    <a:p>
                      <a:pPr indent="0" lvl="0" marL="0" marR="0" rtl="0" algn="l">
                        <a:spcBef>
                          <a:spcPts val="0"/>
                        </a:spcBef>
                        <a:spcAft>
                          <a:spcPts val="0"/>
                        </a:spcAft>
                        <a:buNone/>
                      </a:pPr>
                      <a:r>
                        <a:rPr lang="en-US" sz="1600"/>
                        <a:t>Bone &amp; Soft Tissue Imaging</a:t>
                      </a:r>
                      <a:endParaRPr/>
                    </a:p>
                  </a:txBody>
                  <a:tcPr marT="45725" marB="45725" marR="91450" marL="91450"/>
                </a:tc>
                <a:tc>
                  <a:txBody>
                    <a:bodyPr/>
                    <a:lstStyle/>
                    <a:p>
                      <a:pPr indent="0" lvl="0" marL="0" marR="0" rtl="0" algn="l">
                        <a:spcBef>
                          <a:spcPts val="0"/>
                        </a:spcBef>
                        <a:spcAft>
                          <a:spcPts val="0"/>
                        </a:spcAft>
                        <a:buNone/>
                      </a:pPr>
                      <a:r>
                        <a:rPr lang="en-US" sz="1600"/>
                        <a:t>Bone and Soft Tissue Imaging</a:t>
                      </a:r>
                      <a:endParaRPr/>
                    </a:p>
                  </a:txBody>
                  <a:tcPr marT="45725" marB="45725" marR="91450" marL="91450"/>
                </a:tc>
              </a:tr>
            </a:tbl>
          </a:graphicData>
        </a:graphic>
      </p:graphicFrame>
      <p:sp>
        <p:nvSpPr>
          <p:cNvPr id="1445" name="Google Shape;1445;g28c1b0f9feb_0_1121"/>
          <p:cNvSpPr txBox="1"/>
          <p:nvPr/>
        </p:nvSpPr>
        <p:spPr>
          <a:xfrm>
            <a:off x="321732" y="2848045"/>
            <a:ext cx="8500500" cy="1169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400">
                <a:solidFill>
                  <a:schemeClr val="dk1"/>
                </a:solidFill>
                <a:latin typeface="Arial"/>
                <a:ea typeface="Arial"/>
                <a:cs typeface="Arial"/>
                <a:sym typeface="Arial"/>
              </a:rPr>
              <a:t>k </a:t>
            </a:r>
            <a:r>
              <a:rPr lang="en-US" sz="1400">
                <a:solidFill>
                  <a:schemeClr val="dk1"/>
                </a:solidFill>
                <a:latin typeface="Arial"/>
                <a:ea typeface="Arial"/>
                <a:cs typeface="Arial"/>
                <a:sym typeface="Arial"/>
              </a:rPr>
              <a:t>Because of the increased sensitivity and specificity of PSMA-PET tracers for detecting micrometastatic disease compared to conventional imaging (CT, MRI) at both initial staging and biochemical recurrence, the panel does not feel that conventional imaging is a necessary prerequisite to PSMA-PET and that PSMA-PET/CT or PSMA-PET/MRI can serve as an equally effective, if not more effective front-line imaging tool for these patients. </a:t>
            </a:r>
            <a:endParaRPr sz="1400">
              <a:solidFill>
                <a:schemeClr val="dk1"/>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graphicFrame>
        <p:nvGraphicFramePr>
          <p:cNvPr id="1450" name="Google Shape;1450;g28c1b0f9feb_0_1127"/>
          <p:cNvGraphicFramePr/>
          <p:nvPr/>
        </p:nvGraphicFramePr>
        <p:xfrm>
          <a:off x="685799" y="1117599"/>
          <a:ext cx="3000000" cy="3000000"/>
        </p:xfrm>
        <a:graphic>
          <a:graphicData uri="http://schemas.openxmlformats.org/drawingml/2006/table">
            <a:tbl>
              <a:tblPr bandRow="1" firstRow="1">
                <a:noFill/>
                <a:tableStyleId>{B1F75114-DA18-47F3-845B-FADB878A9381}</a:tableStyleId>
              </a:tblPr>
              <a:tblGrid>
                <a:gridCol w="855125"/>
                <a:gridCol w="2286000"/>
                <a:gridCol w="2218275"/>
                <a:gridCol w="2167475"/>
              </a:tblGrid>
              <a:tr h="603025">
                <a:tc>
                  <a:txBody>
                    <a:bodyPr/>
                    <a:lstStyle/>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Intermediate Risk</a:t>
                      </a:r>
                      <a:endParaRPr/>
                    </a:p>
                  </a:txBody>
                  <a:tcPr marT="45725" marB="45725" marR="91450" marL="91450"/>
                </a:tc>
                <a:tc>
                  <a:txBody>
                    <a:bodyPr/>
                    <a:lstStyle/>
                    <a:p>
                      <a:pPr indent="0" lvl="0" marL="0" marR="0" rtl="0" algn="l">
                        <a:spcBef>
                          <a:spcPts val="0"/>
                        </a:spcBef>
                        <a:spcAft>
                          <a:spcPts val="0"/>
                        </a:spcAft>
                        <a:buNone/>
                      </a:pPr>
                      <a:r>
                        <a:rPr lang="en-US" sz="1600"/>
                        <a:t>High Risk</a:t>
                      </a:r>
                      <a:endParaRPr/>
                    </a:p>
                  </a:txBody>
                  <a:tcPr marT="45725" marB="45725" marR="91450" marL="91450"/>
                </a:tc>
                <a:tc>
                  <a:txBody>
                    <a:bodyPr/>
                    <a:lstStyle/>
                    <a:p>
                      <a:pPr indent="0" lvl="0" marL="0" marR="0" rtl="0" algn="l">
                        <a:spcBef>
                          <a:spcPts val="0"/>
                        </a:spcBef>
                        <a:spcAft>
                          <a:spcPts val="0"/>
                        </a:spcAft>
                        <a:buNone/>
                      </a:pPr>
                      <a:r>
                        <a:rPr lang="en-US" sz="1600"/>
                        <a:t>Biochemical Relapse</a:t>
                      </a:r>
                      <a:endParaRPr/>
                    </a:p>
                  </a:txBody>
                  <a:tcPr marT="45725" marB="45725" marR="91450" marL="91450"/>
                </a:tc>
              </a:tr>
              <a:tr h="603025">
                <a:tc>
                  <a:txBody>
                    <a:bodyPr/>
                    <a:lstStyle/>
                    <a:p>
                      <a:pPr indent="0" lvl="0" marL="0" marR="0" rtl="0" algn="l">
                        <a:spcBef>
                          <a:spcPts val="0"/>
                        </a:spcBef>
                        <a:spcAft>
                          <a:spcPts val="0"/>
                        </a:spcAft>
                        <a:buNone/>
                      </a:pPr>
                      <a:r>
                        <a:rPr lang="en-US" sz="1600"/>
                        <a:t>NCCN</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Arial"/>
                        <a:buNone/>
                      </a:pPr>
                      <a:r>
                        <a:rPr lang="en-US" sz="1600"/>
                        <a:t>PSMA PET</a:t>
                      </a:r>
                      <a:endParaRPr/>
                    </a:p>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Arial"/>
                        <a:buNone/>
                      </a:pPr>
                      <a:r>
                        <a:rPr lang="en-US" sz="1600"/>
                        <a:t>PSMA PET</a:t>
                      </a:r>
                      <a:endParaRPr/>
                    </a:p>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US" sz="1600"/>
                        <a:t>PSMA PET</a:t>
                      </a:r>
                      <a:endParaRPr/>
                    </a:p>
                  </a:txBody>
                  <a:tcPr marT="45725" marB="45725" marR="91450" marL="91450"/>
                </a:tc>
              </a:tr>
              <a:tr h="771250">
                <a:tc>
                  <a:txBody>
                    <a:bodyPr/>
                    <a:lstStyle/>
                    <a:p>
                      <a:pPr indent="0" lvl="0" marL="0" marR="0" rtl="0" algn="l">
                        <a:spcBef>
                          <a:spcPts val="0"/>
                        </a:spcBef>
                        <a:spcAft>
                          <a:spcPts val="0"/>
                        </a:spcAft>
                        <a:buNone/>
                      </a:pPr>
                      <a:r>
                        <a:rPr lang="en-US" sz="1600"/>
                        <a:t>ESMO</a:t>
                      </a:r>
                      <a:endParaRPr/>
                    </a:p>
                  </a:txBody>
                  <a:tcPr marT="45725" marB="45725" marR="91450" marL="91450"/>
                </a:tc>
                <a:tc>
                  <a:txBody>
                    <a:bodyPr/>
                    <a:lstStyle/>
                    <a:p>
                      <a:pPr indent="0" lvl="0" marL="0" marR="0" rtl="0" algn="l">
                        <a:spcBef>
                          <a:spcPts val="0"/>
                        </a:spcBef>
                        <a:spcAft>
                          <a:spcPts val="0"/>
                        </a:spcAft>
                        <a:buNone/>
                      </a:pPr>
                      <a:r>
                        <a:rPr lang="en-US" sz="1600"/>
                        <a:t>CT/MRI + Bone Scan</a:t>
                      </a:r>
                      <a:endParaRPr/>
                    </a:p>
                    <a:p>
                      <a:pPr indent="0" lvl="0" marL="0" marR="0" rtl="0" algn="l">
                        <a:spcBef>
                          <a:spcPts val="0"/>
                        </a:spcBef>
                        <a:spcAft>
                          <a:spcPts val="0"/>
                        </a:spcAft>
                        <a:buNone/>
                      </a:pPr>
                      <a:r>
                        <a:rPr lang="en-US" sz="1600"/>
                        <a:t>Or PSMA PET</a:t>
                      </a:r>
                      <a:endParaRPr/>
                    </a:p>
                  </a:txBody>
                  <a:tcPr marT="45725" marB="45725" marR="91450" marL="91450"/>
                </a:tc>
                <a:tc>
                  <a:txBody>
                    <a:bodyPr/>
                    <a:lstStyle/>
                    <a:p>
                      <a:pPr indent="0" lvl="0" marL="0" marR="0" rtl="0" algn="l">
                        <a:spcBef>
                          <a:spcPts val="0"/>
                        </a:spcBef>
                        <a:spcAft>
                          <a:spcPts val="0"/>
                        </a:spcAft>
                        <a:buNone/>
                      </a:pPr>
                      <a:r>
                        <a:rPr lang="en-US" sz="1600"/>
                        <a:t>CT/MRI + Bone Scan</a:t>
                      </a:r>
                      <a:endParaRPr/>
                    </a:p>
                    <a:p>
                      <a:pPr indent="0" lvl="0" marL="0" marR="0" rtl="0" algn="l">
                        <a:spcBef>
                          <a:spcPts val="0"/>
                        </a:spcBef>
                        <a:spcAft>
                          <a:spcPts val="0"/>
                        </a:spcAft>
                        <a:buNone/>
                      </a:pPr>
                      <a:r>
                        <a:rPr lang="en-US" sz="1600"/>
                        <a:t>Or PSMA PET</a:t>
                      </a:r>
                      <a:endParaRPr/>
                    </a:p>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Arial"/>
                        <a:buNone/>
                      </a:pPr>
                      <a:r>
                        <a:rPr lang="en-US" sz="1600"/>
                        <a:t>PSMA PET</a:t>
                      </a:r>
                      <a:endParaRPr/>
                    </a:p>
                    <a:p>
                      <a:pPr indent="0" lvl="0" marL="0" marR="0" rtl="0" algn="l">
                        <a:spcBef>
                          <a:spcPts val="0"/>
                        </a:spcBef>
                        <a:spcAft>
                          <a:spcPts val="0"/>
                        </a:spcAft>
                        <a:buNone/>
                      </a:pPr>
                      <a:r>
                        <a:t/>
                      </a:r>
                      <a:endParaRPr sz="1600"/>
                    </a:p>
                  </a:txBody>
                  <a:tcPr marT="45725" marB="45725" marR="91450" marL="91450"/>
                </a:tc>
              </a:tr>
              <a:tr h="867500">
                <a:tc>
                  <a:txBody>
                    <a:bodyPr/>
                    <a:lstStyle/>
                    <a:p>
                      <a:pPr indent="0" lvl="0" marL="0" marR="0" rtl="0" algn="l">
                        <a:spcBef>
                          <a:spcPts val="0"/>
                        </a:spcBef>
                        <a:spcAft>
                          <a:spcPts val="0"/>
                        </a:spcAft>
                        <a:buNone/>
                      </a:pPr>
                      <a:r>
                        <a:rPr lang="en-US" sz="1600"/>
                        <a:t>EUA</a:t>
                      </a:r>
                      <a:endParaRPr/>
                    </a:p>
                  </a:txBody>
                  <a:tcPr marT="45725" marB="45725" marR="91450" marL="91450"/>
                </a:tc>
                <a:tc>
                  <a:txBody>
                    <a:bodyPr/>
                    <a:lstStyle/>
                    <a:p>
                      <a:pPr indent="0" lvl="0" marL="0" marR="0" rtl="0" algn="l">
                        <a:spcBef>
                          <a:spcPts val="0"/>
                        </a:spcBef>
                        <a:spcAft>
                          <a:spcPts val="0"/>
                        </a:spcAft>
                        <a:buNone/>
                      </a:pPr>
                      <a:r>
                        <a:rPr lang="en-US" sz="1600"/>
                        <a:t>CT/MRI + Bone Scan</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Arial"/>
                        <a:buNone/>
                      </a:pPr>
                      <a:r>
                        <a:rPr lang="en-US" sz="1600"/>
                        <a:t>PSMA PET</a:t>
                      </a:r>
                      <a:endParaRPr/>
                    </a:p>
                    <a:p>
                      <a:pPr indent="0" lvl="0" marL="0" marR="0" rtl="0" algn="l">
                        <a:spcBef>
                          <a:spcPts val="0"/>
                        </a:spcBef>
                        <a:spcAft>
                          <a:spcPts val="0"/>
                        </a:spcAft>
                        <a:buNone/>
                      </a:pPr>
                      <a:r>
                        <a:rPr b="0" lang="en-US" sz="1600"/>
                        <a:t>or Body MRI</a:t>
                      </a:r>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600"/>
                        <a:buFont typeface="Arial"/>
                        <a:buNone/>
                      </a:pPr>
                      <a:r>
                        <a:rPr lang="en-US" sz="1600"/>
                        <a:t>PSMA PET</a:t>
                      </a:r>
                      <a:endParaRPr/>
                    </a:p>
                    <a:p>
                      <a:pPr indent="0" lvl="0" marL="0" marR="0" rtl="0" algn="l">
                        <a:spcBef>
                          <a:spcPts val="0"/>
                        </a:spcBef>
                        <a:spcAft>
                          <a:spcPts val="0"/>
                        </a:spcAft>
                        <a:buNone/>
                      </a:pPr>
                      <a:r>
                        <a:t/>
                      </a:r>
                      <a:endParaRPr sz="1600"/>
                    </a:p>
                  </a:txBody>
                  <a:tcPr marT="45725" marB="45725" marR="91450" marL="91450"/>
                </a:tc>
              </a:tr>
            </a:tbl>
          </a:graphicData>
        </a:graphic>
      </p:graphicFrame>
      <p:sp>
        <p:nvSpPr>
          <p:cNvPr id="1451" name="Google Shape;1451;g28c1b0f9feb_0_112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ESMO/EUA Guidelines</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sp>
        <p:nvSpPr>
          <p:cNvPr id="1456" name="Google Shape;1456;g28c1b0f9feb_0_1132"/>
          <p:cNvSpPr txBox="1"/>
          <p:nvPr>
            <p:ph idx="1" type="body"/>
          </p:nvPr>
        </p:nvSpPr>
        <p:spPr>
          <a:xfrm>
            <a:off x="685799" y="1117600"/>
            <a:ext cx="7764000" cy="293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2E51"/>
              </a:buClr>
              <a:buSzPts val="2800"/>
              <a:buFont typeface="Arial"/>
              <a:buChar char="•"/>
            </a:pPr>
            <a:r>
              <a:rPr lang="en-US">
                <a:solidFill>
                  <a:srgbClr val="002E51"/>
                </a:solidFill>
              </a:rPr>
              <a:t>Oligometastatic disease</a:t>
            </a:r>
            <a:endParaRPr/>
          </a:p>
          <a:p>
            <a:pPr indent="-342900" lvl="0" marL="342900" rtl="0" algn="l">
              <a:spcBef>
                <a:spcPts val="560"/>
              </a:spcBef>
              <a:spcAft>
                <a:spcPts val="0"/>
              </a:spcAft>
              <a:buClr>
                <a:srgbClr val="002E51"/>
              </a:buClr>
              <a:buSzPts val="2800"/>
              <a:buFont typeface="Arial"/>
              <a:buChar char="•"/>
            </a:pPr>
            <a:r>
              <a:rPr lang="en-US">
                <a:solidFill>
                  <a:srgbClr val="002E51"/>
                </a:solidFill>
              </a:rPr>
              <a:t>Rising PSA without evidence of metastatic disease</a:t>
            </a:r>
            <a:endParaRPr/>
          </a:p>
        </p:txBody>
      </p:sp>
      <p:sp>
        <p:nvSpPr>
          <p:cNvPr id="1457" name="Google Shape;1457;g28c1b0f9feb_0_1132"/>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When do we deviate from guidelines?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1" name="Shape 1461"/>
        <p:cNvGrpSpPr/>
        <p:nvPr/>
      </p:nvGrpSpPr>
      <p:grpSpPr>
        <a:xfrm>
          <a:off x="0" y="0"/>
          <a:ext cx="0" cy="0"/>
          <a:chOff x="0" y="0"/>
          <a:chExt cx="0" cy="0"/>
        </a:xfrm>
      </p:grpSpPr>
      <p:sp>
        <p:nvSpPr>
          <p:cNvPr id="1462" name="Google Shape;1462;g28c1b0f9feb_0_1137"/>
          <p:cNvSpPr txBox="1"/>
          <p:nvPr>
            <p:ph idx="1" type="body"/>
          </p:nvPr>
        </p:nvSpPr>
        <p:spPr>
          <a:xfrm>
            <a:off x="685799" y="846672"/>
            <a:ext cx="7780800" cy="27600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002E51"/>
              </a:buClr>
              <a:buSzPts val="2400"/>
              <a:buFont typeface="Arial"/>
              <a:buChar char="•"/>
            </a:pPr>
            <a:r>
              <a:rPr lang="en-US" sz="2400">
                <a:solidFill>
                  <a:srgbClr val="002E51"/>
                </a:solidFill>
              </a:rPr>
              <a:t>Sensitivity and PPV increase with PSA value</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Starting at PSA 0.2, sensitivity for disease is ~40%</a:t>
            </a:r>
            <a:endParaRPr/>
          </a:p>
          <a:p>
            <a:pPr indent="-342900" lvl="0" marL="342900" rtl="0" algn="l">
              <a:spcBef>
                <a:spcPts val="480"/>
              </a:spcBef>
              <a:spcAft>
                <a:spcPts val="0"/>
              </a:spcAft>
              <a:buClr>
                <a:srgbClr val="002E51"/>
              </a:buClr>
              <a:buSzPts val="2400"/>
              <a:buFont typeface="Arial"/>
              <a:buChar char="•"/>
            </a:pPr>
            <a:r>
              <a:rPr lang="en-US" sz="2400">
                <a:solidFill>
                  <a:srgbClr val="002E51"/>
                </a:solidFill>
              </a:rPr>
              <a:t>Imaging should happen prior to starting ADT</a:t>
            </a:r>
            <a:endParaRPr/>
          </a:p>
          <a:p>
            <a:pPr indent="-342900" lvl="0" marL="342900" rtl="0" algn="l">
              <a:spcBef>
                <a:spcPts val="480"/>
              </a:spcBef>
              <a:spcAft>
                <a:spcPts val="0"/>
              </a:spcAft>
              <a:buClr>
                <a:srgbClr val="002E51"/>
              </a:buClr>
              <a:buSzPts val="2400"/>
              <a:buFont typeface="Arial"/>
              <a:buChar char="•"/>
            </a:pPr>
            <a:r>
              <a:rPr lang="en-US" sz="2400">
                <a:solidFill>
                  <a:srgbClr val="002E51"/>
                </a:solidFill>
              </a:rPr>
              <a:t>SUV intensity on PSMA Scan does not always mean disease</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Important to correlate to CT finding</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Histologic confirmation suggested to rule out false positives (ribs, ganglia, ureter)</a:t>
            </a:r>
            <a:endParaRPr/>
          </a:p>
          <a:p>
            <a:pPr indent="-285750" lvl="1" marL="742950" rtl="0" algn="l">
              <a:spcBef>
                <a:spcPts val="400"/>
              </a:spcBef>
              <a:spcAft>
                <a:spcPts val="0"/>
              </a:spcAft>
              <a:buClr>
                <a:srgbClr val="002E51"/>
              </a:buClr>
              <a:buSzPts val="2000"/>
              <a:buFont typeface="Arial"/>
              <a:buChar char="–"/>
            </a:pPr>
            <a:r>
              <a:rPr lang="en-US" sz="2000">
                <a:solidFill>
                  <a:srgbClr val="002E51"/>
                </a:solidFill>
              </a:rPr>
              <a:t>Other cancers can show PSMA uptake in neo-vasculature</a:t>
            </a:r>
            <a:endParaRPr/>
          </a:p>
          <a:p>
            <a:pPr indent="-165100" lvl="0" marL="342900" rtl="0" algn="l">
              <a:spcBef>
                <a:spcPts val="560"/>
              </a:spcBef>
              <a:spcAft>
                <a:spcPts val="0"/>
              </a:spcAft>
              <a:buClr>
                <a:schemeClr val="dk1"/>
              </a:buClr>
              <a:buSzPts val="2800"/>
              <a:buFont typeface="Arial"/>
              <a:buNone/>
            </a:pPr>
            <a:r>
              <a:t/>
            </a:r>
            <a:endParaRPr>
              <a:solidFill>
                <a:srgbClr val="002E51"/>
              </a:solidFill>
            </a:endParaRPr>
          </a:p>
          <a:p>
            <a:pPr indent="-165100" lvl="0" marL="342900" rtl="0" algn="l">
              <a:spcBef>
                <a:spcPts val="560"/>
              </a:spcBef>
              <a:spcAft>
                <a:spcPts val="0"/>
              </a:spcAft>
              <a:buClr>
                <a:schemeClr val="dk1"/>
              </a:buClr>
              <a:buSzPts val="2800"/>
              <a:buFont typeface="Arial"/>
              <a:buNone/>
            </a:pPr>
            <a:r>
              <a:t/>
            </a:r>
            <a:endParaRPr>
              <a:solidFill>
                <a:srgbClr val="002E51"/>
              </a:solidFill>
            </a:endParaRPr>
          </a:p>
        </p:txBody>
      </p:sp>
      <p:sp>
        <p:nvSpPr>
          <p:cNvPr id="1463" name="Google Shape;1463;g28c1b0f9feb_0_1137"/>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002E51"/>
                </a:solidFill>
              </a:rPr>
              <a:t>Practical Considerations for PSMA Imaging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pic>
        <p:nvPicPr>
          <p:cNvPr descr="Calendar&#10;&#10;Description automatically generated" id="1469" name="Google Shape;1469;g28c1b0f9feb_0_1174"/>
          <p:cNvPicPr preferRelativeResize="0"/>
          <p:nvPr/>
        </p:nvPicPr>
        <p:blipFill rotWithShape="1">
          <a:blip r:embed="rId3">
            <a:alphaModFix/>
          </a:blip>
          <a:srcRect b="0" l="0" r="0" t="0"/>
          <a:stretch/>
        </p:blipFill>
        <p:spPr>
          <a:xfrm>
            <a:off x="7038" y="5"/>
            <a:ext cx="9129924" cy="5148263"/>
          </a:xfrm>
          <a:prstGeom prst="rect">
            <a:avLst/>
          </a:prstGeom>
          <a:noFill/>
          <a:ln>
            <a:noFill/>
          </a:ln>
        </p:spPr>
      </p:pic>
      <p:pic>
        <p:nvPicPr>
          <p:cNvPr descr="Graphical user interface&#10;&#10;Description automatically generated" id="1470" name="Google Shape;1470;g28c1b0f9feb_0_1174"/>
          <p:cNvPicPr preferRelativeResize="0"/>
          <p:nvPr/>
        </p:nvPicPr>
        <p:blipFill rotWithShape="1">
          <a:blip r:embed="rId4">
            <a:alphaModFix/>
          </a:blip>
          <a:srcRect b="0" l="0" r="0" t="0"/>
          <a:stretch/>
        </p:blipFill>
        <p:spPr>
          <a:xfrm>
            <a:off x="7038" y="5"/>
            <a:ext cx="9129924" cy="5148263"/>
          </a:xfrm>
          <a:prstGeom prst="rect">
            <a:avLst/>
          </a:prstGeom>
          <a:noFill/>
          <a:ln>
            <a:noFill/>
          </a:ln>
        </p:spPr>
      </p:pic>
      <p:pic>
        <p:nvPicPr>
          <p:cNvPr descr="A picture containing text&#10;&#10;Description automatically generated" id="1471" name="Google Shape;1471;g28c1b0f9feb_0_1174"/>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472" name="Google Shape;1472;g28c1b0f9feb_0_1174"/>
          <p:cNvPicPr preferRelativeResize="0"/>
          <p:nvPr/>
        </p:nvPicPr>
        <p:blipFill rotWithShape="1">
          <a:blip r:embed="rId6">
            <a:alphaModFix/>
          </a:blip>
          <a:srcRect b="0" l="0" r="0" t="0"/>
          <a:stretch/>
        </p:blipFill>
        <p:spPr>
          <a:xfrm>
            <a:off x="5" y="5"/>
            <a:ext cx="9144002" cy="5148263"/>
          </a:xfrm>
          <a:prstGeom prst="rect">
            <a:avLst/>
          </a:prstGeom>
          <a:noFill/>
          <a:ln>
            <a:noFill/>
          </a:ln>
        </p:spPr>
      </p:pic>
      <p:pic>
        <p:nvPicPr>
          <p:cNvPr descr="Graphical user interface&#10;&#10;Description automatically generated with medium confidence" id="1473" name="Google Shape;1473;g28c1b0f9feb_0_1174"/>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474" name="Google Shape;1474;g28c1b0f9feb_0_1174"/>
          <p:cNvPicPr preferRelativeResize="0"/>
          <p:nvPr/>
        </p:nvPicPr>
        <p:blipFill rotWithShape="1">
          <a:blip r:embed="rId8">
            <a:alphaModFix/>
          </a:blip>
          <a:srcRect b="0" l="0" r="0" t="0"/>
          <a:stretch/>
        </p:blipFill>
        <p:spPr>
          <a:xfrm>
            <a:off x="7038" y="5"/>
            <a:ext cx="9129924" cy="5148263"/>
          </a:xfrm>
          <a:prstGeom prst="rect">
            <a:avLst/>
          </a:prstGeom>
          <a:noFill/>
          <a:ln>
            <a:noFill/>
          </a:ln>
        </p:spPr>
      </p:pic>
      <p:pic>
        <p:nvPicPr>
          <p:cNvPr descr="Graphical user interface&#10;&#10;Description automatically generated with medium confidence" id="1475" name="Google Shape;1475;g28c1b0f9feb_0_1174"/>
          <p:cNvPicPr preferRelativeResize="0"/>
          <p:nvPr/>
        </p:nvPicPr>
        <p:blipFill rotWithShape="1">
          <a:blip r:embed="rId9">
            <a:alphaModFix/>
          </a:blip>
          <a:srcRect b="0" l="0" r="0" t="0"/>
          <a:stretch/>
        </p:blipFill>
        <p:spPr>
          <a:xfrm>
            <a:off x="7038" y="91445"/>
            <a:ext cx="9129924" cy="5148263"/>
          </a:xfrm>
          <a:prstGeom prst="rect">
            <a:avLst/>
          </a:prstGeom>
          <a:noFill/>
          <a:ln>
            <a:noFill/>
          </a:ln>
        </p:spPr>
      </p:pic>
      <p:pic>
        <p:nvPicPr>
          <p:cNvPr descr="Graphical user interface&#10;&#10;Description automatically generated" id="1476" name="Google Shape;1476;g28c1b0f9feb_0_1174"/>
          <p:cNvPicPr preferRelativeResize="0"/>
          <p:nvPr/>
        </p:nvPicPr>
        <p:blipFill rotWithShape="1">
          <a:blip r:embed="rId10">
            <a:alphaModFix/>
          </a:blip>
          <a:srcRect b="0" l="0" r="0" t="0"/>
          <a:stretch/>
        </p:blipFill>
        <p:spPr>
          <a:xfrm>
            <a:off x="14077" y="12704"/>
            <a:ext cx="9129924" cy="5148263"/>
          </a:xfrm>
          <a:prstGeom prst="rect">
            <a:avLst/>
          </a:prstGeom>
          <a:noFill/>
          <a:ln>
            <a:noFill/>
          </a:ln>
        </p:spPr>
      </p:pic>
      <p:pic>
        <p:nvPicPr>
          <p:cNvPr descr="Graphical user interface, website&#10;&#10;Description automatically generated" id="1477" name="Google Shape;1477;g28c1b0f9feb_0_1174"/>
          <p:cNvPicPr preferRelativeResize="0"/>
          <p:nvPr/>
        </p:nvPicPr>
        <p:blipFill rotWithShape="1">
          <a:blip r:embed="rId11">
            <a:alphaModFix/>
          </a:blip>
          <a:srcRect b="0" l="0" r="0" t="0"/>
          <a:stretch/>
        </p:blipFill>
        <p:spPr>
          <a:xfrm>
            <a:off x="7038" y="5"/>
            <a:ext cx="9129924" cy="5148263"/>
          </a:xfrm>
          <a:prstGeom prst="rect">
            <a:avLst/>
          </a:prstGeom>
          <a:noFill/>
          <a:ln>
            <a:noFill/>
          </a:ln>
        </p:spPr>
      </p:pic>
      <p:sp>
        <p:nvSpPr>
          <p:cNvPr id="1478" name="Google Shape;1478;g28c1b0f9feb_0_1174"/>
          <p:cNvSpPr/>
          <p:nvPr/>
        </p:nvSpPr>
        <p:spPr>
          <a:xfrm>
            <a:off x="3" y="2586837"/>
            <a:ext cx="9129900" cy="46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2">
                <a:solidFill>
                  <a:srgbClr val="FFC82C"/>
                </a:solidFill>
                <a:latin typeface="Arial"/>
                <a:ea typeface="Arial"/>
                <a:cs typeface="Arial"/>
                <a:sym typeface="Arial"/>
              </a:rPr>
              <a:t>PROSTATE/RCC</a:t>
            </a:r>
            <a:endParaRPr/>
          </a:p>
        </p:txBody>
      </p:sp>
      <p:sp>
        <p:nvSpPr>
          <p:cNvPr id="1479" name="Google Shape;1479;g28c1b0f9feb_0_1174"/>
          <p:cNvSpPr/>
          <p:nvPr/>
        </p:nvSpPr>
        <p:spPr>
          <a:xfrm>
            <a:off x="14077" y="3073903"/>
            <a:ext cx="9129900" cy="338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1480" name="Google Shape;1480;g28c1b0f9feb_0_1174"/>
          <p:cNvPicPr preferRelativeResize="0"/>
          <p:nvPr/>
        </p:nvPicPr>
        <p:blipFill rotWithShape="1">
          <a:blip r:embed="rId12">
            <a:alphaModFix/>
          </a:blip>
          <a:srcRect b="0" l="0" r="0" t="0"/>
          <a:stretch/>
        </p:blipFill>
        <p:spPr>
          <a:xfrm>
            <a:off x="7001939" y="4274243"/>
            <a:ext cx="1845731" cy="73829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5" name="Shape 1485"/>
        <p:cNvGrpSpPr/>
        <p:nvPr/>
      </p:nvGrpSpPr>
      <p:grpSpPr>
        <a:xfrm>
          <a:off x="0" y="0"/>
          <a:ext cx="0" cy="0"/>
          <a:chOff x="0" y="0"/>
          <a:chExt cx="0" cy="0"/>
        </a:xfrm>
      </p:grpSpPr>
      <p:sp>
        <p:nvSpPr>
          <p:cNvPr id="1486" name="Google Shape;1486;g28c1b0f9feb_0_1190"/>
          <p:cNvSpPr txBox="1"/>
          <p:nvPr>
            <p:ph idx="1" type="subTitle"/>
          </p:nvPr>
        </p:nvSpPr>
        <p:spPr>
          <a:xfrm>
            <a:off x="1371605" y="1784344"/>
            <a:ext cx="6400800" cy="22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Jaime R. Merchan, MD, MMSc</a:t>
            </a:r>
            <a:endParaRPr b="1">
              <a:solidFill>
                <a:srgbClr val="002E51"/>
              </a:solidFill>
            </a:endParaRPr>
          </a:p>
          <a:p>
            <a:pPr indent="0" lvl="0" marL="0" rtl="0" algn="ctr">
              <a:spcBef>
                <a:spcPts val="480"/>
              </a:spcBef>
              <a:spcAft>
                <a:spcPts val="0"/>
              </a:spcAft>
              <a:buClr>
                <a:srgbClr val="002E51"/>
              </a:buClr>
              <a:buSzPts val="2400"/>
              <a:buFont typeface="Arial"/>
              <a:buNone/>
            </a:pPr>
            <a:r>
              <a:rPr lang="en-US">
                <a:solidFill>
                  <a:srgbClr val="002E51"/>
                </a:solidFill>
              </a:rPr>
              <a:t>Professor of Medicine</a:t>
            </a:r>
            <a:endParaRPr/>
          </a:p>
          <a:p>
            <a:pPr indent="0" lvl="0" marL="0" rtl="0" algn="ctr">
              <a:spcBef>
                <a:spcPts val="480"/>
              </a:spcBef>
              <a:spcAft>
                <a:spcPts val="0"/>
              </a:spcAft>
              <a:buClr>
                <a:srgbClr val="002E51"/>
              </a:buClr>
              <a:buSzPts val="2400"/>
              <a:buFont typeface="Arial"/>
              <a:buNone/>
            </a:pPr>
            <a:r>
              <a:rPr lang="en-US">
                <a:solidFill>
                  <a:srgbClr val="002E51"/>
                </a:solidFill>
              </a:rPr>
              <a:t>University of Miami Miller School of Medicine</a:t>
            </a:r>
            <a:endParaRPr/>
          </a:p>
          <a:p>
            <a:pPr indent="0" lvl="0" marL="0" rtl="0" algn="ctr">
              <a:spcBef>
                <a:spcPts val="480"/>
              </a:spcBef>
              <a:spcAft>
                <a:spcPts val="0"/>
              </a:spcAft>
              <a:buClr>
                <a:srgbClr val="002E51"/>
              </a:buClr>
              <a:buSzPts val="2400"/>
              <a:buFont typeface="Arial"/>
              <a:buNone/>
            </a:pPr>
            <a:r>
              <a:rPr lang="en-US">
                <a:solidFill>
                  <a:srgbClr val="002E51"/>
                </a:solidFill>
              </a:rPr>
              <a:t>Sylvester Comprehensive Cancer Center</a:t>
            </a:r>
            <a:endParaRPr/>
          </a:p>
          <a:p>
            <a:pPr indent="0" lvl="0" marL="0" rtl="0" algn="ctr">
              <a:spcBef>
                <a:spcPts val="480"/>
              </a:spcBef>
              <a:spcAft>
                <a:spcPts val="0"/>
              </a:spcAft>
              <a:buClr>
                <a:srgbClr val="002E51"/>
              </a:buClr>
              <a:buSzPts val="2400"/>
              <a:buFont typeface="Arial"/>
              <a:buNone/>
            </a:pPr>
            <a:r>
              <a:rPr lang="en-US">
                <a:solidFill>
                  <a:srgbClr val="002E51"/>
                </a:solidFill>
              </a:rPr>
              <a:t>Miami, FL</a:t>
            </a:r>
            <a:endParaRPr/>
          </a:p>
        </p:txBody>
      </p:sp>
      <p:sp>
        <p:nvSpPr>
          <p:cNvPr id="1487" name="Google Shape;1487;g28c1b0f9feb_0_1190"/>
          <p:cNvSpPr txBox="1"/>
          <p:nvPr>
            <p:ph type="title"/>
          </p:nvPr>
        </p:nvSpPr>
        <p:spPr>
          <a:xfrm>
            <a:off x="0" y="332741"/>
            <a:ext cx="9144000" cy="78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FRONTLINE IO-TKIs FOR ADVANCED/METASTATIC RCC</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92" name="Shape 1492"/>
        <p:cNvGrpSpPr/>
        <p:nvPr/>
      </p:nvGrpSpPr>
      <p:grpSpPr>
        <a:xfrm>
          <a:off x="0" y="0"/>
          <a:ext cx="0" cy="0"/>
          <a:chOff x="0" y="0"/>
          <a:chExt cx="0" cy="0"/>
        </a:xfrm>
      </p:grpSpPr>
      <p:sp>
        <p:nvSpPr>
          <p:cNvPr id="1493" name="Google Shape;1493;g28c1b0f9feb_0_1196"/>
          <p:cNvSpPr txBox="1"/>
          <p:nvPr>
            <p:ph type="title"/>
          </p:nvPr>
        </p:nvSpPr>
        <p:spPr>
          <a:xfrm>
            <a:off x="628651" y="70121"/>
            <a:ext cx="7886700" cy="739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solidFill>
                  <a:schemeClr val="dk1"/>
                </a:solidFill>
              </a:rPr>
              <a:t>RENAL CELL CARCINOMA</a:t>
            </a:r>
            <a:endParaRPr/>
          </a:p>
        </p:txBody>
      </p:sp>
      <p:sp>
        <p:nvSpPr>
          <p:cNvPr id="1494" name="Google Shape;1494;g28c1b0f9feb_0_1196"/>
          <p:cNvSpPr/>
          <p:nvPr/>
        </p:nvSpPr>
        <p:spPr>
          <a:xfrm>
            <a:off x="574536" y="4859310"/>
            <a:ext cx="6831900" cy="23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900">
                <a:solidFill>
                  <a:schemeClr val="dk1"/>
                </a:solidFill>
                <a:latin typeface="Open Sans"/>
                <a:ea typeface="Open Sans"/>
                <a:cs typeface="Open Sans"/>
                <a:sym typeface="Open Sans"/>
              </a:rPr>
              <a:t>Cancer Facts and Figures, 2023</a:t>
            </a:r>
            <a:endParaRPr i="1" sz="900">
              <a:solidFill>
                <a:schemeClr val="dk1"/>
              </a:solidFill>
              <a:latin typeface="Arial"/>
              <a:ea typeface="Arial"/>
              <a:cs typeface="Arial"/>
              <a:sym typeface="Arial"/>
            </a:endParaRPr>
          </a:p>
        </p:txBody>
      </p:sp>
      <p:pic>
        <p:nvPicPr>
          <p:cNvPr descr="A close-up of a cell&#10;&#10;Description automatically generated" id="1495" name="Google Shape;1495;g28c1b0f9feb_0_1196"/>
          <p:cNvPicPr preferRelativeResize="0"/>
          <p:nvPr/>
        </p:nvPicPr>
        <p:blipFill rotWithShape="1">
          <a:blip r:embed="rId3">
            <a:alphaModFix/>
          </a:blip>
          <a:srcRect b="0" l="0" r="0" t="0"/>
          <a:stretch/>
        </p:blipFill>
        <p:spPr>
          <a:xfrm>
            <a:off x="511491" y="613316"/>
            <a:ext cx="8121019" cy="387594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g28c1b0f9feb_0_1203"/>
          <p:cNvSpPr txBox="1"/>
          <p:nvPr>
            <p:ph type="title"/>
          </p:nvPr>
        </p:nvSpPr>
        <p:spPr>
          <a:xfrm>
            <a:off x="0" y="127468"/>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t>FIRST LINE THERAPY FOR ADVANCED ccRCC: NCCN GUIDELINES (2023)</a:t>
            </a:r>
            <a:endParaRPr/>
          </a:p>
        </p:txBody>
      </p:sp>
      <p:pic>
        <p:nvPicPr>
          <p:cNvPr descr="A black and green chart with white text&#10;&#10;Description automatically generated" id="1501" name="Google Shape;1501;g28c1b0f9feb_0_1203"/>
          <p:cNvPicPr preferRelativeResize="0"/>
          <p:nvPr/>
        </p:nvPicPr>
        <p:blipFill rotWithShape="1">
          <a:blip r:embed="rId3">
            <a:alphaModFix/>
          </a:blip>
          <a:srcRect b="0" l="0" r="0" t="0"/>
          <a:stretch/>
        </p:blipFill>
        <p:spPr>
          <a:xfrm>
            <a:off x="447875" y="1170053"/>
            <a:ext cx="8116388" cy="3137280"/>
          </a:xfrm>
          <a:prstGeom prst="rect">
            <a:avLst/>
          </a:prstGeom>
          <a:solidFill>
            <a:srgbClr val="002060"/>
          </a:solid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5" name="Shape 1505"/>
        <p:cNvGrpSpPr/>
        <p:nvPr/>
      </p:nvGrpSpPr>
      <p:grpSpPr>
        <a:xfrm>
          <a:off x="0" y="0"/>
          <a:ext cx="0" cy="0"/>
          <a:chOff x="0" y="0"/>
          <a:chExt cx="0" cy="0"/>
        </a:xfrm>
      </p:grpSpPr>
      <p:sp>
        <p:nvSpPr>
          <p:cNvPr id="1506" name="Google Shape;1506;g28c1b0f9feb_0_1208"/>
          <p:cNvSpPr txBox="1"/>
          <p:nvPr/>
        </p:nvSpPr>
        <p:spPr>
          <a:xfrm>
            <a:off x="0" y="0"/>
            <a:ext cx="9144000" cy="1380300"/>
          </a:xfrm>
          <a:prstGeom prst="rect">
            <a:avLst/>
          </a:prstGeom>
          <a:noFill/>
          <a:ln>
            <a:noFill/>
          </a:ln>
        </p:spPr>
        <p:txBody>
          <a:bodyPr anchorCtr="0" anchor="t" bIns="45700" lIns="91425" spcFirstLastPara="1" rIns="91425" wrap="square" tIns="45700">
            <a:normAutofit/>
          </a:bodyPr>
          <a:lstStyle/>
          <a:p>
            <a:pPr indent="0" lvl="0" marL="0" marR="0" rtl="0" algn="ctr">
              <a:lnSpc>
                <a:spcPct val="120000"/>
              </a:lnSpc>
              <a:spcBef>
                <a:spcPts val="0"/>
              </a:spcBef>
              <a:spcAft>
                <a:spcPts val="0"/>
              </a:spcAft>
              <a:buClr>
                <a:schemeClr val="dk1"/>
              </a:buClr>
              <a:buSzPts val="2402"/>
              <a:buFont typeface="Arial"/>
              <a:buNone/>
            </a:pPr>
            <a:r>
              <a:rPr lang="en-US" sz="2402">
                <a:solidFill>
                  <a:schemeClr val="dk1"/>
                </a:solidFill>
                <a:latin typeface="Arial"/>
                <a:ea typeface="Arial"/>
                <a:cs typeface="Arial"/>
                <a:sym typeface="Arial"/>
              </a:rPr>
              <a:t>LBA 4501: Pembrolizumab plus axitinib versus sunitinib as first-line therapy for advanced clear cell renal cell carcinoma: 5-year analysis of KEYNOTE-426.</a:t>
            </a:r>
            <a:endParaRPr/>
          </a:p>
        </p:txBody>
      </p:sp>
      <p:pic>
        <p:nvPicPr>
          <p:cNvPr id="1507" name="Google Shape;1507;g28c1b0f9feb_0_1208"/>
          <p:cNvPicPr preferRelativeResize="0"/>
          <p:nvPr/>
        </p:nvPicPr>
        <p:blipFill rotWithShape="1">
          <a:blip r:embed="rId3">
            <a:alphaModFix/>
          </a:blip>
          <a:srcRect b="0" l="0" r="0" t="0"/>
          <a:stretch/>
        </p:blipFill>
        <p:spPr>
          <a:xfrm>
            <a:off x="1313300" y="1507540"/>
            <a:ext cx="6517401" cy="2649441"/>
          </a:xfrm>
          <a:prstGeom prst="rect">
            <a:avLst/>
          </a:prstGeom>
          <a:noFill/>
          <a:ln>
            <a:noFill/>
          </a:ln>
        </p:spPr>
      </p:pic>
      <p:sp>
        <p:nvSpPr>
          <p:cNvPr id="1508" name="Google Shape;1508;g28c1b0f9feb_0_1208"/>
          <p:cNvSpPr txBox="1"/>
          <p:nvPr/>
        </p:nvSpPr>
        <p:spPr>
          <a:xfrm>
            <a:off x="6180889" y="4068228"/>
            <a:ext cx="2963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Rini B, Et Al. 2023 Asco Annual Meeting.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g28c1b0f9feb_0_1214"/>
          <p:cNvSpPr txBox="1"/>
          <p:nvPr>
            <p:ph type="title"/>
          </p:nvPr>
        </p:nvSpPr>
        <p:spPr>
          <a:xfrm>
            <a:off x="0" y="28471"/>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t>Keynote 426 Summary (before ASCO 2023) </a:t>
            </a:r>
            <a:endParaRPr/>
          </a:p>
        </p:txBody>
      </p:sp>
      <p:graphicFrame>
        <p:nvGraphicFramePr>
          <p:cNvPr id="1514" name="Google Shape;1514;g28c1b0f9feb_0_1214"/>
          <p:cNvGraphicFramePr/>
          <p:nvPr/>
        </p:nvGraphicFramePr>
        <p:xfrm>
          <a:off x="347235" y="828638"/>
          <a:ext cx="3000000" cy="3000000"/>
        </p:xfrm>
        <a:graphic>
          <a:graphicData uri="http://schemas.openxmlformats.org/drawingml/2006/table">
            <a:tbl>
              <a:tblPr bandRow="1" firstRow="1">
                <a:noFill/>
                <a:tableStyleId>{9BEB34E4-0AE0-4791-878F-EBEB98342D8D}</a:tableStyleId>
              </a:tblPr>
              <a:tblGrid>
                <a:gridCol w="1689900"/>
                <a:gridCol w="1689900"/>
                <a:gridCol w="1689900"/>
                <a:gridCol w="1689900"/>
                <a:gridCol w="1689900"/>
              </a:tblGrid>
              <a:tr h="807125">
                <a:tc>
                  <a:txBody>
                    <a:bodyPr/>
                    <a:lstStyle/>
                    <a:p>
                      <a:pPr indent="0" lvl="0" marL="0" marR="0" rtl="0" algn="ctr">
                        <a:spcBef>
                          <a:spcPts val="0"/>
                        </a:spcBef>
                        <a:spcAft>
                          <a:spcPts val="0"/>
                        </a:spcAft>
                        <a:buNone/>
                      </a:pPr>
                      <a:r>
                        <a:rPr lang="en-US" sz="1500" u="none" cap="none" strike="noStrike">
                          <a:solidFill>
                            <a:schemeClr val="lt1"/>
                          </a:solidFill>
                        </a:rPr>
                        <a:t>Median follow-up</a:t>
                      </a:r>
                      <a:endParaRPr/>
                    </a:p>
                    <a:p>
                      <a:pPr indent="0" lvl="0" marL="0" marR="0" rtl="0" algn="ctr">
                        <a:spcBef>
                          <a:spcPts val="0"/>
                        </a:spcBef>
                        <a:spcAft>
                          <a:spcPts val="0"/>
                        </a:spcAft>
                        <a:buNone/>
                      </a:pPr>
                      <a:r>
                        <a:rPr lang="en-US" sz="1500" u="none" cap="none" strike="noStrike">
                          <a:solidFill>
                            <a:schemeClr val="lt1"/>
                          </a:solidFill>
                        </a:rPr>
                        <a:t>(months)</a:t>
                      </a:r>
                      <a:endParaRPr sz="1500" u="none" cap="none" strike="noStrike">
                        <a:solidFill>
                          <a:schemeClr val="lt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lt1"/>
                          </a:solidFill>
                        </a:rPr>
                        <a:t>12.8</a:t>
                      </a:r>
                      <a:r>
                        <a:rPr baseline="30000" lang="en-US" sz="1500" u="none" cap="none" strike="noStrike">
                          <a:solidFill>
                            <a:schemeClr val="lt1"/>
                          </a:solidFill>
                        </a:rPr>
                        <a:t>1</a:t>
                      </a:r>
                      <a:endParaRPr sz="1500" u="none" cap="none" strike="noStrike">
                        <a:solidFill>
                          <a:schemeClr val="lt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lt1"/>
                          </a:solidFill>
                        </a:rPr>
                        <a:t>30.6</a:t>
                      </a:r>
                      <a:r>
                        <a:rPr baseline="30000" lang="en-US" sz="1500" u="none" cap="none" strike="noStrike">
                          <a:solidFill>
                            <a:schemeClr val="lt1"/>
                          </a:solidFill>
                        </a:rPr>
                        <a:t>2</a:t>
                      </a:r>
                      <a:endParaRPr sz="1500" u="none" cap="none" strike="noStrike">
                        <a:solidFill>
                          <a:schemeClr val="lt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lt1"/>
                          </a:solidFill>
                        </a:rPr>
                        <a:t>42.8</a:t>
                      </a:r>
                      <a:r>
                        <a:rPr baseline="30000" lang="en-US" sz="1500" u="none" cap="none" strike="noStrike">
                          <a:solidFill>
                            <a:schemeClr val="lt1"/>
                          </a:solidFill>
                        </a:rPr>
                        <a:t>3</a:t>
                      </a:r>
                      <a:endParaRPr sz="1500" u="none" cap="none" strike="noStrike">
                        <a:solidFill>
                          <a:schemeClr val="lt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lt1"/>
                          </a:solidFill>
                        </a:rPr>
                        <a:t>67.2</a:t>
                      </a:r>
                      <a:endParaRPr sz="1500" u="none" cap="none" strike="noStrike">
                        <a:solidFill>
                          <a:schemeClr val="lt1"/>
                        </a:solidFill>
                        <a:latin typeface="Arial"/>
                        <a:ea typeface="Arial"/>
                        <a:cs typeface="Arial"/>
                        <a:sym typeface="Arial"/>
                      </a:endParaRPr>
                    </a:p>
                  </a:txBody>
                  <a:tcPr marT="60950" marB="60950" marR="121925" marL="121925" anchor="ctr"/>
                </a:tc>
              </a:tr>
              <a:tr h="491500">
                <a:tc>
                  <a:txBody>
                    <a:bodyPr/>
                    <a:lstStyle/>
                    <a:p>
                      <a:pPr indent="0" lvl="0" marL="0" marR="0" rtl="0" algn="ctr">
                        <a:spcBef>
                          <a:spcPts val="0"/>
                        </a:spcBef>
                        <a:spcAft>
                          <a:spcPts val="0"/>
                        </a:spcAft>
                        <a:buNone/>
                      </a:pPr>
                      <a:r>
                        <a:rPr b="1" lang="en-US" sz="1500" u="none" cap="none" strike="noStrike">
                          <a:solidFill>
                            <a:schemeClr val="dk1"/>
                          </a:solidFill>
                        </a:rPr>
                        <a:t>OS, months</a:t>
                      </a:r>
                      <a:endParaRPr b="1"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NR</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NR</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45.7</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47.2</a:t>
                      </a:r>
                      <a:endParaRPr sz="1500" u="none" cap="none" strike="noStrike">
                        <a:solidFill>
                          <a:schemeClr val="dk1"/>
                        </a:solidFill>
                        <a:latin typeface="Arial"/>
                        <a:ea typeface="Arial"/>
                        <a:cs typeface="Arial"/>
                        <a:sym typeface="Arial"/>
                      </a:endParaRPr>
                    </a:p>
                  </a:txBody>
                  <a:tcPr marT="60950" marB="60950" marR="121925" marL="121925" anchor="ctr"/>
                </a:tc>
              </a:tr>
              <a:tr h="496350">
                <a:tc>
                  <a:txBody>
                    <a:bodyPr/>
                    <a:lstStyle/>
                    <a:p>
                      <a:pPr indent="0" lvl="0" marL="0" marR="0" rtl="0" algn="ctr">
                        <a:spcBef>
                          <a:spcPts val="0"/>
                        </a:spcBef>
                        <a:spcAft>
                          <a:spcPts val="0"/>
                        </a:spcAft>
                        <a:buNone/>
                      </a:pPr>
                      <a:r>
                        <a:rPr b="1" lang="en-US" sz="1500" u="none" cap="none" strike="noStrike">
                          <a:solidFill>
                            <a:schemeClr val="dk1"/>
                          </a:solidFill>
                        </a:rPr>
                        <a:t>HR (95% CI)</a:t>
                      </a:r>
                      <a:endParaRPr b="1"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0.53 (0.38-0.74)</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0.68 (0.55-0.85)</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0.73 (0.6-0.88)</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0.84 (0.71-0.99)</a:t>
                      </a:r>
                      <a:endParaRPr sz="1500" u="none" cap="none" strike="noStrike">
                        <a:solidFill>
                          <a:schemeClr val="dk1"/>
                        </a:solidFill>
                        <a:latin typeface="Arial"/>
                        <a:ea typeface="Arial"/>
                        <a:cs typeface="Arial"/>
                        <a:sym typeface="Arial"/>
                      </a:endParaRPr>
                    </a:p>
                  </a:txBody>
                  <a:tcPr marT="60950" marB="60950" marR="121925" marL="121925" anchor="ctr"/>
                </a:tc>
              </a:tr>
              <a:tr h="491500">
                <a:tc>
                  <a:txBody>
                    <a:bodyPr/>
                    <a:lstStyle/>
                    <a:p>
                      <a:pPr indent="0" lvl="0" marL="0" marR="0" rtl="0" algn="ctr">
                        <a:spcBef>
                          <a:spcPts val="0"/>
                        </a:spcBef>
                        <a:spcAft>
                          <a:spcPts val="0"/>
                        </a:spcAft>
                        <a:buNone/>
                      </a:pPr>
                      <a:r>
                        <a:rPr b="1" lang="en-US" sz="1500" u="none" cap="none" strike="noStrike">
                          <a:solidFill>
                            <a:schemeClr val="dk1"/>
                          </a:solidFill>
                        </a:rPr>
                        <a:t>PFS, months</a:t>
                      </a:r>
                      <a:endParaRPr b="1"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15.1</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15.4</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15.7</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15.7</a:t>
                      </a:r>
                      <a:endParaRPr sz="1500" u="none" cap="none" strike="noStrike">
                        <a:solidFill>
                          <a:schemeClr val="dk1"/>
                        </a:solidFill>
                        <a:latin typeface="Arial"/>
                        <a:ea typeface="Arial"/>
                        <a:cs typeface="Arial"/>
                        <a:sym typeface="Arial"/>
                      </a:endParaRPr>
                    </a:p>
                  </a:txBody>
                  <a:tcPr marT="60950" marB="60950" marR="121925" marL="121925" anchor="ctr"/>
                </a:tc>
              </a:tr>
              <a:tr h="496350">
                <a:tc>
                  <a:txBody>
                    <a:bodyPr/>
                    <a:lstStyle/>
                    <a:p>
                      <a:pPr indent="0" lvl="0" marL="0" marR="0" rtl="0" algn="ctr">
                        <a:spcBef>
                          <a:spcPts val="0"/>
                        </a:spcBef>
                        <a:spcAft>
                          <a:spcPts val="0"/>
                        </a:spcAft>
                        <a:buNone/>
                      </a:pPr>
                      <a:r>
                        <a:rPr b="1" lang="en-US" sz="1500" u="none" cap="none" strike="noStrike">
                          <a:solidFill>
                            <a:schemeClr val="dk1"/>
                          </a:solidFill>
                        </a:rPr>
                        <a:t>HR (95% CI)</a:t>
                      </a:r>
                      <a:endParaRPr b="1"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0.69 (0.57-0.84)</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0.71 (0.6-0.84)</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0.68 (0.58-0.8)</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0.69 (.59-0.81)</a:t>
                      </a:r>
                      <a:endParaRPr sz="1500" u="none" cap="none" strike="noStrike">
                        <a:solidFill>
                          <a:schemeClr val="dk1"/>
                        </a:solidFill>
                        <a:latin typeface="Arial"/>
                        <a:ea typeface="Arial"/>
                        <a:cs typeface="Arial"/>
                        <a:sym typeface="Arial"/>
                      </a:endParaRPr>
                    </a:p>
                  </a:txBody>
                  <a:tcPr marT="60950" marB="60950" marR="121925" marL="121925" anchor="ctr"/>
                </a:tc>
              </a:tr>
              <a:tr h="496350">
                <a:tc>
                  <a:txBody>
                    <a:bodyPr/>
                    <a:lstStyle/>
                    <a:p>
                      <a:pPr indent="0" lvl="0" marL="0" marR="0" rtl="0" algn="ctr">
                        <a:spcBef>
                          <a:spcPts val="0"/>
                        </a:spcBef>
                        <a:spcAft>
                          <a:spcPts val="0"/>
                        </a:spcAft>
                        <a:buNone/>
                      </a:pPr>
                      <a:r>
                        <a:rPr b="1" lang="en-US" sz="1500" u="none" cap="none" strike="noStrike">
                          <a:solidFill>
                            <a:schemeClr val="dk1"/>
                          </a:solidFill>
                        </a:rPr>
                        <a:t>ORR(%)/CR(%)</a:t>
                      </a:r>
                      <a:endParaRPr b="1"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59/6</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60/9</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60/10</a:t>
                      </a:r>
                      <a:endParaRPr sz="1500" u="none" cap="none" strike="noStrike">
                        <a:solidFill>
                          <a:schemeClr val="dk1"/>
                        </a:solidFill>
                        <a:latin typeface="Arial"/>
                        <a:ea typeface="Arial"/>
                        <a:cs typeface="Arial"/>
                        <a:sym typeface="Arial"/>
                      </a:endParaRPr>
                    </a:p>
                  </a:txBody>
                  <a:tcPr marT="60950" marB="60950" marR="121925" marL="121925" anchor="ctr"/>
                </a:tc>
                <a:tc>
                  <a:txBody>
                    <a:bodyPr/>
                    <a:lstStyle/>
                    <a:p>
                      <a:pPr indent="0" lvl="0" marL="0" marR="0" rtl="0" algn="ctr">
                        <a:spcBef>
                          <a:spcPts val="0"/>
                        </a:spcBef>
                        <a:spcAft>
                          <a:spcPts val="0"/>
                        </a:spcAft>
                        <a:buNone/>
                      </a:pPr>
                      <a:r>
                        <a:rPr lang="en-US" sz="1500" u="none" cap="none" strike="noStrike">
                          <a:solidFill>
                            <a:schemeClr val="dk1"/>
                          </a:solidFill>
                        </a:rPr>
                        <a:t>60.6/11.6</a:t>
                      </a:r>
                      <a:endParaRPr sz="1500" u="none" cap="none" strike="noStrike">
                        <a:solidFill>
                          <a:schemeClr val="dk1"/>
                        </a:solidFill>
                        <a:latin typeface="Arial"/>
                        <a:ea typeface="Arial"/>
                        <a:cs typeface="Arial"/>
                        <a:sym typeface="Arial"/>
                      </a:endParaRPr>
                    </a:p>
                  </a:txBody>
                  <a:tcPr marT="60950" marB="60950" marR="121925" marL="121925" anchor="ctr"/>
                </a:tc>
              </a:tr>
            </a:tbl>
          </a:graphicData>
        </a:graphic>
      </p:graphicFrame>
      <p:sp>
        <p:nvSpPr>
          <p:cNvPr id="1515" name="Google Shape;1515;g28c1b0f9feb_0_1214"/>
          <p:cNvSpPr/>
          <p:nvPr/>
        </p:nvSpPr>
        <p:spPr>
          <a:xfrm>
            <a:off x="817461" y="4166267"/>
            <a:ext cx="8326500" cy="2154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800">
                <a:solidFill>
                  <a:schemeClr val="dk1"/>
                </a:solidFill>
                <a:latin typeface="Arial"/>
                <a:ea typeface="Arial"/>
                <a:cs typeface="Arial"/>
                <a:sym typeface="Arial"/>
              </a:rPr>
              <a:t>1. Rini et al. </a:t>
            </a:r>
            <a:r>
              <a:rPr i="1" lang="en-US" sz="800">
                <a:solidFill>
                  <a:schemeClr val="dk1"/>
                </a:solidFill>
                <a:latin typeface="Arial"/>
                <a:ea typeface="Arial"/>
                <a:cs typeface="Arial"/>
                <a:sym typeface="Arial"/>
              </a:rPr>
              <a:t>NEJM, </a:t>
            </a:r>
            <a:r>
              <a:rPr lang="en-US" sz="800">
                <a:solidFill>
                  <a:schemeClr val="dk1"/>
                </a:solidFill>
                <a:latin typeface="Arial"/>
                <a:ea typeface="Arial"/>
                <a:cs typeface="Arial"/>
                <a:sym typeface="Arial"/>
              </a:rPr>
              <a:t>2019. PMID: 30779529. 2.  Powles et al, </a:t>
            </a:r>
            <a:r>
              <a:rPr i="1" lang="en-US" sz="800">
                <a:solidFill>
                  <a:schemeClr val="dk1"/>
                </a:solidFill>
                <a:latin typeface="Arial"/>
                <a:ea typeface="Arial"/>
                <a:cs typeface="Arial"/>
                <a:sym typeface="Arial"/>
              </a:rPr>
              <a:t>Lancet Oncol.</a:t>
            </a:r>
            <a:r>
              <a:rPr lang="en-US" sz="800">
                <a:solidFill>
                  <a:schemeClr val="dk1"/>
                </a:solidFill>
                <a:latin typeface="Arial"/>
                <a:ea typeface="Arial"/>
                <a:cs typeface="Arial"/>
                <a:sym typeface="Arial"/>
              </a:rPr>
              <a:t>, 2020. PMID: 33284113. 3. Rini et al, ASCO 2021. 4.Rini et al, ASCO 2023</a:t>
            </a:r>
            <a:endParaRPr i="1" sz="800">
              <a:solidFill>
                <a:schemeClr val="dk1"/>
              </a:solidFill>
              <a:latin typeface="Arial"/>
              <a:ea typeface="Arial"/>
              <a:cs typeface="Arial"/>
              <a:sym typeface="Arial"/>
            </a:endParaRPr>
          </a:p>
        </p:txBody>
      </p:sp>
      <p:sp>
        <p:nvSpPr>
          <p:cNvPr id="1516" name="Google Shape;1516;g28c1b0f9feb_0_1214"/>
          <p:cNvSpPr/>
          <p:nvPr/>
        </p:nvSpPr>
        <p:spPr>
          <a:xfrm>
            <a:off x="7130004" y="858570"/>
            <a:ext cx="1643700" cy="3205500"/>
          </a:xfrm>
          <a:prstGeom prst="rect">
            <a:avLst/>
          </a:prstGeom>
          <a:solidFill>
            <a:srgbClr val="00B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id="397" name="Google Shape;397;p8"/>
          <p:cNvPicPr preferRelativeResize="0"/>
          <p:nvPr/>
        </p:nvPicPr>
        <p:blipFill rotWithShape="1">
          <a:blip r:embed="rId3">
            <a:alphaModFix/>
          </a:blip>
          <a:srcRect b="0" l="0" r="0" t="0"/>
          <a:stretch/>
        </p:blipFill>
        <p:spPr>
          <a:xfrm>
            <a:off x="-60233" y="-53788"/>
            <a:ext cx="9582898" cy="434147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g28c1b0f9feb_0_1221"/>
          <p:cNvSpPr txBox="1"/>
          <p:nvPr>
            <p:ph type="title"/>
          </p:nvPr>
        </p:nvSpPr>
        <p:spPr>
          <a:xfrm>
            <a:off x="122664" y="99667"/>
            <a:ext cx="8898600" cy="636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2800">
                <a:solidFill>
                  <a:srgbClr val="FFC000"/>
                </a:solidFill>
              </a:rPr>
              <a:t>KEYNOTE-426: FINAL PFS AND OS</a:t>
            </a:r>
            <a:endParaRPr/>
          </a:p>
        </p:txBody>
      </p:sp>
      <p:pic>
        <p:nvPicPr>
          <p:cNvPr id="1522" name="Google Shape;1522;g28c1b0f9feb_0_1221"/>
          <p:cNvPicPr preferRelativeResize="0"/>
          <p:nvPr/>
        </p:nvPicPr>
        <p:blipFill rotWithShape="1">
          <a:blip r:embed="rId3">
            <a:alphaModFix/>
          </a:blip>
          <a:srcRect b="3042" l="7197" r="7623" t="20504"/>
          <a:stretch/>
        </p:blipFill>
        <p:spPr>
          <a:xfrm>
            <a:off x="0" y="1003981"/>
            <a:ext cx="4265630" cy="2426919"/>
          </a:xfrm>
          <a:prstGeom prst="rect">
            <a:avLst/>
          </a:prstGeom>
          <a:noFill/>
          <a:ln>
            <a:noFill/>
          </a:ln>
        </p:spPr>
      </p:pic>
      <p:pic>
        <p:nvPicPr>
          <p:cNvPr id="1523" name="Google Shape;1523;g28c1b0f9feb_0_1221"/>
          <p:cNvPicPr preferRelativeResize="0"/>
          <p:nvPr/>
        </p:nvPicPr>
        <p:blipFill rotWithShape="1">
          <a:blip r:embed="rId4">
            <a:alphaModFix/>
          </a:blip>
          <a:srcRect b="2928" l="5144" r="2664" t="20619"/>
          <a:stretch/>
        </p:blipFill>
        <p:spPr>
          <a:xfrm>
            <a:off x="4376282" y="1046738"/>
            <a:ext cx="4616789" cy="2426919"/>
          </a:xfrm>
          <a:prstGeom prst="rect">
            <a:avLst/>
          </a:prstGeom>
          <a:noFill/>
          <a:ln>
            <a:noFill/>
          </a:ln>
        </p:spPr>
      </p:pic>
      <p:sp>
        <p:nvSpPr>
          <p:cNvPr id="1524" name="Google Shape;1524;g28c1b0f9feb_0_1221"/>
          <p:cNvSpPr txBox="1"/>
          <p:nvPr/>
        </p:nvSpPr>
        <p:spPr>
          <a:xfrm>
            <a:off x="2184528" y="693205"/>
            <a:ext cx="7959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PFS</a:t>
            </a:r>
            <a:endParaRPr/>
          </a:p>
        </p:txBody>
      </p:sp>
      <p:sp>
        <p:nvSpPr>
          <p:cNvPr id="1525" name="Google Shape;1525;g28c1b0f9feb_0_1221"/>
          <p:cNvSpPr txBox="1"/>
          <p:nvPr/>
        </p:nvSpPr>
        <p:spPr>
          <a:xfrm>
            <a:off x="6781902" y="720163"/>
            <a:ext cx="666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OS</a:t>
            </a:r>
            <a:endParaRPr/>
          </a:p>
        </p:txBody>
      </p:sp>
      <p:sp>
        <p:nvSpPr>
          <p:cNvPr id="1526" name="Google Shape;1526;g28c1b0f9feb_0_1221"/>
          <p:cNvSpPr txBox="1"/>
          <p:nvPr/>
        </p:nvSpPr>
        <p:spPr>
          <a:xfrm>
            <a:off x="3156862" y="1651081"/>
            <a:ext cx="2438700" cy="708000"/>
          </a:xfrm>
          <a:prstGeom prst="rect">
            <a:avLst/>
          </a:prstGeom>
          <a:solidFill>
            <a:srgbClr val="FF2600"/>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Arial"/>
                <a:ea typeface="Arial"/>
                <a:cs typeface="Arial"/>
                <a:sym typeface="Arial"/>
              </a:rPr>
              <a:t>NO NEW SAFETY SIGNALS</a:t>
            </a:r>
            <a:endParaRPr/>
          </a:p>
        </p:txBody>
      </p:sp>
      <p:sp>
        <p:nvSpPr>
          <p:cNvPr id="1527" name="Google Shape;1527;g28c1b0f9feb_0_1221"/>
          <p:cNvSpPr txBox="1"/>
          <p:nvPr/>
        </p:nvSpPr>
        <p:spPr>
          <a:xfrm>
            <a:off x="0" y="4103908"/>
            <a:ext cx="3114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Rini B, Et Al. 2023 Asco Annual Meeting. </a:t>
            </a:r>
            <a:endParaRPr/>
          </a:p>
        </p:txBody>
      </p:sp>
      <p:sp>
        <p:nvSpPr>
          <p:cNvPr id="1528" name="Google Shape;1528;g28c1b0f9feb_0_1221"/>
          <p:cNvSpPr txBox="1"/>
          <p:nvPr/>
        </p:nvSpPr>
        <p:spPr>
          <a:xfrm>
            <a:off x="501887" y="3182477"/>
            <a:ext cx="3163800" cy="923400"/>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Median PFS (months)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Axi-Pembro: 15.7 (13.6-20.2)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Sunitinib: 11.1 (8.9-12.5) </a:t>
            </a:r>
            <a:endParaRPr/>
          </a:p>
        </p:txBody>
      </p:sp>
      <p:sp>
        <p:nvSpPr>
          <p:cNvPr id="1529" name="Google Shape;1529;g28c1b0f9feb_0_1221"/>
          <p:cNvSpPr txBox="1"/>
          <p:nvPr/>
        </p:nvSpPr>
        <p:spPr>
          <a:xfrm>
            <a:off x="5078974" y="3195420"/>
            <a:ext cx="3211500" cy="923400"/>
          </a:xfrm>
          <a:prstGeom prst="rect">
            <a:avLst/>
          </a:prstGeom>
          <a:solidFill>
            <a:srgbClr val="00B050"/>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Median OS (months)</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Axi-Pembro: 47.2 (43.6-54.8) </a:t>
            </a:r>
            <a:endParaRPr/>
          </a:p>
          <a:p>
            <a:pPr indent="0" lvl="0" marL="0" marR="0" rtl="0" algn="l">
              <a:spcBef>
                <a:spcPts val="0"/>
              </a:spcBef>
              <a:spcAft>
                <a:spcPts val="0"/>
              </a:spcAft>
              <a:buNone/>
            </a:pPr>
            <a:r>
              <a:rPr lang="en-US" sz="1800">
                <a:solidFill>
                  <a:schemeClr val="dk1"/>
                </a:solidFill>
                <a:latin typeface="Arial"/>
                <a:ea typeface="Arial"/>
                <a:cs typeface="Arial"/>
                <a:sym typeface="Arial"/>
              </a:rPr>
              <a:t>Sunitinib: 40.8 (34.3-47.5)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3" name="Shape 1533"/>
        <p:cNvGrpSpPr/>
        <p:nvPr/>
      </p:nvGrpSpPr>
      <p:grpSpPr>
        <a:xfrm>
          <a:off x="0" y="0"/>
          <a:ext cx="0" cy="0"/>
          <a:chOff x="0" y="0"/>
          <a:chExt cx="0" cy="0"/>
        </a:xfrm>
      </p:grpSpPr>
      <p:pic>
        <p:nvPicPr>
          <p:cNvPr id="1534" name="Google Shape;1534;g28c1b0f9feb_0_1233"/>
          <p:cNvPicPr preferRelativeResize="0"/>
          <p:nvPr/>
        </p:nvPicPr>
        <p:blipFill rotWithShape="1">
          <a:blip r:embed="rId3">
            <a:alphaModFix/>
          </a:blip>
          <a:srcRect b="0" l="0" r="0" t="19504"/>
          <a:stretch/>
        </p:blipFill>
        <p:spPr>
          <a:xfrm>
            <a:off x="443623" y="705271"/>
            <a:ext cx="8115802" cy="3674705"/>
          </a:xfrm>
          <a:prstGeom prst="rect">
            <a:avLst/>
          </a:prstGeom>
          <a:noFill/>
          <a:ln>
            <a:noFill/>
          </a:ln>
        </p:spPr>
      </p:pic>
      <p:sp>
        <p:nvSpPr>
          <p:cNvPr id="1535" name="Google Shape;1535;g28c1b0f9feb_0_1233"/>
          <p:cNvSpPr txBox="1"/>
          <p:nvPr>
            <p:ph type="title"/>
          </p:nvPr>
        </p:nvSpPr>
        <p:spPr>
          <a:xfrm>
            <a:off x="0" y="31880"/>
            <a:ext cx="9021300" cy="63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solidFill>
                  <a:srgbClr val="FFC000"/>
                </a:solidFill>
              </a:rPr>
              <a:t>KEYNOTE-426 OUTCOMES: FAVORABLE RISK PTS</a:t>
            </a:r>
            <a:endParaRPr/>
          </a:p>
        </p:txBody>
      </p:sp>
      <p:sp>
        <p:nvSpPr>
          <p:cNvPr id="1536" name="Google Shape;1536;g28c1b0f9feb_0_1233"/>
          <p:cNvSpPr txBox="1"/>
          <p:nvPr/>
        </p:nvSpPr>
        <p:spPr>
          <a:xfrm>
            <a:off x="41872" y="4871611"/>
            <a:ext cx="35244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Rini B, Et Al. 2023 Asco Annual Meeting. </a:t>
            </a:r>
            <a:endParaRPr/>
          </a:p>
        </p:txBody>
      </p:sp>
      <p:sp>
        <p:nvSpPr>
          <p:cNvPr id="1537" name="Google Shape;1537;g28c1b0f9feb_0_1233"/>
          <p:cNvSpPr txBox="1"/>
          <p:nvPr/>
        </p:nvSpPr>
        <p:spPr>
          <a:xfrm>
            <a:off x="6522786" y="4382471"/>
            <a:ext cx="27675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Rini B, Et Al. 2023 Asco Annual Meeting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1" name="Shape 1541"/>
        <p:cNvGrpSpPr/>
        <p:nvPr/>
      </p:nvGrpSpPr>
      <p:grpSpPr>
        <a:xfrm>
          <a:off x="0" y="0"/>
          <a:ext cx="0" cy="0"/>
          <a:chOff x="0" y="0"/>
          <a:chExt cx="0" cy="0"/>
        </a:xfrm>
      </p:grpSpPr>
      <p:sp>
        <p:nvSpPr>
          <p:cNvPr id="1542" name="Google Shape;1542;g28c1b0f9feb_0_1240"/>
          <p:cNvSpPr txBox="1"/>
          <p:nvPr>
            <p:ph type="title"/>
          </p:nvPr>
        </p:nvSpPr>
        <p:spPr>
          <a:xfrm>
            <a:off x="1107262" y="30162"/>
            <a:ext cx="6774900" cy="463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solidFill>
                  <a:srgbClr val="FFC000"/>
                </a:solidFill>
              </a:rPr>
              <a:t>KEYNOTE 426 OUTCOMES BY RISK: IINTERMEDIATE/POOR</a:t>
            </a:r>
            <a:endParaRPr/>
          </a:p>
        </p:txBody>
      </p:sp>
      <p:pic>
        <p:nvPicPr>
          <p:cNvPr id="1543" name="Google Shape;1543;g28c1b0f9feb_0_1240"/>
          <p:cNvPicPr preferRelativeResize="0"/>
          <p:nvPr/>
        </p:nvPicPr>
        <p:blipFill rotWithShape="1">
          <a:blip r:embed="rId3">
            <a:alphaModFix/>
          </a:blip>
          <a:srcRect b="0" l="0" r="0" t="21691"/>
          <a:stretch/>
        </p:blipFill>
        <p:spPr>
          <a:xfrm>
            <a:off x="667861" y="987552"/>
            <a:ext cx="7621627" cy="3357202"/>
          </a:xfrm>
          <a:prstGeom prst="rect">
            <a:avLst/>
          </a:prstGeom>
          <a:noFill/>
          <a:ln>
            <a:noFill/>
          </a:ln>
        </p:spPr>
      </p:pic>
      <p:sp>
        <p:nvSpPr>
          <p:cNvPr id="1544" name="Google Shape;1544;g28c1b0f9feb_0_1240"/>
          <p:cNvSpPr txBox="1"/>
          <p:nvPr/>
        </p:nvSpPr>
        <p:spPr>
          <a:xfrm>
            <a:off x="0" y="4915048"/>
            <a:ext cx="35244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Rini B, Et Al. 2023 Asco Annual Meeting. </a:t>
            </a:r>
            <a:endParaRPr/>
          </a:p>
        </p:txBody>
      </p:sp>
      <p:sp>
        <p:nvSpPr>
          <p:cNvPr id="1545" name="Google Shape;1545;g28c1b0f9feb_0_1240"/>
          <p:cNvSpPr txBox="1"/>
          <p:nvPr/>
        </p:nvSpPr>
        <p:spPr>
          <a:xfrm>
            <a:off x="6422202" y="4344754"/>
            <a:ext cx="27219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Rini B, Et Al. 2023 Asco Annual Meeting.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pic>
        <p:nvPicPr>
          <p:cNvPr id="1550" name="Google Shape;1550;g28c1b0f9feb_0_1247"/>
          <p:cNvPicPr preferRelativeResize="0"/>
          <p:nvPr/>
        </p:nvPicPr>
        <p:blipFill rotWithShape="1">
          <a:blip r:embed="rId3">
            <a:alphaModFix/>
          </a:blip>
          <a:srcRect b="0" l="0" r="0" t="18453"/>
          <a:stretch/>
        </p:blipFill>
        <p:spPr>
          <a:xfrm>
            <a:off x="839522" y="763845"/>
            <a:ext cx="7464955" cy="3424264"/>
          </a:xfrm>
          <a:prstGeom prst="rect">
            <a:avLst/>
          </a:prstGeom>
          <a:noFill/>
          <a:ln>
            <a:noFill/>
          </a:ln>
        </p:spPr>
      </p:pic>
      <p:sp>
        <p:nvSpPr>
          <p:cNvPr id="1551" name="Google Shape;1551;g28c1b0f9feb_0_1247"/>
          <p:cNvSpPr txBox="1"/>
          <p:nvPr>
            <p:ph type="title"/>
          </p:nvPr>
        </p:nvSpPr>
        <p:spPr>
          <a:xfrm>
            <a:off x="0" y="127468"/>
            <a:ext cx="9144000" cy="807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2800"/>
              <a:t>OS ADJUSTED BY SUBSEQUENT THERAPY</a:t>
            </a:r>
            <a:endParaRPr/>
          </a:p>
        </p:txBody>
      </p:sp>
      <p:sp>
        <p:nvSpPr>
          <p:cNvPr id="1552" name="Google Shape;1552;g28c1b0f9feb_0_1247"/>
          <p:cNvSpPr txBox="1"/>
          <p:nvPr/>
        </p:nvSpPr>
        <p:spPr>
          <a:xfrm>
            <a:off x="6422202" y="4344754"/>
            <a:ext cx="27219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Rini B, Et Al. 2023 Asco Annual Meeting.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6" name="Shape 1556"/>
        <p:cNvGrpSpPr/>
        <p:nvPr/>
      </p:nvGrpSpPr>
      <p:grpSpPr>
        <a:xfrm>
          <a:off x="0" y="0"/>
          <a:ext cx="0" cy="0"/>
          <a:chOff x="0" y="0"/>
          <a:chExt cx="0" cy="0"/>
        </a:xfrm>
      </p:grpSpPr>
      <p:pic>
        <p:nvPicPr>
          <p:cNvPr id="1557" name="Google Shape;1557;g28c1b0f9feb_0_1253"/>
          <p:cNvPicPr preferRelativeResize="0"/>
          <p:nvPr/>
        </p:nvPicPr>
        <p:blipFill rotWithShape="1">
          <a:blip r:embed="rId3">
            <a:alphaModFix/>
          </a:blip>
          <a:srcRect b="8969" l="2243" r="1888" t="15019"/>
          <a:stretch/>
        </p:blipFill>
        <p:spPr>
          <a:xfrm>
            <a:off x="1134457" y="1309305"/>
            <a:ext cx="7062974" cy="3150028"/>
          </a:xfrm>
          <a:prstGeom prst="rect">
            <a:avLst/>
          </a:prstGeom>
          <a:noFill/>
          <a:ln>
            <a:noFill/>
          </a:ln>
        </p:spPr>
      </p:pic>
      <p:sp>
        <p:nvSpPr>
          <p:cNvPr id="1558" name="Google Shape;1558;g28c1b0f9feb_0_1253"/>
          <p:cNvSpPr txBox="1"/>
          <p:nvPr/>
        </p:nvSpPr>
        <p:spPr>
          <a:xfrm>
            <a:off x="0" y="0"/>
            <a:ext cx="9144000" cy="1566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US" sz="2800">
                <a:solidFill>
                  <a:schemeClr val="dk1"/>
                </a:solidFill>
                <a:latin typeface="Arial"/>
                <a:ea typeface="Arial"/>
                <a:cs typeface="Arial"/>
                <a:sym typeface="Arial"/>
              </a:rPr>
              <a:t>ABST 4502: Final prespecified OS analysis of CLEAR: 4-year f/u of lenvatinib + pembrolizumab vs sunitinib in patients with advanced RCC</a:t>
            </a:r>
            <a:endParaRPr/>
          </a:p>
        </p:txBody>
      </p:sp>
      <p:sp>
        <p:nvSpPr>
          <p:cNvPr id="1559" name="Google Shape;1559;g28c1b0f9feb_0_1253"/>
          <p:cNvSpPr txBox="1"/>
          <p:nvPr/>
        </p:nvSpPr>
        <p:spPr>
          <a:xfrm>
            <a:off x="3813064" y="4570263"/>
            <a:ext cx="2934000" cy="261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Arial"/>
                <a:ea typeface="Arial"/>
                <a:cs typeface="Arial"/>
                <a:sym typeface="Arial"/>
              </a:rPr>
              <a:t>Motzer R., et al. Abstract 4502. ASCO 2023</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3" name="Shape 1563"/>
        <p:cNvGrpSpPr/>
        <p:nvPr/>
      </p:nvGrpSpPr>
      <p:grpSpPr>
        <a:xfrm>
          <a:off x="0" y="0"/>
          <a:ext cx="0" cy="0"/>
          <a:chOff x="0" y="0"/>
          <a:chExt cx="0" cy="0"/>
        </a:xfrm>
      </p:grpSpPr>
      <p:sp>
        <p:nvSpPr>
          <p:cNvPr id="1564" name="Google Shape;1564;g28c1b0f9feb_0_1259"/>
          <p:cNvSpPr txBox="1"/>
          <p:nvPr>
            <p:ph type="title"/>
          </p:nvPr>
        </p:nvSpPr>
        <p:spPr>
          <a:xfrm>
            <a:off x="772715" y="152608"/>
            <a:ext cx="7598700" cy="559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FFC000"/>
                </a:solidFill>
              </a:rPr>
              <a:t>CLEAR: 4 YEAR FOLOW UP: PFS</a:t>
            </a:r>
            <a:endParaRPr/>
          </a:p>
        </p:txBody>
      </p:sp>
      <p:pic>
        <p:nvPicPr>
          <p:cNvPr id="1565" name="Google Shape;1565;g28c1b0f9feb_0_1259"/>
          <p:cNvPicPr preferRelativeResize="0"/>
          <p:nvPr/>
        </p:nvPicPr>
        <p:blipFill rotWithShape="1">
          <a:blip r:embed="rId3">
            <a:alphaModFix/>
          </a:blip>
          <a:srcRect b="14444" l="5592" r="7572" t="16575"/>
          <a:stretch/>
        </p:blipFill>
        <p:spPr>
          <a:xfrm>
            <a:off x="0" y="1029120"/>
            <a:ext cx="6445829" cy="2880187"/>
          </a:xfrm>
          <a:prstGeom prst="rect">
            <a:avLst/>
          </a:prstGeom>
          <a:noFill/>
          <a:ln>
            <a:noFill/>
          </a:ln>
        </p:spPr>
      </p:pic>
      <p:sp>
        <p:nvSpPr>
          <p:cNvPr id="1566" name="Google Shape;1566;g28c1b0f9feb_0_1259"/>
          <p:cNvSpPr txBox="1"/>
          <p:nvPr/>
        </p:nvSpPr>
        <p:spPr>
          <a:xfrm>
            <a:off x="2506135" y="705246"/>
            <a:ext cx="795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Arial"/>
                <a:ea typeface="Arial"/>
                <a:cs typeface="Arial"/>
                <a:sym typeface="Arial"/>
              </a:rPr>
              <a:t>PFS</a:t>
            </a:r>
            <a:endParaRPr/>
          </a:p>
        </p:txBody>
      </p:sp>
      <p:pic>
        <p:nvPicPr>
          <p:cNvPr id="1567" name="Google Shape;1567;g28c1b0f9feb_0_1259"/>
          <p:cNvPicPr preferRelativeResize="0"/>
          <p:nvPr/>
        </p:nvPicPr>
        <p:blipFill rotWithShape="1">
          <a:blip r:embed="rId4">
            <a:alphaModFix/>
          </a:blip>
          <a:srcRect b="62704" l="23202" r="51541" t="22618"/>
          <a:stretch/>
        </p:blipFill>
        <p:spPr>
          <a:xfrm>
            <a:off x="6586344" y="1693380"/>
            <a:ext cx="2444731" cy="799100"/>
          </a:xfrm>
          <a:prstGeom prst="rect">
            <a:avLst/>
          </a:prstGeom>
          <a:noFill/>
          <a:ln>
            <a:noFill/>
          </a:ln>
        </p:spPr>
      </p:pic>
      <p:pic>
        <p:nvPicPr>
          <p:cNvPr id="1568" name="Google Shape;1568;g28c1b0f9feb_0_1259"/>
          <p:cNvPicPr preferRelativeResize="0"/>
          <p:nvPr/>
        </p:nvPicPr>
        <p:blipFill rotWithShape="1">
          <a:blip r:embed="rId4">
            <a:alphaModFix/>
          </a:blip>
          <a:srcRect b="62704" l="68755" r="5986" t="22618"/>
          <a:stretch/>
        </p:blipFill>
        <p:spPr>
          <a:xfrm>
            <a:off x="6586344" y="2981160"/>
            <a:ext cx="2444731" cy="799100"/>
          </a:xfrm>
          <a:prstGeom prst="rect">
            <a:avLst/>
          </a:prstGeom>
          <a:noFill/>
          <a:ln>
            <a:noFill/>
          </a:ln>
        </p:spPr>
      </p:pic>
      <p:sp>
        <p:nvSpPr>
          <p:cNvPr id="1569" name="Google Shape;1569;g28c1b0f9feb_0_1259"/>
          <p:cNvSpPr txBox="1"/>
          <p:nvPr/>
        </p:nvSpPr>
        <p:spPr>
          <a:xfrm>
            <a:off x="7157672" y="1374820"/>
            <a:ext cx="1293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Favorable </a:t>
            </a:r>
            <a:endParaRPr/>
          </a:p>
        </p:txBody>
      </p:sp>
      <p:sp>
        <p:nvSpPr>
          <p:cNvPr id="1570" name="Google Shape;1570;g28c1b0f9feb_0_1259"/>
          <p:cNvSpPr txBox="1"/>
          <p:nvPr/>
        </p:nvSpPr>
        <p:spPr>
          <a:xfrm>
            <a:off x="6733583" y="2612419"/>
            <a:ext cx="20820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Intermediate/ poor </a:t>
            </a:r>
            <a:endParaRPr/>
          </a:p>
        </p:txBody>
      </p:sp>
      <p:sp>
        <p:nvSpPr>
          <p:cNvPr id="1571" name="Google Shape;1571;g28c1b0f9feb_0_1259"/>
          <p:cNvSpPr txBox="1"/>
          <p:nvPr/>
        </p:nvSpPr>
        <p:spPr>
          <a:xfrm>
            <a:off x="6984371" y="1029120"/>
            <a:ext cx="1658100" cy="369300"/>
          </a:xfrm>
          <a:prstGeom prst="rect">
            <a:avLst/>
          </a:prstGeom>
          <a:solidFill>
            <a:srgbClr val="00B0F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PFS by Risk</a:t>
            </a:r>
            <a:endParaRPr/>
          </a:p>
        </p:txBody>
      </p:sp>
      <p:sp>
        <p:nvSpPr>
          <p:cNvPr id="1572" name="Google Shape;1572;g28c1b0f9feb_0_1259"/>
          <p:cNvSpPr txBox="1"/>
          <p:nvPr/>
        </p:nvSpPr>
        <p:spPr>
          <a:xfrm>
            <a:off x="6236890" y="4054646"/>
            <a:ext cx="30756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Motzer R., et al. Abstract 4502. ASCO 2023</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6" name="Shape 1576"/>
        <p:cNvGrpSpPr/>
        <p:nvPr/>
      </p:nvGrpSpPr>
      <p:grpSpPr>
        <a:xfrm>
          <a:off x="0" y="0"/>
          <a:ext cx="0" cy="0"/>
          <a:chOff x="0" y="0"/>
          <a:chExt cx="0" cy="0"/>
        </a:xfrm>
      </p:grpSpPr>
      <p:sp>
        <p:nvSpPr>
          <p:cNvPr id="1577" name="Google Shape;1577;g28c1b0f9feb_0_1271"/>
          <p:cNvSpPr txBox="1"/>
          <p:nvPr>
            <p:ph type="title"/>
          </p:nvPr>
        </p:nvSpPr>
        <p:spPr>
          <a:xfrm>
            <a:off x="1031955" y="155368"/>
            <a:ext cx="6859800" cy="559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200">
                <a:solidFill>
                  <a:srgbClr val="FFC000"/>
                </a:solidFill>
              </a:rPr>
              <a:t>CLEAR: 4 YEAR FOLOW UP: OS</a:t>
            </a:r>
            <a:endParaRPr/>
          </a:p>
        </p:txBody>
      </p:sp>
      <p:pic>
        <p:nvPicPr>
          <p:cNvPr id="1578" name="Google Shape;1578;g28c1b0f9feb_0_1271"/>
          <p:cNvPicPr preferRelativeResize="0"/>
          <p:nvPr/>
        </p:nvPicPr>
        <p:blipFill rotWithShape="1">
          <a:blip r:embed="rId3">
            <a:alphaModFix/>
          </a:blip>
          <a:srcRect b="15494" l="1129" r="1489" t="10932"/>
          <a:stretch/>
        </p:blipFill>
        <p:spPr>
          <a:xfrm>
            <a:off x="-3323" y="869932"/>
            <a:ext cx="6859834" cy="2984475"/>
          </a:xfrm>
          <a:prstGeom prst="rect">
            <a:avLst/>
          </a:prstGeom>
          <a:noFill/>
          <a:ln>
            <a:noFill/>
          </a:ln>
        </p:spPr>
      </p:pic>
      <p:sp>
        <p:nvSpPr>
          <p:cNvPr id="1579" name="Google Shape;1579;g28c1b0f9feb_0_1271"/>
          <p:cNvSpPr txBox="1"/>
          <p:nvPr/>
        </p:nvSpPr>
        <p:spPr>
          <a:xfrm>
            <a:off x="2506135" y="616038"/>
            <a:ext cx="7956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Arial"/>
                <a:ea typeface="Arial"/>
                <a:cs typeface="Arial"/>
                <a:sym typeface="Arial"/>
              </a:rPr>
              <a:t>PFS</a:t>
            </a:r>
            <a:endParaRPr/>
          </a:p>
        </p:txBody>
      </p:sp>
      <p:sp>
        <p:nvSpPr>
          <p:cNvPr id="1580" name="Google Shape;1580;g28c1b0f9feb_0_1271"/>
          <p:cNvSpPr txBox="1"/>
          <p:nvPr/>
        </p:nvSpPr>
        <p:spPr>
          <a:xfrm>
            <a:off x="6318501" y="4096492"/>
            <a:ext cx="28065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Motzer R., et al. Abstract 4502. ASCO 2023</a:t>
            </a:r>
            <a:endParaRPr/>
          </a:p>
        </p:txBody>
      </p:sp>
      <p:pic>
        <p:nvPicPr>
          <p:cNvPr descr="A close-up of a graph&#10;&#10;Description automatically generated with low confidence" id="1581" name="Google Shape;1581;g28c1b0f9feb_0_1271"/>
          <p:cNvPicPr preferRelativeResize="0"/>
          <p:nvPr/>
        </p:nvPicPr>
        <p:blipFill rotWithShape="1">
          <a:blip r:embed="rId4">
            <a:alphaModFix/>
          </a:blip>
          <a:srcRect b="30160" l="5481" r="68369" t="46617"/>
          <a:stretch/>
        </p:blipFill>
        <p:spPr>
          <a:xfrm>
            <a:off x="6899888" y="1805253"/>
            <a:ext cx="2202832" cy="745009"/>
          </a:xfrm>
          <a:prstGeom prst="rect">
            <a:avLst/>
          </a:prstGeom>
          <a:noFill/>
          <a:ln>
            <a:noFill/>
          </a:ln>
        </p:spPr>
      </p:pic>
      <p:pic>
        <p:nvPicPr>
          <p:cNvPr descr="A close-up of a graph&#10;&#10;Description automatically generated with low confidence" id="1582" name="Google Shape;1582;g28c1b0f9feb_0_1271"/>
          <p:cNvPicPr preferRelativeResize="0"/>
          <p:nvPr/>
        </p:nvPicPr>
        <p:blipFill rotWithShape="1">
          <a:blip r:embed="rId4">
            <a:alphaModFix/>
          </a:blip>
          <a:srcRect b="30009" l="55311" r="18464" t="46768"/>
          <a:stretch/>
        </p:blipFill>
        <p:spPr>
          <a:xfrm>
            <a:off x="6947500" y="3042492"/>
            <a:ext cx="2209034" cy="745009"/>
          </a:xfrm>
          <a:prstGeom prst="rect">
            <a:avLst/>
          </a:prstGeom>
          <a:noFill/>
          <a:ln>
            <a:noFill/>
          </a:ln>
        </p:spPr>
      </p:pic>
      <p:sp>
        <p:nvSpPr>
          <p:cNvPr id="1583" name="Google Shape;1583;g28c1b0f9feb_0_1271"/>
          <p:cNvSpPr txBox="1"/>
          <p:nvPr/>
        </p:nvSpPr>
        <p:spPr>
          <a:xfrm>
            <a:off x="7423490" y="1507149"/>
            <a:ext cx="1341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Favorable</a:t>
            </a:r>
            <a:endParaRPr/>
          </a:p>
        </p:txBody>
      </p:sp>
      <p:sp>
        <p:nvSpPr>
          <p:cNvPr id="1584" name="Google Shape;1584;g28c1b0f9feb_0_1271"/>
          <p:cNvSpPr txBox="1"/>
          <p:nvPr/>
        </p:nvSpPr>
        <p:spPr>
          <a:xfrm>
            <a:off x="6922856" y="2714015"/>
            <a:ext cx="22029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Intermediate/ poor</a:t>
            </a:r>
            <a:endParaRPr/>
          </a:p>
        </p:txBody>
      </p:sp>
      <p:sp>
        <p:nvSpPr>
          <p:cNvPr id="1585" name="Google Shape;1585;g28c1b0f9feb_0_1271"/>
          <p:cNvSpPr txBox="1"/>
          <p:nvPr/>
        </p:nvSpPr>
        <p:spPr>
          <a:xfrm>
            <a:off x="2629117" y="2759583"/>
            <a:ext cx="795600" cy="50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700">
                <a:solidFill>
                  <a:schemeClr val="lt1"/>
                </a:solidFill>
                <a:latin typeface="Arial"/>
                <a:ea typeface="Arial"/>
                <a:cs typeface="Arial"/>
                <a:sym typeface="Arial"/>
              </a:rPr>
              <a:t>OS</a:t>
            </a:r>
            <a:endParaRPr/>
          </a:p>
        </p:txBody>
      </p:sp>
      <p:sp>
        <p:nvSpPr>
          <p:cNvPr id="1586" name="Google Shape;1586;g28c1b0f9feb_0_1271"/>
          <p:cNvSpPr txBox="1"/>
          <p:nvPr/>
        </p:nvSpPr>
        <p:spPr>
          <a:xfrm>
            <a:off x="7240243" y="1053654"/>
            <a:ext cx="1438800" cy="369300"/>
          </a:xfrm>
          <a:prstGeom prst="rect">
            <a:avLst/>
          </a:prstGeom>
          <a:solidFill>
            <a:srgbClr val="00B0F0"/>
          </a:solid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Arial"/>
                <a:ea typeface="Arial"/>
                <a:cs typeface="Arial"/>
                <a:sym typeface="Arial"/>
              </a:rPr>
              <a:t>OS by Risk</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g28c1b0f9feb_0_1284"/>
          <p:cNvSpPr txBox="1"/>
          <p:nvPr>
            <p:ph type="title"/>
          </p:nvPr>
        </p:nvSpPr>
        <p:spPr>
          <a:xfrm>
            <a:off x="-89210" y="0"/>
            <a:ext cx="8971800" cy="8145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None/>
            </a:pPr>
            <a:r>
              <a:rPr b="1" lang="en-US" sz="3000">
                <a:solidFill>
                  <a:srgbClr val="FFC000"/>
                </a:solidFill>
              </a:rPr>
              <a:t>CLEAR: OS adjusted for subsequent anticancer medications</a:t>
            </a:r>
            <a:endParaRPr/>
          </a:p>
        </p:txBody>
      </p:sp>
      <p:sp>
        <p:nvSpPr>
          <p:cNvPr id="1592" name="Google Shape;1592;g28c1b0f9feb_0_1284"/>
          <p:cNvSpPr txBox="1"/>
          <p:nvPr/>
        </p:nvSpPr>
        <p:spPr>
          <a:xfrm>
            <a:off x="6400799" y="4383532"/>
            <a:ext cx="30342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Motzer R., et al. Abstract 4502. ASCO 2023</a:t>
            </a:r>
            <a:endParaRPr/>
          </a:p>
        </p:txBody>
      </p:sp>
      <p:pic>
        <p:nvPicPr>
          <p:cNvPr descr="A picture containing text, screenshot, font, number&#10;&#10;Description automatically generated" id="1593" name="Google Shape;1593;g28c1b0f9feb_0_1284"/>
          <p:cNvPicPr preferRelativeResize="0"/>
          <p:nvPr/>
        </p:nvPicPr>
        <p:blipFill rotWithShape="1">
          <a:blip r:embed="rId3">
            <a:alphaModFix/>
          </a:blip>
          <a:srcRect b="0" l="0" r="0" t="0"/>
          <a:stretch/>
        </p:blipFill>
        <p:spPr>
          <a:xfrm>
            <a:off x="400885" y="873778"/>
            <a:ext cx="8157418" cy="340070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pic>
        <p:nvPicPr>
          <p:cNvPr id="1598" name="Google Shape;1598;g28c1b0f9feb_0_1290"/>
          <p:cNvPicPr preferRelativeResize="0"/>
          <p:nvPr/>
        </p:nvPicPr>
        <p:blipFill rotWithShape="1">
          <a:blip r:embed="rId3">
            <a:alphaModFix/>
          </a:blip>
          <a:srcRect b="9210" l="0" r="0" t="5581"/>
          <a:stretch/>
        </p:blipFill>
        <p:spPr>
          <a:xfrm>
            <a:off x="265466" y="153195"/>
            <a:ext cx="8613067" cy="4128195"/>
          </a:xfrm>
          <a:prstGeom prst="rect">
            <a:avLst/>
          </a:prstGeom>
          <a:noFill/>
          <a:ln>
            <a:noFill/>
          </a:ln>
        </p:spPr>
      </p:pic>
      <p:sp>
        <p:nvSpPr>
          <p:cNvPr id="1599" name="Google Shape;1599;g28c1b0f9feb_0_1290"/>
          <p:cNvSpPr txBox="1"/>
          <p:nvPr/>
        </p:nvSpPr>
        <p:spPr>
          <a:xfrm>
            <a:off x="6423102" y="4405834"/>
            <a:ext cx="2934000" cy="25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Arial"/>
                <a:ea typeface="Arial"/>
                <a:cs typeface="Arial"/>
                <a:sym typeface="Arial"/>
              </a:rPr>
              <a:t>Motzer R., et al. Abstract 4502. ASCO 2023</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g28c1b0f9feb_0_1295"/>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CONCLUSIONS</a:t>
            </a:r>
            <a:endParaRPr/>
          </a:p>
        </p:txBody>
      </p:sp>
      <p:sp>
        <p:nvSpPr>
          <p:cNvPr id="1605" name="Google Shape;1605;g28c1b0f9feb_0_1295"/>
          <p:cNvSpPr txBox="1"/>
          <p:nvPr>
            <p:ph idx="1" type="body"/>
          </p:nvPr>
        </p:nvSpPr>
        <p:spPr>
          <a:xfrm>
            <a:off x="89929" y="950514"/>
            <a:ext cx="9054000" cy="3247200"/>
          </a:xfrm>
          <a:prstGeom prst="rect">
            <a:avLst/>
          </a:prstGeom>
          <a:noFill/>
          <a:ln>
            <a:noFill/>
          </a:ln>
        </p:spPr>
        <p:txBody>
          <a:bodyPr anchorCtr="0" anchor="t" bIns="45700" lIns="91425" spcFirstLastPara="1" rIns="91425" wrap="square" tIns="45700">
            <a:noAutofit/>
          </a:bodyPr>
          <a:lstStyle/>
          <a:p>
            <a:pPr indent="-342874" lvl="0" marL="342874" rtl="0" algn="l">
              <a:spcBef>
                <a:spcPts val="0"/>
              </a:spcBef>
              <a:spcAft>
                <a:spcPts val="0"/>
              </a:spcAft>
              <a:buClr>
                <a:schemeClr val="dk1"/>
              </a:buClr>
              <a:buSzPts val="2000"/>
              <a:buFont typeface="Arial"/>
              <a:buChar char="•"/>
            </a:pPr>
            <a:r>
              <a:rPr b="1" lang="en-US" sz="2000" u="sng"/>
              <a:t>Keynote 426 (5 year follow up): </a:t>
            </a:r>
            <a:r>
              <a:rPr b="1" lang="en-US" sz="2000"/>
              <a:t>Pembrolizumab plus axitinib </a:t>
            </a:r>
            <a:r>
              <a:rPr lang="en-US" sz="2000"/>
              <a:t>continue to demonstrate improved PFS, OS and ORR compared to sunitinib</a:t>
            </a:r>
            <a:endParaRPr b="1" sz="2000" u="sng"/>
          </a:p>
          <a:p>
            <a:pPr indent="-342874" lvl="0" marL="342874" rtl="0" algn="l">
              <a:spcBef>
                <a:spcPts val="400"/>
              </a:spcBef>
              <a:spcAft>
                <a:spcPts val="0"/>
              </a:spcAft>
              <a:buClr>
                <a:schemeClr val="dk1"/>
              </a:buClr>
              <a:buSzPts val="2000"/>
              <a:buFont typeface="Arial"/>
              <a:buChar char="•"/>
            </a:pPr>
            <a:r>
              <a:rPr b="1" lang="en-US" sz="2000" u="sng"/>
              <a:t>CLEAR (4 year follow up): </a:t>
            </a:r>
            <a:r>
              <a:rPr b="1" lang="en-US" sz="2000"/>
              <a:t>Pembrolizumab plus lenvatinib </a:t>
            </a:r>
            <a:r>
              <a:rPr lang="en-US" sz="2000"/>
              <a:t>continued to demonstrate clinically meaningful and durable benefit vs </a:t>
            </a:r>
            <a:r>
              <a:rPr b="1" lang="en-US" sz="2000"/>
              <a:t>sunitinib</a:t>
            </a:r>
            <a:r>
              <a:rPr lang="en-US" sz="2000"/>
              <a:t> in the  1L treatment of patients with advanced RCC at the final analysis. </a:t>
            </a:r>
            <a:endParaRPr/>
          </a:p>
          <a:p>
            <a:pPr indent="-342874" lvl="0" marL="342874" rtl="0" algn="l">
              <a:spcBef>
                <a:spcPts val="400"/>
              </a:spcBef>
              <a:spcAft>
                <a:spcPts val="0"/>
              </a:spcAft>
              <a:buClr>
                <a:schemeClr val="dk1"/>
              </a:buClr>
              <a:buSzPts val="2000"/>
              <a:buFont typeface="Arial"/>
              <a:buChar char="•"/>
            </a:pPr>
            <a:r>
              <a:rPr lang="en-US" sz="2000"/>
              <a:t>No new safety signals were identified.</a:t>
            </a:r>
            <a:endParaRPr/>
          </a:p>
          <a:p>
            <a:pPr indent="-342874" lvl="0" marL="342874" rtl="0" algn="l">
              <a:spcBef>
                <a:spcPts val="1600"/>
              </a:spcBef>
              <a:spcAft>
                <a:spcPts val="0"/>
              </a:spcAft>
              <a:buClr>
                <a:schemeClr val="dk1"/>
              </a:buClr>
              <a:buSzPts val="2000"/>
              <a:buFont typeface="Arial"/>
              <a:buChar char="•"/>
            </a:pPr>
            <a:r>
              <a:rPr lang="en-US" sz="2000"/>
              <a:t>The above data support Pembrolizumab plus axitinib and Pebrolizumab plus Lenvatinib as standard of care for patients with previously untreated advanced ccRCC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9"/>
          <p:cNvSpPr txBox="1"/>
          <p:nvPr>
            <p:ph idx="2" type="body"/>
          </p:nvPr>
        </p:nvSpPr>
        <p:spPr>
          <a:xfrm>
            <a:off x="98612" y="1253778"/>
            <a:ext cx="9045387" cy="26476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2E51"/>
              </a:buClr>
              <a:buSzPts val="2400"/>
              <a:buFont typeface="Arial"/>
              <a:buNone/>
            </a:pPr>
            <a:r>
              <a:rPr b="1" i="0" lang="en-US" sz="2400" u="none" cap="none" strike="noStrike">
                <a:solidFill>
                  <a:srgbClr val="002E51"/>
                </a:solidFill>
                <a:latin typeface="Arial"/>
                <a:ea typeface="Arial"/>
                <a:cs typeface="Arial"/>
                <a:sym typeface="Arial"/>
              </a:rPr>
              <a:t>Marijo Bilusic, MD, PhD</a:t>
            </a:r>
            <a:endParaRPr/>
          </a:p>
          <a:p>
            <a:pPr indent="0" lvl="0" marL="0" marR="0" rtl="0" algn="ctr">
              <a:lnSpc>
                <a:spcPct val="100000"/>
              </a:lnSpc>
              <a:spcBef>
                <a:spcPts val="480"/>
              </a:spcBef>
              <a:spcAft>
                <a:spcPts val="0"/>
              </a:spcAft>
              <a:buClr>
                <a:srgbClr val="002E51"/>
              </a:buClr>
              <a:buSzPts val="2400"/>
              <a:buFont typeface="Arial"/>
              <a:buNone/>
            </a:pPr>
            <a:r>
              <a:rPr b="0" i="0" lang="en-US" sz="2400" u="none" cap="none" strike="noStrike">
                <a:solidFill>
                  <a:srgbClr val="002E51"/>
                </a:solidFill>
                <a:latin typeface="Arial"/>
                <a:ea typeface="Arial"/>
                <a:cs typeface="Arial"/>
                <a:sym typeface="Arial"/>
              </a:rPr>
              <a:t>Professor of Clinical Medicine </a:t>
            </a:r>
            <a:endParaRPr/>
          </a:p>
          <a:p>
            <a:pPr indent="0" lvl="0" marL="0" marR="0" rtl="0" algn="ctr">
              <a:lnSpc>
                <a:spcPct val="100000"/>
              </a:lnSpc>
              <a:spcBef>
                <a:spcPts val="480"/>
              </a:spcBef>
              <a:spcAft>
                <a:spcPts val="0"/>
              </a:spcAft>
              <a:buClr>
                <a:srgbClr val="002E51"/>
              </a:buClr>
              <a:buSzPts val="2400"/>
              <a:buFont typeface="Arial"/>
              <a:buNone/>
            </a:pPr>
            <a:r>
              <a:rPr b="0" i="0" lang="en-US" sz="2400" u="none" cap="none" strike="noStrike">
                <a:solidFill>
                  <a:srgbClr val="002E51"/>
                </a:solidFill>
                <a:latin typeface="Arial"/>
                <a:ea typeface="Arial"/>
                <a:cs typeface="Arial"/>
                <a:sym typeface="Arial"/>
              </a:rPr>
              <a:t>University of Miami</a:t>
            </a:r>
            <a:endParaRPr/>
          </a:p>
          <a:p>
            <a:pPr indent="0" lvl="0" marL="0" marR="0" rtl="0" algn="ctr">
              <a:lnSpc>
                <a:spcPct val="100000"/>
              </a:lnSpc>
              <a:spcBef>
                <a:spcPts val="480"/>
              </a:spcBef>
              <a:spcAft>
                <a:spcPts val="0"/>
              </a:spcAft>
              <a:buClr>
                <a:srgbClr val="002E51"/>
              </a:buClr>
              <a:buSzPts val="2400"/>
              <a:buFont typeface="Arial"/>
              <a:buNone/>
            </a:pPr>
            <a:r>
              <a:rPr b="0" i="0" lang="en-US" sz="2400" u="none" cap="none" strike="noStrike">
                <a:solidFill>
                  <a:srgbClr val="002E51"/>
                </a:solidFill>
                <a:latin typeface="Arial"/>
                <a:ea typeface="Arial"/>
                <a:cs typeface="Arial"/>
                <a:sym typeface="Arial"/>
              </a:rPr>
              <a:t>Miami, FL</a:t>
            </a:r>
            <a:endParaRPr/>
          </a:p>
        </p:txBody>
      </p:sp>
      <p:sp>
        <p:nvSpPr>
          <p:cNvPr id="403" name="Google Shape;403;p9"/>
          <p:cNvSpPr txBox="1"/>
          <p:nvPr>
            <p:ph type="title"/>
          </p:nvPr>
        </p:nvSpPr>
        <p:spPr>
          <a:xfrm>
            <a:off x="0" y="127465"/>
            <a:ext cx="9144000" cy="695496"/>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a:t>Program Chair</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pic>
        <p:nvPicPr>
          <p:cNvPr descr="Calendar&#10;&#10;Description automatically generated" id="1611" name="Google Shape;1611;g28c1b0f9feb_0_1300"/>
          <p:cNvPicPr preferRelativeResize="0"/>
          <p:nvPr/>
        </p:nvPicPr>
        <p:blipFill rotWithShape="1">
          <a:blip r:embed="rId3">
            <a:alphaModFix/>
          </a:blip>
          <a:srcRect b="0" l="0" r="0" t="0"/>
          <a:stretch/>
        </p:blipFill>
        <p:spPr>
          <a:xfrm>
            <a:off x="7038" y="5"/>
            <a:ext cx="9129924" cy="5148263"/>
          </a:xfrm>
          <a:prstGeom prst="rect">
            <a:avLst/>
          </a:prstGeom>
          <a:noFill/>
          <a:ln>
            <a:noFill/>
          </a:ln>
        </p:spPr>
      </p:pic>
      <p:pic>
        <p:nvPicPr>
          <p:cNvPr descr="Graphical user interface&#10;&#10;Description automatically generated" id="1612" name="Google Shape;1612;g28c1b0f9feb_0_1300"/>
          <p:cNvPicPr preferRelativeResize="0"/>
          <p:nvPr/>
        </p:nvPicPr>
        <p:blipFill rotWithShape="1">
          <a:blip r:embed="rId4">
            <a:alphaModFix/>
          </a:blip>
          <a:srcRect b="0" l="0" r="0" t="0"/>
          <a:stretch/>
        </p:blipFill>
        <p:spPr>
          <a:xfrm>
            <a:off x="7038" y="5"/>
            <a:ext cx="9129924" cy="5148263"/>
          </a:xfrm>
          <a:prstGeom prst="rect">
            <a:avLst/>
          </a:prstGeom>
          <a:noFill/>
          <a:ln>
            <a:noFill/>
          </a:ln>
        </p:spPr>
      </p:pic>
      <p:pic>
        <p:nvPicPr>
          <p:cNvPr descr="A picture containing text&#10;&#10;Description automatically generated" id="1613" name="Google Shape;1613;g28c1b0f9feb_0_1300"/>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614" name="Google Shape;1614;g28c1b0f9feb_0_1300"/>
          <p:cNvPicPr preferRelativeResize="0"/>
          <p:nvPr/>
        </p:nvPicPr>
        <p:blipFill rotWithShape="1">
          <a:blip r:embed="rId6">
            <a:alphaModFix/>
          </a:blip>
          <a:srcRect b="0" l="0" r="0" t="0"/>
          <a:stretch/>
        </p:blipFill>
        <p:spPr>
          <a:xfrm>
            <a:off x="5" y="5"/>
            <a:ext cx="9144002" cy="5148263"/>
          </a:xfrm>
          <a:prstGeom prst="rect">
            <a:avLst/>
          </a:prstGeom>
          <a:noFill/>
          <a:ln>
            <a:noFill/>
          </a:ln>
        </p:spPr>
      </p:pic>
      <p:pic>
        <p:nvPicPr>
          <p:cNvPr descr="Graphical user interface&#10;&#10;Description automatically generated with medium confidence" id="1615" name="Google Shape;1615;g28c1b0f9feb_0_1300"/>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616" name="Google Shape;1616;g28c1b0f9feb_0_1300"/>
          <p:cNvPicPr preferRelativeResize="0"/>
          <p:nvPr/>
        </p:nvPicPr>
        <p:blipFill rotWithShape="1">
          <a:blip r:embed="rId8">
            <a:alphaModFix/>
          </a:blip>
          <a:srcRect b="0" l="0" r="0" t="0"/>
          <a:stretch/>
        </p:blipFill>
        <p:spPr>
          <a:xfrm>
            <a:off x="7038" y="5"/>
            <a:ext cx="9129924" cy="5148263"/>
          </a:xfrm>
          <a:prstGeom prst="rect">
            <a:avLst/>
          </a:prstGeom>
          <a:noFill/>
          <a:ln>
            <a:noFill/>
          </a:ln>
        </p:spPr>
      </p:pic>
      <p:pic>
        <p:nvPicPr>
          <p:cNvPr descr="Graphical user interface&#10;&#10;Description automatically generated with medium confidence" id="1617" name="Google Shape;1617;g28c1b0f9feb_0_1300"/>
          <p:cNvPicPr preferRelativeResize="0"/>
          <p:nvPr/>
        </p:nvPicPr>
        <p:blipFill rotWithShape="1">
          <a:blip r:embed="rId9">
            <a:alphaModFix/>
          </a:blip>
          <a:srcRect b="0" l="0" r="0" t="0"/>
          <a:stretch/>
        </p:blipFill>
        <p:spPr>
          <a:xfrm>
            <a:off x="7038" y="91445"/>
            <a:ext cx="9129924" cy="5148263"/>
          </a:xfrm>
          <a:prstGeom prst="rect">
            <a:avLst/>
          </a:prstGeom>
          <a:noFill/>
          <a:ln>
            <a:noFill/>
          </a:ln>
        </p:spPr>
      </p:pic>
      <p:pic>
        <p:nvPicPr>
          <p:cNvPr descr="Graphical user interface&#10;&#10;Description automatically generated" id="1618" name="Google Shape;1618;g28c1b0f9feb_0_1300"/>
          <p:cNvPicPr preferRelativeResize="0"/>
          <p:nvPr/>
        </p:nvPicPr>
        <p:blipFill rotWithShape="1">
          <a:blip r:embed="rId10">
            <a:alphaModFix/>
          </a:blip>
          <a:srcRect b="0" l="0" r="0" t="0"/>
          <a:stretch/>
        </p:blipFill>
        <p:spPr>
          <a:xfrm>
            <a:off x="14077" y="12704"/>
            <a:ext cx="9129924" cy="5148263"/>
          </a:xfrm>
          <a:prstGeom prst="rect">
            <a:avLst/>
          </a:prstGeom>
          <a:noFill/>
          <a:ln>
            <a:noFill/>
          </a:ln>
        </p:spPr>
      </p:pic>
      <p:pic>
        <p:nvPicPr>
          <p:cNvPr descr="Graphical user interface, website&#10;&#10;Description automatically generated" id="1619" name="Google Shape;1619;g28c1b0f9feb_0_1300"/>
          <p:cNvPicPr preferRelativeResize="0"/>
          <p:nvPr/>
        </p:nvPicPr>
        <p:blipFill rotWithShape="1">
          <a:blip r:embed="rId11">
            <a:alphaModFix/>
          </a:blip>
          <a:srcRect b="0" l="0" r="0" t="0"/>
          <a:stretch/>
        </p:blipFill>
        <p:spPr>
          <a:xfrm>
            <a:off x="7038" y="5"/>
            <a:ext cx="9129924" cy="5148263"/>
          </a:xfrm>
          <a:prstGeom prst="rect">
            <a:avLst/>
          </a:prstGeom>
          <a:noFill/>
          <a:ln>
            <a:noFill/>
          </a:ln>
        </p:spPr>
      </p:pic>
      <p:pic>
        <p:nvPicPr>
          <p:cNvPr descr="A black background with green text&#10;&#10;Description automatically generated" id="1620" name="Google Shape;1620;g28c1b0f9feb_0_1300"/>
          <p:cNvPicPr preferRelativeResize="0"/>
          <p:nvPr/>
        </p:nvPicPr>
        <p:blipFill rotWithShape="1">
          <a:blip r:embed="rId12">
            <a:alphaModFix/>
          </a:blip>
          <a:srcRect b="0" l="0" r="0" t="0"/>
          <a:stretch/>
        </p:blipFill>
        <p:spPr>
          <a:xfrm>
            <a:off x="7001939" y="4274243"/>
            <a:ext cx="1845731" cy="738294"/>
          </a:xfrm>
          <a:prstGeom prst="rect">
            <a:avLst/>
          </a:prstGeom>
          <a:noFill/>
          <a:ln>
            <a:noFill/>
          </a:ln>
        </p:spPr>
      </p:pic>
      <p:sp>
        <p:nvSpPr>
          <p:cNvPr id="1621" name="Google Shape;1621;g28c1b0f9feb_0_1300"/>
          <p:cNvSpPr txBox="1"/>
          <p:nvPr/>
        </p:nvSpPr>
        <p:spPr>
          <a:xfrm>
            <a:off x="3334215" y="2852912"/>
            <a:ext cx="21744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Arial"/>
                <a:ea typeface="Arial"/>
                <a:cs typeface="Arial"/>
                <a:sym typeface="Arial"/>
              </a:rPr>
              <a:t>THANK YOU!</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6" name="Shape 1626"/>
        <p:cNvGrpSpPr/>
        <p:nvPr/>
      </p:nvGrpSpPr>
      <p:grpSpPr>
        <a:xfrm>
          <a:off x="0" y="0"/>
          <a:ext cx="0" cy="0"/>
          <a:chOff x="0" y="0"/>
          <a:chExt cx="0" cy="0"/>
        </a:xfrm>
      </p:grpSpPr>
      <p:pic>
        <p:nvPicPr>
          <p:cNvPr descr="Calendar&#10;&#10;Description automatically generated" id="1627" name="Google Shape;1627;g28c1b0f9feb_0_1347"/>
          <p:cNvPicPr preferRelativeResize="0"/>
          <p:nvPr/>
        </p:nvPicPr>
        <p:blipFill rotWithShape="1">
          <a:blip r:embed="rId3">
            <a:alphaModFix/>
          </a:blip>
          <a:srcRect b="0" l="0" r="0" t="0"/>
          <a:stretch/>
        </p:blipFill>
        <p:spPr>
          <a:xfrm>
            <a:off x="7037" y="0"/>
            <a:ext cx="9129924" cy="5148263"/>
          </a:xfrm>
          <a:prstGeom prst="rect">
            <a:avLst/>
          </a:prstGeom>
          <a:noFill/>
          <a:ln>
            <a:noFill/>
          </a:ln>
        </p:spPr>
      </p:pic>
      <p:pic>
        <p:nvPicPr>
          <p:cNvPr descr="Graphical user interface&#10;&#10;Description automatically generated" id="1628" name="Google Shape;1628;g28c1b0f9feb_0_1347"/>
          <p:cNvPicPr preferRelativeResize="0"/>
          <p:nvPr/>
        </p:nvPicPr>
        <p:blipFill rotWithShape="1">
          <a:blip r:embed="rId4">
            <a:alphaModFix/>
          </a:blip>
          <a:srcRect b="0" l="0" r="0" t="0"/>
          <a:stretch/>
        </p:blipFill>
        <p:spPr>
          <a:xfrm>
            <a:off x="7037" y="0"/>
            <a:ext cx="9129924" cy="5148263"/>
          </a:xfrm>
          <a:prstGeom prst="rect">
            <a:avLst/>
          </a:prstGeom>
          <a:noFill/>
          <a:ln>
            <a:noFill/>
          </a:ln>
        </p:spPr>
      </p:pic>
      <p:pic>
        <p:nvPicPr>
          <p:cNvPr descr="A picture containing text&#10;&#10;Description automatically generated" id="1629" name="Google Shape;1629;g28c1b0f9feb_0_1347"/>
          <p:cNvPicPr preferRelativeResize="0"/>
          <p:nvPr/>
        </p:nvPicPr>
        <p:blipFill rotWithShape="1">
          <a:blip r:embed="rId5">
            <a:alphaModFix/>
          </a:blip>
          <a:srcRect b="0" l="0" r="0" t="0"/>
          <a:stretch/>
        </p:blipFill>
        <p:spPr>
          <a:xfrm>
            <a:off x="-1" y="-12701"/>
            <a:ext cx="9129924" cy="5148263"/>
          </a:xfrm>
          <a:prstGeom prst="rect">
            <a:avLst/>
          </a:prstGeom>
          <a:noFill/>
          <a:ln>
            <a:noFill/>
          </a:ln>
        </p:spPr>
      </p:pic>
      <p:pic>
        <p:nvPicPr>
          <p:cNvPr descr="A picture containing graphical user interface&#10;&#10;Description automatically generated" id="1630" name="Google Shape;1630;g28c1b0f9feb_0_1347"/>
          <p:cNvPicPr preferRelativeResize="0"/>
          <p:nvPr/>
        </p:nvPicPr>
        <p:blipFill rotWithShape="1">
          <a:blip r:embed="rId6">
            <a:alphaModFix/>
          </a:blip>
          <a:srcRect b="0" l="0" r="0" t="0"/>
          <a:stretch/>
        </p:blipFill>
        <p:spPr>
          <a:xfrm>
            <a:off x="-1" y="0"/>
            <a:ext cx="9144002" cy="5148263"/>
          </a:xfrm>
          <a:prstGeom prst="rect">
            <a:avLst/>
          </a:prstGeom>
          <a:noFill/>
          <a:ln>
            <a:noFill/>
          </a:ln>
        </p:spPr>
      </p:pic>
      <p:pic>
        <p:nvPicPr>
          <p:cNvPr descr="Graphical user interface&#10;&#10;Description automatically generated with medium confidence" id="1631" name="Google Shape;1631;g28c1b0f9feb_0_1347"/>
          <p:cNvPicPr preferRelativeResize="0"/>
          <p:nvPr/>
        </p:nvPicPr>
        <p:blipFill rotWithShape="1">
          <a:blip r:embed="rId7">
            <a:alphaModFix/>
          </a:blip>
          <a:srcRect b="0" l="0" r="0" t="0"/>
          <a:stretch/>
        </p:blipFill>
        <p:spPr>
          <a:xfrm>
            <a:off x="-1276" y="0"/>
            <a:ext cx="9129924" cy="5148263"/>
          </a:xfrm>
          <a:prstGeom prst="rect">
            <a:avLst/>
          </a:prstGeom>
          <a:noFill/>
          <a:ln>
            <a:noFill/>
          </a:ln>
        </p:spPr>
      </p:pic>
      <p:pic>
        <p:nvPicPr>
          <p:cNvPr descr="Graphical user interface&#10;&#10;Description automatically generated" id="1632" name="Google Shape;1632;g28c1b0f9feb_0_1347"/>
          <p:cNvPicPr preferRelativeResize="0"/>
          <p:nvPr/>
        </p:nvPicPr>
        <p:blipFill rotWithShape="1">
          <a:blip r:embed="rId8">
            <a:alphaModFix/>
          </a:blip>
          <a:srcRect b="0" l="0" r="0" t="0"/>
          <a:stretch/>
        </p:blipFill>
        <p:spPr>
          <a:xfrm>
            <a:off x="7037" y="0"/>
            <a:ext cx="9129924" cy="5148263"/>
          </a:xfrm>
          <a:prstGeom prst="rect">
            <a:avLst/>
          </a:prstGeom>
          <a:noFill/>
          <a:ln>
            <a:noFill/>
          </a:ln>
        </p:spPr>
      </p:pic>
      <p:pic>
        <p:nvPicPr>
          <p:cNvPr descr="Graphical user interface&#10;&#10;Description automatically generated with medium confidence" id="1633" name="Google Shape;1633;g28c1b0f9feb_0_1347"/>
          <p:cNvPicPr preferRelativeResize="0"/>
          <p:nvPr/>
        </p:nvPicPr>
        <p:blipFill rotWithShape="1">
          <a:blip r:embed="rId9">
            <a:alphaModFix/>
          </a:blip>
          <a:srcRect b="0" l="0" r="0" t="0"/>
          <a:stretch/>
        </p:blipFill>
        <p:spPr>
          <a:xfrm>
            <a:off x="7037" y="91440"/>
            <a:ext cx="9129924" cy="5148263"/>
          </a:xfrm>
          <a:prstGeom prst="rect">
            <a:avLst/>
          </a:prstGeom>
          <a:noFill/>
          <a:ln>
            <a:noFill/>
          </a:ln>
        </p:spPr>
      </p:pic>
      <p:pic>
        <p:nvPicPr>
          <p:cNvPr descr="Graphical user interface&#10;&#10;Description automatically generated" id="1634" name="Google Shape;1634;g28c1b0f9feb_0_1347"/>
          <p:cNvPicPr preferRelativeResize="0"/>
          <p:nvPr/>
        </p:nvPicPr>
        <p:blipFill rotWithShape="1">
          <a:blip r:embed="rId10">
            <a:alphaModFix/>
          </a:blip>
          <a:srcRect b="0" l="0" r="0" t="0"/>
          <a:stretch/>
        </p:blipFill>
        <p:spPr>
          <a:xfrm>
            <a:off x="14075" y="12699"/>
            <a:ext cx="9129924" cy="5148263"/>
          </a:xfrm>
          <a:prstGeom prst="rect">
            <a:avLst/>
          </a:prstGeom>
          <a:noFill/>
          <a:ln>
            <a:noFill/>
          </a:ln>
        </p:spPr>
      </p:pic>
      <p:pic>
        <p:nvPicPr>
          <p:cNvPr descr="Graphical user interface, website&#10;&#10;Description automatically generated" id="1635" name="Google Shape;1635;g28c1b0f9feb_0_1347"/>
          <p:cNvPicPr preferRelativeResize="0"/>
          <p:nvPr/>
        </p:nvPicPr>
        <p:blipFill rotWithShape="1">
          <a:blip r:embed="rId11">
            <a:alphaModFix/>
          </a:blip>
          <a:srcRect b="0" l="0" r="0" t="0"/>
          <a:stretch/>
        </p:blipFill>
        <p:spPr>
          <a:xfrm>
            <a:off x="7037" y="0"/>
            <a:ext cx="9129924" cy="5148263"/>
          </a:xfrm>
          <a:prstGeom prst="rect">
            <a:avLst/>
          </a:prstGeom>
          <a:noFill/>
          <a:ln>
            <a:noFill/>
          </a:ln>
        </p:spPr>
      </p:pic>
      <p:sp>
        <p:nvSpPr>
          <p:cNvPr id="1636" name="Google Shape;1636;g28c1b0f9feb_0_1347"/>
          <p:cNvSpPr/>
          <p:nvPr/>
        </p:nvSpPr>
        <p:spPr>
          <a:xfrm>
            <a:off x="0" y="2586831"/>
            <a:ext cx="9129900" cy="46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400">
                <a:solidFill>
                  <a:srgbClr val="FFC82C"/>
                </a:solidFill>
                <a:latin typeface="Arial"/>
                <a:ea typeface="Arial"/>
                <a:cs typeface="Arial"/>
                <a:sym typeface="Arial"/>
              </a:rPr>
              <a:t>PROSTATE/RCC</a:t>
            </a:r>
            <a:endParaRPr/>
          </a:p>
        </p:txBody>
      </p:sp>
      <p:sp>
        <p:nvSpPr>
          <p:cNvPr id="1637" name="Google Shape;1637;g28c1b0f9feb_0_1347"/>
          <p:cNvSpPr/>
          <p:nvPr/>
        </p:nvSpPr>
        <p:spPr>
          <a:xfrm>
            <a:off x="14075" y="3073896"/>
            <a:ext cx="9129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600">
                <a:solidFill>
                  <a:schemeClr val="lt1"/>
                </a:solidFill>
                <a:latin typeface="Arial"/>
                <a:ea typeface="Arial"/>
                <a:cs typeface="Arial"/>
                <a:sym typeface="Arial"/>
              </a:rPr>
              <a:t>Tuesday, October 10, 2023</a:t>
            </a:r>
            <a:endParaRPr/>
          </a:p>
        </p:txBody>
      </p:sp>
      <p:pic>
        <p:nvPicPr>
          <p:cNvPr descr="A black background with green text&#10;&#10;Description automatically generated" id="1638" name="Google Shape;1638;g28c1b0f9feb_0_1347"/>
          <p:cNvPicPr preferRelativeResize="0"/>
          <p:nvPr/>
        </p:nvPicPr>
        <p:blipFill rotWithShape="1">
          <a:blip r:embed="rId12">
            <a:alphaModFix/>
          </a:blip>
          <a:srcRect b="0" l="0" r="0" t="0"/>
          <a:stretch/>
        </p:blipFill>
        <p:spPr>
          <a:xfrm>
            <a:off x="7001932" y="4274237"/>
            <a:ext cx="1845731" cy="73829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g28c1b0f9feb_0_1363"/>
          <p:cNvSpPr txBox="1"/>
          <p:nvPr>
            <p:ph idx="1" type="subTitle"/>
          </p:nvPr>
        </p:nvSpPr>
        <p:spPr>
          <a:xfrm>
            <a:off x="0" y="1471643"/>
            <a:ext cx="9144000" cy="22050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002E51"/>
              </a:buClr>
              <a:buSzPts val="2400"/>
              <a:buFont typeface="Arial"/>
              <a:buNone/>
            </a:pPr>
            <a:r>
              <a:rPr b="1" lang="en-US">
                <a:solidFill>
                  <a:srgbClr val="002E51"/>
                </a:solidFill>
              </a:rPr>
              <a:t>Pasquale Benedetto, MD</a:t>
            </a:r>
            <a:endParaRPr/>
          </a:p>
          <a:p>
            <a:pPr indent="0" lvl="0" marL="0" rtl="0" algn="ctr">
              <a:spcBef>
                <a:spcPts val="480"/>
              </a:spcBef>
              <a:spcAft>
                <a:spcPts val="0"/>
              </a:spcAft>
              <a:buClr>
                <a:srgbClr val="002E51"/>
              </a:buClr>
              <a:buSzPts val="2400"/>
              <a:buFont typeface="Arial"/>
              <a:buNone/>
            </a:pPr>
            <a:r>
              <a:rPr b="1" lang="en-US">
                <a:solidFill>
                  <a:srgbClr val="002E51"/>
                </a:solidFill>
              </a:rPr>
              <a:t>Leonard M Miller Professor of Medicine</a:t>
            </a:r>
            <a:endParaRPr/>
          </a:p>
          <a:p>
            <a:pPr indent="0" lvl="0" marL="0" rtl="0" algn="ctr">
              <a:spcBef>
                <a:spcPts val="480"/>
              </a:spcBef>
              <a:spcAft>
                <a:spcPts val="0"/>
              </a:spcAft>
              <a:buClr>
                <a:srgbClr val="002E51"/>
              </a:buClr>
              <a:buSzPts val="2400"/>
              <a:buFont typeface="Arial"/>
              <a:buNone/>
            </a:pPr>
            <a:r>
              <a:rPr b="1" lang="en-US">
                <a:solidFill>
                  <a:srgbClr val="002E51"/>
                </a:solidFill>
              </a:rPr>
              <a:t>Robert J and Marion G Fewell Endowed Chair in Medical Oncology </a:t>
            </a:r>
            <a:endParaRPr/>
          </a:p>
          <a:p>
            <a:pPr indent="0" lvl="0" marL="0" rtl="0" algn="ctr">
              <a:spcBef>
                <a:spcPts val="480"/>
              </a:spcBef>
              <a:spcAft>
                <a:spcPts val="0"/>
              </a:spcAft>
              <a:buClr>
                <a:srgbClr val="002E51"/>
              </a:buClr>
              <a:buSzPts val="2400"/>
              <a:buFont typeface="Arial"/>
              <a:buNone/>
            </a:pPr>
            <a:r>
              <a:rPr b="1" lang="en-US">
                <a:solidFill>
                  <a:srgbClr val="002E51"/>
                </a:solidFill>
              </a:rPr>
              <a:t>University of Miami Sylvester Cancer Center</a:t>
            </a:r>
            <a:endParaRPr/>
          </a:p>
          <a:p>
            <a:pPr indent="0" lvl="0" marL="0" rtl="0" algn="ctr">
              <a:spcBef>
                <a:spcPts val="480"/>
              </a:spcBef>
              <a:spcAft>
                <a:spcPts val="0"/>
              </a:spcAft>
              <a:buClr>
                <a:srgbClr val="002E51"/>
              </a:buClr>
              <a:buSzPts val="2400"/>
              <a:buFont typeface="Arial"/>
              <a:buNone/>
            </a:pPr>
            <a:r>
              <a:rPr b="1" lang="en-US">
                <a:solidFill>
                  <a:srgbClr val="002E51"/>
                </a:solidFill>
              </a:rPr>
              <a:t>Miami, Florida</a:t>
            </a:r>
            <a:endParaRPr/>
          </a:p>
          <a:p>
            <a:pPr indent="0" lvl="0" marL="0" rtl="0" algn="ctr">
              <a:spcBef>
                <a:spcPts val="480"/>
              </a:spcBef>
              <a:spcAft>
                <a:spcPts val="0"/>
              </a:spcAft>
              <a:buClr>
                <a:schemeClr val="dk1"/>
              </a:buClr>
              <a:buSzPts val="2400"/>
              <a:buFont typeface="Arial"/>
              <a:buNone/>
            </a:pPr>
            <a:r>
              <a:t/>
            </a:r>
            <a:endParaRPr>
              <a:solidFill>
                <a:srgbClr val="002E51"/>
              </a:solidFill>
            </a:endParaRPr>
          </a:p>
        </p:txBody>
      </p:sp>
      <p:sp>
        <p:nvSpPr>
          <p:cNvPr id="1645" name="Google Shape;1645;g28c1b0f9feb_0_1363"/>
          <p:cNvSpPr txBox="1"/>
          <p:nvPr>
            <p:ph type="title"/>
          </p:nvPr>
        </p:nvSpPr>
        <p:spPr>
          <a:xfrm>
            <a:off x="0" y="127465"/>
            <a:ext cx="9144000" cy="78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Advanced/Metastatic RCC: </a:t>
            </a:r>
            <a:br>
              <a:rPr b="1" lang="en-US">
                <a:solidFill>
                  <a:srgbClr val="002E51"/>
                </a:solidFill>
              </a:rPr>
            </a:br>
            <a:r>
              <a:rPr b="1" lang="en-US">
                <a:solidFill>
                  <a:srgbClr val="002E51"/>
                </a:solidFill>
              </a:rPr>
              <a:t>Second Line and Beyond</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pic>
        <p:nvPicPr>
          <p:cNvPr id="1650" name="Google Shape;1650;g28c1b0f9feb_0_1369"/>
          <p:cNvPicPr preferRelativeResize="0"/>
          <p:nvPr/>
        </p:nvPicPr>
        <p:blipFill rotWithShape="1">
          <a:blip r:embed="rId3">
            <a:alphaModFix/>
          </a:blip>
          <a:srcRect b="0" l="0" r="0" t="0"/>
          <a:stretch/>
        </p:blipFill>
        <p:spPr>
          <a:xfrm>
            <a:off x="-55001" y="325230"/>
            <a:ext cx="9144002" cy="482303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4" name="Shape 1654"/>
        <p:cNvGrpSpPr/>
        <p:nvPr/>
      </p:nvGrpSpPr>
      <p:grpSpPr>
        <a:xfrm>
          <a:off x="0" y="0"/>
          <a:ext cx="0" cy="0"/>
          <a:chOff x="0" y="0"/>
          <a:chExt cx="0" cy="0"/>
        </a:xfrm>
      </p:grpSpPr>
      <p:sp>
        <p:nvSpPr>
          <p:cNvPr id="1655" name="Google Shape;1655;g28c1b0f9feb_0_1373"/>
          <p:cNvSpPr txBox="1"/>
          <p:nvPr>
            <p:ph idx="1" type="subTitle"/>
          </p:nvPr>
        </p:nvSpPr>
        <p:spPr>
          <a:xfrm>
            <a:off x="1841770" y="879499"/>
            <a:ext cx="9138600" cy="3569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a:t>Choice depends on</a:t>
            </a:r>
            <a:endParaRPr/>
          </a:p>
          <a:p>
            <a:pPr indent="-342900" lvl="1" marL="800100" rtl="0" algn="l">
              <a:spcBef>
                <a:spcPts val="400"/>
              </a:spcBef>
              <a:spcAft>
                <a:spcPts val="0"/>
              </a:spcAft>
              <a:buClr>
                <a:schemeClr val="dk1"/>
              </a:buClr>
              <a:buSzPts val="2000"/>
              <a:buFont typeface="Arial"/>
              <a:buChar char="•"/>
            </a:pPr>
            <a:r>
              <a:rPr lang="en-US"/>
              <a:t>Choice of 1L therapy</a:t>
            </a:r>
            <a:endParaRPr/>
          </a:p>
          <a:p>
            <a:pPr indent="-342900" lvl="1" marL="800100" rtl="0" algn="l">
              <a:spcBef>
                <a:spcPts val="400"/>
              </a:spcBef>
              <a:spcAft>
                <a:spcPts val="0"/>
              </a:spcAft>
              <a:buClr>
                <a:schemeClr val="dk1"/>
              </a:buClr>
              <a:buSzPts val="2000"/>
              <a:buFont typeface="Arial"/>
              <a:buChar char="•"/>
            </a:pPr>
            <a:r>
              <a:rPr lang="en-US"/>
              <a:t>Comorbidities</a:t>
            </a:r>
            <a:endParaRPr/>
          </a:p>
          <a:p>
            <a:pPr indent="-342900" lvl="2" marL="1257300" rtl="0" algn="l">
              <a:spcBef>
                <a:spcPts val="360"/>
              </a:spcBef>
              <a:spcAft>
                <a:spcPts val="0"/>
              </a:spcAft>
              <a:buClr>
                <a:schemeClr val="dk1"/>
              </a:buClr>
              <a:buSzPts val="1800"/>
              <a:buFont typeface="Arial"/>
              <a:buChar char="•"/>
            </a:pPr>
            <a:r>
              <a:rPr lang="en-US"/>
              <a:t>autoimmune disorders</a:t>
            </a:r>
            <a:endParaRPr/>
          </a:p>
          <a:p>
            <a:pPr indent="-342900" lvl="2" marL="1257300" rtl="0" algn="l">
              <a:spcBef>
                <a:spcPts val="360"/>
              </a:spcBef>
              <a:spcAft>
                <a:spcPts val="0"/>
              </a:spcAft>
              <a:buClr>
                <a:schemeClr val="dk1"/>
              </a:buClr>
              <a:buSzPts val="1800"/>
              <a:buFont typeface="Arial"/>
              <a:buChar char="•"/>
            </a:pPr>
            <a:r>
              <a:rPr lang="en-US"/>
              <a:t>solid organ transplant</a:t>
            </a:r>
            <a:endParaRPr/>
          </a:p>
          <a:p>
            <a:pPr indent="-342900" lvl="1" marL="800100" rtl="0" algn="l">
              <a:spcBef>
                <a:spcPts val="400"/>
              </a:spcBef>
              <a:spcAft>
                <a:spcPts val="0"/>
              </a:spcAft>
              <a:buClr>
                <a:schemeClr val="dk1"/>
              </a:buClr>
              <a:buSzPts val="2000"/>
              <a:buFont typeface="Arial"/>
              <a:buChar char="•"/>
            </a:pPr>
            <a:r>
              <a:rPr lang="en-US"/>
              <a:t>Location of metastatic disease</a:t>
            </a:r>
            <a:endParaRPr/>
          </a:p>
          <a:p>
            <a:pPr indent="-342900" lvl="2" marL="1257300" rtl="0" algn="l">
              <a:spcBef>
                <a:spcPts val="360"/>
              </a:spcBef>
              <a:spcAft>
                <a:spcPts val="0"/>
              </a:spcAft>
              <a:buClr>
                <a:schemeClr val="dk1"/>
              </a:buClr>
              <a:buSzPts val="1800"/>
              <a:buFont typeface="Arial"/>
              <a:buChar char="•"/>
            </a:pPr>
            <a:r>
              <a:rPr lang="en-US"/>
              <a:t>e.g., bone</a:t>
            </a:r>
            <a:endParaRPr/>
          </a:p>
          <a:p>
            <a:pPr indent="0" lvl="0" marL="0" rtl="0" algn="l">
              <a:spcBef>
                <a:spcPts val="480"/>
              </a:spcBef>
              <a:spcAft>
                <a:spcPts val="0"/>
              </a:spcAft>
              <a:buClr>
                <a:schemeClr val="dk1"/>
              </a:buClr>
              <a:buSzPts val="2400"/>
              <a:buFont typeface="Arial"/>
              <a:buNone/>
            </a:pPr>
            <a:r>
              <a:t/>
            </a:r>
            <a:endParaRPr/>
          </a:p>
          <a:p>
            <a:pPr indent="0" lvl="0" marL="0" rtl="0" algn="ctr">
              <a:spcBef>
                <a:spcPts val="480"/>
              </a:spcBef>
              <a:spcAft>
                <a:spcPts val="0"/>
              </a:spcAft>
              <a:buClr>
                <a:schemeClr val="dk1"/>
              </a:buClr>
              <a:buSzPts val="2400"/>
              <a:buFont typeface="Arial"/>
              <a:buNone/>
            </a:pPr>
            <a:r>
              <a:t/>
            </a:r>
            <a:endParaRPr/>
          </a:p>
        </p:txBody>
      </p:sp>
      <p:sp>
        <p:nvSpPr>
          <p:cNvPr id="1656" name="Google Shape;1656;g28c1b0f9feb_0_1373"/>
          <p:cNvSpPr txBox="1"/>
          <p:nvPr>
            <p:ph type="title"/>
          </p:nvPr>
        </p:nvSpPr>
        <p:spPr>
          <a:xfrm>
            <a:off x="0" y="106403"/>
            <a:ext cx="8925900" cy="7017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2400"/>
              <a:t>Clear Cell RCC: Second Line Therapy</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0" name="Shape 1660"/>
        <p:cNvGrpSpPr/>
        <p:nvPr/>
      </p:nvGrpSpPr>
      <p:grpSpPr>
        <a:xfrm>
          <a:off x="0" y="0"/>
          <a:ext cx="0" cy="0"/>
          <a:chOff x="0" y="0"/>
          <a:chExt cx="0" cy="0"/>
        </a:xfrm>
      </p:grpSpPr>
      <p:sp>
        <p:nvSpPr>
          <p:cNvPr id="1661" name="Google Shape;1661;g28c1b0f9feb_0_1378"/>
          <p:cNvSpPr txBox="1"/>
          <p:nvPr>
            <p:ph idx="1" type="body"/>
          </p:nvPr>
        </p:nvSpPr>
        <p:spPr>
          <a:xfrm>
            <a:off x="685799" y="1117600"/>
            <a:ext cx="8139900" cy="293610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chemeClr val="dk1"/>
              </a:buClr>
              <a:buSzPts val="2400"/>
              <a:buFont typeface="Arial"/>
              <a:buChar char="–"/>
            </a:pPr>
            <a:r>
              <a:rPr lang="en-US"/>
              <a:t>Ipilimumab/nivolumab </a:t>
            </a:r>
            <a:endParaRPr/>
          </a:p>
          <a:p>
            <a:pPr indent="-228600" lvl="2" marL="1143000" rtl="0" algn="l">
              <a:spcBef>
                <a:spcPts val="400"/>
              </a:spcBef>
              <a:spcAft>
                <a:spcPts val="0"/>
              </a:spcAft>
              <a:buClr>
                <a:schemeClr val="dk1"/>
              </a:buClr>
              <a:buSzPts val="2000"/>
              <a:buFont typeface="Arial"/>
              <a:buChar char="•"/>
            </a:pPr>
            <a:r>
              <a:rPr lang="en-US"/>
              <a:t>Checkmate - 214</a:t>
            </a:r>
            <a:endParaRPr/>
          </a:p>
          <a:p>
            <a:pPr indent="-285750" lvl="1" marL="742950" rtl="0" algn="l">
              <a:spcBef>
                <a:spcPts val="480"/>
              </a:spcBef>
              <a:spcAft>
                <a:spcPts val="0"/>
              </a:spcAft>
              <a:buClr>
                <a:schemeClr val="dk1"/>
              </a:buClr>
              <a:buSzPts val="2400"/>
              <a:buFont typeface="Arial"/>
              <a:buChar char="–"/>
            </a:pPr>
            <a:r>
              <a:rPr lang="en-US"/>
              <a:t>TKI/IO </a:t>
            </a:r>
            <a:endParaRPr/>
          </a:p>
          <a:p>
            <a:pPr indent="-228600" lvl="2" marL="1143000" rtl="0" algn="l">
              <a:spcBef>
                <a:spcPts val="400"/>
              </a:spcBef>
              <a:spcAft>
                <a:spcPts val="0"/>
              </a:spcAft>
              <a:buClr>
                <a:schemeClr val="dk1"/>
              </a:buClr>
              <a:buSzPts val="2000"/>
              <a:buFont typeface="Arial"/>
              <a:buChar char="•"/>
            </a:pPr>
            <a:r>
              <a:rPr lang="en-US"/>
              <a:t>Keynote 426, CLEAR, Checkmate-9ER, Javelin-Renal</a:t>
            </a:r>
            <a:endParaRPr/>
          </a:p>
          <a:p>
            <a:pPr indent="-285750" lvl="1" marL="742950" rtl="0" algn="l">
              <a:spcBef>
                <a:spcPts val="480"/>
              </a:spcBef>
              <a:spcAft>
                <a:spcPts val="0"/>
              </a:spcAft>
              <a:buClr>
                <a:schemeClr val="dk1"/>
              </a:buClr>
              <a:buSzPts val="2400"/>
              <a:buFont typeface="Arial"/>
              <a:buChar char="–"/>
            </a:pPr>
            <a:r>
              <a:rPr lang="en-US"/>
              <a:t>Single agent VEGF-TKI</a:t>
            </a:r>
            <a:endParaRPr/>
          </a:p>
          <a:p>
            <a:pPr indent="-228600" lvl="2" marL="1143000" rtl="0" algn="l">
              <a:spcBef>
                <a:spcPts val="400"/>
              </a:spcBef>
              <a:spcAft>
                <a:spcPts val="0"/>
              </a:spcAft>
              <a:buClr>
                <a:schemeClr val="dk1"/>
              </a:buClr>
              <a:buSzPts val="2000"/>
              <a:buFont typeface="Arial"/>
              <a:buChar char="•"/>
            </a:pPr>
            <a:r>
              <a:rPr lang="en-US"/>
              <a:t>CABOSUN, COMPARZ</a:t>
            </a:r>
            <a:endParaRPr/>
          </a:p>
        </p:txBody>
      </p:sp>
      <p:sp>
        <p:nvSpPr>
          <p:cNvPr id="1662" name="Google Shape;1662;g28c1b0f9feb_0_1378"/>
          <p:cNvSpPr txBox="1"/>
          <p:nvPr>
            <p:ph type="title"/>
          </p:nvPr>
        </p:nvSpPr>
        <p:spPr>
          <a:xfrm>
            <a:off x="0" y="127465"/>
            <a:ext cx="9144000" cy="695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a:solidFill>
                  <a:srgbClr val="002E51"/>
                </a:solidFill>
              </a:rPr>
              <a:t>RCC First Line Therapy</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6" name="Shape 1666"/>
        <p:cNvGrpSpPr/>
        <p:nvPr/>
      </p:nvGrpSpPr>
      <p:grpSpPr>
        <a:xfrm>
          <a:off x="0" y="0"/>
          <a:ext cx="0" cy="0"/>
          <a:chOff x="0" y="0"/>
          <a:chExt cx="0" cy="0"/>
        </a:xfrm>
      </p:grpSpPr>
      <p:sp>
        <p:nvSpPr>
          <p:cNvPr id="1667" name="Google Shape;1667;g28c1b0f9feb_0_1383"/>
          <p:cNvSpPr txBox="1"/>
          <p:nvPr>
            <p:ph idx="1" type="body"/>
          </p:nvPr>
        </p:nvSpPr>
        <p:spPr>
          <a:xfrm>
            <a:off x="0" y="844550"/>
            <a:ext cx="8458200" cy="3147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US"/>
              <a:t>Phase III trial Ipilimumab/Nivolumab v Sunitinib</a:t>
            </a:r>
            <a:endParaRPr/>
          </a:p>
          <a:p>
            <a:pPr indent="-342900" lvl="0" marL="342900" rtl="0" algn="l">
              <a:spcBef>
                <a:spcPts val="220"/>
              </a:spcBef>
              <a:spcAft>
                <a:spcPts val="0"/>
              </a:spcAft>
              <a:buClr>
                <a:schemeClr val="dk1"/>
              </a:buClr>
              <a:buSzPts val="1100"/>
              <a:buFont typeface="Arial"/>
              <a:buChar char="•"/>
            </a:pPr>
            <a:r>
              <a:rPr lang="en-US" sz="1100"/>
              <a:t>N =1096 treatment naive</a:t>
            </a:r>
            <a:endParaRPr/>
          </a:p>
          <a:p>
            <a:pPr indent="-285750" lvl="1" marL="742950" rtl="0" algn="l">
              <a:spcBef>
                <a:spcPts val="220"/>
              </a:spcBef>
              <a:spcAft>
                <a:spcPts val="0"/>
              </a:spcAft>
              <a:buClr>
                <a:schemeClr val="dk1"/>
              </a:buClr>
              <a:buSzPts val="1100"/>
              <a:buFont typeface="Arial"/>
              <a:buChar char="–"/>
            </a:pPr>
            <a:r>
              <a:rPr lang="en-US" sz="1100"/>
              <a:t>Favorable	           23%</a:t>
            </a:r>
            <a:endParaRPr/>
          </a:p>
          <a:p>
            <a:pPr indent="-285750" lvl="1" marL="742950" rtl="0" algn="l">
              <a:spcBef>
                <a:spcPts val="220"/>
              </a:spcBef>
              <a:spcAft>
                <a:spcPts val="0"/>
              </a:spcAft>
              <a:buClr>
                <a:schemeClr val="dk1"/>
              </a:buClr>
              <a:buSzPts val="1100"/>
              <a:buFont typeface="Arial"/>
              <a:buChar char="–"/>
            </a:pPr>
            <a:r>
              <a:rPr lang="en-US" sz="1100"/>
              <a:t>Intermediate/poor           77%</a:t>
            </a:r>
            <a:endParaRPr/>
          </a:p>
          <a:p>
            <a:pPr indent="-342900" lvl="0" marL="342900" rtl="0" algn="l">
              <a:spcBef>
                <a:spcPts val="220"/>
              </a:spcBef>
              <a:spcAft>
                <a:spcPts val="0"/>
              </a:spcAft>
              <a:buClr>
                <a:schemeClr val="dk1"/>
              </a:buClr>
              <a:buSzPts val="1100"/>
              <a:buFont typeface="Arial"/>
              <a:buChar char="•"/>
            </a:pPr>
            <a:r>
              <a:rPr lang="en-US" sz="1100"/>
              <a:t>ORR (%)                        Ipi/Nivo v Sun</a:t>
            </a:r>
            <a:endParaRPr/>
          </a:p>
          <a:p>
            <a:pPr indent="-285750" lvl="1" marL="742950" rtl="0" algn="l">
              <a:spcBef>
                <a:spcPts val="220"/>
              </a:spcBef>
              <a:spcAft>
                <a:spcPts val="0"/>
              </a:spcAft>
              <a:buClr>
                <a:schemeClr val="dk1"/>
              </a:buClr>
              <a:buSzPts val="1100"/>
              <a:buFont typeface="Arial"/>
              <a:buChar char="–"/>
            </a:pPr>
            <a:r>
              <a:rPr lang="en-US" sz="1100"/>
              <a:t>ITT              	 39.3 v 32.4</a:t>
            </a:r>
            <a:endParaRPr/>
          </a:p>
          <a:p>
            <a:pPr indent="-285750" lvl="1" marL="742950" rtl="0" algn="l">
              <a:spcBef>
                <a:spcPts val="220"/>
              </a:spcBef>
              <a:spcAft>
                <a:spcPts val="0"/>
              </a:spcAft>
              <a:buClr>
                <a:schemeClr val="dk1"/>
              </a:buClr>
              <a:buSzPts val="1100"/>
              <a:buFont typeface="Arial"/>
              <a:buChar char="–"/>
            </a:pPr>
            <a:r>
              <a:rPr lang="en-US" sz="1100"/>
              <a:t>CR                        11.6 v 3.1</a:t>
            </a:r>
            <a:endParaRPr/>
          </a:p>
          <a:p>
            <a:pPr indent="-285750" lvl="1" marL="742950" rtl="0" algn="l">
              <a:spcBef>
                <a:spcPts val="220"/>
              </a:spcBef>
              <a:spcAft>
                <a:spcPts val="0"/>
              </a:spcAft>
              <a:buClr>
                <a:schemeClr val="dk1"/>
              </a:buClr>
              <a:buSzPts val="1100"/>
              <a:buFont typeface="Arial"/>
              <a:buChar char="–"/>
            </a:pPr>
            <a:r>
              <a:rPr lang="en-US" sz="1100"/>
              <a:t>Favorable 	 30   v   52 </a:t>
            </a:r>
            <a:endParaRPr/>
          </a:p>
          <a:p>
            <a:pPr indent="-228600" lvl="2" marL="1143000" rtl="0" algn="l">
              <a:spcBef>
                <a:spcPts val="220"/>
              </a:spcBef>
              <a:spcAft>
                <a:spcPts val="0"/>
              </a:spcAft>
              <a:buClr>
                <a:schemeClr val="dk1"/>
              </a:buClr>
              <a:buSzPts val="1100"/>
              <a:buFont typeface="Arial"/>
              <a:buChar char="•"/>
            </a:pPr>
            <a:r>
              <a:rPr lang="en-US" sz="1100"/>
              <a:t>However, 5 yr OS, PFS, CR, DOR favored Ipi/Nivo</a:t>
            </a:r>
            <a:endParaRPr sz="1100"/>
          </a:p>
          <a:p>
            <a:pPr indent="-285750" lvl="1" marL="742950" rtl="0" algn="l">
              <a:spcBef>
                <a:spcPts val="220"/>
              </a:spcBef>
              <a:spcAft>
                <a:spcPts val="0"/>
              </a:spcAft>
              <a:buClr>
                <a:schemeClr val="dk1"/>
              </a:buClr>
              <a:buSzPts val="1100"/>
              <a:buFont typeface="Arial"/>
              <a:buChar char="–"/>
            </a:pPr>
            <a:r>
              <a:rPr lang="en-US" sz="1100"/>
              <a:t>mDOR                  NR v 24.8</a:t>
            </a:r>
            <a:endParaRPr/>
          </a:p>
          <a:p>
            <a:pPr indent="-342900" lvl="0" marL="342900" rtl="0" algn="l">
              <a:spcBef>
                <a:spcPts val="220"/>
              </a:spcBef>
              <a:spcAft>
                <a:spcPts val="0"/>
              </a:spcAft>
              <a:buClr>
                <a:schemeClr val="dk1"/>
              </a:buClr>
              <a:buSzPts val="1100"/>
              <a:buFont typeface="Arial"/>
              <a:buChar char="•"/>
            </a:pPr>
            <a:r>
              <a:rPr lang="en-US" sz="1100"/>
              <a:t>PFS similar in both groups; time on Rx 7.9 m/7.8  (Fig B)</a:t>
            </a:r>
            <a:endParaRPr/>
          </a:p>
          <a:p>
            <a:pPr indent="-342900" lvl="0" marL="342900" rtl="0" algn="l">
              <a:spcBef>
                <a:spcPts val="220"/>
              </a:spcBef>
              <a:spcAft>
                <a:spcPts val="0"/>
              </a:spcAft>
              <a:buClr>
                <a:schemeClr val="dk1"/>
              </a:buClr>
              <a:buSzPts val="1100"/>
              <a:buFont typeface="Arial"/>
              <a:buChar char="•"/>
            </a:pPr>
            <a:r>
              <a:rPr lang="en-US" sz="1100"/>
              <a:t>mOS (mos)                     55.7 m v 38.4 m  (HR 0.72) </a:t>
            </a:r>
            <a:endParaRPr/>
          </a:p>
          <a:p>
            <a:pPr indent="-342900" lvl="0" marL="342900" rtl="0" algn="l">
              <a:spcBef>
                <a:spcPts val="220"/>
              </a:spcBef>
              <a:spcAft>
                <a:spcPts val="0"/>
              </a:spcAft>
              <a:buClr>
                <a:schemeClr val="dk1"/>
              </a:buClr>
              <a:buSzPts val="1100"/>
              <a:buFont typeface="Arial"/>
              <a:buChar char="•"/>
            </a:pPr>
            <a:r>
              <a:rPr lang="en-US" sz="1100"/>
              <a:t>5 y OS                                48 v 37   (Fig A)</a:t>
            </a:r>
            <a:endParaRPr/>
          </a:p>
          <a:p>
            <a:pPr indent="-342900" lvl="0" marL="342900" rtl="0" algn="l">
              <a:spcBef>
                <a:spcPts val="220"/>
              </a:spcBef>
              <a:spcAft>
                <a:spcPts val="0"/>
              </a:spcAft>
              <a:buClr>
                <a:schemeClr val="dk1"/>
              </a:buClr>
              <a:buSzPts val="1100"/>
              <a:buFont typeface="Arial"/>
              <a:buChar char="•"/>
            </a:pPr>
            <a:r>
              <a:rPr lang="en-US" sz="1100"/>
              <a:t>Initially approved for intermediate/poor risk IMDC</a:t>
            </a:r>
            <a:endParaRPr/>
          </a:p>
          <a:p>
            <a:pPr indent="-342900" lvl="0" marL="342900" rtl="0" algn="l">
              <a:spcBef>
                <a:spcPts val="220"/>
              </a:spcBef>
              <a:spcAft>
                <a:spcPts val="0"/>
              </a:spcAft>
              <a:buClr>
                <a:schemeClr val="dk1"/>
              </a:buClr>
              <a:buSzPts val="1100"/>
              <a:buFont typeface="Arial"/>
              <a:buChar char="•"/>
            </a:pPr>
            <a:r>
              <a:rPr lang="en-US" sz="1100"/>
              <a:t>Subsequent Rx   IO  55% (CR 22%, PR  39%), TKI 68% </a:t>
            </a:r>
            <a:endParaRPr/>
          </a:p>
          <a:p>
            <a:pPr indent="-228600" lvl="0" marL="342900" rtl="0" algn="l">
              <a:spcBef>
                <a:spcPts val="360"/>
              </a:spcBef>
              <a:spcAft>
                <a:spcPts val="0"/>
              </a:spcAft>
              <a:buClr>
                <a:schemeClr val="dk1"/>
              </a:buClr>
              <a:buSzPts val="1800"/>
              <a:buFont typeface="Arial"/>
              <a:buNone/>
            </a:pPr>
            <a:r>
              <a:t/>
            </a:r>
            <a:endParaRPr sz="1800"/>
          </a:p>
          <a:p>
            <a:pPr indent="-158750" lvl="1" marL="742950" rtl="0" algn="l">
              <a:spcBef>
                <a:spcPts val="400"/>
              </a:spcBef>
              <a:spcAft>
                <a:spcPts val="0"/>
              </a:spcAft>
              <a:buClr>
                <a:schemeClr val="dk1"/>
              </a:buClr>
              <a:buSzPts val="2000"/>
              <a:buFont typeface="Arial"/>
              <a:buNone/>
            </a:pPr>
            <a:r>
              <a:t/>
            </a:r>
            <a:endParaRPr/>
          </a:p>
          <a:p>
            <a:pPr indent="-190500" lvl="0" marL="342900" rtl="0" algn="l">
              <a:spcBef>
                <a:spcPts val="480"/>
              </a:spcBef>
              <a:spcAft>
                <a:spcPts val="0"/>
              </a:spcAft>
              <a:buClr>
                <a:schemeClr val="dk1"/>
              </a:buClr>
              <a:buSzPts val="2400"/>
              <a:buFont typeface="Arial"/>
              <a:buNone/>
            </a:pPr>
            <a:r>
              <a:t/>
            </a:r>
            <a:endParaRPr/>
          </a:p>
        </p:txBody>
      </p:sp>
      <p:sp>
        <p:nvSpPr>
          <p:cNvPr id="1668" name="Google Shape;1668;g28c1b0f9feb_0_1383"/>
          <p:cNvSpPr txBox="1"/>
          <p:nvPr/>
        </p:nvSpPr>
        <p:spPr>
          <a:xfrm>
            <a:off x="0" y="136357"/>
            <a:ext cx="9144000" cy="514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US" sz="3600">
                <a:solidFill>
                  <a:schemeClr val="dk1"/>
                </a:solidFill>
                <a:latin typeface="Arial"/>
                <a:ea typeface="Arial"/>
                <a:cs typeface="Arial"/>
                <a:sym typeface="Arial"/>
              </a:rPr>
              <a:t>Checkmate 214 RCC: 1L IO/IO Therapy</a:t>
            </a:r>
            <a:endParaRPr i="0" sz="3600">
              <a:solidFill>
                <a:schemeClr val="lt1"/>
              </a:solidFill>
              <a:latin typeface="Arial"/>
              <a:ea typeface="Arial"/>
              <a:cs typeface="Arial"/>
              <a:sym typeface="Arial"/>
            </a:endParaRPr>
          </a:p>
        </p:txBody>
      </p:sp>
      <p:sp>
        <p:nvSpPr>
          <p:cNvPr id="1669" name="Google Shape;1669;g28c1b0f9feb_0_1383"/>
          <p:cNvSpPr txBox="1"/>
          <p:nvPr/>
        </p:nvSpPr>
        <p:spPr>
          <a:xfrm>
            <a:off x="-313171" y="4076965"/>
            <a:ext cx="4183800" cy="261600"/>
          </a:xfrm>
          <a:prstGeom prst="rect">
            <a:avLst/>
          </a:prstGeom>
          <a:no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0" i="0" lang="en-US" sz="1100" u="none" cap="none" strike="noStrike">
                <a:solidFill>
                  <a:schemeClr val="dk1"/>
                </a:solidFill>
                <a:latin typeface="Arial"/>
                <a:ea typeface="Arial"/>
                <a:cs typeface="Arial"/>
                <a:sym typeface="Arial"/>
              </a:rPr>
              <a:t>Motzer, Cancer 2022, Median F/U 67 months</a:t>
            </a:r>
            <a:endParaRPr/>
          </a:p>
        </p:txBody>
      </p:sp>
      <p:pic>
        <p:nvPicPr>
          <p:cNvPr id="1670" name="Google Shape;1670;g28c1b0f9feb_0_1383"/>
          <p:cNvPicPr preferRelativeResize="0"/>
          <p:nvPr/>
        </p:nvPicPr>
        <p:blipFill rotWithShape="1">
          <a:blip r:embed="rId3">
            <a:alphaModFix/>
          </a:blip>
          <a:srcRect b="0" l="0" r="0" t="0"/>
          <a:stretch/>
        </p:blipFill>
        <p:spPr>
          <a:xfrm>
            <a:off x="4754747" y="1269744"/>
            <a:ext cx="3770811" cy="3068831"/>
          </a:xfrm>
          <a:prstGeom prst="rect">
            <a:avLst/>
          </a:prstGeom>
          <a:noFill/>
          <a:ln>
            <a:noFill/>
          </a:ln>
        </p:spPr>
      </p:pic>
      <p:pic>
        <p:nvPicPr>
          <p:cNvPr id="1671" name="Google Shape;1671;g28c1b0f9feb_0_1383"/>
          <p:cNvPicPr preferRelativeResize="0"/>
          <p:nvPr/>
        </p:nvPicPr>
        <p:blipFill rotWithShape="1">
          <a:blip r:embed="rId4">
            <a:alphaModFix/>
          </a:blip>
          <a:srcRect b="0" l="0" r="0" t="0"/>
          <a:stretch/>
        </p:blipFill>
        <p:spPr>
          <a:xfrm>
            <a:off x="4803603" y="1211378"/>
            <a:ext cx="4011517" cy="33104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graphicFrame>
        <p:nvGraphicFramePr>
          <p:cNvPr id="1677" name="Google Shape;1677;g28c1b0f9feb_0_1391"/>
          <p:cNvGraphicFramePr/>
          <p:nvPr/>
        </p:nvGraphicFramePr>
        <p:xfrm>
          <a:off x="82785" y="389834"/>
          <a:ext cx="3000000" cy="3000000"/>
        </p:xfrm>
        <a:graphic>
          <a:graphicData uri="http://schemas.openxmlformats.org/drawingml/2006/table">
            <a:tbl>
              <a:tblPr bandRow="1" firstRow="1">
                <a:noFill/>
                <a:tableStyleId>{B1F75114-DA18-47F3-845B-FADB878A9381}</a:tableStyleId>
              </a:tblPr>
              <a:tblGrid>
                <a:gridCol w="1127525"/>
                <a:gridCol w="804400"/>
                <a:gridCol w="137500"/>
                <a:gridCol w="990025"/>
                <a:gridCol w="921275"/>
                <a:gridCol w="742525"/>
                <a:gridCol w="1299400"/>
                <a:gridCol w="984475"/>
                <a:gridCol w="835325"/>
                <a:gridCol w="116850"/>
                <a:gridCol w="116850"/>
                <a:gridCol w="832400"/>
              </a:tblGrid>
              <a:tr h="568775">
                <a:tc>
                  <a:txBody>
                    <a:bodyPr/>
                    <a:lstStyle/>
                    <a:p>
                      <a:pPr indent="0" lvl="0" marL="0" marR="0" rtl="0" algn="l">
                        <a:spcBef>
                          <a:spcPts val="0"/>
                        </a:spcBef>
                        <a:spcAft>
                          <a:spcPts val="0"/>
                        </a:spcAft>
                        <a:buNone/>
                      </a:pPr>
                      <a:r>
                        <a:t/>
                      </a:r>
                      <a:endParaRPr sz="1800">
                        <a:solidFill>
                          <a:schemeClr val="dk1"/>
                        </a:solidFill>
                      </a:endParaRPr>
                    </a:p>
                  </a:txBody>
                  <a:tcPr marT="45725" marB="45725" marR="91450" marL="91450"/>
                </a:tc>
                <a:tc gridSpan="3">
                  <a:txBody>
                    <a:bodyPr/>
                    <a:lstStyle/>
                    <a:p>
                      <a:pPr indent="0" lvl="0" marL="0" marR="0" rtl="0" algn="ctr">
                        <a:lnSpc>
                          <a:spcPct val="100000"/>
                        </a:lnSpc>
                        <a:spcBef>
                          <a:spcPts val="0"/>
                        </a:spcBef>
                        <a:spcAft>
                          <a:spcPts val="0"/>
                        </a:spcAft>
                        <a:buClr>
                          <a:schemeClr val="dk1"/>
                        </a:buClr>
                        <a:buSzPts val="1800"/>
                        <a:buFont typeface="Arial"/>
                        <a:buNone/>
                      </a:pPr>
                      <a:r>
                        <a:rPr lang="en-US" sz="1800">
                          <a:solidFill>
                            <a:schemeClr val="dk1"/>
                          </a:solidFill>
                        </a:rPr>
                        <a:t>KEYNOTE-426</a:t>
                      </a:r>
                      <a:r>
                        <a:rPr baseline="30000" lang="en-US" sz="1800">
                          <a:solidFill>
                            <a:schemeClr val="dk1"/>
                          </a:solidFill>
                        </a:rPr>
                        <a:t>1</a:t>
                      </a:r>
                      <a:endParaRPr/>
                    </a:p>
                    <a:p>
                      <a:pPr indent="0" lvl="0" marL="0" marR="0" rtl="0" algn="ctr">
                        <a:lnSpc>
                          <a:spcPct val="100000"/>
                        </a:lnSpc>
                        <a:spcBef>
                          <a:spcPts val="0"/>
                        </a:spcBef>
                        <a:spcAft>
                          <a:spcPts val="0"/>
                        </a:spcAft>
                        <a:buClr>
                          <a:schemeClr val="dk1"/>
                        </a:buClr>
                        <a:buSzPts val="1800"/>
                        <a:buFont typeface="Arial"/>
                        <a:buNone/>
                      </a:pPr>
                      <a:r>
                        <a:rPr baseline="30000" lang="en-US" sz="1800">
                          <a:solidFill>
                            <a:schemeClr val="dk1"/>
                          </a:solidFill>
                        </a:rPr>
                        <a:t>5 y F/U</a:t>
                      </a:r>
                      <a:endParaRPr/>
                    </a:p>
                  </a:txBody>
                  <a:tcPr marT="45725" marB="45725" marR="91450" marL="91450"/>
                </a:tc>
                <a:tc hMerge="1"/>
                <a:tc hMerge="1"/>
                <a:tc gridSpan="2">
                  <a:txBody>
                    <a:bodyPr/>
                    <a:lstStyle/>
                    <a:p>
                      <a:pPr indent="0" lvl="0" marL="0" marR="0" rtl="0" algn="ctr">
                        <a:spcBef>
                          <a:spcPts val="0"/>
                        </a:spcBef>
                        <a:spcAft>
                          <a:spcPts val="0"/>
                        </a:spcAft>
                        <a:buNone/>
                      </a:pPr>
                      <a:r>
                        <a:rPr lang="en-US" sz="1800">
                          <a:solidFill>
                            <a:schemeClr val="dk1"/>
                          </a:solidFill>
                        </a:rPr>
                        <a:t>CLEAR</a:t>
                      </a:r>
                      <a:r>
                        <a:rPr baseline="30000" lang="en-US" sz="1800">
                          <a:solidFill>
                            <a:schemeClr val="dk1"/>
                          </a:solidFill>
                        </a:rPr>
                        <a:t>2</a:t>
                      </a:r>
                      <a:endParaRPr/>
                    </a:p>
                    <a:p>
                      <a:pPr indent="0" lvl="0" marL="0" marR="0" rtl="0" algn="ctr">
                        <a:spcBef>
                          <a:spcPts val="0"/>
                        </a:spcBef>
                        <a:spcAft>
                          <a:spcPts val="0"/>
                        </a:spcAft>
                        <a:buNone/>
                      </a:pPr>
                      <a:r>
                        <a:rPr baseline="30000" lang="en-US" sz="1800">
                          <a:solidFill>
                            <a:schemeClr val="dk1"/>
                          </a:solidFill>
                        </a:rPr>
                        <a:t>33 mF/U </a:t>
                      </a:r>
                      <a:endParaRPr/>
                    </a:p>
                  </a:txBody>
                  <a:tcPr marT="45725" marB="45725" marR="91450" marL="91450"/>
                </a:tc>
                <a:tc hMerge="1"/>
                <a:tc gridSpan="2">
                  <a:txBody>
                    <a:bodyPr/>
                    <a:lstStyle/>
                    <a:p>
                      <a:pPr indent="0" lvl="0" marL="0" marR="0" rtl="0" algn="ctr">
                        <a:spcBef>
                          <a:spcPts val="0"/>
                        </a:spcBef>
                        <a:spcAft>
                          <a:spcPts val="0"/>
                        </a:spcAft>
                        <a:buNone/>
                      </a:pPr>
                      <a:r>
                        <a:rPr lang="en-US" sz="1800">
                          <a:solidFill>
                            <a:schemeClr val="dk1"/>
                          </a:solidFill>
                        </a:rPr>
                        <a:t>CHECKMATE 9ER</a:t>
                      </a:r>
                      <a:r>
                        <a:rPr baseline="30000" lang="en-US" sz="1800">
                          <a:solidFill>
                            <a:schemeClr val="dk1"/>
                          </a:solidFill>
                        </a:rPr>
                        <a:t>3</a:t>
                      </a:r>
                      <a:endParaRPr/>
                    </a:p>
                    <a:p>
                      <a:pPr indent="0" lvl="0" marL="0" marR="0" rtl="0" algn="ctr">
                        <a:spcBef>
                          <a:spcPts val="0"/>
                        </a:spcBef>
                        <a:spcAft>
                          <a:spcPts val="0"/>
                        </a:spcAft>
                        <a:buNone/>
                      </a:pPr>
                      <a:r>
                        <a:rPr baseline="30000" lang="en-US" sz="1800">
                          <a:solidFill>
                            <a:schemeClr val="dk1"/>
                          </a:solidFill>
                        </a:rPr>
                        <a:t>44m mF/U</a:t>
                      </a:r>
                      <a:endParaRPr/>
                    </a:p>
                  </a:txBody>
                  <a:tcPr marT="45725" marB="45725" marR="91450" marL="91450"/>
                </a:tc>
                <a:tc hMerge="1"/>
                <a:tc gridSpan="4">
                  <a:txBody>
                    <a:bodyPr/>
                    <a:lstStyle/>
                    <a:p>
                      <a:pPr indent="0" lvl="0" marL="0" marR="0" rtl="0" algn="ctr">
                        <a:spcBef>
                          <a:spcPts val="0"/>
                        </a:spcBef>
                        <a:spcAft>
                          <a:spcPts val="0"/>
                        </a:spcAft>
                        <a:buNone/>
                      </a:pPr>
                      <a:r>
                        <a:rPr lang="en-US" sz="1800">
                          <a:solidFill>
                            <a:schemeClr val="dk1"/>
                          </a:solidFill>
                        </a:rPr>
                        <a:t>JAVELIN</a:t>
                      </a:r>
                      <a:r>
                        <a:rPr baseline="30000" lang="en-US" sz="1800">
                          <a:solidFill>
                            <a:schemeClr val="dk1"/>
                          </a:solidFill>
                        </a:rPr>
                        <a:t>4</a:t>
                      </a:r>
                      <a:endParaRPr/>
                    </a:p>
                    <a:p>
                      <a:pPr indent="0" lvl="0" marL="0" marR="0" rtl="0" algn="ctr">
                        <a:spcBef>
                          <a:spcPts val="0"/>
                        </a:spcBef>
                        <a:spcAft>
                          <a:spcPts val="0"/>
                        </a:spcAft>
                        <a:buNone/>
                      </a:pPr>
                      <a:r>
                        <a:rPr baseline="30000" lang="en-US" sz="1800">
                          <a:solidFill>
                            <a:schemeClr val="dk1"/>
                          </a:solidFill>
                        </a:rPr>
                        <a:t>34 mF/U</a:t>
                      </a:r>
                      <a:endParaRPr/>
                    </a:p>
                  </a:txBody>
                  <a:tcPr marT="45725" marB="45725" marR="91450" marL="91450"/>
                </a:tc>
                <a:tc hMerge="1"/>
                <a:tc hMerge="1"/>
                <a:tc hMerge="1"/>
              </a:tr>
              <a:tr h="483200">
                <a:tc>
                  <a:txBody>
                    <a:bodyPr/>
                    <a:lstStyle/>
                    <a:p>
                      <a:pPr indent="0" lvl="0" marL="0" marR="0" rtl="0" algn="l">
                        <a:spcBef>
                          <a:spcPts val="0"/>
                        </a:spcBef>
                        <a:spcAft>
                          <a:spcPts val="0"/>
                        </a:spcAft>
                        <a:buNone/>
                      </a:pPr>
                      <a:r>
                        <a:rPr lang="en-US" sz="1200"/>
                        <a:t>TKI</a:t>
                      </a:r>
                      <a:endParaRPr/>
                    </a:p>
                    <a:p>
                      <a:pPr indent="0" lvl="0" marL="0" marR="0" rtl="0" algn="l">
                        <a:spcBef>
                          <a:spcPts val="0"/>
                        </a:spcBef>
                        <a:spcAft>
                          <a:spcPts val="0"/>
                        </a:spcAft>
                        <a:buNone/>
                      </a:pPr>
                      <a:r>
                        <a:rPr lang="en-US" sz="1200"/>
                        <a:t>IO</a:t>
                      </a:r>
                      <a:endParaRPr/>
                    </a:p>
                  </a:txBody>
                  <a:tcPr marT="45725" marB="45725" marR="91450" marL="91450"/>
                </a:tc>
                <a:tc gridSpan="2">
                  <a:txBody>
                    <a:bodyPr/>
                    <a:lstStyle/>
                    <a:p>
                      <a:pPr indent="0" lvl="0" marL="0" marR="0" rtl="0" algn="l">
                        <a:spcBef>
                          <a:spcPts val="0"/>
                        </a:spcBef>
                        <a:spcAft>
                          <a:spcPts val="0"/>
                        </a:spcAft>
                        <a:buNone/>
                      </a:pPr>
                      <a:r>
                        <a:rPr lang="en-US" sz="1200"/>
                        <a:t>Axitinib </a:t>
                      </a:r>
                      <a:endParaRPr/>
                    </a:p>
                    <a:p>
                      <a:pPr indent="0" lvl="0" marL="0" marR="0" rtl="0" algn="l">
                        <a:spcBef>
                          <a:spcPts val="0"/>
                        </a:spcBef>
                        <a:spcAft>
                          <a:spcPts val="0"/>
                        </a:spcAft>
                        <a:buNone/>
                      </a:pPr>
                      <a:r>
                        <a:rPr lang="en-US" sz="1200"/>
                        <a:t>Pembro</a:t>
                      </a:r>
                      <a:endParaRPr sz="1200"/>
                    </a:p>
                  </a:txBody>
                  <a:tcPr marT="45725" marB="45725" marR="91450" marL="91450"/>
                </a:tc>
                <a:tc hMerge="1"/>
                <a:tc>
                  <a:txBody>
                    <a:bodyPr/>
                    <a:lstStyle/>
                    <a:p>
                      <a:pPr indent="0" lvl="0" marL="0" marR="0" rtl="0" algn="l">
                        <a:lnSpc>
                          <a:spcPct val="100000"/>
                        </a:lnSpc>
                        <a:spcBef>
                          <a:spcPts val="0"/>
                        </a:spcBef>
                        <a:spcAft>
                          <a:spcPts val="0"/>
                        </a:spcAft>
                        <a:buClr>
                          <a:schemeClr val="dk1"/>
                        </a:buClr>
                        <a:buSzPts val="1200"/>
                        <a:buFont typeface="Arial"/>
                        <a:buNone/>
                      </a:pPr>
                      <a:r>
                        <a:rPr lang="en-US" sz="1200"/>
                        <a:t>S</a:t>
                      </a:r>
                      <a:endParaRPr/>
                    </a:p>
                  </a:txBody>
                  <a:tcPr marT="45725" marB="45725" marR="91450" marL="91450"/>
                </a:tc>
                <a:tc>
                  <a:txBody>
                    <a:bodyPr/>
                    <a:lstStyle/>
                    <a:p>
                      <a:pPr indent="0" lvl="0" marL="0" marR="0" rtl="0" algn="l">
                        <a:spcBef>
                          <a:spcPts val="0"/>
                        </a:spcBef>
                        <a:spcAft>
                          <a:spcPts val="0"/>
                        </a:spcAft>
                        <a:buNone/>
                      </a:pPr>
                      <a:r>
                        <a:rPr lang="en-US" sz="1200"/>
                        <a:t>Lenvatinb </a:t>
                      </a:r>
                      <a:endParaRPr/>
                    </a:p>
                    <a:p>
                      <a:pPr indent="0" lvl="0" marL="0" marR="0" rtl="0" algn="l">
                        <a:spcBef>
                          <a:spcPts val="0"/>
                        </a:spcBef>
                        <a:spcAft>
                          <a:spcPts val="0"/>
                        </a:spcAft>
                        <a:buNone/>
                      </a:pPr>
                      <a:r>
                        <a:rPr lang="en-US" sz="1200"/>
                        <a:t>Pembro</a:t>
                      </a:r>
                      <a:endParaRPr sz="1200"/>
                    </a:p>
                  </a:txBody>
                  <a:tcPr marT="45725" marB="45725" marR="91450" marL="91450"/>
                </a:tc>
                <a:tc>
                  <a:txBody>
                    <a:bodyPr/>
                    <a:lstStyle/>
                    <a:p>
                      <a:pPr indent="0" lvl="0" marL="0" marR="0" rtl="0" algn="l">
                        <a:spcBef>
                          <a:spcPts val="0"/>
                        </a:spcBef>
                        <a:spcAft>
                          <a:spcPts val="0"/>
                        </a:spcAft>
                        <a:buNone/>
                      </a:pPr>
                      <a:r>
                        <a:rPr lang="en-US" sz="1200"/>
                        <a:t>S</a:t>
                      </a:r>
                      <a:endParaRPr/>
                    </a:p>
                  </a:txBody>
                  <a:tcPr marT="45725" marB="45725" marR="91450" marL="91450"/>
                </a:tc>
                <a:tc>
                  <a:txBody>
                    <a:bodyPr/>
                    <a:lstStyle/>
                    <a:p>
                      <a:pPr indent="0" lvl="0" marL="0" marR="0" rtl="0" algn="l">
                        <a:spcBef>
                          <a:spcPts val="0"/>
                        </a:spcBef>
                        <a:spcAft>
                          <a:spcPts val="0"/>
                        </a:spcAft>
                        <a:buNone/>
                      </a:pPr>
                      <a:r>
                        <a:rPr lang="en-US" sz="1200"/>
                        <a:t>Cabozantinib </a:t>
                      </a:r>
                      <a:endParaRPr/>
                    </a:p>
                    <a:p>
                      <a:pPr indent="0" lvl="0" marL="0" marR="0" rtl="0" algn="l">
                        <a:spcBef>
                          <a:spcPts val="0"/>
                        </a:spcBef>
                        <a:spcAft>
                          <a:spcPts val="0"/>
                        </a:spcAft>
                        <a:buNone/>
                      </a:pPr>
                      <a:r>
                        <a:rPr lang="en-US" sz="1200"/>
                        <a:t>Nivolumab</a:t>
                      </a:r>
                      <a:endParaRPr/>
                    </a:p>
                  </a:txBody>
                  <a:tcPr marT="45725" marB="45725" marR="91450" marL="91450"/>
                </a:tc>
                <a:tc>
                  <a:txBody>
                    <a:bodyPr/>
                    <a:lstStyle/>
                    <a:p>
                      <a:pPr indent="0" lvl="0" marL="0" marR="0" rtl="0" algn="l">
                        <a:spcBef>
                          <a:spcPts val="0"/>
                        </a:spcBef>
                        <a:spcAft>
                          <a:spcPts val="0"/>
                        </a:spcAft>
                        <a:buNone/>
                      </a:pPr>
                      <a:r>
                        <a:rPr lang="en-US" sz="1200"/>
                        <a:t>S</a:t>
                      </a:r>
                      <a:endParaRPr sz="1800"/>
                    </a:p>
                  </a:txBody>
                  <a:tcPr marT="45725" marB="45725" marR="91450" marL="91450"/>
                </a:tc>
                <a:tc gridSpan="3">
                  <a:txBody>
                    <a:bodyPr/>
                    <a:lstStyle/>
                    <a:p>
                      <a:pPr indent="0" lvl="0" marL="0" marR="0" rtl="0" algn="l">
                        <a:spcBef>
                          <a:spcPts val="0"/>
                        </a:spcBef>
                        <a:spcAft>
                          <a:spcPts val="0"/>
                        </a:spcAft>
                        <a:buNone/>
                      </a:pPr>
                      <a:r>
                        <a:rPr lang="en-US" sz="1200"/>
                        <a:t>Axitinib</a:t>
                      </a:r>
                      <a:endParaRPr/>
                    </a:p>
                    <a:p>
                      <a:pPr indent="0" lvl="0" marL="0" marR="0" rtl="0" algn="l">
                        <a:spcBef>
                          <a:spcPts val="0"/>
                        </a:spcBef>
                        <a:spcAft>
                          <a:spcPts val="0"/>
                        </a:spcAft>
                        <a:buNone/>
                      </a:pPr>
                      <a:r>
                        <a:rPr lang="en-US" sz="1200"/>
                        <a:t>Avelumab</a:t>
                      </a:r>
                      <a:endParaRPr/>
                    </a:p>
                  </a:txBody>
                  <a:tcPr marT="45725" marB="45725" marR="91450" marL="91450"/>
                </a:tc>
                <a:tc hMerge="1"/>
                <a:tc hMerge="1"/>
                <a:tc>
                  <a:txBody>
                    <a:bodyPr/>
                    <a:lstStyle/>
                    <a:p>
                      <a:pPr indent="0" lvl="0" marL="0" marR="0" rtl="0" algn="l">
                        <a:spcBef>
                          <a:spcPts val="0"/>
                        </a:spcBef>
                        <a:spcAft>
                          <a:spcPts val="0"/>
                        </a:spcAft>
                        <a:buNone/>
                      </a:pPr>
                      <a:r>
                        <a:rPr lang="en-US" sz="1200"/>
                        <a:t>S</a:t>
                      </a:r>
                      <a:endParaRPr/>
                    </a:p>
                  </a:txBody>
                  <a:tcPr marT="45725" marB="45725" marR="91450" marL="91450"/>
                </a:tc>
              </a:tr>
              <a:tr h="289925">
                <a:tc>
                  <a:txBody>
                    <a:bodyPr/>
                    <a:lstStyle/>
                    <a:p>
                      <a:pPr indent="0" lvl="0" marL="0" marR="0" rtl="0" algn="l">
                        <a:spcBef>
                          <a:spcPts val="0"/>
                        </a:spcBef>
                        <a:spcAft>
                          <a:spcPts val="0"/>
                        </a:spcAft>
                        <a:buNone/>
                      </a:pPr>
                      <a:r>
                        <a:rPr lang="en-US" sz="1200"/>
                        <a:t># pts</a:t>
                      </a:r>
                      <a:endParaRPr/>
                    </a:p>
                  </a:txBody>
                  <a:tcPr marT="45725" marB="45725" marR="91450" marL="91450"/>
                </a:tc>
                <a:tc gridSpan="3">
                  <a:txBody>
                    <a:bodyPr/>
                    <a:lstStyle/>
                    <a:p>
                      <a:pPr indent="0" lvl="0" marL="0" marR="0" rtl="0" algn="ctr">
                        <a:spcBef>
                          <a:spcPts val="0"/>
                        </a:spcBef>
                        <a:spcAft>
                          <a:spcPts val="0"/>
                        </a:spcAft>
                        <a:buNone/>
                      </a:pPr>
                      <a:r>
                        <a:rPr lang="en-US" sz="1200"/>
                        <a:t>861</a:t>
                      </a:r>
                      <a:endParaRPr/>
                    </a:p>
                  </a:txBody>
                  <a:tcPr marT="45725" marB="45725" marR="91450" marL="91450"/>
                </a:tc>
                <a:tc hMerge="1"/>
                <a:tc hMerge="1"/>
                <a:tc gridSpan="2">
                  <a:txBody>
                    <a:bodyPr/>
                    <a:lstStyle/>
                    <a:p>
                      <a:pPr indent="0" lvl="0" marL="0" marR="0" rtl="0" algn="ctr">
                        <a:spcBef>
                          <a:spcPts val="0"/>
                        </a:spcBef>
                        <a:spcAft>
                          <a:spcPts val="0"/>
                        </a:spcAft>
                        <a:buNone/>
                      </a:pPr>
                      <a:r>
                        <a:rPr lang="en-US" sz="1200"/>
                        <a:t>1069</a:t>
                      </a:r>
                      <a:endParaRPr/>
                    </a:p>
                  </a:txBody>
                  <a:tcPr marT="45725" marB="45725" marR="91450" marL="91450"/>
                </a:tc>
                <a:tc hMerge="1"/>
                <a:tc gridSpan="2">
                  <a:txBody>
                    <a:bodyPr/>
                    <a:lstStyle/>
                    <a:p>
                      <a:pPr indent="0" lvl="0" marL="0" marR="0" rtl="0" algn="ctr">
                        <a:spcBef>
                          <a:spcPts val="0"/>
                        </a:spcBef>
                        <a:spcAft>
                          <a:spcPts val="0"/>
                        </a:spcAft>
                        <a:buNone/>
                      </a:pPr>
                      <a:r>
                        <a:rPr lang="en-US" sz="1200"/>
                        <a:t>651</a:t>
                      </a:r>
                      <a:endParaRPr/>
                    </a:p>
                  </a:txBody>
                  <a:tcPr marT="45725" marB="45725" marR="91450" marL="91450"/>
                </a:tc>
                <a:tc hMerge="1"/>
                <a:tc gridSpan="4">
                  <a:txBody>
                    <a:bodyPr/>
                    <a:lstStyle/>
                    <a:p>
                      <a:pPr indent="0" lvl="0" marL="0" marR="0" rtl="0" algn="ctr">
                        <a:spcBef>
                          <a:spcPts val="0"/>
                        </a:spcBef>
                        <a:spcAft>
                          <a:spcPts val="0"/>
                        </a:spcAft>
                        <a:buNone/>
                      </a:pPr>
                      <a:r>
                        <a:rPr lang="en-US" sz="1200"/>
                        <a:t>886</a:t>
                      </a:r>
                      <a:endParaRPr/>
                    </a:p>
                  </a:txBody>
                  <a:tcPr marT="45725" marB="45725" marR="91450" marL="91450"/>
                </a:tc>
                <a:tc hMerge="1"/>
                <a:tc hMerge="1"/>
                <a:tc hMerge="1"/>
              </a:tr>
              <a:tr h="765200">
                <a:tc>
                  <a:txBody>
                    <a:bodyPr/>
                    <a:lstStyle/>
                    <a:p>
                      <a:pPr indent="0" lvl="0" marL="0" marR="0" rtl="0" algn="l">
                        <a:spcBef>
                          <a:spcPts val="0"/>
                        </a:spcBef>
                        <a:spcAft>
                          <a:spcPts val="0"/>
                        </a:spcAft>
                        <a:buNone/>
                      </a:pPr>
                      <a:r>
                        <a:rPr lang="en-US" sz="1200"/>
                        <a:t>IMDC (%)</a:t>
                      </a:r>
                      <a:endParaRPr/>
                    </a:p>
                    <a:p>
                      <a:pPr indent="0" lvl="0" marL="0" marR="0" rtl="0" algn="l">
                        <a:spcBef>
                          <a:spcPts val="0"/>
                        </a:spcBef>
                        <a:spcAft>
                          <a:spcPts val="0"/>
                        </a:spcAft>
                        <a:buNone/>
                      </a:pPr>
                      <a:r>
                        <a:rPr lang="en-US" sz="1200"/>
                        <a:t> favorable</a:t>
                      </a:r>
                      <a:endParaRPr/>
                    </a:p>
                    <a:p>
                      <a:pPr indent="0" lvl="0" marL="0" marR="0" rtl="0" algn="l">
                        <a:spcBef>
                          <a:spcPts val="0"/>
                        </a:spcBef>
                        <a:spcAft>
                          <a:spcPts val="0"/>
                        </a:spcAft>
                        <a:buNone/>
                      </a:pPr>
                      <a:r>
                        <a:rPr lang="en-US" sz="1200"/>
                        <a:t> intermediate</a:t>
                      </a:r>
                      <a:endParaRPr/>
                    </a:p>
                    <a:p>
                      <a:pPr indent="0" lvl="0" marL="0" marR="0" rtl="0" algn="l">
                        <a:spcBef>
                          <a:spcPts val="0"/>
                        </a:spcBef>
                        <a:spcAft>
                          <a:spcPts val="0"/>
                        </a:spcAft>
                        <a:buNone/>
                      </a:pPr>
                      <a:r>
                        <a:rPr lang="en-US" sz="1200"/>
                        <a:t> poor</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31.9</a:t>
                      </a:r>
                      <a:endParaRPr/>
                    </a:p>
                    <a:p>
                      <a:pPr indent="0" lvl="0" marL="0" marR="0" rtl="0" algn="l">
                        <a:spcBef>
                          <a:spcPts val="0"/>
                        </a:spcBef>
                        <a:spcAft>
                          <a:spcPts val="0"/>
                        </a:spcAft>
                        <a:buNone/>
                      </a:pPr>
                      <a:r>
                        <a:rPr lang="en-US" sz="1200"/>
                        <a:t>55.1</a:t>
                      </a:r>
                      <a:endParaRPr/>
                    </a:p>
                    <a:p>
                      <a:pPr indent="0" lvl="0" marL="0" marR="0" rtl="0" algn="l">
                        <a:spcBef>
                          <a:spcPts val="0"/>
                        </a:spcBef>
                        <a:spcAft>
                          <a:spcPts val="0"/>
                        </a:spcAft>
                        <a:buNone/>
                      </a:pPr>
                      <a:r>
                        <a:rPr lang="en-US" sz="1200"/>
                        <a:t>13</a:t>
                      </a:r>
                      <a:endParaRPr/>
                    </a:p>
                  </a:txBody>
                  <a:tcPr marT="45725" marB="45725" marR="91450" marL="91450"/>
                </a:tc>
                <a:tc gridSpan="2">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30.5</a:t>
                      </a:r>
                      <a:endParaRPr/>
                    </a:p>
                    <a:p>
                      <a:pPr indent="0" lvl="0" marL="0" marR="0" rtl="0" algn="l">
                        <a:spcBef>
                          <a:spcPts val="0"/>
                        </a:spcBef>
                        <a:spcAft>
                          <a:spcPts val="0"/>
                        </a:spcAft>
                        <a:buNone/>
                      </a:pPr>
                      <a:r>
                        <a:rPr lang="en-US" sz="1200"/>
                        <a:t>57.3</a:t>
                      </a:r>
                      <a:endParaRPr/>
                    </a:p>
                    <a:p>
                      <a:pPr indent="0" lvl="0" marL="0" marR="0" rtl="0" algn="l">
                        <a:spcBef>
                          <a:spcPts val="0"/>
                        </a:spcBef>
                        <a:spcAft>
                          <a:spcPts val="0"/>
                        </a:spcAft>
                        <a:buNone/>
                      </a:pPr>
                      <a:r>
                        <a:rPr lang="en-US" sz="1200"/>
                        <a:t>12.1</a:t>
                      </a:r>
                      <a:endParaRPr/>
                    </a:p>
                  </a:txBody>
                  <a:tcPr marT="45725" marB="45725" marR="91450" marL="91450"/>
                </a:tc>
                <a:tc hMerge="1"/>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31</a:t>
                      </a:r>
                      <a:endParaRPr/>
                    </a:p>
                    <a:p>
                      <a:pPr indent="0" lvl="0" marL="0" marR="0" rtl="0" algn="l">
                        <a:spcBef>
                          <a:spcPts val="0"/>
                        </a:spcBef>
                        <a:spcAft>
                          <a:spcPts val="0"/>
                        </a:spcAft>
                        <a:buNone/>
                      </a:pPr>
                      <a:r>
                        <a:rPr lang="en-US" sz="1200"/>
                        <a:t>59</a:t>
                      </a:r>
                      <a:endParaRPr/>
                    </a:p>
                    <a:p>
                      <a:pPr indent="0" lvl="0" marL="0" marR="0" rtl="0" algn="l">
                        <a:spcBef>
                          <a:spcPts val="0"/>
                        </a:spcBef>
                        <a:spcAft>
                          <a:spcPts val="0"/>
                        </a:spcAft>
                        <a:buNone/>
                      </a:pPr>
                      <a:r>
                        <a:rPr lang="en-US" sz="1200"/>
                        <a:t>9.3</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34.7</a:t>
                      </a:r>
                      <a:endParaRPr/>
                    </a:p>
                    <a:p>
                      <a:pPr indent="0" lvl="0" marL="0" marR="0" rtl="0" algn="l">
                        <a:spcBef>
                          <a:spcPts val="0"/>
                        </a:spcBef>
                        <a:spcAft>
                          <a:spcPts val="0"/>
                        </a:spcAft>
                        <a:buNone/>
                      </a:pPr>
                      <a:r>
                        <a:rPr lang="en-US" sz="1200"/>
                        <a:t>53.8</a:t>
                      </a:r>
                      <a:endParaRPr/>
                    </a:p>
                    <a:p>
                      <a:pPr indent="0" lvl="0" marL="0" marR="0" rtl="0" algn="l">
                        <a:spcBef>
                          <a:spcPts val="0"/>
                        </a:spcBef>
                        <a:spcAft>
                          <a:spcPts val="0"/>
                        </a:spcAft>
                        <a:buNone/>
                      </a:pPr>
                      <a:r>
                        <a:rPr lang="en-US" sz="1200"/>
                        <a:t>10.4</a:t>
                      </a:r>
                      <a:endParaRPr sz="1800"/>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23</a:t>
                      </a:r>
                      <a:endParaRPr/>
                    </a:p>
                    <a:p>
                      <a:pPr indent="0" lvl="0" marL="0" marR="0" rtl="0" algn="l">
                        <a:spcBef>
                          <a:spcPts val="0"/>
                        </a:spcBef>
                        <a:spcAft>
                          <a:spcPts val="0"/>
                        </a:spcAft>
                        <a:buNone/>
                      </a:pPr>
                      <a:r>
                        <a:rPr lang="en-US" sz="1200"/>
                        <a:t>58</a:t>
                      </a:r>
                      <a:endParaRPr/>
                    </a:p>
                    <a:p>
                      <a:pPr indent="0" lvl="0" marL="0" marR="0" rtl="0" algn="l">
                        <a:spcBef>
                          <a:spcPts val="0"/>
                        </a:spcBef>
                        <a:spcAft>
                          <a:spcPts val="0"/>
                        </a:spcAft>
                        <a:buNone/>
                      </a:pPr>
                      <a:r>
                        <a:rPr lang="en-US" sz="1200"/>
                        <a:t>19</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22</a:t>
                      </a:r>
                      <a:endParaRPr/>
                    </a:p>
                    <a:p>
                      <a:pPr indent="0" lvl="0" marL="0" marR="0" rtl="0" algn="l">
                        <a:spcBef>
                          <a:spcPts val="0"/>
                        </a:spcBef>
                        <a:spcAft>
                          <a:spcPts val="0"/>
                        </a:spcAft>
                        <a:buNone/>
                      </a:pPr>
                      <a:r>
                        <a:rPr lang="en-US" sz="1200"/>
                        <a:t>57</a:t>
                      </a:r>
                      <a:endParaRPr/>
                    </a:p>
                    <a:p>
                      <a:pPr indent="0" lvl="0" marL="0" marR="0" rtl="0" algn="l">
                        <a:spcBef>
                          <a:spcPts val="0"/>
                        </a:spcBef>
                        <a:spcAft>
                          <a:spcPts val="0"/>
                        </a:spcAft>
                        <a:buNone/>
                      </a:pPr>
                      <a:r>
                        <a:rPr lang="en-US" sz="1200"/>
                        <a:t>21</a:t>
                      </a:r>
                      <a:endParaRPr sz="1200"/>
                    </a:p>
                  </a:txBody>
                  <a:tcPr marT="45725" marB="45725" marR="91450" marL="91450"/>
                </a:tc>
                <a:tc gridSpan="2">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21.7</a:t>
                      </a:r>
                      <a:endParaRPr/>
                    </a:p>
                    <a:p>
                      <a:pPr indent="0" lvl="0" marL="0" marR="0" rtl="0" algn="l">
                        <a:spcBef>
                          <a:spcPts val="0"/>
                        </a:spcBef>
                        <a:spcAft>
                          <a:spcPts val="0"/>
                        </a:spcAft>
                        <a:buNone/>
                      </a:pPr>
                      <a:r>
                        <a:rPr lang="en-US" sz="1200"/>
                        <a:t>64</a:t>
                      </a:r>
                      <a:endParaRPr/>
                    </a:p>
                    <a:p>
                      <a:pPr indent="0" lvl="0" marL="0" marR="0" rtl="0" algn="l">
                        <a:spcBef>
                          <a:spcPts val="0"/>
                        </a:spcBef>
                        <a:spcAft>
                          <a:spcPts val="0"/>
                        </a:spcAft>
                        <a:buNone/>
                      </a:pPr>
                      <a:r>
                        <a:rPr lang="en-US" sz="1200"/>
                        <a:t>11.5</a:t>
                      </a:r>
                      <a:endParaRPr/>
                    </a:p>
                  </a:txBody>
                  <a:tcPr marT="45725" marB="45725" marR="91450" marL="91450"/>
                </a:tc>
                <a:tc hMerge="1"/>
                <a:tc gridSpan="2">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22.5</a:t>
                      </a:r>
                      <a:endParaRPr/>
                    </a:p>
                    <a:p>
                      <a:pPr indent="0" lvl="0" marL="0" marR="0" rtl="0" algn="l">
                        <a:spcBef>
                          <a:spcPts val="0"/>
                        </a:spcBef>
                        <a:spcAft>
                          <a:spcPts val="0"/>
                        </a:spcAft>
                        <a:buNone/>
                      </a:pPr>
                      <a:r>
                        <a:rPr lang="en-US" sz="1200"/>
                        <a:t>66</a:t>
                      </a:r>
                      <a:endParaRPr/>
                    </a:p>
                    <a:p>
                      <a:pPr indent="0" lvl="0" marL="0" marR="0" rtl="0" algn="l">
                        <a:spcBef>
                          <a:spcPts val="0"/>
                        </a:spcBef>
                        <a:spcAft>
                          <a:spcPts val="0"/>
                        </a:spcAft>
                        <a:buNone/>
                      </a:pPr>
                      <a:r>
                        <a:rPr lang="en-US" sz="1200"/>
                        <a:t>10.1</a:t>
                      </a:r>
                      <a:endParaRPr/>
                    </a:p>
                  </a:txBody>
                  <a:tcPr marT="45725" marB="45725" marR="91450" marL="91450"/>
                </a:tc>
                <a:tc hMerge="1"/>
              </a:tr>
              <a:tr h="289925">
                <a:tc>
                  <a:txBody>
                    <a:bodyPr/>
                    <a:lstStyle/>
                    <a:p>
                      <a:pPr indent="0" lvl="0" marL="0" marR="0" rtl="0" algn="l">
                        <a:spcBef>
                          <a:spcPts val="0"/>
                        </a:spcBef>
                        <a:spcAft>
                          <a:spcPts val="0"/>
                        </a:spcAft>
                        <a:buNone/>
                      </a:pPr>
                      <a:r>
                        <a:rPr lang="en-US" sz="1200"/>
                        <a:t>mPFS</a:t>
                      </a:r>
                      <a:endParaRPr sz="1200"/>
                    </a:p>
                  </a:txBody>
                  <a:tcPr marT="45725" marB="45725" marR="91450" marL="91450"/>
                </a:tc>
                <a:tc>
                  <a:txBody>
                    <a:bodyPr/>
                    <a:lstStyle/>
                    <a:p>
                      <a:pPr indent="0" lvl="0" marL="0" marR="0" rtl="0" algn="l">
                        <a:spcBef>
                          <a:spcPts val="0"/>
                        </a:spcBef>
                        <a:spcAft>
                          <a:spcPts val="0"/>
                        </a:spcAft>
                        <a:buNone/>
                      </a:pPr>
                      <a:r>
                        <a:rPr lang="en-US" sz="1200"/>
                        <a:t>15.7</a:t>
                      </a:r>
                      <a:endParaRPr/>
                    </a:p>
                  </a:txBody>
                  <a:tcPr marT="45725" marB="45725" marR="91450" marL="91450"/>
                </a:tc>
                <a:tc gridSpan="2">
                  <a:txBody>
                    <a:bodyPr/>
                    <a:lstStyle/>
                    <a:p>
                      <a:pPr indent="0" lvl="0" marL="0" marR="0" rtl="0" algn="l">
                        <a:spcBef>
                          <a:spcPts val="0"/>
                        </a:spcBef>
                        <a:spcAft>
                          <a:spcPts val="0"/>
                        </a:spcAft>
                        <a:buNone/>
                      </a:pPr>
                      <a:r>
                        <a:rPr lang="en-US" sz="1200"/>
                        <a:t>11.1</a:t>
                      </a:r>
                      <a:endParaRPr/>
                    </a:p>
                  </a:txBody>
                  <a:tcPr marT="45725" marB="45725" marR="91450" marL="91450"/>
                </a:tc>
                <a:tc hMerge="1"/>
                <a:tc>
                  <a:txBody>
                    <a:bodyPr/>
                    <a:lstStyle/>
                    <a:p>
                      <a:pPr indent="0" lvl="0" marL="0" marR="0" rtl="0" algn="l">
                        <a:spcBef>
                          <a:spcPts val="0"/>
                        </a:spcBef>
                        <a:spcAft>
                          <a:spcPts val="0"/>
                        </a:spcAft>
                        <a:buNone/>
                      </a:pPr>
                      <a:r>
                        <a:rPr lang="en-US" sz="1200"/>
                        <a:t>23.3</a:t>
                      </a:r>
                      <a:endParaRPr/>
                    </a:p>
                  </a:txBody>
                  <a:tcPr marT="45725" marB="45725" marR="91450" marL="91450"/>
                </a:tc>
                <a:tc>
                  <a:txBody>
                    <a:bodyPr/>
                    <a:lstStyle/>
                    <a:p>
                      <a:pPr indent="0" lvl="0" marL="0" marR="0" rtl="0" algn="l">
                        <a:spcBef>
                          <a:spcPts val="0"/>
                        </a:spcBef>
                        <a:spcAft>
                          <a:spcPts val="0"/>
                        </a:spcAft>
                        <a:buNone/>
                      </a:pPr>
                      <a:r>
                        <a:rPr lang="en-US" sz="1200"/>
                        <a:t>9.2</a:t>
                      </a:r>
                      <a:endParaRPr sz="1800"/>
                    </a:p>
                  </a:txBody>
                  <a:tcPr marT="45725" marB="45725" marR="91450" marL="91450"/>
                </a:tc>
                <a:tc>
                  <a:txBody>
                    <a:bodyPr/>
                    <a:lstStyle/>
                    <a:p>
                      <a:pPr indent="0" lvl="0" marL="0" marR="0" rtl="0" algn="l">
                        <a:spcBef>
                          <a:spcPts val="0"/>
                        </a:spcBef>
                        <a:spcAft>
                          <a:spcPts val="0"/>
                        </a:spcAft>
                        <a:buNone/>
                      </a:pPr>
                      <a:r>
                        <a:rPr lang="en-US" sz="1200"/>
                        <a:t>16.6</a:t>
                      </a:r>
                      <a:endParaRPr/>
                    </a:p>
                  </a:txBody>
                  <a:tcPr marT="45725" marB="45725" marR="91450" marL="91450"/>
                </a:tc>
                <a:tc>
                  <a:txBody>
                    <a:bodyPr/>
                    <a:lstStyle/>
                    <a:p>
                      <a:pPr indent="0" lvl="0" marL="0" marR="0" rtl="0" algn="l">
                        <a:spcBef>
                          <a:spcPts val="0"/>
                        </a:spcBef>
                        <a:spcAft>
                          <a:spcPts val="0"/>
                        </a:spcAft>
                        <a:buNone/>
                      </a:pPr>
                      <a:r>
                        <a:rPr lang="en-US" sz="1200"/>
                        <a:t>8.3</a:t>
                      </a:r>
                      <a:endParaRPr sz="1200"/>
                    </a:p>
                  </a:txBody>
                  <a:tcPr marT="45725" marB="45725" marR="91450" marL="91450"/>
                </a:tc>
                <a:tc>
                  <a:txBody>
                    <a:bodyPr/>
                    <a:lstStyle/>
                    <a:p>
                      <a:pPr indent="0" lvl="0" marL="0" marR="0" rtl="0" algn="l">
                        <a:spcBef>
                          <a:spcPts val="0"/>
                        </a:spcBef>
                        <a:spcAft>
                          <a:spcPts val="0"/>
                        </a:spcAft>
                        <a:buNone/>
                      </a:pPr>
                      <a:r>
                        <a:rPr lang="en-US" sz="1200"/>
                        <a:t>13.8</a:t>
                      </a:r>
                      <a:endParaRPr/>
                    </a:p>
                  </a:txBody>
                  <a:tcPr marT="45725" marB="45725" marR="91450" marL="91450"/>
                </a:tc>
                <a:tc gridSpan="3">
                  <a:txBody>
                    <a:bodyPr/>
                    <a:lstStyle/>
                    <a:p>
                      <a:pPr indent="0" lvl="0" marL="0" marR="0" rtl="0" algn="l">
                        <a:spcBef>
                          <a:spcPts val="0"/>
                        </a:spcBef>
                        <a:spcAft>
                          <a:spcPts val="0"/>
                        </a:spcAft>
                        <a:buNone/>
                      </a:pPr>
                      <a:r>
                        <a:rPr lang="en-US" sz="1200"/>
                        <a:t>8.4</a:t>
                      </a:r>
                      <a:endParaRPr/>
                    </a:p>
                  </a:txBody>
                  <a:tcPr marT="45725" marB="45725" marR="91450" marL="91450"/>
                </a:tc>
                <a:tc hMerge="1"/>
                <a:tc hMerge="1"/>
              </a:tr>
              <a:tr h="466925">
                <a:tc>
                  <a:txBody>
                    <a:bodyPr/>
                    <a:lstStyle/>
                    <a:p>
                      <a:pPr indent="0" lvl="0" marL="0" marR="0" rtl="0" algn="l">
                        <a:spcBef>
                          <a:spcPts val="0"/>
                        </a:spcBef>
                        <a:spcAft>
                          <a:spcPts val="0"/>
                        </a:spcAft>
                        <a:buNone/>
                      </a:pPr>
                      <a:r>
                        <a:rPr lang="en-US" sz="1200"/>
                        <a:t>ORR (%)</a:t>
                      </a:r>
                      <a:endParaRPr/>
                    </a:p>
                    <a:p>
                      <a:pPr indent="0" lvl="0" marL="0" marR="0" rtl="0" algn="l">
                        <a:spcBef>
                          <a:spcPts val="0"/>
                        </a:spcBef>
                        <a:spcAft>
                          <a:spcPts val="0"/>
                        </a:spcAft>
                        <a:buNone/>
                      </a:pPr>
                      <a:r>
                        <a:rPr lang="en-US" sz="1200"/>
                        <a:t>    CR</a:t>
                      </a:r>
                      <a:endParaRPr/>
                    </a:p>
                  </a:txBody>
                  <a:tcPr marT="45725" marB="45725" marR="91450" marL="91450"/>
                </a:tc>
                <a:tc>
                  <a:txBody>
                    <a:bodyPr/>
                    <a:lstStyle/>
                    <a:p>
                      <a:pPr indent="0" lvl="0" marL="0" marR="0" rtl="0" algn="l">
                        <a:spcBef>
                          <a:spcPts val="0"/>
                        </a:spcBef>
                        <a:spcAft>
                          <a:spcPts val="0"/>
                        </a:spcAft>
                        <a:buNone/>
                      </a:pPr>
                      <a:r>
                        <a:rPr lang="en-US" sz="1200"/>
                        <a:t>60.4</a:t>
                      </a:r>
                      <a:endParaRPr/>
                    </a:p>
                    <a:p>
                      <a:pPr indent="0" lvl="0" marL="0" marR="0" rtl="0" algn="l">
                        <a:spcBef>
                          <a:spcPts val="0"/>
                        </a:spcBef>
                        <a:spcAft>
                          <a:spcPts val="0"/>
                        </a:spcAft>
                        <a:buNone/>
                      </a:pPr>
                      <a:r>
                        <a:rPr lang="en-US" sz="1200"/>
                        <a:t>   10</a:t>
                      </a:r>
                      <a:endParaRPr/>
                    </a:p>
                  </a:txBody>
                  <a:tcPr marT="45725" marB="45725" marR="91450" marL="91450"/>
                </a:tc>
                <a:tc gridSpan="2">
                  <a:txBody>
                    <a:bodyPr/>
                    <a:lstStyle/>
                    <a:p>
                      <a:pPr indent="0" lvl="0" marL="0" marR="0" rtl="0" algn="l">
                        <a:spcBef>
                          <a:spcPts val="0"/>
                        </a:spcBef>
                        <a:spcAft>
                          <a:spcPts val="0"/>
                        </a:spcAft>
                        <a:buNone/>
                      </a:pPr>
                      <a:r>
                        <a:rPr lang="en-US" sz="1200"/>
                        <a:t>39.6</a:t>
                      </a:r>
                      <a:endParaRPr/>
                    </a:p>
                    <a:p>
                      <a:pPr indent="0" lvl="0" marL="0" marR="0" rtl="0" algn="l">
                        <a:spcBef>
                          <a:spcPts val="0"/>
                        </a:spcBef>
                        <a:spcAft>
                          <a:spcPts val="0"/>
                        </a:spcAft>
                        <a:buNone/>
                      </a:pPr>
                      <a:r>
                        <a:rPr lang="en-US" sz="1200"/>
                        <a:t>   3.5</a:t>
                      </a:r>
                      <a:endParaRPr/>
                    </a:p>
                  </a:txBody>
                  <a:tcPr marT="45725" marB="45725" marR="91450" marL="91450"/>
                </a:tc>
                <a:tc hMerge="1"/>
                <a:tc>
                  <a:txBody>
                    <a:bodyPr/>
                    <a:lstStyle/>
                    <a:p>
                      <a:pPr indent="0" lvl="0" marL="0" marR="0" rtl="0" algn="l">
                        <a:spcBef>
                          <a:spcPts val="0"/>
                        </a:spcBef>
                        <a:spcAft>
                          <a:spcPts val="0"/>
                        </a:spcAft>
                        <a:buNone/>
                      </a:pPr>
                      <a:r>
                        <a:rPr lang="en-US" sz="1200"/>
                        <a:t>71</a:t>
                      </a:r>
                      <a:endParaRPr/>
                    </a:p>
                    <a:p>
                      <a:pPr indent="0" lvl="0" marL="0" marR="0" rtl="0" algn="l">
                        <a:spcBef>
                          <a:spcPts val="0"/>
                        </a:spcBef>
                        <a:spcAft>
                          <a:spcPts val="0"/>
                        </a:spcAft>
                        <a:buNone/>
                      </a:pPr>
                      <a:r>
                        <a:rPr lang="en-US" sz="1200"/>
                        <a:t>  16.</a:t>
                      </a:r>
                      <a:endParaRPr/>
                    </a:p>
                  </a:txBody>
                  <a:tcPr marT="45725" marB="45725" marR="91450" marL="91450"/>
                </a:tc>
                <a:tc>
                  <a:txBody>
                    <a:bodyPr/>
                    <a:lstStyle/>
                    <a:p>
                      <a:pPr indent="0" lvl="0" marL="0" marR="0" rtl="0" algn="l">
                        <a:spcBef>
                          <a:spcPts val="0"/>
                        </a:spcBef>
                        <a:spcAft>
                          <a:spcPts val="0"/>
                        </a:spcAft>
                        <a:buNone/>
                      </a:pPr>
                      <a:r>
                        <a:rPr lang="en-US" sz="1200"/>
                        <a:t>36.1</a:t>
                      </a:r>
                      <a:endParaRPr/>
                    </a:p>
                    <a:p>
                      <a:pPr indent="0" lvl="0" marL="0" marR="0" rtl="0" algn="l">
                        <a:spcBef>
                          <a:spcPts val="0"/>
                        </a:spcBef>
                        <a:spcAft>
                          <a:spcPts val="0"/>
                        </a:spcAft>
                        <a:buNone/>
                      </a:pPr>
                      <a:r>
                        <a:rPr lang="en-US" sz="1200"/>
                        <a:t>  4.2</a:t>
                      </a:r>
                      <a:endParaRPr sz="1800"/>
                    </a:p>
                  </a:txBody>
                  <a:tcPr marT="45725" marB="45725" marR="91450" marL="91450"/>
                </a:tc>
                <a:tc>
                  <a:txBody>
                    <a:bodyPr/>
                    <a:lstStyle/>
                    <a:p>
                      <a:pPr indent="0" lvl="0" marL="0" marR="0" rtl="0" algn="l">
                        <a:spcBef>
                          <a:spcPts val="0"/>
                        </a:spcBef>
                        <a:spcAft>
                          <a:spcPts val="0"/>
                        </a:spcAft>
                        <a:buNone/>
                      </a:pPr>
                      <a:r>
                        <a:rPr lang="en-US" sz="1200"/>
                        <a:t>55.7</a:t>
                      </a:r>
                      <a:endParaRPr/>
                    </a:p>
                    <a:p>
                      <a:pPr indent="0" lvl="0" marL="0" marR="0" rtl="0" algn="l">
                        <a:spcBef>
                          <a:spcPts val="0"/>
                        </a:spcBef>
                        <a:spcAft>
                          <a:spcPts val="0"/>
                        </a:spcAft>
                        <a:buNone/>
                      </a:pPr>
                      <a:r>
                        <a:rPr lang="en-US" sz="1200"/>
                        <a:t>   12</a:t>
                      </a:r>
                      <a:endParaRPr/>
                    </a:p>
                  </a:txBody>
                  <a:tcPr marT="45725" marB="45725" marR="91450" marL="91450"/>
                </a:tc>
                <a:tc>
                  <a:txBody>
                    <a:bodyPr/>
                    <a:lstStyle/>
                    <a:p>
                      <a:pPr indent="0" lvl="0" marL="0" marR="0" rtl="0" algn="l">
                        <a:spcBef>
                          <a:spcPts val="0"/>
                        </a:spcBef>
                        <a:spcAft>
                          <a:spcPts val="0"/>
                        </a:spcAft>
                        <a:buNone/>
                      </a:pPr>
                      <a:r>
                        <a:rPr lang="en-US" sz="1200"/>
                        <a:t>27.1</a:t>
                      </a:r>
                      <a:endParaRPr/>
                    </a:p>
                    <a:p>
                      <a:pPr indent="0" lvl="0" marL="0" marR="0" rtl="0" algn="l">
                        <a:spcBef>
                          <a:spcPts val="0"/>
                        </a:spcBef>
                        <a:spcAft>
                          <a:spcPts val="0"/>
                        </a:spcAft>
                        <a:buNone/>
                      </a:pPr>
                      <a:r>
                        <a:rPr lang="en-US" sz="1200"/>
                        <a:t>  5</a:t>
                      </a:r>
                      <a:endParaRPr sz="1200"/>
                    </a:p>
                  </a:txBody>
                  <a:tcPr marT="45725" marB="45725" marR="91450" marL="91450"/>
                </a:tc>
                <a:tc gridSpan="2">
                  <a:txBody>
                    <a:bodyPr/>
                    <a:lstStyle/>
                    <a:p>
                      <a:pPr indent="0" lvl="0" marL="0" marR="0" rtl="0" algn="l">
                        <a:spcBef>
                          <a:spcPts val="0"/>
                        </a:spcBef>
                        <a:spcAft>
                          <a:spcPts val="0"/>
                        </a:spcAft>
                        <a:buNone/>
                      </a:pPr>
                      <a:r>
                        <a:rPr lang="en-US" sz="1200"/>
                        <a:t>51.4</a:t>
                      </a:r>
                      <a:endParaRPr/>
                    </a:p>
                    <a:p>
                      <a:pPr indent="0" lvl="0" marL="0" marR="0" rtl="0" algn="l">
                        <a:spcBef>
                          <a:spcPts val="0"/>
                        </a:spcBef>
                        <a:spcAft>
                          <a:spcPts val="0"/>
                        </a:spcAft>
                        <a:buNone/>
                      </a:pPr>
                      <a:r>
                        <a:rPr lang="en-US" sz="1200"/>
                        <a:t>   3.4</a:t>
                      </a:r>
                      <a:endParaRPr/>
                    </a:p>
                  </a:txBody>
                  <a:tcPr marT="45725" marB="45725" marR="91450" marL="91450"/>
                </a:tc>
                <a:tc hMerge="1"/>
                <a:tc gridSpan="2">
                  <a:txBody>
                    <a:bodyPr/>
                    <a:lstStyle/>
                    <a:p>
                      <a:pPr indent="0" lvl="0" marL="0" marR="0" rtl="0" algn="l">
                        <a:spcBef>
                          <a:spcPts val="0"/>
                        </a:spcBef>
                        <a:spcAft>
                          <a:spcPts val="0"/>
                        </a:spcAft>
                        <a:buNone/>
                      </a:pPr>
                      <a:r>
                        <a:rPr lang="en-US" sz="1200"/>
                        <a:t>25.7</a:t>
                      </a:r>
                      <a:endParaRPr/>
                    </a:p>
                    <a:p>
                      <a:pPr indent="0" lvl="0" marL="0" marR="0" rtl="0" algn="l">
                        <a:spcBef>
                          <a:spcPts val="0"/>
                        </a:spcBef>
                        <a:spcAft>
                          <a:spcPts val="0"/>
                        </a:spcAft>
                        <a:buNone/>
                      </a:pPr>
                      <a:r>
                        <a:rPr lang="en-US" sz="1200"/>
                        <a:t>  1.8</a:t>
                      </a:r>
                      <a:endParaRPr/>
                    </a:p>
                  </a:txBody>
                  <a:tcPr marT="45725" marB="45725" marR="91450" marL="91450"/>
                </a:tc>
                <a:tc hMerge="1"/>
              </a:tr>
              <a:tr h="289925">
                <a:tc>
                  <a:txBody>
                    <a:bodyPr/>
                    <a:lstStyle/>
                    <a:p>
                      <a:pPr indent="0" lvl="0" marL="0" marR="0" rtl="0" algn="l">
                        <a:spcBef>
                          <a:spcPts val="0"/>
                        </a:spcBef>
                        <a:spcAft>
                          <a:spcPts val="0"/>
                        </a:spcAft>
                        <a:buNone/>
                      </a:pPr>
                      <a:r>
                        <a:rPr lang="en-US" sz="1200"/>
                        <a:t>DOR (mos)</a:t>
                      </a:r>
                      <a:endParaRPr/>
                    </a:p>
                  </a:txBody>
                  <a:tcPr marT="45725" marB="45725" marR="91450" marL="91450"/>
                </a:tc>
                <a:tc>
                  <a:txBody>
                    <a:bodyPr/>
                    <a:lstStyle/>
                    <a:p>
                      <a:pPr indent="0" lvl="0" marL="0" marR="0" rtl="0" algn="l">
                        <a:spcBef>
                          <a:spcPts val="0"/>
                        </a:spcBef>
                        <a:spcAft>
                          <a:spcPts val="0"/>
                        </a:spcAft>
                        <a:buNone/>
                      </a:pPr>
                      <a:r>
                        <a:rPr lang="en-US" sz="1200"/>
                        <a:t> 23.6</a:t>
                      </a:r>
                      <a:endParaRPr/>
                    </a:p>
                  </a:txBody>
                  <a:tcPr marT="45725" marB="45725" marR="91450" marL="91450"/>
                </a:tc>
                <a:tc gridSpan="2">
                  <a:txBody>
                    <a:bodyPr/>
                    <a:lstStyle/>
                    <a:p>
                      <a:pPr indent="0" lvl="0" marL="0" marR="0" rtl="0" algn="l">
                        <a:spcBef>
                          <a:spcPts val="0"/>
                        </a:spcBef>
                        <a:spcAft>
                          <a:spcPts val="0"/>
                        </a:spcAft>
                        <a:buNone/>
                      </a:pPr>
                      <a:r>
                        <a:rPr lang="en-US" sz="1200"/>
                        <a:t>15.3</a:t>
                      </a:r>
                      <a:endParaRPr/>
                    </a:p>
                  </a:txBody>
                  <a:tcPr marT="45725" marB="45725" marR="91450" marL="91450"/>
                </a:tc>
                <a:tc hMerge="1"/>
                <a:tc>
                  <a:txBody>
                    <a:bodyPr/>
                    <a:lstStyle/>
                    <a:p>
                      <a:pPr indent="0" lvl="0" marL="0" marR="0" rtl="0" algn="l">
                        <a:spcBef>
                          <a:spcPts val="0"/>
                        </a:spcBef>
                        <a:spcAft>
                          <a:spcPts val="0"/>
                        </a:spcAft>
                        <a:buNone/>
                      </a:pPr>
                      <a:r>
                        <a:rPr lang="en-US" sz="1200"/>
                        <a:t>25.8</a:t>
                      </a:r>
                      <a:endParaRPr/>
                    </a:p>
                  </a:txBody>
                  <a:tcPr marT="45725" marB="45725" marR="91450" marL="91450"/>
                </a:tc>
                <a:tc>
                  <a:txBody>
                    <a:bodyPr/>
                    <a:lstStyle/>
                    <a:p>
                      <a:pPr indent="0" lvl="0" marL="0" marR="0" rtl="0" algn="l">
                        <a:spcBef>
                          <a:spcPts val="0"/>
                        </a:spcBef>
                        <a:spcAft>
                          <a:spcPts val="0"/>
                        </a:spcAft>
                        <a:buNone/>
                      </a:pPr>
                      <a:r>
                        <a:rPr lang="en-US" sz="1200"/>
                        <a:t>14.6</a:t>
                      </a:r>
                      <a:endParaRPr sz="1800"/>
                    </a:p>
                  </a:txBody>
                  <a:tcPr marT="45725" marB="45725" marR="91450" marL="91450"/>
                </a:tc>
                <a:tc>
                  <a:txBody>
                    <a:bodyPr/>
                    <a:lstStyle/>
                    <a:p>
                      <a:pPr indent="0" lvl="0" marL="0" marR="0" rtl="0" algn="l">
                        <a:spcBef>
                          <a:spcPts val="0"/>
                        </a:spcBef>
                        <a:spcAft>
                          <a:spcPts val="0"/>
                        </a:spcAft>
                        <a:buNone/>
                      </a:pPr>
                      <a:r>
                        <a:rPr lang="en-US" sz="1200"/>
                        <a:t>23.1</a:t>
                      </a:r>
                      <a:endParaRPr/>
                    </a:p>
                  </a:txBody>
                  <a:tcPr marT="45725" marB="45725" marR="91450" marL="91450"/>
                </a:tc>
                <a:tc>
                  <a:txBody>
                    <a:bodyPr/>
                    <a:lstStyle/>
                    <a:p>
                      <a:pPr indent="0" lvl="0" marL="0" marR="0" rtl="0" algn="l">
                        <a:spcBef>
                          <a:spcPts val="0"/>
                        </a:spcBef>
                        <a:spcAft>
                          <a:spcPts val="0"/>
                        </a:spcAft>
                        <a:buNone/>
                      </a:pPr>
                      <a:r>
                        <a:rPr lang="en-US" sz="1200"/>
                        <a:t>15.1</a:t>
                      </a:r>
                      <a:endParaRPr sz="1200"/>
                    </a:p>
                  </a:txBody>
                  <a:tcPr marT="45725" marB="45725" marR="91450" marL="91450"/>
                </a:tc>
                <a:tc gridSpan="2">
                  <a:txBody>
                    <a:bodyPr/>
                    <a:lstStyle/>
                    <a:p>
                      <a:pPr indent="0" lvl="0" marL="0" marR="0" rtl="0" algn="l">
                        <a:spcBef>
                          <a:spcPts val="0"/>
                        </a:spcBef>
                        <a:spcAft>
                          <a:spcPts val="0"/>
                        </a:spcAft>
                        <a:buNone/>
                      </a:pPr>
                      <a:r>
                        <a:rPr lang="en-US" sz="1200"/>
                        <a:t>19.4</a:t>
                      </a:r>
                      <a:endParaRPr/>
                    </a:p>
                  </a:txBody>
                  <a:tcPr marT="45725" marB="45725" marR="91450" marL="91450"/>
                </a:tc>
                <a:tc hMerge="1"/>
                <a:tc gridSpan="2">
                  <a:txBody>
                    <a:bodyPr/>
                    <a:lstStyle/>
                    <a:p>
                      <a:pPr indent="0" lvl="0" marL="0" marR="0" rtl="0" algn="l">
                        <a:spcBef>
                          <a:spcPts val="0"/>
                        </a:spcBef>
                        <a:spcAft>
                          <a:spcPts val="0"/>
                        </a:spcAft>
                        <a:buNone/>
                      </a:pPr>
                      <a:r>
                        <a:rPr lang="en-US" sz="1200"/>
                        <a:t>14.5</a:t>
                      </a:r>
                      <a:endParaRPr/>
                    </a:p>
                  </a:txBody>
                  <a:tcPr marT="45725" marB="45725" marR="91450" marL="91450"/>
                </a:tc>
                <a:tc hMerge="1"/>
              </a:tr>
              <a:tr h="483200">
                <a:tc>
                  <a:txBody>
                    <a:bodyPr/>
                    <a:lstStyle/>
                    <a:p>
                      <a:pPr indent="0" lvl="0" marL="0" marR="0" rtl="0" algn="l">
                        <a:spcBef>
                          <a:spcPts val="0"/>
                        </a:spcBef>
                        <a:spcAft>
                          <a:spcPts val="0"/>
                        </a:spcAft>
                        <a:buNone/>
                      </a:pPr>
                      <a:r>
                        <a:rPr lang="en-US" sz="1200"/>
                        <a:t>mOS</a:t>
                      </a:r>
                      <a:endParaRPr/>
                    </a:p>
                  </a:txBody>
                  <a:tcPr marT="45725" marB="45725" marR="91450" marL="91450"/>
                </a:tc>
                <a:tc gridSpan="3">
                  <a:txBody>
                    <a:bodyPr/>
                    <a:lstStyle/>
                    <a:p>
                      <a:pPr indent="0" lvl="0" marL="0" marR="0" rtl="0" algn="l">
                        <a:spcBef>
                          <a:spcPts val="0"/>
                        </a:spcBef>
                        <a:spcAft>
                          <a:spcPts val="0"/>
                        </a:spcAft>
                        <a:buNone/>
                      </a:pPr>
                      <a:r>
                        <a:rPr lang="en-US" sz="1200"/>
                        <a:t> 45.7            40.1</a:t>
                      </a:r>
                      <a:endParaRPr/>
                    </a:p>
                    <a:p>
                      <a:pPr indent="0" lvl="0" marL="0" marR="0" rtl="0" algn="l">
                        <a:spcBef>
                          <a:spcPts val="0"/>
                        </a:spcBef>
                        <a:spcAft>
                          <a:spcPts val="0"/>
                        </a:spcAft>
                        <a:buNone/>
                      </a:pPr>
                      <a:r>
                        <a:rPr lang="en-US" sz="1200"/>
                        <a:t>       HR 0.73</a:t>
                      </a:r>
                      <a:endParaRPr/>
                    </a:p>
                  </a:txBody>
                  <a:tcPr marT="45725" marB="45725" marR="91450" marL="91450"/>
                </a:tc>
                <a:tc hMerge="1"/>
                <a:tc hMerge="1"/>
                <a:tc gridSpan="2">
                  <a:txBody>
                    <a:bodyPr/>
                    <a:lstStyle/>
                    <a:p>
                      <a:pPr indent="0" lvl="0" marL="0" marR="0" rtl="0" algn="l">
                        <a:spcBef>
                          <a:spcPts val="0"/>
                        </a:spcBef>
                        <a:spcAft>
                          <a:spcPts val="0"/>
                        </a:spcAft>
                        <a:buNone/>
                      </a:pPr>
                      <a:r>
                        <a:rPr lang="en-US" sz="1200"/>
                        <a:t>&gt;41.5             &gt;38.4</a:t>
                      </a:r>
                      <a:endParaRPr/>
                    </a:p>
                    <a:p>
                      <a:pPr indent="0" lvl="0" marL="0" marR="0" rtl="0" algn="l">
                        <a:spcBef>
                          <a:spcPts val="0"/>
                        </a:spcBef>
                        <a:spcAft>
                          <a:spcPts val="0"/>
                        </a:spcAft>
                        <a:buNone/>
                      </a:pPr>
                      <a:r>
                        <a:rPr lang="en-US" sz="1200"/>
                        <a:t>HR 0.72</a:t>
                      </a:r>
                      <a:endParaRPr/>
                    </a:p>
                  </a:txBody>
                  <a:tcPr marT="45725" marB="45725" marR="91450" marL="91450"/>
                </a:tc>
                <a:tc hMerge="1"/>
                <a:tc gridSpan="2">
                  <a:txBody>
                    <a:bodyPr/>
                    <a:lstStyle/>
                    <a:p>
                      <a:pPr indent="0" lvl="0" marL="0" marR="0" rtl="0" algn="l">
                        <a:spcBef>
                          <a:spcPts val="0"/>
                        </a:spcBef>
                        <a:spcAft>
                          <a:spcPts val="0"/>
                        </a:spcAft>
                        <a:buNone/>
                      </a:pPr>
                      <a:r>
                        <a:rPr lang="en-US" sz="1200"/>
                        <a:t>49.5                        35.5</a:t>
                      </a:r>
                      <a:endParaRPr/>
                    </a:p>
                    <a:p>
                      <a:pPr indent="0" lvl="0" marL="0" marR="0" rtl="0" algn="l">
                        <a:spcBef>
                          <a:spcPts val="0"/>
                        </a:spcBef>
                        <a:spcAft>
                          <a:spcPts val="0"/>
                        </a:spcAft>
                        <a:buNone/>
                      </a:pPr>
                      <a:r>
                        <a:rPr lang="en-US" sz="1200"/>
                        <a:t>               HR 0.7</a:t>
                      </a:r>
                      <a:endParaRPr/>
                    </a:p>
                  </a:txBody>
                  <a:tcPr marT="45725" marB="45725" marR="91450" marL="91450"/>
                </a:tc>
                <a:tc hMerge="1"/>
                <a:tc gridSpan="2">
                  <a:txBody>
                    <a:bodyPr/>
                    <a:lstStyle/>
                    <a:p>
                      <a:pPr indent="0" lvl="0" marL="0" marR="0" rtl="0" algn="l">
                        <a:spcBef>
                          <a:spcPts val="0"/>
                        </a:spcBef>
                        <a:spcAft>
                          <a:spcPts val="0"/>
                        </a:spcAft>
                        <a:buNone/>
                      </a:pPr>
                      <a:r>
                        <a:rPr lang="en-US" sz="1200"/>
                        <a:t>&gt;42.2</a:t>
                      </a:r>
                      <a:endParaRPr/>
                    </a:p>
                    <a:p>
                      <a:pPr indent="0" lvl="0" marL="0" marR="0" rtl="0" algn="l">
                        <a:spcBef>
                          <a:spcPts val="0"/>
                        </a:spcBef>
                        <a:spcAft>
                          <a:spcPts val="0"/>
                        </a:spcAft>
                        <a:buNone/>
                      </a:pPr>
                      <a:r>
                        <a:rPr lang="en-US" sz="1200"/>
                        <a:t>    HR 0.79</a:t>
                      </a:r>
                      <a:endParaRPr/>
                    </a:p>
                  </a:txBody>
                  <a:tcPr marT="45725" marB="45725" marR="91450" marL="91450"/>
                </a:tc>
                <a:tc hMerge="1"/>
                <a:tc gridSpan="2">
                  <a:txBody>
                    <a:bodyPr/>
                    <a:lstStyle/>
                    <a:p>
                      <a:pPr indent="0" lvl="0" marL="0" marR="0" rtl="0" algn="l">
                        <a:spcBef>
                          <a:spcPts val="0"/>
                        </a:spcBef>
                        <a:spcAft>
                          <a:spcPts val="0"/>
                        </a:spcAft>
                        <a:buNone/>
                      </a:pPr>
                      <a:r>
                        <a:rPr lang="en-US" sz="1200"/>
                        <a:t>37.8</a:t>
                      </a:r>
                      <a:endParaRPr/>
                    </a:p>
                  </a:txBody>
                  <a:tcPr marT="45725" marB="45725" marR="91450" marL="91450"/>
                </a:tc>
                <a:tc hMerge="1"/>
              </a:tr>
              <a:tr h="289925">
                <a:tc>
                  <a:txBody>
                    <a:bodyPr/>
                    <a:lstStyle/>
                    <a:p>
                      <a:pPr indent="0" lvl="0" marL="0" marR="0" rtl="0" algn="l">
                        <a:spcBef>
                          <a:spcPts val="0"/>
                        </a:spcBef>
                        <a:spcAft>
                          <a:spcPts val="0"/>
                        </a:spcAft>
                        <a:buNone/>
                      </a:pPr>
                      <a:r>
                        <a:rPr lang="en-US" sz="1200"/>
                        <a:t>AE ≥ Gr 3</a:t>
                      </a:r>
                      <a:endParaRPr/>
                    </a:p>
                  </a:txBody>
                  <a:tcPr marT="45725" marB="45725" marR="91450" marL="91450"/>
                </a:tc>
                <a:tc>
                  <a:txBody>
                    <a:bodyPr/>
                    <a:lstStyle/>
                    <a:p>
                      <a:pPr indent="0" lvl="0" marL="0" marR="0" rtl="0" algn="l">
                        <a:spcBef>
                          <a:spcPts val="0"/>
                        </a:spcBef>
                        <a:spcAft>
                          <a:spcPts val="0"/>
                        </a:spcAft>
                        <a:buNone/>
                      </a:pPr>
                      <a:r>
                        <a:rPr lang="en-US" sz="1200"/>
                        <a:t>75.8</a:t>
                      </a:r>
                      <a:endParaRPr/>
                    </a:p>
                  </a:txBody>
                  <a:tcPr marT="45725" marB="45725" marR="91450" marL="91450"/>
                </a:tc>
                <a:tc gridSpan="2">
                  <a:txBody>
                    <a:bodyPr/>
                    <a:lstStyle/>
                    <a:p>
                      <a:pPr indent="0" lvl="0" marL="0" marR="0" rtl="0" algn="l">
                        <a:spcBef>
                          <a:spcPts val="0"/>
                        </a:spcBef>
                        <a:spcAft>
                          <a:spcPts val="0"/>
                        </a:spcAft>
                        <a:buNone/>
                      </a:pPr>
                      <a:r>
                        <a:rPr lang="en-US" sz="1200"/>
                        <a:t>70.6</a:t>
                      </a:r>
                      <a:endParaRPr/>
                    </a:p>
                  </a:txBody>
                  <a:tcPr marT="45725" marB="45725" marR="91450" marL="91450"/>
                </a:tc>
                <a:tc hMerge="1"/>
                <a:tc>
                  <a:txBody>
                    <a:bodyPr/>
                    <a:lstStyle/>
                    <a:p>
                      <a:pPr indent="0" lvl="0" marL="0" marR="0" rtl="0" algn="l">
                        <a:spcBef>
                          <a:spcPts val="0"/>
                        </a:spcBef>
                        <a:spcAft>
                          <a:spcPts val="0"/>
                        </a:spcAft>
                        <a:buNone/>
                      </a:pPr>
                      <a:r>
                        <a:rPr lang="en-US" sz="1200"/>
                        <a:t>82.4</a:t>
                      </a:r>
                      <a:endParaRPr/>
                    </a:p>
                  </a:txBody>
                  <a:tcPr marT="45725" marB="45725" marR="91450" marL="91450"/>
                </a:tc>
                <a:tc>
                  <a:txBody>
                    <a:bodyPr/>
                    <a:lstStyle/>
                    <a:p>
                      <a:pPr indent="0" lvl="0" marL="0" marR="0" rtl="0" algn="l">
                        <a:spcBef>
                          <a:spcPts val="0"/>
                        </a:spcBef>
                        <a:spcAft>
                          <a:spcPts val="0"/>
                        </a:spcAft>
                        <a:buNone/>
                      </a:pPr>
                      <a:r>
                        <a:rPr lang="en-US" sz="1200"/>
                        <a:t>71.8</a:t>
                      </a:r>
                      <a:endParaRPr sz="1800"/>
                    </a:p>
                  </a:txBody>
                  <a:tcPr marT="45725" marB="45725" marR="91450" marL="91450"/>
                </a:tc>
                <a:tc>
                  <a:txBody>
                    <a:bodyPr/>
                    <a:lstStyle/>
                    <a:p>
                      <a:pPr indent="0" lvl="0" marL="0" marR="0" rtl="0" algn="l">
                        <a:spcBef>
                          <a:spcPts val="0"/>
                        </a:spcBef>
                        <a:spcAft>
                          <a:spcPts val="0"/>
                        </a:spcAft>
                        <a:buNone/>
                      </a:pPr>
                      <a:r>
                        <a:rPr lang="en-US" sz="1200"/>
                        <a:t>65</a:t>
                      </a:r>
                      <a:endParaRPr/>
                    </a:p>
                  </a:txBody>
                  <a:tcPr marT="45725" marB="45725" marR="91450" marL="91450"/>
                </a:tc>
                <a:tc>
                  <a:txBody>
                    <a:bodyPr/>
                    <a:lstStyle/>
                    <a:p>
                      <a:pPr indent="0" lvl="0" marL="0" marR="0" rtl="0" algn="l">
                        <a:spcBef>
                          <a:spcPts val="0"/>
                        </a:spcBef>
                        <a:spcAft>
                          <a:spcPts val="0"/>
                        </a:spcAft>
                        <a:buNone/>
                      </a:pPr>
                      <a:r>
                        <a:rPr lang="en-US" sz="1200"/>
                        <a:t>54</a:t>
                      </a:r>
                      <a:endParaRPr/>
                    </a:p>
                  </a:txBody>
                  <a:tcPr marT="45725" marB="45725" marR="91450" marL="91450"/>
                </a:tc>
                <a:tc gridSpan="2">
                  <a:txBody>
                    <a:bodyPr/>
                    <a:lstStyle/>
                    <a:p>
                      <a:pPr indent="0" lvl="0" marL="0" marR="0" rtl="0" algn="l">
                        <a:spcBef>
                          <a:spcPts val="0"/>
                        </a:spcBef>
                        <a:spcAft>
                          <a:spcPts val="0"/>
                        </a:spcAft>
                        <a:buNone/>
                      </a:pPr>
                      <a:r>
                        <a:rPr lang="en-US" sz="1200"/>
                        <a:t>71.2</a:t>
                      </a:r>
                      <a:endParaRPr/>
                    </a:p>
                  </a:txBody>
                  <a:tcPr marT="45725" marB="45725" marR="91450" marL="91450"/>
                </a:tc>
                <a:tc hMerge="1"/>
                <a:tc gridSpan="2">
                  <a:txBody>
                    <a:bodyPr/>
                    <a:lstStyle/>
                    <a:p>
                      <a:pPr indent="0" lvl="0" marL="0" marR="0" rtl="0" algn="l">
                        <a:spcBef>
                          <a:spcPts val="0"/>
                        </a:spcBef>
                        <a:spcAft>
                          <a:spcPts val="0"/>
                        </a:spcAft>
                        <a:buNone/>
                      </a:pPr>
                      <a:r>
                        <a:rPr lang="en-US" sz="1200"/>
                        <a:t>71.5</a:t>
                      </a:r>
                      <a:endParaRPr/>
                    </a:p>
                  </a:txBody>
                  <a:tcPr marT="45725" marB="45725" marR="91450" marL="91450"/>
                </a:tc>
                <a:tc hMerge="1"/>
              </a:tr>
              <a:tr h="289925">
                <a:tc>
                  <a:txBody>
                    <a:bodyPr/>
                    <a:lstStyle/>
                    <a:p>
                      <a:pPr indent="0" lvl="0" marL="0" marR="0" rtl="0" algn="l">
                        <a:spcBef>
                          <a:spcPts val="0"/>
                        </a:spcBef>
                        <a:spcAft>
                          <a:spcPts val="0"/>
                        </a:spcAft>
                        <a:buNone/>
                      </a:pPr>
                      <a:r>
                        <a:rPr lang="en-US" sz="1200"/>
                        <a:t> d/c</a:t>
                      </a:r>
                      <a:endParaRPr/>
                    </a:p>
                  </a:txBody>
                  <a:tcPr marT="45725" marB="45725" marR="91450" marL="91450"/>
                </a:tc>
                <a:tc>
                  <a:txBody>
                    <a:bodyPr/>
                    <a:lstStyle/>
                    <a:p>
                      <a:pPr indent="0" lvl="0" marL="0" marR="0" rtl="0" algn="l">
                        <a:spcBef>
                          <a:spcPts val="0"/>
                        </a:spcBef>
                        <a:spcAft>
                          <a:spcPts val="0"/>
                        </a:spcAft>
                        <a:buNone/>
                      </a:pPr>
                      <a:r>
                        <a:rPr lang="en-US" sz="1200"/>
                        <a:t>30.5</a:t>
                      </a:r>
                      <a:endParaRPr/>
                    </a:p>
                  </a:txBody>
                  <a:tcPr marT="45725" marB="45725" marR="91450" marL="91450"/>
                </a:tc>
                <a:tc gridSpan="2">
                  <a:txBody>
                    <a:bodyPr/>
                    <a:lstStyle/>
                    <a:p>
                      <a:pPr indent="0" lvl="0" marL="0" marR="0" rtl="0" algn="l">
                        <a:spcBef>
                          <a:spcPts val="0"/>
                        </a:spcBef>
                        <a:spcAft>
                          <a:spcPts val="0"/>
                        </a:spcAft>
                        <a:buNone/>
                      </a:pPr>
                      <a:r>
                        <a:rPr lang="en-US" sz="1200"/>
                        <a:t>13.9</a:t>
                      </a:r>
                      <a:endParaRPr/>
                    </a:p>
                  </a:txBody>
                  <a:tcPr marT="45725" marB="45725" marR="91450" marL="91450"/>
                </a:tc>
                <a:tc hMerge="1"/>
                <a:tc>
                  <a:txBody>
                    <a:bodyPr/>
                    <a:lstStyle/>
                    <a:p>
                      <a:pPr indent="0" lvl="0" marL="0" marR="0" rtl="0" algn="l">
                        <a:spcBef>
                          <a:spcPts val="0"/>
                        </a:spcBef>
                        <a:spcAft>
                          <a:spcPts val="0"/>
                        </a:spcAft>
                        <a:buNone/>
                      </a:pPr>
                      <a:r>
                        <a:rPr lang="en-US" sz="1200"/>
                        <a:t>37.2</a:t>
                      </a:r>
                      <a:endParaRPr/>
                    </a:p>
                  </a:txBody>
                  <a:tcPr marT="45725" marB="45725" marR="91450" marL="91450"/>
                </a:tc>
                <a:tc>
                  <a:txBody>
                    <a:bodyPr/>
                    <a:lstStyle/>
                    <a:p>
                      <a:pPr indent="0" lvl="0" marL="0" marR="0" rtl="0" algn="l">
                        <a:spcBef>
                          <a:spcPts val="0"/>
                        </a:spcBef>
                        <a:spcAft>
                          <a:spcPts val="0"/>
                        </a:spcAft>
                        <a:buNone/>
                      </a:pPr>
                      <a:r>
                        <a:rPr lang="en-US" sz="1200"/>
                        <a:t>14.4</a:t>
                      </a:r>
                      <a:endParaRPr sz="1800"/>
                    </a:p>
                  </a:txBody>
                  <a:tcPr marT="45725" marB="45725" marR="91450" marL="91450"/>
                </a:tc>
                <a:tc>
                  <a:txBody>
                    <a:bodyPr/>
                    <a:lstStyle/>
                    <a:p>
                      <a:pPr indent="0" lvl="0" marL="0" marR="0" rtl="0" algn="l">
                        <a:spcBef>
                          <a:spcPts val="0"/>
                        </a:spcBef>
                        <a:spcAft>
                          <a:spcPts val="0"/>
                        </a:spcAft>
                        <a:buNone/>
                      </a:pPr>
                      <a:r>
                        <a:rPr lang="en-US" sz="1200"/>
                        <a:t>27</a:t>
                      </a:r>
                      <a:endParaRPr/>
                    </a:p>
                  </a:txBody>
                  <a:tcPr marT="45725" marB="45725" marR="91450" marL="91450"/>
                </a:tc>
                <a:tc>
                  <a:txBody>
                    <a:bodyPr/>
                    <a:lstStyle/>
                    <a:p>
                      <a:pPr indent="0" lvl="0" marL="0" marR="0" rtl="0" algn="l">
                        <a:spcBef>
                          <a:spcPts val="0"/>
                        </a:spcBef>
                        <a:spcAft>
                          <a:spcPts val="0"/>
                        </a:spcAft>
                        <a:buNone/>
                      </a:pPr>
                      <a:r>
                        <a:rPr lang="en-US" sz="1200"/>
                        <a:t>10</a:t>
                      </a:r>
                      <a:endParaRPr sz="1200"/>
                    </a:p>
                  </a:txBody>
                  <a:tcPr marT="45725" marB="45725" marR="91450" marL="91450"/>
                </a:tc>
                <a:tc gridSpan="2">
                  <a:txBody>
                    <a:bodyPr/>
                    <a:lstStyle/>
                    <a:p>
                      <a:pPr indent="0" lvl="0" marL="0" marR="0" rtl="0" algn="l">
                        <a:spcBef>
                          <a:spcPts val="0"/>
                        </a:spcBef>
                        <a:spcAft>
                          <a:spcPts val="0"/>
                        </a:spcAft>
                        <a:buNone/>
                      </a:pPr>
                      <a:r>
                        <a:rPr lang="en-US" sz="1200"/>
                        <a:t>7.6</a:t>
                      </a:r>
                      <a:endParaRPr/>
                    </a:p>
                  </a:txBody>
                  <a:tcPr marT="45725" marB="45725" marR="91450" marL="91450"/>
                </a:tc>
                <a:tc hMerge="1"/>
                <a:tc gridSpan="2">
                  <a:txBody>
                    <a:bodyPr/>
                    <a:lstStyle/>
                    <a:p>
                      <a:pPr indent="0" lvl="0" marL="0" marR="0" rtl="0" algn="l">
                        <a:spcBef>
                          <a:spcPts val="0"/>
                        </a:spcBef>
                        <a:spcAft>
                          <a:spcPts val="0"/>
                        </a:spcAft>
                        <a:buNone/>
                      </a:pPr>
                      <a:r>
                        <a:rPr lang="en-US" sz="1200"/>
                        <a:t>13.4</a:t>
                      </a:r>
                      <a:endParaRPr/>
                    </a:p>
                  </a:txBody>
                  <a:tcPr marT="45725" marB="45725" marR="91450" marL="91450"/>
                </a:tc>
                <a:tc hMerge="1"/>
              </a:tr>
              <a:tr h="289925">
                <a:tc>
                  <a:txBody>
                    <a:bodyPr/>
                    <a:lstStyle/>
                    <a:p>
                      <a:pPr indent="0" lvl="0" marL="0" marR="0" rtl="0" algn="l">
                        <a:spcBef>
                          <a:spcPts val="0"/>
                        </a:spcBef>
                        <a:spcAft>
                          <a:spcPts val="0"/>
                        </a:spcAft>
                        <a:buNone/>
                      </a:pPr>
                      <a:r>
                        <a:rPr lang="en-US" sz="1200"/>
                        <a:t>2L Rx (%)</a:t>
                      </a:r>
                      <a:endParaRPr/>
                    </a:p>
                  </a:txBody>
                  <a:tcPr marT="45725" marB="45725" marR="91450" marL="91450"/>
                </a:tc>
                <a:tc>
                  <a:txBody>
                    <a:bodyPr/>
                    <a:lstStyle/>
                    <a:p>
                      <a:pPr indent="0" lvl="0" marL="0" marR="0" rtl="0" algn="l">
                        <a:spcBef>
                          <a:spcPts val="0"/>
                        </a:spcBef>
                        <a:spcAft>
                          <a:spcPts val="0"/>
                        </a:spcAft>
                        <a:buNone/>
                      </a:pPr>
                      <a:r>
                        <a:rPr lang="en-US" sz="1200"/>
                        <a:t>58</a:t>
                      </a:r>
                      <a:endParaRPr/>
                    </a:p>
                  </a:txBody>
                  <a:tcPr marT="45725" marB="45725" marR="91450" marL="91450"/>
                </a:tc>
                <a:tc gridSpan="2">
                  <a:txBody>
                    <a:bodyPr/>
                    <a:lstStyle/>
                    <a:p>
                      <a:pPr indent="0" lvl="0" marL="0" marR="0" rtl="0" algn="l">
                        <a:spcBef>
                          <a:spcPts val="0"/>
                        </a:spcBef>
                        <a:spcAft>
                          <a:spcPts val="0"/>
                        </a:spcAft>
                        <a:buNone/>
                      </a:pPr>
                      <a:r>
                        <a:rPr lang="en-US" sz="1200"/>
                        <a:t>73</a:t>
                      </a:r>
                      <a:endParaRPr/>
                    </a:p>
                  </a:txBody>
                  <a:tcPr marT="45725" marB="45725" marR="91450" marL="91450"/>
                </a:tc>
                <a:tc hMerge="1"/>
                <a:tc>
                  <a:txBody>
                    <a:bodyPr/>
                    <a:lstStyle/>
                    <a:p>
                      <a:pPr indent="0" lvl="0" marL="0" marR="0" rtl="0" algn="l">
                        <a:spcBef>
                          <a:spcPts val="0"/>
                        </a:spcBef>
                        <a:spcAft>
                          <a:spcPts val="0"/>
                        </a:spcAft>
                        <a:buNone/>
                      </a:pPr>
                      <a:r>
                        <a:rPr lang="en-US" sz="1200"/>
                        <a:t>54.9</a:t>
                      </a:r>
                      <a:endParaRPr/>
                    </a:p>
                  </a:txBody>
                  <a:tcPr marT="45725" marB="45725" marR="91450" marL="91450"/>
                </a:tc>
                <a:tc>
                  <a:txBody>
                    <a:bodyPr/>
                    <a:lstStyle/>
                    <a:p>
                      <a:pPr indent="0" lvl="0" marL="0" marR="0" rtl="0" algn="l">
                        <a:spcBef>
                          <a:spcPts val="0"/>
                        </a:spcBef>
                        <a:spcAft>
                          <a:spcPts val="0"/>
                        </a:spcAft>
                        <a:buNone/>
                      </a:pPr>
                      <a:r>
                        <a:rPr lang="en-US" sz="1200"/>
                        <a:t>71</a:t>
                      </a:r>
                      <a:endParaRPr sz="1800"/>
                    </a:p>
                  </a:txBody>
                  <a:tcPr marT="45725" marB="45725" marR="91450" marL="91450"/>
                </a:tc>
                <a:tc>
                  <a:txBody>
                    <a:bodyPr/>
                    <a:lstStyle/>
                    <a:p>
                      <a:pPr indent="0" lvl="0" marL="0" marR="0" rtl="0" algn="l">
                        <a:spcBef>
                          <a:spcPts val="0"/>
                        </a:spcBef>
                        <a:spcAft>
                          <a:spcPts val="0"/>
                        </a:spcAft>
                        <a:buNone/>
                      </a:pPr>
                      <a:r>
                        <a:rPr lang="en-US" sz="1200"/>
                        <a:t>NS</a:t>
                      </a:r>
                      <a:endParaRPr/>
                    </a:p>
                  </a:txBody>
                  <a:tcPr marT="45725" marB="45725" marR="91450" marL="91450"/>
                </a:tc>
                <a:tc>
                  <a:txBody>
                    <a:bodyPr/>
                    <a:lstStyle/>
                    <a:p>
                      <a:pPr indent="0" lvl="0" marL="0" marR="0" rtl="0" algn="l">
                        <a:spcBef>
                          <a:spcPts val="0"/>
                        </a:spcBef>
                        <a:spcAft>
                          <a:spcPts val="0"/>
                        </a:spcAft>
                        <a:buNone/>
                      </a:pPr>
                      <a:r>
                        <a:rPr lang="en-US" sz="1200"/>
                        <a:t>NS</a:t>
                      </a:r>
                      <a:endParaRPr/>
                    </a:p>
                  </a:txBody>
                  <a:tcPr marT="45725" marB="45725" marR="91450" marL="91450"/>
                </a:tc>
                <a:tc gridSpan="2">
                  <a:txBody>
                    <a:bodyPr/>
                    <a:lstStyle/>
                    <a:p>
                      <a:pPr indent="0" lvl="0" marL="0" marR="0" rtl="0" algn="l">
                        <a:spcBef>
                          <a:spcPts val="0"/>
                        </a:spcBef>
                        <a:spcAft>
                          <a:spcPts val="0"/>
                        </a:spcAft>
                        <a:buNone/>
                      </a:pPr>
                      <a:r>
                        <a:rPr lang="en-US" sz="1200"/>
                        <a:t>20.8</a:t>
                      </a:r>
                      <a:endParaRPr/>
                    </a:p>
                  </a:txBody>
                  <a:tcPr marT="45725" marB="45725" marR="91450" marL="91450"/>
                </a:tc>
                <a:tc hMerge="1"/>
                <a:tc gridSpan="2">
                  <a:txBody>
                    <a:bodyPr/>
                    <a:lstStyle/>
                    <a:p>
                      <a:pPr indent="0" lvl="0" marL="0" marR="0" rtl="0" algn="l">
                        <a:spcBef>
                          <a:spcPts val="0"/>
                        </a:spcBef>
                        <a:spcAft>
                          <a:spcPts val="0"/>
                        </a:spcAft>
                        <a:buNone/>
                      </a:pPr>
                      <a:r>
                        <a:rPr lang="en-US" sz="1200"/>
                        <a:t>39.2</a:t>
                      </a:r>
                      <a:endParaRPr/>
                    </a:p>
                  </a:txBody>
                  <a:tcPr marT="45725" marB="45725" marR="91450" marL="91450"/>
                </a:tc>
                <a:tc hMerge="1"/>
              </a:tr>
            </a:tbl>
          </a:graphicData>
        </a:graphic>
      </p:graphicFrame>
      <p:sp>
        <p:nvSpPr>
          <p:cNvPr id="1678" name="Google Shape;1678;g28c1b0f9feb_0_1391"/>
          <p:cNvSpPr txBox="1"/>
          <p:nvPr>
            <p:ph type="title"/>
          </p:nvPr>
        </p:nvSpPr>
        <p:spPr>
          <a:xfrm>
            <a:off x="0" y="-55002"/>
            <a:ext cx="9144000" cy="7905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2800"/>
              <a:t>RCC First LineTKI/IO </a:t>
            </a:r>
            <a:endParaRPr/>
          </a:p>
        </p:txBody>
      </p:sp>
      <p:sp>
        <p:nvSpPr>
          <p:cNvPr id="1679" name="Google Shape;1679;g28c1b0f9feb_0_1391"/>
          <p:cNvSpPr txBox="1"/>
          <p:nvPr/>
        </p:nvSpPr>
        <p:spPr>
          <a:xfrm>
            <a:off x="-25642" y="4954399"/>
            <a:ext cx="72153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000">
                <a:solidFill>
                  <a:schemeClr val="dk1"/>
                </a:solidFill>
                <a:latin typeface="Arial"/>
                <a:ea typeface="Arial"/>
                <a:cs typeface="Arial"/>
                <a:sym typeface="Arial"/>
              </a:rPr>
              <a:t>1</a:t>
            </a:r>
            <a:r>
              <a:rPr lang="en-US" sz="1000">
                <a:solidFill>
                  <a:schemeClr val="dk1"/>
                </a:solidFill>
                <a:latin typeface="Arial"/>
                <a:ea typeface="Arial"/>
                <a:cs typeface="Arial"/>
                <a:sym typeface="Arial"/>
              </a:rPr>
              <a:t>Rini ASCO 2023</a:t>
            </a:r>
            <a:r>
              <a:rPr b="1" i="0" lang="en-US" sz="1000" u="none" strike="noStrike">
                <a:solidFill>
                  <a:srgbClr val="5A5A5A"/>
                </a:solidFill>
                <a:latin typeface="Arial"/>
                <a:ea typeface="Arial"/>
                <a:cs typeface="Arial"/>
                <a:sym typeface="Arial"/>
              </a:rPr>
              <a:t> </a:t>
            </a:r>
            <a:r>
              <a:rPr b="1" baseline="30000" i="0" lang="en-US" sz="1000" u="none" strike="noStrike">
                <a:solidFill>
                  <a:srgbClr val="5A5A5A"/>
                </a:solidFill>
                <a:latin typeface="Arial"/>
                <a:ea typeface="Arial"/>
                <a:cs typeface="Arial"/>
                <a:sym typeface="Arial"/>
              </a:rPr>
              <a:t>2</a:t>
            </a:r>
            <a:r>
              <a:rPr lang="en-US" sz="1000">
                <a:solidFill>
                  <a:schemeClr val="dk1"/>
                </a:solidFill>
                <a:latin typeface="Arial"/>
                <a:ea typeface="Arial"/>
                <a:cs typeface="Arial"/>
                <a:sym typeface="Arial"/>
              </a:rPr>
              <a:t>Choueiri, Lancet Oncology 2023, </a:t>
            </a:r>
            <a:r>
              <a:rPr baseline="30000" lang="en-US" sz="1000">
                <a:solidFill>
                  <a:schemeClr val="dk1"/>
                </a:solidFill>
                <a:latin typeface="Arial"/>
                <a:ea typeface="Arial"/>
                <a:cs typeface="Arial"/>
                <a:sym typeface="Arial"/>
              </a:rPr>
              <a:t>3 </a:t>
            </a:r>
            <a:r>
              <a:rPr lang="en-US" sz="1000">
                <a:solidFill>
                  <a:schemeClr val="dk1"/>
                </a:solidFill>
                <a:latin typeface="Arial"/>
                <a:ea typeface="Arial"/>
                <a:cs typeface="Arial"/>
                <a:sym typeface="Arial"/>
              </a:rPr>
              <a:t>Burroto, ASCO GU 2023. </a:t>
            </a:r>
            <a:r>
              <a:rPr baseline="30000" lang="en-US" sz="1000">
                <a:solidFill>
                  <a:schemeClr val="dk1"/>
                </a:solidFill>
                <a:latin typeface="Arial"/>
                <a:ea typeface="Arial"/>
                <a:cs typeface="Arial"/>
                <a:sym typeface="Arial"/>
              </a:rPr>
              <a:t>4 </a:t>
            </a:r>
            <a:r>
              <a:rPr lang="en-US" sz="1000">
                <a:solidFill>
                  <a:schemeClr val="dk1"/>
                </a:solidFill>
                <a:latin typeface="Arial"/>
                <a:ea typeface="Arial"/>
                <a:cs typeface="Arial"/>
                <a:sym typeface="Arial"/>
              </a:rPr>
              <a:t>Haanen ESMO OPEN, 8 (3), 2023</a:t>
            </a:r>
            <a:r>
              <a:rPr lang="en-US" sz="800">
                <a:solidFill>
                  <a:schemeClr val="dk1"/>
                </a:solidFill>
                <a:latin typeface="Arial"/>
                <a:ea typeface="Arial"/>
                <a:cs typeface="Arial"/>
                <a:sym typeface="Arial"/>
              </a:rPr>
              <a:t>.</a:t>
            </a:r>
            <a:endParaRPr sz="1000">
              <a:solidFill>
                <a:schemeClr val="dk1"/>
              </a:solidFill>
              <a:latin typeface="Arial"/>
              <a:ea typeface="Arial"/>
              <a:cs typeface="Arial"/>
              <a:sym typeface="Arial"/>
            </a:endParaRPr>
          </a:p>
        </p:txBody>
      </p:sp>
      <p:sp>
        <p:nvSpPr>
          <p:cNvPr id="1680" name="Google Shape;1680;g28c1b0f9feb_0_1391"/>
          <p:cNvSpPr/>
          <p:nvPr/>
        </p:nvSpPr>
        <p:spPr>
          <a:xfrm>
            <a:off x="1206269" y="2495922"/>
            <a:ext cx="701400" cy="15057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1" name="Google Shape;1681;g28c1b0f9feb_0_1391"/>
          <p:cNvSpPr/>
          <p:nvPr/>
        </p:nvSpPr>
        <p:spPr>
          <a:xfrm>
            <a:off x="3122469" y="2502797"/>
            <a:ext cx="871500" cy="15057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2" name="Google Shape;1682;g28c1b0f9feb_0_1391"/>
          <p:cNvSpPr/>
          <p:nvPr/>
        </p:nvSpPr>
        <p:spPr>
          <a:xfrm>
            <a:off x="4783758" y="2492670"/>
            <a:ext cx="790500" cy="15063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3" name="Google Shape;1683;g28c1b0f9feb_0_1391"/>
          <p:cNvSpPr/>
          <p:nvPr/>
        </p:nvSpPr>
        <p:spPr>
          <a:xfrm>
            <a:off x="7050832" y="2512142"/>
            <a:ext cx="886800" cy="15195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4" name="Google Shape;1684;g28c1b0f9feb_0_1391"/>
          <p:cNvSpPr/>
          <p:nvPr/>
        </p:nvSpPr>
        <p:spPr>
          <a:xfrm>
            <a:off x="82785" y="1703212"/>
            <a:ext cx="8652600" cy="7905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5" name="Google Shape;1685;g28c1b0f9feb_0_1391"/>
          <p:cNvSpPr/>
          <p:nvPr/>
        </p:nvSpPr>
        <p:spPr>
          <a:xfrm>
            <a:off x="2008119" y="2492671"/>
            <a:ext cx="752400" cy="1491900"/>
          </a:xfrm>
          <a:prstGeom prst="rect">
            <a:avLst/>
          </a:prstGeom>
          <a:noFill/>
          <a:ln cap="flat" cmpd="sng" w="28575">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6" name="Google Shape;1686;g28c1b0f9feb_0_1391"/>
          <p:cNvSpPr/>
          <p:nvPr/>
        </p:nvSpPr>
        <p:spPr>
          <a:xfrm>
            <a:off x="4112959" y="2492671"/>
            <a:ext cx="619200" cy="1506300"/>
          </a:xfrm>
          <a:prstGeom prst="rect">
            <a:avLst/>
          </a:prstGeom>
          <a:noFill/>
          <a:ln cap="flat" cmpd="sng" w="28575">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7" name="Google Shape;1687;g28c1b0f9feb_0_1391"/>
          <p:cNvSpPr/>
          <p:nvPr/>
        </p:nvSpPr>
        <p:spPr>
          <a:xfrm>
            <a:off x="6128426" y="2509673"/>
            <a:ext cx="674400" cy="1491900"/>
          </a:xfrm>
          <a:prstGeom prst="rect">
            <a:avLst/>
          </a:prstGeom>
          <a:noFill/>
          <a:ln cap="flat" cmpd="sng" w="28575">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88" name="Google Shape;1688;g28c1b0f9feb_0_1391"/>
          <p:cNvSpPr/>
          <p:nvPr/>
        </p:nvSpPr>
        <p:spPr>
          <a:xfrm>
            <a:off x="7992934" y="2491402"/>
            <a:ext cx="742500" cy="1505700"/>
          </a:xfrm>
          <a:prstGeom prst="rect">
            <a:avLst/>
          </a:prstGeom>
          <a:noFill/>
          <a:ln cap="flat" cmpd="sng" w="28575">
            <a:solidFill>
              <a:srgbClr val="0070C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graphicFrame>
        <p:nvGraphicFramePr>
          <p:cNvPr id="1694" name="Google Shape;1694;g28c1b0f9feb_0_1407"/>
          <p:cNvGraphicFramePr/>
          <p:nvPr/>
        </p:nvGraphicFramePr>
        <p:xfrm>
          <a:off x="185628" y="185630"/>
          <a:ext cx="3000000" cy="3000000"/>
        </p:xfrm>
        <a:graphic>
          <a:graphicData uri="http://schemas.openxmlformats.org/drawingml/2006/table">
            <a:tbl>
              <a:tblPr bandRow="1" firstRow="1">
                <a:noFill/>
                <a:tableStyleId>{B1F75114-DA18-47F3-845B-FADB878A9381}</a:tableStyleId>
              </a:tblPr>
              <a:tblGrid>
                <a:gridCol w="1402550"/>
                <a:gridCol w="1333775"/>
                <a:gridCol w="1306275"/>
                <a:gridCol w="1842550"/>
                <a:gridCol w="949725"/>
                <a:gridCol w="562825"/>
                <a:gridCol w="1324325"/>
                <a:gridCol w="226775"/>
              </a:tblGrid>
              <a:tr h="429775">
                <a:tc>
                  <a:txBody>
                    <a:bodyPr/>
                    <a:lstStyle/>
                    <a:p>
                      <a:pPr indent="0" lvl="0" marL="0" marR="0" rtl="0" algn="l">
                        <a:spcBef>
                          <a:spcPts val="0"/>
                        </a:spcBef>
                        <a:spcAft>
                          <a:spcPts val="0"/>
                        </a:spcAft>
                        <a:buNone/>
                      </a:pPr>
                      <a:r>
                        <a:t/>
                      </a:r>
                      <a:endParaRPr sz="1800">
                        <a:solidFill>
                          <a:schemeClr val="dk1"/>
                        </a:solidFill>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100"/>
                        <a:buFont typeface="Arial"/>
                        <a:buNone/>
                      </a:pPr>
                      <a:r>
                        <a:rPr lang="en-US" sz="1100">
                          <a:solidFill>
                            <a:schemeClr val="dk1"/>
                          </a:solidFill>
                        </a:rPr>
                        <a:t>KEYNOTE-426</a:t>
                      </a:r>
                      <a:r>
                        <a:rPr baseline="30000" lang="en-US" sz="1100">
                          <a:solidFill>
                            <a:schemeClr val="dk1"/>
                          </a:solidFill>
                        </a:rPr>
                        <a:t>1</a:t>
                      </a:r>
                      <a:endParaRPr/>
                    </a:p>
                  </a:txBody>
                  <a:tcPr marT="45725" marB="45725" marR="91450" marL="91450"/>
                </a:tc>
                <a:tc>
                  <a:txBody>
                    <a:bodyPr/>
                    <a:lstStyle/>
                    <a:p>
                      <a:pPr indent="0" lvl="0" marL="0" marR="0" rtl="0" algn="ctr">
                        <a:spcBef>
                          <a:spcPts val="0"/>
                        </a:spcBef>
                        <a:spcAft>
                          <a:spcPts val="0"/>
                        </a:spcAft>
                        <a:buNone/>
                      </a:pPr>
                      <a:r>
                        <a:rPr lang="en-US" sz="1100">
                          <a:solidFill>
                            <a:schemeClr val="dk1"/>
                          </a:solidFill>
                        </a:rPr>
                        <a:t>CLEAR</a:t>
                      </a:r>
                      <a:r>
                        <a:rPr baseline="30000" lang="en-US" sz="1100">
                          <a:solidFill>
                            <a:schemeClr val="dk1"/>
                          </a:solidFill>
                        </a:rPr>
                        <a:t>2</a:t>
                      </a:r>
                      <a:endParaRPr/>
                    </a:p>
                  </a:txBody>
                  <a:tcPr marT="45725" marB="45725" marR="91450" marL="91450"/>
                </a:tc>
                <a:tc>
                  <a:txBody>
                    <a:bodyPr/>
                    <a:lstStyle/>
                    <a:p>
                      <a:pPr indent="0" lvl="0" marL="0" marR="0" rtl="0" algn="ctr">
                        <a:spcBef>
                          <a:spcPts val="0"/>
                        </a:spcBef>
                        <a:spcAft>
                          <a:spcPts val="0"/>
                        </a:spcAft>
                        <a:buNone/>
                      </a:pPr>
                      <a:r>
                        <a:rPr lang="en-US" sz="1100">
                          <a:solidFill>
                            <a:schemeClr val="dk1"/>
                          </a:solidFill>
                        </a:rPr>
                        <a:t>CHECKMATE 9ER</a:t>
                      </a:r>
                      <a:r>
                        <a:rPr baseline="30000" lang="en-US" sz="1100">
                          <a:solidFill>
                            <a:schemeClr val="dk1"/>
                          </a:solidFill>
                        </a:rPr>
                        <a:t>3</a:t>
                      </a:r>
                      <a:endParaRPr/>
                    </a:p>
                  </a:txBody>
                  <a:tcPr marT="45725" marB="45725" marR="91450" marL="91450"/>
                </a:tc>
                <a:tc gridSpan="2">
                  <a:txBody>
                    <a:bodyPr/>
                    <a:lstStyle/>
                    <a:p>
                      <a:pPr indent="0" lvl="0" marL="0" marR="0" rtl="0" algn="ctr">
                        <a:spcBef>
                          <a:spcPts val="0"/>
                        </a:spcBef>
                        <a:spcAft>
                          <a:spcPts val="0"/>
                        </a:spcAft>
                        <a:buNone/>
                      </a:pPr>
                      <a:r>
                        <a:rPr lang="en-US" sz="1100">
                          <a:solidFill>
                            <a:schemeClr val="dk1"/>
                          </a:solidFill>
                        </a:rPr>
                        <a:t>JAVELIN</a:t>
                      </a:r>
                      <a:r>
                        <a:rPr baseline="30000" lang="en-US" sz="1100">
                          <a:solidFill>
                            <a:schemeClr val="dk1"/>
                          </a:solidFill>
                        </a:rPr>
                        <a:t>4</a:t>
                      </a:r>
                      <a:endParaRPr/>
                    </a:p>
                  </a:txBody>
                  <a:tcPr marT="45725" marB="45725" marR="91450" marL="91450"/>
                </a:tc>
                <a:tc hMerge="1"/>
                <a:tc>
                  <a:txBody>
                    <a:bodyPr/>
                    <a:lstStyle/>
                    <a:p>
                      <a:pPr indent="0" lvl="0" marL="0" marR="0" rtl="0" algn="ctr">
                        <a:spcBef>
                          <a:spcPts val="0"/>
                        </a:spcBef>
                        <a:spcAft>
                          <a:spcPts val="0"/>
                        </a:spcAft>
                        <a:buNone/>
                      </a:pPr>
                      <a:r>
                        <a:rPr lang="en-US" sz="1200">
                          <a:solidFill>
                            <a:schemeClr val="dk1"/>
                          </a:solidFill>
                        </a:rPr>
                        <a:t>Checkmate 214</a:t>
                      </a:r>
                      <a:endParaRPr/>
                    </a:p>
                  </a:txBody>
                  <a:tcPr marT="45725" marB="45725" marR="91450" marL="91450"/>
                </a:tc>
                <a:tc>
                  <a:txBody>
                    <a:bodyPr/>
                    <a:lstStyle/>
                    <a:p>
                      <a:pPr indent="0" lvl="0" marL="0" marR="0" rtl="0" algn="ctr">
                        <a:spcBef>
                          <a:spcPts val="0"/>
                        </a:spcBef>
                        <a:spcAft>
                          <a:spcPts val="0"/>
                        </a:spcAft>
                        <a:buNone/>
                      </a:pPr>
                      <a:r>
                        <a:t/>
                      </a:r>
                      <a:endParaRPr baseline="30000" sz="1100">
                        <a:solidFill>
                          <a:schemeClr val="dk1"/>
                        </a:solidFill>
                      </a:endParaRPr>
                    </a:p>
                  </a:txBody>
                  <a:tcPr marT="45725" marB="45725" marR="91450" marL="91450"/>
                </a:tc>
              </a:tr>
              <a:tr h="526350">
                <a:tc>
                  <a:txBody>
                    <a:bodyPr/>
                    <a:lstStyle/>
                    <a:p>
                      <a:pPr indent="0" lvl="0" marL="0" marR="0" rtl="0" algn="l">
                        <a:spcBef>
                          <a:spcPts val="0"/>
                        </a:spcBef>
                        <a:spcAft>
                          <a:spcPts val="0"/>
                        </a:spcAft>
                        <a:buNone/>
                      </a:pPr>
                      <a:r>
                        <a:rPr lang="en-US" sz="1200"/>
                        <a:t>TKI</a:t>
                      </a:r>
                      <a:endParaRPr/>
                    </a:p>
                    <a:p>
                      <a:pPr indent="0" lvl="0" marL="0" marR="0" rtl="0" algn="l">
                        <a:spcBef>
                          <a:spcPts val="0"/>
                        </a:spcBef>
                        <a:spcAft>
                          <a:spcPts val="0"/>
                        </a:spcAft>
                        <a:buNone/>
                      </a:pPr>
                      <a:r>
                        <a:rPr lang="en-US" sz="1200"/>
                        <a:t>IO</a:t>
                      </a:r>
                      <a:endParaRPr/>
                    </a:p>
                  </a:txBody>
                  <a:tcPr marT="45725" marB="45725" marR="91450" marL="91450"/>
                </a:tc>
                <a:tc>
                  <a:txBody>
                    <a:bodyPr/>
                    <a:lstStyle/>
                    <a:p>
                      <a:pPr indent="0" lvl="0" marL="0" marR="0" rtl="0" algn="l">
                        <a:spcBef>
                          <a:spcPts val="0"/>
                        </a:spcBef>
                        <a:spcAft>
                          <a:spcPts val="0"/>
                        </a:spcAft>
                        <a:buNone/>
                      </a:pPr>
                      <a:r>
                        <a:rPr lang="en-US" sz="1200"/>
                        <a:t>Axitinib </a:t>
                      </a:r>
                      <a:endParaRPr/>
                    </a:p>
                    <a:p>
                      <a:pPr indent="0" lvl="0" marL="0" marR="0" rtl="0" algn="l">
                        <a:spcBef>
                          <a:spcPts val="0"/>
                        </a:spcBef>
                        <a:spcAft>
                          <a:spcPts val="0"/>
                        </a:spcAft>
                        <a:buNone/>
                      </a:pPr>
                      <a:r>
                        <a:rPr lang="en-US" sz="1200"/>
                        <a:t>Pembro</a:t>
                      </a:r>
                      <a:endParaRPr sz="1200"/>
                    </a:p>
                  </a:txBody>
                  <a:tcPr marT="45725" marB="45725" marR="91450" marL="91450"/>
                </a:tc>
                <a:tc>
                  <a:txBody>
                    <a:bodyPr/>
                    <a:lstStyle/>
                    <a:p>
                      <a:pPr indent="0" lvl="0" marL="0" marR="0" rtl="0" algn="l">
                        <a:spcBef>
                          <a:spcPts val="0"/>
                        </a:spcBef>
                        <a:spcAft>
                          <a:spcPts val="0"/>
                        </a:spcAft>
                        <a:buNone/>
                      </a:pPr>
                      <a:r>
                        <a:rPr lang="en-US" sz="1200"/>
                        <a:t>Lenvatinib </a:t>
                      </a:r>
                      <a:endParaRPr/>
                    </a:p>
                    <a:p>
                      <a:pPr indent="0" lvl="0" marL="0" marR="0" rtl="0" algn="l">
                        <a:spcBef>
                          <a:spcPts val="0"/>
                        </a:spcBef>
                        <a:spcAft>
                          <a:spcPts val="0"/>
                        </a:spcAft>
                        <a:buNone/>
                      </a:pPr>
                      <a:r>
                        <a:rPr lang="en-US" sz="1200"/>
                        <a:t>Pembro</a:t>
                      </a:r>
                      <a:endParaRPr sz="1200"/>
                    </a:p>
                  </a:txBody>
                  <a:tcPr marT="45725" marB="45725" marR="91450" marL="91450"/>
                </a:tc>
                <a:tc>
                  <a:txBody>
                    <a:bodyPr/>
                    <a:lstStyle/>
                    <a:p>
                      <a:pPr indent="0" lvl="0" marL="0" marR="0" rtl="0" algn="l">
                        <a:spcBef>
                          <a:spcPts val="0"/>
                        </a:spcBef>
                        <a:spcAft>
                          <a:spcPts val="0"/>
                        </a:spcAft>
                        <a:buNone/>
                      </a:pPr>
                      <a:r>
                        <a:rPr lang="en-US" sz="1200"/>
                        <a:t>Cabozantinib </a:t>
                      </a:r>
                      <a:endParaRPr/>
                    </a:p>
                    <a:p>
                      <a:pPr indent="0" lvl="0" marL="0" marR="0" rtl="0" algn="l">
                        <a:spcBef>
                          <a:spcPts val="0"/>
                        </a:spcBef>
                        <a:spcAft>
                          <a:spcPts val="0"/>
                        </a:spcAft>
                        <a:buNone/>
                      </a:pPr>
                      <a:r>
                        <a:rPr lang="en-US" sz="1200"/>
                        <a:t>Nivolumab</a:t>
                      </a:r>
                      <a:endParaRPr/>
                    </a:p>
                  </a:txBody>
                  <a:tcPr marT="45725" marB="45725" marR="91450" marL="91450"/>
                </a:tc>
                <a:tc gridSpan="2">
                  <a:txBody>
                    <a:bodyPr/>
                    <a:lstStyle/>
                    <a:p>
                      <a:pPr indent="0" lvl="0" marL="0" marR="0" rtl="0" algn="l">
                        <a:spcBef>
                          <a:spcPts val="0"/>
                        </a:spcBef>
                        <a:spcAft>
                          <a:spcPts val="0"/>
                        </a:spcAft>
                        <a:buNone/>
                      </a:pPr>
                      <a:r>
                        <a:rPr lang="en-US" sz="1200"/>
                        <a:t>Axitinib</a:t>
                      </a:r>
                      <a:endParaRPr/>
                    </a:p>
                    <a:p>
                      <a:pPr indent="0" lvl="0" marL="0" marR="0" rtl="0" algn="l">
                        <a:spcBef>
                          <a:spcPts val="0"/>
                        </a:spcBef>
                        <a:spcAft>
                          <a:spcPts val="0"/>
                        </a:spcAft>
                        <a:buNone/>
                      </a:pPr>
                      <a:r>
                        <a:rPr lang="en-US" sz="1200"/>
                        <a:t>Avelumab</a:t>
                      </a:r>
                      <a:endParaRPr/>
                    </a:p>
                  </a:txBody>
                  <a:tcPr marT="45725" marB="45725" marR="91450" marL="91450"/>
                </a:tc>
                <a:tc hMerge="1"/>
                <a:tc>
                  <a:txBody>
                    <a:bodyPr/>
                    <a:lstStyle/>
                    <a:p>
                      <a:pPr indent="0" lvl="0" marL="0" marR="0" rtl="0" algn="l">
                        <a:spcBef>
                          <a:spcPts val="0"/>
                        </a:spcBef>
                        <a:spcAft>
                          <a:spcPts val="0"/>
                        </a:spcAft>
                        <a:buNone/>
                      </a:pPr>
                      <a:r>
                        <a:rPr lang="en-US" sz="1200"/>
                        <a:t>Ipi/NIVO</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 pts</a:t>
                      </a:r>
                      <a:endParaRPr/>
                    </a:p>
                  </a:txBody>
                  <a:tcPr marT="45725" marB="45725" marR="91450" marL="91450"/>
                </a:tc>
                <a:tc>
                  <a:txBody>
                    <a:bodyPr/>
                    <a:lstStyle/>
                    <a:p>
                      <a:pPr indent="0" lvl="0" marL="0" marR="0" rtl="0" algn="ctr">
                        <a:spcBef>
                          <a:spcPts val="0"/>
                        </a:spcBef>
                        <a:spcAft>
                          <a:spcPts val="0"/>
                        </a:spcAft>
                        <a:buNone/>
                      </a:pPr>
                      <a:r>
                        <a:rPr lang="en-US" sz="1200"/>
                        <a:t>861</a:t>
                      </a:r>
                      <a:endParaRPr/>
                    </a:p>
                  </a:txBody>
                  <a:tcPr marT="45725" marB="45725" marR="91450" marL="91450"/>
                </a:tc>
                <a:tc>
                  <a:txBody>
                    <a:bodyPr/>
                    <a:lstStyle/>
                    <a:p>
                      <a:pPr indent="0" lvl="0" marL="0" marR="0" rtl="0" algn="ctr">
                        <a:spcBef>
                          <a:spcPts val="0"/>
                        </a:spcBef>
                        <a:spcAft>
                          <a:spcPts val="0"/>
                        </a:spcAft>
                        <a:buNone/>
                      </a:pPr>
                      <a:r>
                        <a:rPr lang="en-US" sz="1200"/>
                        <a:t>1069</a:t>
                      </a:r>
                      <a:endParaRPr/>
                    </a:p>
                  </a:txBody>
                  <a:tcPr marT="45725" marB="45725" marR="91450" marL="91450"/>
                </a:tc>
                <a:tc>
                  <a:txBody>
                    <a:bodyPr/>
                    <a:lstStyle/>
                    <a:p>
                      <a:pPr indent="0" lvl="0" marL="0" marR="0" rtl="0" algn="ctr">
                        <a:spcBef>
                          <a:spcPts val="0"/>
                        </a:spcBef>
                        <a:spcAft>
                          <a:spcPts val="0"/>
                        </a:spcAft>
                        <a:buNone/>
                      </a:pPr>
                      <a:r>
                        <a:rPr lang="en-US" sz="1200"/>
                        <a:t>323</a:t>
                      </a:r>
                      <a:endParaRPr/>
                    </a:p>
                  </a:txBody>
                  <a:tcPr marT="45725" marB="45725" marR="91450" marL="91450"/>
                </a:tc>
                <a:tc gridSpan="2">
                  <a:txBody>
                    <a:bodyPr/>
                    <a:lstStyle/>
                    <a:p>
                      <a:pPr indent="0" lvl="0" marL="0" marR="0" rtl="0" algn="ctr">
                        <a:spcBef>
                          <a:spcPts val="0"/>
                        </a:spcBef>
                        <a:spcAft>
                          <a:spcPts val="0"/>
                        </a:spcAft>
                        <a:buNone/>
                      </a:pPr>
                      <a:r>
                        <a:rPr lang="en-US" sz="1200"/>
                        <a:t>886</a:t>
                      </a:r>
                      <a:endParaRPr/>
                    </a:p>
                  </a:txBody>
                  <a:tcPr marT="45725" marB="45725" marR="91450" marL="91450"/>
                </a:tc>
                <a:tc hMerge="1"/>
                <a:tc>
                  <a:txBody>
                    <a:bodyPr/>
                    <a:lstStyle/>
                    <a:p>
                      <a:pPr indent="0" lvl="0" marL="0" marR="0" rtl="0" algn="l">
                        <a:spcBef>
                          <a:spcPts val="0"/>
                        </a:spcBef>
                        <a:spcAft>
                          <a:spcPts val="0"/>
                        </a:spcAft>
                        <a:buNone/>
                      </a:pPr>
                      <a:r>
                        <a:rPr lang="en-US" sz="1200"/>
                        <a:t>1096</a:t>
                      </a:r>
                      <a:endParaRPr/>
                    </a:p>
                  </a:txBody>
                  <a:tcPr marT="45725" marB="45725" marR="91450" marL="91450"/>
                </a:tc>
                <a:tc>
                  <a:txBody>
                    <a:bodyPr/>
                    <a:lstStyle/>
                    <a:p>
                      <a:pPr indent="0" lvl="0" marL="0" marR="0" rtl="0" algn="ctr">
                        <a:spcBef>
                          <a:spcPts val="0"/>
                        </a:spcBef>
                        <a:spcAft>
                          <a:spcPts val="0"/>
                        </a:spcAft>
                        <a:buNone/>
                      </a:pPr>
                      <a:r>
                        <a:t/>
                      </a:r>
                      <a:endParaRPr sz="1200"/>
                    </a:p>
                  </a:txBody>
                  <a:tcPr marT="45725" marB="45725" marR="91450" marL="91450"/>
                </a:tc>
              </a:tr>
              <a:tr h="1157975">
                <a:tc>
                  <a:txBody>
                    <a:bodyPr/>
                    <a:lstStyle/>
                    <a:p>
                      <a:pPr indent="0" lvl="0" marL="0" marR="0" rtl="0" algn="l">
                        <a:spcBef>
                          <a:spcPts val="0"/>
                        </a:spcBef>
                        <a:spcAft>
                          <a:spcPts val="0"/>
                        </a:spcAft>
                        <a:buNone/>
                      </a:pPr>
                      <a:r>
                        <a:rPr lang="en-US" sz="1200"/>
                        <a:t>IMDC (%)</a:t>
                      </a:r>
                      <a:endParaRPr/>
                    </a:p>
                    <a:p>
                      <a:pPr indent="0" lvl="0" marL="0" marR="0" rtl="0" algn="l">
                        <a:spcBef>
                          <a:spcPts val="0"/>
                        </a:spcBef>
                        <a:spcAft>
                          <a:spcPts val="0"/>
                        </a:spcAft>
                        <a:buNone/>
                      </a:pPr>
                      <a:r>
                        <a:rPr lang="en-US" sz="1200"/>
                        <a:t> favorable</a:t>
                      </a:r>
                      <a:endParaRPr/>
                    </a:p>
                    <a:p>
                      <a:pPr indent="0" lvl="0" marL="0" marR="0" rtl="0" algn="l">
                        <a:spcBef>
                          <a:spcPts val="0"/>
                        </a:spcBef>
                        <a:spcAft>
                          <a:spcPts val="0"/>
                        </a:spcAft>
                        <a:buNone/>
                      </a:pPr>
                      <a:r>
                        <a:rPr lang="en-US" sz="1200"/>
                        <a:t> intermediate</a:t>
                      </a:r>
                      <a:endParaRPr/>
                    </a:p>
                    <a:p>
                      <a:pPr indent="0" lvl="0" marL="0" marR="0" rtl="0" algn="l">
                        <a:spcBef>
                          <a:spcPts val="0"/>
                        </a:spcBef>
                        <a:spcAft>
                          <a:spcPts val="0"/>
                        </a:spcAft>
                        <a:buNone/>
                      </a:pPr>
                      <a:r>
                        <a:rPr lang="en-US" sz="1200"/>
                        <a:t> poor</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31.9</a:t>
                      </a:r>
                      <a:endParaRPr/>
                    </a:p>
                    <a:p>
                      <a:pPr indent="0" lvl="0" marL="0" marR="0" rtl="0" algn="l">
                        <a:spcBef>
                          <a:spcPts val="0"/>
                        </a:spcBef>
                        <a:spcAft>
                          <a:spcPts val="0"/>
                        </a:spcAft>
                        <a:buNone/>
                      </a:pPr>
                      <a:r>
                        <a:rPr lang="en-US" sz="1200"/>
                        <a:t>55.1</a:t>
                      </a:r>
                      <a:endParaRPr/>
                    </a:p>
                    <a:p>
                      <a:pPr indent="0" lvl="0" marL="0" marR="0" rtl="0" algn="l">
                        <a:spcBef>
                          <a:spcPts val="0"/>
                        </a:spcBef>
                        <a:spcAft>
                          <a:spcPts val="0"/>
                        </a:spcAft>
                        <a:buNone/>
                      </a:pPr>
                      <a:r>
                        <a:rPr lang="en-US" sz="1200"/>
                        <a:t>13</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31</a:t>
                      </a:r>
                      <a:endParaRPr/>
                    </a:p>
                    <a:p>
                      <a:pPr indent="0" lvl="0" marL="0" marR="0" rtl="0" algn="l">
                        <a:spcBef>
                          <a:spcPts val="0"/>
                        </a:spcBef>
                        <a:spcAft>
                          <a:spcPts val="0"/>
                        </a:spcAft>
                        <a:buNone/>
                      </a:pPr>
                      <a:r>
                        <a:rPr lang="en-US" sz="1200"/>
                        <a:t>59</a:t>
                      </a:r>
                      <a:endParaRPr/>
                    </a:p>
                    <a:p>
                      <a:pPr indent="0" lvl="0" marL="0" marR="0" rtl="0" algn="l">
                        <a:spcBef>
                          <a:spcPts val="0"/>
                        </a:spcBef>
                        <a:spcAft>
                          <a:spcPts val="0"/>
                        </a:spcAft>
                        <a:buNone/>
                      </a:pPr>
                      <a:r>
                        <a:rPr lang="en-US" sz="1200"/>
                        <a:t>9.3</a:t>
                      </a:r>
                      <a:endParaRPr/>
                    </a:p>
                  </a:txBody>
                  <a:tcPr marT="45725" marB="45725" marR="91450" marL="91450"/>
                </a:tc>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23</a:t>
                      </a:r>
                      <a:endParaRPr/>
                    </a:p>
                    <a:p>
                      <a:pPr indent="0" lvl="0" marL="0" marR="0" rtl="0" algn="l">
                        <a:spcBef>
                          <a:spcPts val="0"/>
                        </a:spcBef>
                        <a:spcAft>
                          <a:spcPts val="0"/>
                        </a:spcAft>
                        <a:buNone/>
                      </a:pPr>
                      <a:r>
                        <a:rPr lang="en-US" sz="1200"/>
                        <a:t>58</a:t>
                      </a:r>
                      <a:endParaRPr/>
                    </a:p>
                    <a:p>
                      <a:pPr indent="0" lvl="0" marL="0" marR="0" rtl="0" algn="l">
                        <a:spcBef>
                          <a:spcPts val="0"/>
                        </a:spcBef>
                        <a:spcAft>
                          <a:spcPts val="0"/>
                        </a:spcAft>
                        <a:buNone/>
                      </a:pPr>
                      <a:r>
                        <a:rPr lang="en-US" sz="1200"/>
                        <a:t>19</a:t>
                      </a:r>
                      <a:endParaRPr/>
                    </a:p>
                  </a:txBody>
                  <a:tcPr marT="45725" marB="45725" marR="91450" marL="91450"/>
                </a:tc>
                <a:tc gridSpan="2">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21.3</a:t>
                      </a:r>
                      <a:endParaRPr/>
                    </a:p>
                    <a:p>
                      <a:pPr indent="0" lvl="0" marL="0" marR="0" rtl="0" algn="l">
                        <a:spcBef>
                          <a:spcPts val="0"/>
                        </a:spcBef>
                        <a:spcAft>
                          <a:spcPts val="0"/>
                        </a:spcAft>
                        <a:buNone/>
                      </a:pPr>
                      <a:r>
                        <a:rPr lang="en-US" sz="1200"/>
                        <a:t>61.3</a:t>
                      </a:r>
                      <a:endParaRPr/>
                    </a:p>
                    <a:p>
                      <a:pPr indent="0" lvl="0" marL="0" marR="0" rtl="0" algn="l">
                        <a:spcBef>
                          <a:spcPts val="0"/>
                        </a:spcBef>
                        <a:spcAft>
                          <a:spcPts val="0"/>
                        </a:spcAft>
                        <a:buNone/>
                      </a:pPr>
                      <a:r>
                        <a:rPr lang="en-US" sz="1200"/>
                        <a:t>16.3</a:t>
                      </a:r>
                      <a:endParaRPr/>
                    </a:p>
                  </a:txBody>
                  <a:tcPr marT="45725" marB="45725" marR="91450" marL="91450"/>
                </a:tc>
                <a:tc hMerge="1"/>
                <a:tc>
                  <a:txBody>
                    <a:bodyPr/>
                    <a:lstStyle/>
                    <a:p>
                      <a:pPr indent="0" lvl="0" marL="0" marR="0" rtl="0" algn="l">
                        <a:spcBef>
                          <a:spcPts val="0"/>
                        </a:spcBef>
                        <a:spcAft>
                          <a:spcPts val="0"/>
                        </a:spcAft>
                        <a:buNone/>
                      </a:pPr>
                      <a:r>
                        <a:t/>
                      </a:r>
                      <a:endParaRPr sz="1200"/>
                    </a:p>
                    <a:p>
                      <a:pPr indent="0" lvl="0" marL="0" marR="0" rtl="0" algn="l">
                        <a:spcBef>
                          <a:spcPts val="0"/>
                        </a:spcBef>
                        <a:spcAft>
                          <a:spcPts val="0"/>
                        </a:spcAft>
                        <a:buNone/>
                      </a:pPr>
                      <a:r>
                        <a:rPr lang="en-US" sz="1200"/>
                        <a:t>23</a:t>
                      </a:r>
                      <a:endParaRPr/>
                    </a:p>
                    <a:p>
                      <a:pPr indent="0" lvl="0" marL="0" marR="0" rtl="0" algn="l">
                        <a:spcBef>
                          <a:spcPts val="0"/>
                        </a:spcBef>
                        <a:spcAft>
                          <a:spcPts val="0"/>
                        </a:spcAft>
                        <a:buNone/>
                      </a:pPr>
                      <a:r>
                        <a:rPr lang="en-US" sz="1200"/>
                        <a:t>72</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mPFS</a:t>
                      </a:r>
                      <a:endParaRPr sz="1200"/>
                    </a:p>
                  </a:txBody>
                  <a:tcPr marT="45725" marB="45725" marR="91450" marL="91450"/>
                </a:tc>
                <a:tc>
                  <a:txBody>
                    <a:bodyPr/>
                    <a:lstStyle/>
                    <a:p>
                      <a:pPr indent="0" lvl="0" marL="0" marR="0" rtl="0" algn="l">
                        <a:spcBef>
                          <a:spcPts val="0"/>
                        </a:spcBef>
                        <a:spcAft>
                          <a:spcPts val="0"/>
                        </a:spcAft>
                        <a:buNone/>
                      </a:pPr>
                      <a:r>
                        <a:rPr lang="en-US" sz="1200"/>
                        <a:t>15</a:t>
                      </a:r>
                      <a:endParaRPr/>
                    </a:p>
                  </a:txBody>
                  <a:tcPr marT="45725" marB="45725" marR="91450" marL="91450"/>
                </a:tc>
                <a:tc>
                  <a:txBody>
                    <a:bodyPr/>
                    <a:lstStyle/>
                    <a:p>
                      <a:pPr indent="0" lvl="0" marL="0" marR="0" rtl="0" algn="l">
                        <a:spcBef>
                          <a:spcPts val="0"/>
                        </a:spcBef>
                        <a:spcAft>
                          <a:spcPts val="0"/>
                        </a:spcAft>
                        <a:buNone/>
                      </a:pPr>
                      <a:r>
                        <a:rPr lang="en-US" sz="1200"/>
                        <a:t>23.9</a:t>
                      </a:r>
                      <a:endParaRPr/>
                    </a:p>
                  </a:txBody>
                  <a:tcPr marT="45725" marB="45725" marR="91450" marL="91450"/>
                </a:tc>
                <a:tc>
                  <a:txBody>
                    <a:bodyPr/>
                    <a:lstStyle/>
                    <a:p>
                      <a:pPr indent="0" lvl="0" marL="0" marR="0" rtl="0" algn="l">
                        <a:spcBef>
                          <a:spcPts val="0"/>
                        </a:spcBef>
                        <a:spcAft>
                          <a:spcPts val="0"/>
                        </a:spcAft>
                        <a:buNone/>
                      </a:pPr>
                      <a:r>
                        <a:rPr lang="en-US" sz="1200"/>
                        <a:t>16.6</a:t>
                      </a:r>
                      <a:endParaRPr/>
                    </a:p>
                  </a:txBody>
                  <a:tcPr marT="45725" marB="45725" marR="91450" marL="91450"/>
                </a:tc>
                <a:tc>
                  <a:txBody>
                    <a:bodyPr/>
                    <a:lstStyle/>
                    <a:p>
                      <a:pPr indent="0" lvl="0" marL="0" marR="0" rtl="0" algn="l">
                        <a:spcBef>
                          <a:spcPts val="0"/>
                        </a:spcBef>
                        <a:spcAft>
                          <a:spcPts val="0"/>
                        </a:spcAft>
                        <a:buNone/>
                      </a:pPr>
                      <a:r>
                        <a:rPr lang="en-US" sz="1200"/>
                        <a:t>13.8</a:t>
                      </a:r>
                      <a:endParaRPr/>
                    </a:p>
                  </a:txBody>
                  <a:tcPr marT="45725" marB="45725" marR="91450" marL="91450"/>
                </a:tc>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US" sz="1200"/>
                        <a:t>7.9</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526350">
                <a:tc>
                  <a:txBody>
                    <a:bodyPr/>
                    <a:lstStyle/>
                    <a:p>
                      <a:pPr indent="0" lvl="0" marL="0" marR="0" rtl="0" algn="l">
                        <a:spcBef>
                          <a:spcPts val="0"/>
                        </a:spcBef>
                        <a:spcAft>
                          <a:spcPts val="0"/>
                        </a:spcAft>
                        <a:buNone/>
                      </a:pPr>
                      <a:r>
                        <a:rPr lang="en-US" sz="1200"/>
                        <a:t>ORR (%)</a:t>
                      </a:r>
                      <a:endParaRPr/>
                    </a:p>
                    <a:p>
                      <a:pPr indent="0" lvl="0" marL="0" marR="0" rtl="0" algn="l">
                        <a:spcBef>
                          <a:spcPts val="0"/>
                        </a:spcBef>
                        <a:spcAft>
                          <a:spcPts val="0"/>
                        </a:spcAft>
                        <a:buNone/>
                      </a:pPr>
                      <a:r>
                        <a:rPr lang="en-US" sz="1200"/>
                        <a:t>    CR</a:t>
                      </a:r>
                      <a:endParaRPr/>
                    </a:p>
                  </a:txBody>
                  <a:tcPr marT="45725" marB="45725" marR="91450" marL="91450"/>
                </a:tc>
                <a:tc>
                  <a:txBody>
                    <a:bodyPr/>
                    <a:lstStyle/>
                    <a:p>
                      <a:pPr indent="0" lvl="0" marL="0" marR="0" rtl="0" algn="l">
                        <a:spcBef>
                          <a:spcPts val="0"/>
                        </a:spcBef>
                        <a:spcAft>
                          <a:spcPts val="0"/>
                        </a:spcAft>
                        <a:buNone/>
                      </a:pPr>
                      <a:r>
                        <a:rPr lang="en-US" sz="1200"/>
                        <a:t>59.3</a:t>
                      </a:r>
                      <a:endParaRPr/>
                    </a:p>
                    <a:p>
                      <a:pPr indent="0" lvl="0" marL="0" marR="0" rtl="0" algn="l">
                        <a:spcBef>
                          <a:spcPts val="0"/>
                        </a:spcBef>
                        <a:spcAft>
                          <a:spcPts val="0"/>
                        </a:spcAft>
                        <a:buNone/>
                      </a:pPr>
                      <a:r>
                        <a:rPr lang="en-US" sz="1200"/>
                        <a:t>   5.8</a:t>
                      </a:r>
                      <a:endParaRPr/>
                    </a:p>
                  </a:txBody>
                  <a:tcPr marT="45725" marB="45725" marR="91450" marL="91450"/>
                </a:tc>
                <a:tc>
                  <a:txBody>
                    <a:bodyPr/>
                    <a:lstStyle/>
                    <a:p>
                      <a:pPr indent="0" lvl="0" marL="0" marR="0" rtl="0" algn="l">
                        <a:spcBef>
                          <a:spcPts val="0"/>
                        </a:spcBef>
                        <a:spcAft>
                          <a:spcPts val="0"/>
                        </a:spcAft>
                        <a:buNone/>
                      </a:pPr>
                      <a:r>
                        <a:rPr lang="en-US" sz="1200"/>
                        <a:t>71</a:t>
                      </a:r>
                      <a:endParaRPr/>
                    </a:p>
                    <a:p>
                      <a:pPr indent="0" lvl="0" marL="0" marR="0" rtl="0" algn="l">
                        <a:spcBef>
                          <a:spcPts val="0"/>
                        </a:spcBef>
                        <a:spcAft>
                          <a:spcPts val="0"/>
                        </a:spcAft>
                        <a:buNone/>
                      </a:pPr>
                      <a:r>
                        <a:rPr lang="en-US" sz="1200"/>
                        <a:t>  16.</a:t>
                      </a:r>
                      <a:endParaRPr/>
                    </a:p>
                  </a:txBody>
                  <a:tcPr marT="45725" marB="45725" marR="91450" marL="91450"/>
                </a:tc>
                <a:tc>
                  <a:txBody>
                    <a:bodyPr/>
                    <a:lstStyle/>
                    <a:p>
                      <a:pPr indent="0" lvl="0" marL="0" marR="0" rtl="0" algn="l">
                        <a:spcBef>
                          <a:spcPts val="0"/>
                        </a:spcBef>
                        <a:spcAft>
                          <a:spcPts val="0"/>
                        </a:spcAft>
                        <a:buNone/>
                      </a:pPr>
                      <a:r>
                        <a:rPr lang="en-US" sz="1200"/>
                        <a:t>55.7</a:t>
                      </a:r>
                      <a:endParaRPr/>
                    </a:p>
                    <a:p>
                      <a:pPr indent="0" lvl="0" marL="0" marR="0" rtl="0" algn="l">
                        <a:spcBef>
                          <a:spcPts val="0"/>
                        </a:spcBef>
                        <a:spcAft>
                          <a:spcPts val="0"/>
                        </a:spcAft>
                        <a:buNone/>
                      </a:pPr>
                      <a:r>
                        <a:rPr lang="en-US" sz="1200"/>
                        <a:t>   12</a:t>
                      </a:r>
                      <a:endParaRPr/>
                    </a:p>
                  </a:txBody>
                  <a:tcPr marT="45725" marB="45725" marR="91450" marL="91450"/>
                </a:tc>
                <a:tc gridSpan="2">
                  <a:txBody>
                    <a:bodyPr/>
                    <a:lstStyle/>
                    <a:p>
                      <a:pPr indent="0" lvl="0" marL="0" marR="0" rtl="0" algn="l">
                        <a:spcBef>
                          <a:spcPts val="0"/>
                        </a:spcBef>
                        <a:spcAft>
                          <a:spcPts val="0"/>
                        </a:spcAft>
                        <a:buNone/>
                      </a:pPr>
                      <a:r>
                        <a:rPr lang="en-US" sz="1200"/>
                        <a:t>51.4</a:t>
                      </a:r>
                      <a:endParaRPr/>
                    </a:p>
                    <a:p>
                      <a:pPr indent="0" lvl="0" marL="0" marR="0" rtl="0" algn="l">
                        <a:spcBef>
                          <a:spcPts val="0"/>
                        </a:spcBef>
                        <a:spcAft>
                          <a:spcPts val="0"/>
                        </a:spcAft>
                        <a:buNone/>
                      </a:pPr>
                      <a:r>
                        <a:rPr lang="en-US" sz="1200"/>
                        <a:t>   3.4</a:t>
                      </a:r>
                      <a:endParaRPr/>
                    </a:p>
                  </a:txBody>
                  <a:tcPr marT="45725" marB="45725" marR="91450" marL="91450"/>
                </a:tc>
                <a:tc hMerge="1"/>
                <a:tc>
                  <a:txBody>
                    <a:bodyPr/>
                    <a:lstStyle/>
                    <a:p>
                      <a:pPr indent="0" lvl="0" marL="0" marR="0" rtl="0" algn="l">
                        <a:spcBef>
                          <a:spcPts val="0"/>
                        </a:spcBef>
                        <a:spcAft>
                          <a:spcPts val="0"/>
                        </a:spcAft>
                        <a:buNone/>
                      </a:pPr>
                      <a:r>
                        <a:rPr lang="en-US" sz="1200"/>
                        <a:t>39.3</a:t>
                      </a:r>
                      <a:endParaRPr/>
                    </a:p>
                    <a:p>
                      <a:pPr indent="0" lvl="0" marL="0" marR="0" rtl="0" algn="l">
                        <a:spcBef>
                          <a:spcPts val="0"/>
                        </a:spcBef>
                        <a:spcAft>
                          <a:spcPts val="0"/>
                        </a:spcAft>
                        <a:buNone/>
                      </a:pPr>
                      <a:r>
                        <a:rPr lang="en-US" sz="1200"/>
                        <a:t>    11.6</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DOR (mos)</a:t>
                      </a:r>
                      <a:endParaRPr/>
                    </a:p>
                  </a:txBody>
                  <a:tcPr marT="45725" marB="45725" marR="91450" marL="91450"/>
                </a:tc>
                <a:tc>
                  <a:txBody>
                    <a:bodyPr/>
                    <a:lstStyle/>
                    <a:p>
                      <a:pPr indent="0" lvl="0" marL="0" marR="0" rtl="0" algn="l">
                        <a:spcBef>
                          <a:spcPts val="0"/>
                        </a:spcBef>
                        <a:spcAft>
                          <a:spcPts val="0"/>
                        </a:spcAft>
                        <a:buNone/>
                      </a:pPr>
                      <a:r>
                        <a:rPr lang="en-US" sz="1200"/>
                        <a:t>23.6</a:t>
                      </a:r>
                      <a:endParaRPr/>
                    </a:p>
                  </a:txBody>
                  <a:tcPr marT="45725" marB="45725" marR="91450" marL="91450"/>
                </a:tc>
                <a:tc>
                  <a:txBody>
                    <a:bodyPr/>
                    <a:lstStyle/>
                    <a:p>
                      <a:pPr indent="0" lvl="0" marL="0" marR="0" rtl="0" algn="l">
                        <a:spcBef>
                          <a:spcPts val="0"/>
                        </a:spcBef>
                        <a:spcAft>
                          <a:spcPts val="0"/>
                        </a:spcAft>
                        <a:buNone/>
                      </a:pPr>
                      <a:r>
                        <a:rPr lang="en-US" sz="1200"/>
                        <a:t>25.8</a:t>
                      </a:r>
                      <a:endParaRPr/>
                    </a:p>
                  </a:txBody>
                  <a:tcPr marT="45725" marB="45725" marR="91450" marL="91450"/>
                </a:tc>
                <a:tc>
                  <a:txBody>
                    <a:bodyPr/>
                    <a:lstStyle/>
                    <a:p>
                      <a:pPr indent="0" lvl="0" marL="0" marR="0" rtl="0" algn="l">
                        <a:spcBef>
                          <a:spcPts val="0"/>
                        </a:spcBef>
                        <a:spcAft>
                          <a:spcPts val="0"/>
                        </a:spcAft>
                        <a:buNone/>
                      </a:pPr>
                      <a:r>
                        <a:rPr lang="en-US" sz="1200"/>
                        <a:t>23.1</a:t>
                      </a:r>
                      <a:endParaRPr/>
                    </a:p>
                  </a:txBody>
                  <a:tcPr marT="45725" marB="45725" marR="91450" marL="91450"/>
                </a:tc>
                <a:tc gridSpan="2">
                  <a:txBody>
                    <a:bodyPr/>
                    <a:lstStyle/>
                    <a:p>
                      <a:pPr indent="0" lvl="0" marL="0" marR="0" rtl="0" algn="l">
                        <a:spcBef>
                          <a:spcPts val="0"/>
                        </a:spcBef>
                        <a:spcAft>
                          <a:spcPts val="0"/>
                        </a:spcAft>
                        <a:buNone/>
                      </a:pPr>
                      <a:r>
                        <a:rPr lang="en-US" sz="1200"/>
                        <a:t>NE</a:t>
                      </a:r>
                      <a:endParaRPr/>
                    </a:p>
                  </a:txBody>
                  <a:tcPr marT="45725" marB="45725" marR="91450" marL="91450"/>
                </a:tc>
                <a:tc hMerge="1"/>
                <a:tc>
                  <a:txBody>
                    <a:bodyPr/>
                    <a:lstStyle/>
                    <a:p>
                      <a:pPr indent="0" lvl="0" marL="0" marR="0" rtl="0" algn="l">
                        <a:spcBef>
                          <a:spcPts val="0"/>
                        </a:spcBef>
                        <a:spcAft>
                          <a:spcPts val="0"/>
                        </a:spcAft>
                        <a:buNone/>
                      </a:pPr>
                      <a:r>
                        <a:rPr lang="en-US" sz="1200"/>
                        <a:t>&gt;24.8</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OS (HR)</a:t>
                      </a:r>
                      <a:endParaRPr/>
                    </a:p>
                  </a:txBody>
                  <a:tcPr marT="45725" marB="45725" marR="91450" marL="91450"/>
                </a:tc>
                <a:tc>
                  <a:txBody>
                    <a:bodyPr/>
                    <a:lstStyle/>
                    <a:p>
                      <a:pPr indent="0" lvl="0" marL="0" marR="0" rtl="0" algn="l">
                        <a:spcBef>
                          <a:spcPts val="0"/>
                        </a:spcBef>
                        <a:spcAft>
                          <a:spcPts val="0"/>
                        </a:spcAft>
                        <a:buNone/>
                      </a:pPr>
                      <a:r>
                        <a:rPr lang="en-US" sz="1200"/>
                        <a:t>0.73 </a:t>
                      </a:r>
                      <a:endParaRPr/>
                    </a:p>
                  </a:txBody>
                  <a:tcPr marT="45725" marB="45725" marR="91450" marL="91450"/>
                </a:tc>
                <a:tc>
                  <a:txBody>
                    <a:bodyPr/>
                    <a:lstStyle/>
                    <a:p>
                      <a:pPr indent="0" lvl="0" marL="0" marR="0" rtl="0" algn="ctr">
                        <a:spcBef>
                          <a:spcPts val="0"/>
                        </a:spcBef>
                        <a:spcAft>
                          <a:spcPts val="0"/>
                        </a:spcAft>
                        <a:buNone/>
                      </a:pPr>
                      <a:r>
                        <a:rPr lang="en-US" sz="1200"/>
                        <a:t>0.66</a:t>
                      </a:r>
                      <a:endParaRPr/>
                    </a:p>
                  </a:txBody>
                  <a:tcPr marT="45725" marB="45725" marR="91450" marL="91450"/>
                </a:tc>
                <a:tc>
                  <a:txBody>
                    <a:bodyPr/>
                    <a:lstStyle/>
                    <a:p>
                      <a:pPr indent="0" lvl="0" marL="0" marR="0" rtl="0" algn="ctr">
                        <a:spcBef>
                          <a:spcPts val="0"/>
                        </a:spcBef>
                        <a:spcAft>
                          <a:spcPts val="0"/>
                        </a:spcAft>
                        <a:buNone/>
                      </a:pPr>
                      <a:r>
                        <a:rPr lang="en-US" sz="1200"/>
                        <a:t>0.7</a:t>
                      </a:r>
                      <a:endParaRPr/>
                    </a:p>
                  </a:txBody>
                  <a:tcPr marT="45725" marB="45725" marR="91450" marL="91450"/>
                </a:tc>
                <a:tc gridSpan="2">
                  <a:txBody>
                    <a:bodyPr/>
                    <a:lstStyle/>
                    <a:p>
                      <a:pPr indent="0" lvl="0" marL="0" marR="0" rtl="0" algn="l">
                        <a:spcBef>
                          <a:spcPts val="0"/>
                        </a:spcBef>
                        <a:spcAft>
                          <a:spcPts val="0"/>
                        </a:spcAft>
                        <a:buNone/>
                      </a:pPr>
                      <a:r>
                        <a:rPr lang="en-US" sz="1200"/>
                        <a:t>0.79</a:t>
                      </a:r>
                      <a:endParaRPr/>
                    </a:p>
                  </a:txBody>
                  <a:tcPr marT="45725" marB="45725" marR="91450" marL="91450"/>
                </a:tc>
                <a:tc hMerge="1"/>
                <a:tc>
                  <a:txBody>
                    <a:bodyPr/>
                    <a:lstStyle/>
                    <a:p>
                      <a:pPr indent="0" lvl="0" marL="0" marR="0" rtl="0" algn="l">
                        <a:spcBef>
                          <a:spcPts val="0"/>
                        </a:spcBef>
                        <a:spcAft>
                          <a:spcPts val="0"/>
                        </a:spcAft>
                        <a:buNone/>
                      </a:pPr>
                      <a:r>
                        <a:rPr lang="en-US" sz="1200"/>
                        <a:t>0.72</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AE ≥ Gr 3</a:t>
                      </a:r>
                      <a:endParaRPr/>
                    </a:p>
                  </a:txBody>
                  <a:tcPr marT="45725" marB="45725" marR="91450" marL="91450"/>
                </a:tc>
                <a:tc>
                  <a:txBody>
                    <a:bodyPr/>
                    <a:lstStyle/>
                    <a:p>
                      <a:pPr indent="0" lvl="0" marL="0" marR="0" rtl="0" algn="l">
                        <a:spcBef>
                          <a:spcPts val="0"/>
                        </a:spcBef>
                        <a:spcAft>
                          <a:spcPts val="0"/>
                        </a:spcAft>
                        <a:buNone/>
                      </a:pPr>
                      <a:r>
                        <a:rPr lang="en-US" sz="1200"/>
                        <a:t>75.8</a:t>
                      </a:r>
                      <a:endParaRPr/>
                    </a:p>
                  </a:txBody>
                  <a:tcPr marT="45725" marB="45725" marR="91450" marL="91450"/>
                </a:tc>
                <a:tc>
                  <a:txBody>
                    <a:bodyPr/>
                    <a:lstStyle/>
                    <a:p>
                      <a:pPr indent="0" lvl="0" marL="0" marR="0" rtl="0" algn="l">
                        <a:spcBef>
                          <a:spcPts val="0"/>
                        </a:spcBef>
                        <a:spcAft>
                          <a:spcPts val="0"/>
                        </a:spcAft>
                        <a:buNone/>
                      </a:pPr>
                      <a:r>
                        <a:rPr lang="en-US" sz="1200"/>
                        <a:t>82.4</a:t>
                      </a:r>
                      <a:endParaRPr/>
                    </a:p>
                  </a:txBody>
                  <a:tcPr marT="45725" marB="45725" marR="91450" marL="91450"/>
                </a:tc>
                <a:tc>
                  <a:txBody>
                    <a:bodyPr/>
                    <a:lstStyle/>
                    <a:p>
                      <a:pPr indent="0" lvl="0" marL="0" marR="0" rtl="0" algn="l">
                        <a:spcBef>
                          <a:spcPts val="0"/>
                        </a:spcBef>
                        <a:spcAft>
                          <a:spcPts val="0"/>
                        </a:spcAft>
                        <a:buNone/>
                      </a:pPr>
                      <a:r>
                        <a:rPr lang="en-US" sz="1200"/>
                        <a:t>65</a:t>
                      </a:r>
                      <a:endParaRPr/>
                    </a:p>
                  </a:txBody>
                  <a:tcPr marT="45725" marB="45725" marR="91450" marL="91450"/>
                </a:tc>
                <a:tc gridSpan="2">
                  <a:txBody>
                    <a:bodyPr/>
                    <a:lstStyle/>
                    <a:p>
                      <a:pPr indent="0" lvl="0" marL="0" marR="0" rtl="0" algn="l">
                        <a:spcBef>
                          <a:spcPts val="0"/>
                        </a:spcBef>
                        <a:spcAft>
                          <a:spcPts val="0"/>
                        </a:spcAft>
                        <a:buNone/>
                      </a:pPr>
                      <a:r>
                        <a:rPr lang="en-US" sz="1200"/>
                        <a:t>71.2</a:t>
                      </a:r>
                      <a:endParaRPr/>
                    </a:p>
                  </a:txBody>
                  <a:tcPr marT="45725" marB="45725" marR="91450" marL="91450"/>
                </a:tc>
                <a:tc hMerge="1"/>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 d/c</a:t>
                      </a:r>
                      <a:endParaRPr/>
                    </a:p>
                  </a:txBody>
                  <a:tcPr marT="45725" marB="45725" marR="91450" marL="91450"/>
                </a:tc>
                <a:tc>
                  <a:txBody>
                    <a:bodyPr/>
                    <a:lstStyle/>
                    <a:p>
                      <a:pPr indent="0" lvl="0" marL="0" marR="0" rtl="0" algn="l">
                        <a:spcBef>
                          <a:spcPts val="0"/>
                        </a:spcBef>
                        <a:spcAft>
                          <a:spcPts val="0"/>
                        </a:spcAft>
                        <a:buNone/>
                      </a:pPr>
                      <a:r>
                        <a:rPr lang="en-US" sz="1200"/>
                        <a:t>30.5</a:t>
                      </a:r>
                      <a:endParaRPr/>
                    </a:p>
                  </a:txBody>
                  <a:tcPr marT="45725" marB="45725" marR="91450" marL="91450"/>
                </a:tc>
                <a:tc>
                  <a:txBody>
                    <a:bodyPr/>
                    <a:lstStyle/>
                    <a:p>
                      <a:pPr indent="0" lvl="0" marL="0" marR="0" rtl="0" algn="l">
                        <a:spcBef>
                          <a:spcPts val="0"/>
                        </a:spcBef>
                        <a:spcAft>
                          <a:spcPts val="0"/>
                        </a:spcAft>
                        <a:buNone/>
                      </a:pPr>
                      <a:r>
                        <a:rPr lang="en-US" sz="1200"/>
                        <a:t>37.2</a:t>
                      </a:r>
                      <a:endParaRPr/>
                    </a:p>
                  </a:txBody>
                  <a:tcPr marT="45725" marB="45725" marR="91450" marL="91450"/>
                </a:tc>
                <a:tc>
                  <a:txBody>
                    <a:bodyPr/>
                    <a:lstStyle/>
                    <a:p>
                      <a:pPr indent="0" lvl="0" marL="0" marR="0" rtl="0" algn="l">
                        <a:spcBef>
                          <a:spcPts val="0"/>
                        </a:spcBef>
                        <a:spcAft>
                          <a:spcPts val="0"/>
                        </a:spcAft>
                        <a:buNone/>
                      </a:pPr>
                      <a:r>
                        <a:rPr lang="en-US" sz="1200"/>
                        <a:t>27</a:t>
                      </a:r>
                      <a:endParaRPr/>
                    </a:p>
                  </a:txBody>
                  <a:tcPr marT="45725" marB="45725" marR="91450" marL="91450"/>
                </a:tc>
                <a:tc gridSpan="2">
                  <a:txBody>
                    <a:bodyPr/>
                    <a:lstStyle/>
                    <a:p>
                      <a:pPr indent="0" lvl="0" marL="0" marR="0" rtl="0" algn="l">
                        <a:spcBef>
                          <a:spcPts val="0"/>
                        </a:spcBef>
                        <a:spcAft>
                          <a:spcPts val="0"/>
                        </a:spcAft>
                        <a:buNone/>
                      </a:pPr>
                      <a:r>
                        <a:rPr lang="en-US" sz="1200"/>
                        <a:t>7.6</a:t>
                      </a:r>
                      <a:endParaRPr/>
                    </a:p>
                  </a:txBody>
                  <a:tcPr marT="45725" marB="45725" marR="91450" marL="91450"/>
                </a:tc>
                <a:tc hMerge="1"/>
                <a:tc>
                  <a:txBody>
                    <a:bodyPr/>
                    <a:lstStyle/>
                    <a:p>
                      <a:pPr indent="0" lvl="0" marL="0" marR="0" rtl="0" algn="l">
                        <a:spcBef>
                          <a:spcPts val="0"/>
                        </a:spcBef>
                        <a:spcAft>
                          <a:spcPts val="0"/>
                        </a:spcAft>
                        <a:buNone/>
                      </a:pPr>
                      <a:r>
                        <a:t/>
                      </a:r>
                      <a:endParaRPr sz="1200"/>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r h="315800">
                <a:tc>
                  <a:txBody>
                    <a:bodyPr/>
                    <a:lstStyle/>
                    <a:p>
                      <a:pPr indent="0" lvl="0" marL="0" marR="0" rtl="0" algn="l">
                        <a:spcBef>
                          <a:spcPts val="0"/>
                        </a:spcBef>
                        <a:spcAft>
                          <a:spcPts val="0"/>
                        </a:spcAft>
                        <a:buNone/>
                      </a:pPr>
                      <a:r>
                        <a:rPr lang="en-US" sz="1200"/>
                        <a:t>2L Rx (%)</a:t>
                      </a:r>
                      <a:endParaRPr/>
                    </a:p>
                  </a:txBody>
                  <a:tcPr marT="45725" marB="45725" marR="91450" marL="91450"/>
                </a:tc>
                <a:tc>
                  <a:txBody>
                    <a:bodyPr/>
                    <a:lstStyle/>
                    <a:p>
                      <a:pPr indent="0" lvl="0" marL="0" marR="0" rtl="0" algn="l">
                        <a:spcBef>
                          <a:spcPts val="0"/>
                        </a:spcBef>
                        <a:spcAft>
                          <a:spcPts val="0"/>
                        </a:spcAft>
                        <a:buNone/>
                      </a:pPr>
                      <a:r>
                        <a:rPr lang="en-US" sz="1200"/>
                        <a:t>58*</a:t>
                      </a:r>
                      <a:endParaRPr/>
                    </a:p>
                  </a:txBody>
                  <a:tcPr marT="45725" marB="45725" marR="91450" marL="91450"/>
                </a:tc>
                <a:tc>
                  <a:txBody>
                    <a:bodyPr/>
                    <a:lstStyle/>
                    <a:p>
                      <a:pPr indent="0" lvl="0" marL="0" marR="0" rtl="0" algn="l">
                        <a:spcBef>
                          <a:spcPts val="0"/>
                        </a:spcBef>
                        <a:spcAft>
                          <a:spcPts val="0"/>
                        </a:spcAft>
                        <a:buNone/>
                      </a:pPr>
                      <a:r>
                        <a:rPr lang="en-US" sz="1200"/>
                        <a:t>54.9</a:t>
                      </a:r>
                      <a:endParaRPr/>
                    </a:p>
                  </a:txBody>
                  <a:tcPr marT="45725" marB="45725" marR="91450" marL="91450"/>
                </a:tc>
                <a:tc>
                  <a:txBody>
                    <a:bodyPr/>
                    <a:lstStyle/>
                    <a:p>
                      <a:pPr indent="0" lvl="0" marL="0" marR="0" rtl="0" algn="l">
                        <a:spcBef>
                          <a:spcPts val="0"/>
                        </a:spcBef>
                        <a:spcAft>
                          <a:spcPts val="0"/>
                        </a:spcAft>
                        <a:buNone/>
                      </a:pPr>
                      <a:r>
                        <a:rPr lang="en-US" sz="1200"/>
                        <a:t>25.4*</a:t>
                      </a:r>
                      <a:endParaRPr/>
                    </a:p>
                  </a:txBody>
                  <a:tcPr marT="45725" marB="45725" marR="91450" marL="91450"/>
                </a:tc>
                <a:tc gridSpan="2">
                  <a:txBody>
                    <a:bodyPr/>
                    <a:lstStyle/>
                    <a:p>
                      <a:pPr indent="0" lvl="0" marL="0" marR="0" rtl="0" algn="l">
                        <a:spcBef>
                          <a:spcPts val="0"/>
                        </a:spcBef>
                        <a:spcAft>
                          <a:spcPts val="0"/>
                        </a:spcAft>
                        <a:buNone/>
                      </a:pPr>
                      <a:r>
                        <a:rPr lang="en-US" sz="1200"/>
                        <a:t>46.2*</a:t>
                      </a:r>
                      <a:endParaRPr/>
                    </a:p>
                  </a:txBody>
                  <a:tcPr marT="45725" marB="45725" marR="91450" marL="91450"/>
                </a:tc>
                <a:tc hMerge="1"/>
                <a:tc>
                  <a:txBody>
                    <a:bodyPr/>
                    <a:lstStyle/>
                    <a:p>
                      <a:pPr indent="0" lvl="0" marL="0" marR="0" rtl="0" algn="l">
                        <a:spcBef>
                          <a:spcPts val="0"/>
                        </a:spcBef>
                        <a:spcAft>
                          <a:spcPts val="0"/>
                        </a:spcAft>
                        <a:buNone/>
                      </a:pPr>
                      <a:r>
                        <a:rPr lang="en-US" sz="1200"/>
                        <a:t>55</a:t>
                      </a:r>
                      <a:endParaRPr/>
                    </a:p>
                  </a:txBody>
                  <a:tcPr marT="45725" marB="45725" marR="91450" marL="91450"/>
                </a:tc>
                <a:tc>
                  <a:txBody>
                    <a:bodyPr/>
                    <a:lstStyle/>
                    <a:p>
                      <a:pPr indent="0" lvl="0" marL="0" marR="0" rtl="0" algn="l">
                        <a:spcBef>
                          <a:spcPts val="0"/>
                        </a:spcBef>
                        <a:spcAft>
                          <a:spcPts val="0"/>
                        </a:spcAft>
                        <a:buNone/>
                      </a:pPr>
                      <a:r>
                        <a:t/>
                      </a:r>
                      <a:endParaRPr sz="1200"/>
                    </a:p>
                  </a:txBody>
                  <a:tcPr marT="45725" marB="45725" marR="91450" marL="91450"/>
                </a:tc>
              </a:tr>
            </a:tbl>
          </a:graphicData>
        </a:graphic>
      </p:graphicFrame>
      <p:sp>
        <p:nvSpPr>
          <p:cNvPr id="1695" name="Google Shape;1695;g28c1b0f9feb_0_1407"/>
          <p:cNvSpPr txBox="1"/>
          <p:nvPr/>
        </p:nvSpPr>
        <p:spPr>
          <a:xfrm>
            <a:off x="35112" y="5279457"/>
            <a:ext cx="92049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aseline="30000" lang="en-US" sz="1000">
                <a:solidFill>
                  <a:schemeClr val="dk1"/>
                </a:solidFill>
                <a:latin typeface="Arial"/>
                <a:ea typeface="Arial"/>
                <a:cs typeface="Arial"/>
                <a:sym typeface="Arial"/>
              </a:rPr>
              <a:t>1</a:t>
            </a:r>
            <a:r>
              <a:rPr lang="en-US" sz="1000">
                <a:solidFill>
                  <a:schemeClr val="dk1"/>
                </a:solidFill>
                <a:latin typeface="Arial"/>
                <a:ea typeface="Arial"/>
                <a:cs typeface="Arial"/>
                <a:sym typeface="Arial"/>
              </a:rPr>
              <a:t>Rini N </a:t>
            </a:r>
            <a:r>
              <a:rPr b="1" i="0" lang="en-US" sz="1000" u="none" strike="noStrike">
                <a:solidFill>
                  <a:srgbClr val="5A5A5A"/>
                </a:solidFill>
                <a:latin typeface="Arial"/>
                <a:ea typeface="Arial"/>
                <a:cs typeface="Arial"/>
                <a:sym typeface="Arial"/>
              </a:rPr>
              <a:t>Engl J Med 2019;380:1116-27 </a:t>
            </a:r>
            <a:r>
              <a:rPr b="1" baseline="30000" i="0" lang="en-US" sz="1000" u="none" strike="noStrike">
                <a:solidFill>
                  <a:srgbClr val="5A5A5A"/>
                </a:solidFill>
                <a:latin typeface="Arial"/>
                <a:ea typeface="Arial"/>
                <a:cs typeface="Arial"/>
                <a:sym typeface="Arial"/>
              </a:rPr>
              <a:t>2</a:t>
            </a:r>
            <a:r>
              <a:rPr b="1" lang="en-US" sz="1000">
                <a:solidFill>
                  <a:srgbClr val="5A5A5A"/>
                </a:solidFill>
                <a:latin typeface="Arial"/>
                <a:ea typeface="Arial"/>
                <a:cs typeface="Arial"/>
                <a:sym typeface="Arial"/>
              </a:rPr>
              <a:t>Motzer</a:t>
            </a:r>
            <a:r>
              <a:rPr lang="en-US" sz="1000">
                <a:solidFill>
                  <a:schemeClr val="dk1"/>
                </a:solidFill>
                <a:latin typeface="Arial"/>
                <a:ea typeface="Arial"/>
                <a:cs typeface="Arial"/>
                <a:sym typeface="Arial"/>
              </a:rPr>
              <a:t> N Engl J Med 2021;384:1289-300, </a:t>
            </a:r>
            <a:r>
              <a:rPr baseline="30000" lang="en-US" sz="1000">
                <a:solidFill>
                  <a:schemeClr val="dk1"/>
                </a:solidFill>
                <a:latin typeface="Arial"/>
                <a:ea typeface="Arial"/>
                <a:cs typeface="Arial"/>
                <a:sym typeface="Arial"/>
              </a:rPr>
              <a:t>3</a:t>
            </a:r>
            <a:r>
              <a:rPr lang="en-US" sz="1000">
                <a:solidFill>
                  <a:schemeClr val="dk1"/>
                </a:solidFill>
                <a:latin typeface="Arial"/>
                <a:ea typeface="Arial"/>
                <a:cs typeface="Arial"/>
                <a:sym typeface="Arial"/>
              </a:rPr>
              <a:t>Motzer Lancet Oncology Vol 23 July 2022. </a:t>
            </a:r>
            <a:r>
              <a:rPr baseline="30000" lang="en-US" sz="1000">
                <a:solidFill>
                  <a:schemeClr val="dk1"/>
                </a:solidFill>
                <a:latin typeface="Arial"/>
                <a:ea typeface="Arial"/>
                <a:cs typeface="Arial"/>
                <a:sym typeface="Arial"/>
              </a:rPr>
              <a:t>4</a:t>
            </a:r>
            <a:r>
              <a:rPr lang="en-US" sz="1000">
                <a:solidFill>
                  <a:schemeClr val="dk1"/>
                </a:solidFill>
                <a:latin typeface="Arial"/>
                <a:ea typeface="Arial"/>
                <a:cs typeface="Arial"/>
                <a:sym typeface="Arial"/>
              </a:rPr>
              <a:t>Motzer </a:t>
            </a:r>
            <a:r>
              <a:rPr lang="en-US" sz="800">
                <a:solidFill>
                  <a:schemeClr val="dk1"/>
                </a:solidFill>
                <a:latin typeface="Arial"/>
                <a:ea typeface="Arial"/>
                <a:cs typeface="Arial"/>
                <a:sym typeface="Arial"/>
              </a:rPr>
              <a:t>N Engl J Med 2019;380:1103-15.</a:t>
            </a:r>
            <a:endParaRPr sz="1000">
              <a:solidFill>
                <a:schemeClr val="dk1"/>
              </a:solidFill>
              <a:latin typeface="Arial"/>
              <a:ea typeface="Arial"/>
              <a:cs typeface="Arial"/>
              <a:sym typeface="Arial"/>
            </a:endParaRPr>
          </a:p>
        </p:txBody>
      </p:sp>
      <p:sp>
        <p:nvSpPr>
          <p:cNvPr id="1696" name="Google Shape;1696;g28c1b0f9feb_0_1407"/>
          <p:cNvSpPr/>
          <p:nvPr/>
        </p:nvSpPr>
        <p:spPr>
          <a:xfrm>
            <a:off x="163089" y="3844350"/>
            <a:ext cx="8948700" cy="246300"/>
          </a:xfrm>
          <a:prstGeom prst="rect">
            <a:avLst/>
          </a:prstGeom>
          <a:noFill/>
          <a:ln cap="flat" cmpd="sng" w="2857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g28c1b0f9feb_0_1414"/>
          <p:cNvSpPr txBox="1"/>
          <p:nvPr>
            <p:ph idx="1" type="body"/>
          </p:nvPr>
        </p:nvSpPr>
        <p:spPr>
          <a:xfrm>
            <a:off x="0" y="683908"/>
            <a:ext cx="7772400" cy="31473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400"/>
              <a:buFont typeface="Arial"/>
              <a:buChar char="•"/>
            </a:pPr>
            <a:r>
              <a:rPr lang="en-US"/>
              <a:t>First line therapy:</a:t>
            </a:r>
            <a:endParaRPr/>
          </a:p>
          <a:p>
            <a:pPr indent="-285750" lvl="1" marL="742950" rtl="0" algn="l">
              <a:spcBef>
                <a:spcPts val="400"/>
              </a:spcBef>
              <a:spcAft>
                <a:spcPts val="0"/>
              </a:spcAft>
              <a:buClr>
                <a:schemeClr val="dk1"/>
              </a:buClr>
              <a:buSzPts val="2000"/>
              <a:buFont typeface="Arial"/>
              <a:buChar char="–"/>
            </a:pPr>
            <a:r>
              <a:rPr lang="en-US"/>
              <a:t>Ipilimumab/nivolumab</a:t>
            </a:r>
            <a:endParaRPr/>
          </a:p>
          <a:p>
            <a:pPr indent="-228600" lvl="2" marL="1143000" rtl="0" algn="l">
              <a:spcBef>
                <a:spcPts val="360"/>
              </a:spcBef>
              <a:spcAft>
                <a:spcPts val="0"/>
              </a:spcAft>
              <a:buClr>
                <a:schemeClr val="dk1"/>
              </a:buClr>
              <a:buSzPts val="1800"/>
              <a:buFont typeface="Arial"/>
              <a:buChar char="•"/>
            </a:pPr>
            <a:r>
              <a:rPr lang="en-US"/>
              <a:t>Approved for intermediate/poor risk</a:t>
            </a:r>
            <a:endParaRPr/>
          </a:p>
          <a:p>
            <a:pPr indent="-285750" lvl="1" marL="742950" rtl="0" algn="l">
              <a:spcBef>
                <a:spcPts val="400"/>
              </a:spcBef>
              <a:spcAft>
                <a:spcPts val="0"/>
              </a:spcAft>
              <a:buClr>
                <a:schemeClr val="dk1"/>
              </a:buClr>
              <a:buSzPts val="2000"/>
              <a:buFont typeface="Arial"/>
              <a:buChar char="–"/>
            </a:pPr>
            <a:r>
              <a:rPr lang="en-US"/>
              <a:t>TKI + IO</a:t>
            </a:r>
            <a:endParaRPr/>
          </a:p>
          <a:p>
            <a:pPr indent="-228600" lvl="2" marL="1143000" rtl="0" algn="l">
              <a:spcBef>
                <a:spcPts val="360"/>
              </a:spcBef>
              <a:spcAft>
                <a:spcPts val="0"/>
              </a:spcAft>
              <a:buClr>
                <a:schemeClr val="dk1"/>
              </a:buClr>
              <a:buSzPts val="1800"/>
              <a:buFont typeface="Arial"/>
              <a:buChar char="•"/>
            </a:pPr>
            <a:r>
              <a:rPr lang="en-US"/>
              <a:t>Axitinib/pembro v Lenvatinib/pembro</a:t>
            </a:r>
            <a:endParaRPr/>
          </a:p>
          <a:p>
            <a:pPr indent="-228600" lvl="3" marL="1600200" rtl="0" algn="l">
              <a:spcBef>
                <a:spcPts val="400"/>
              </a:spcBef>
              <a:spcAft>
                <a:spcPts val="0"/>
              </a:spcAft>
              <a:buNone/>
            </a:pPr>
            <a:r>
              <a:rPr lang="en-US"/>
              <a:t>All risk strata</a:t>
            </a:r>
            <a:endParaRPr/>
          </a:p>
          <a:p>
            <a:pPr indent="-228600" lvl="3" marL="1600200" rtl="0" algn="l">
              <a:spcBef>
                <a:spcPts val="400"/>
              </a:spcBef>
              <a:spcAft>
                <a:spcPts val="0"/>
              </a:spcAft>
              <a:buNone/>
            </a:pPr>
            <a:r>
              <a:rPr lang="en-US"/>
              <a:t>OS: HR 0.73 v 0.66</a:t>
            </a:r>
            <a:endParaRPr/>
          </a:p>
          <a:p>
            <a:pPr indent="-228600" lvl="2" marL="1143000" rtl="0" algn="l">
              <a:spcBef>
                <a:spcPts val="360"/>
              </a:spcBef>
              <a:spcAft>
                <a:spcPts val="0"/>
              </a:spcAft>
              <a:buClr>
                <a:schemeClr val="dk1"/>
              </a:buClr>
              <a:buSzPts val="1800"/>
              <a:buFont typeface="Arial"/>
              <a:buChar char="•"/>
            </a:pPr>
            <a:r>
              <a:rPr lang="en-US"/>
              <a:t>Cabo/Nivo</a:t>
            </a:r>
            <a:endParaRPr/>
          </a:p>
          <a:p>
            <a:pPr indent="-228600" lvl="3" marL="1600200" rtl="0" algn="l">
              <a:spcBef>
                <a:spcPts val="400"/>
              </a:spcBef>
              <a:spcAft>
                <a:spcPts val="0"/>
              </a:spcAft>
              <a:buNone/>
            </a:pPr>
            <a:r>
              <a:rPr lang="en-US"/>
              <a:t>Favorable risk no survival advantage c/w sunitinib</a:t>
            </a:r>
            <a:endParaRPr/>
          </a:p>
          <a:p>
            <a:pPr indent="-158750" lvl="1" marL="742950" rtl="0" algn="l">
              <a:spcBef>
                <a:spcPts val="400"/>
              </a:spcBef>
              <a:spcAft>
                <a:spcPts val="0"/>
              </a:spcAft>
              <a:buClr>
                <a:schemeClr val="dk1"/>
              </a:buClr>
              <a:buSzPts val="2000"/>
              <a:buFont typeface="Arial"/>
              <a:buNone/>
            </a:pPr>
            <a:r>
              <a:t/>
            </a:r>
            <a:endParaRPr/>
          </a:p>
        </p:txBody>
      </p:sp>
      <p:pic>
        <p:nvPicPr>
          <p:cNvPr id="1702" name="Google Shape;1702;g28c1b0f9feb_0_1414"/>
          <p:cNvPicPr preferRelativeResize="0"/>
          <p:nvPr/>
        </p:nvPicPr>
        <p:blipFill rotWithShape="1">
          <a:blip r:embed="rId3">
            <a:alphaModFix/>
          </a:blip>
          <a:srcRect b="0" l="0" r="0" t="0"/>
          <a:stretch/>
        </p:blipFill>
        <p:spPr>
          <a:xfrm>
            <a:off x="5185552" y="1250270"/>
            <a:ext cx="3958448" cy="222574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Kelly Donald</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